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DM Sans Medium" pitchFamily="2" charset="0"/>
      <p:regular r:id="rId22"/>
      <p:bold r:id="rId23"/>
      <p:italic r:id="rId24"/>
      <p:boldItalic r:id="rId25"/>
    </p:embeddedFont>
    <p:embeddedFont>
      <p:font typeface="Heebo" pitchFamily="2" charset="-79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ita ghildyal" userId="e6b80a6c445563f8" providerId="LiveId" clId="{BED1C024-ED9A-4AEF-93FC-61F151BF3601}"/>
    <pc:docChg chg="custSel modSld">
      <pc:chgData name="nandita ghildyal" userId="e6b80a6c445563f8" providerId="LiveId" clId="{BED1C024-ED9A-4AEF-93FC-61F151BF3601}" dt="2025-04-27T09:44:00.892" v="0" actId="478"/>
      <pc:docMkLst>
        <pc:docMk/>
      </pc:docMkLst>
      <pc:sldChg chg="addSp delSp modSp mod">
        <pc:chgData name="nandita ghildyal" userId="e6b80a6c445563f8" providerId="LiveId" clId="{BED1C024-ED9A-4AEF-93FC-61F151BF3601}" dt="2025-04-27T09:44:00.892" v="0" actId="478"/>
        <pc:sldMkLst>
          <pc:docMk/>
          <pc:sldMk cId="0" sldId="256"/>
        </pc:sldMkLst>
        <pc:spChg chg="add mod">
          <ac:chgData name="nandita ghildyal" userId="e6b80a6c445563f8" providerId="LiveId" clId="{BED1C024-ED9A-4AEF-93FC-61F151BF3601}" dt="2025-04-27T09:44:00.892" v="0" actId="478"/>
          <ac:spMkLst>
            <pc:docMk/>
            <pc:sldMk cId="0" sldId="256"/>
            <ac:spMk id="3" creationId="{0D4D4DDC-6911-4BB6-591F-B54C344E8360}"/>
          </ac:spMkLst>
        </pc:spChg>
        <pc:spChg chg="del">
          <ac:chgData name="nandita ghildyal" userId="e6b80a6c445563f8" providerId="LiveId" clId="{BED1C024-ED9A-4AEF-93FC-61F151BF3601}" dt="2025-04-27T09:44:00.892" v="0" actId="478"/>
          <ac:spMkLst>
            <pc:docMk/>
            <pc:sldMk cId="0" sldId="256"/>
            <ac:spMk id="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ba3c085a5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ba3c085a5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ba3c085a5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ba3c085a5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ba3c085a5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ba3c085a5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be7b3d0a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be7b3d0af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17925" y="1477536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1317925" y="2374824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1325302" y="3268523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1325302" y="4162225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082775"/>
            <a:ext cx="60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717926" y="2870155"/>
            <a:ext cx="60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35" y="1976464"/>
            <a:ext cx="60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717932" y="3763850"/>
            <a:ext cx="600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1317925" y="1109725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1317925" y="2003424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1325302" y="2897123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1325302" y="3790822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5" name="Google Shape;65;p13"/>
          <p:cNvGrpSpPr/>
          <p:nvPr/>
        </p:nvGrpSpPr>
        <p:grpSpPr>
          <a:xfrm>
            <a:off x="-1392501" y="-464787"/>
            <a:ext cx="10926377" cy="5968717"/>
            <a:chOff x="-1392501" y="-464787"/>
            <a:chExt cx="10926377" cy="5968717"/>
          </a:xfrm>
        </p:grpSpPr>
        <p:pic>
          <p:nvPicPr>
            <p:cNvPr id="66" name="Google Shape;6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121178">
              <a:off x="-1225245" y="2926418"/>
              <a:ext cx="2503979" cy="2069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0625" y="-464787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4731476" y="12478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870175" y="1247825"/>
            <a:ext cx="36993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-757562" y="1549150"/>
            <a:ext cx="10205678" cy="4604901"/>
            <a:chOff x="-757562" y="1549150"/>
            <a:chExt cx="10205678" cy="4604901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6032" y="3953726"/>
              <a:ext cx="2552083" cy="220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770975" y="1562563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291500" y="1892400"/>
            <a:ext cx="5211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8257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1291500" y="3554550"/>
            <a:ext cx="52116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-1332458" y="-736350"/>
            <a:ext cx="10591194" cy="6449115"/>
            <a:chOff x="-1332458" y="-736350"/>
            <a:chExt cx="10591194" cy="6449115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345134" y="-736350"/>
              <a:ext cx="2913603" cy="15464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" name="Google Shape;83;p15"/>
            <p:cNvGrpSpPr/>
            <p:nvPr/>
          </p:nvGrpSpPr>
          <p:grpSpPr>
            <a:xfrm>
              <a:off x="-1332458" y="-373612"/>
              <a:ext cx="3158162" cy="6086377"/>
              <a:chOff x="-1332458" y="-373612"/>
              <a:chExt cx="3158162" cy="6086377"/>
            </a:xfrm>
          </p:grpSpPr>
          <p:pic>
            <p:nvPicPr>
              <p:cNvPr id="84" name="Google Shape;84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3188606">
                <a:off x="-1005367" y="3055243"/>
                <a:ext cx="2503979" cy="2069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381300" y="-373612"/>
                <a:ext cx="1573251" cy="15464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607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720000" y="1112225"/>
            <a:ext cx="4160700" cy="3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>
            <a:spLocks noGrp="1"/>
          </p:cNvSpPr>
          <p:nvPr>
            <p:ph type="pic" idx="2"/>
          </p:nvPr>
        </p:nvSpPr>
        <p:spPr>
          <a:xfrm>
            <a:off x="5177275" y="817025"/>
            <a:ext cx="3253500" cy="3786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1" name="Google Shape;91;p16"/>
          <p:cNvGrpSpPr/>
          <p:nvPr/>
        </p:nvGrpSpPr>
        <p:grpSpPr>
          <a:xfrm>
            <a:off x="-658350" y="-259458"/>
            <a:ext cx="10529257" cy="5808822"/>
            <a:chOff x="-658350" y="-259458"/>
            <a:chExt cx="10529257" cy="5808822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66930" y="-259458"/>
              <a:ext cx="2503977" cy="2069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58350" y="4002938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13225" y="1851399"/>
            <a:ext cx="2533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3222244" y="1851399"/>
            <a:ext cx="2533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713225" y="3539900"/>
            <a:ext cx="2533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3222244" y="3539900"/>
            <a:ext cx="2533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5731263" y="1851399"/>
            <a:ext cx="2533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5731263" y="3539900"/>
            <a:ext cx="2533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714366" y="1102725"/>
            <a:ext cx="25311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3223385" y="1102725"/>
            <a:ext cx="25311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5732403" y="1102725"/>
            <a:ext cx="25311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714366" y="2790777"/>
            <a:ext cx="25311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3223385" y="2790777"/>
            <a:ext cx="25311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5732403" y="2790777"/>
            <a:ext cx="25311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6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-853250" y="-1383747"/>
            <a:ext cx="11058653" cy="6760285"/>
            <a:chOff x="-853250" y="-1383747"/>
            <a:chExt cx="11058653" cy="6760285"/>
          </a:xfrm>
        </p:grpSpPr>
        <p:pic>
          <p:nvPicPr>
            <p:cNvPr id="110" name="Google Shape;11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836900" y="3831463"/>
              <a:ext cx="1676949" cy="154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2444432">
              <a:off x="7329356" y="-817454"/>
              <a:ext cx="2503984" cy="206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853250" y="350463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>
            <a:spLocks noGrp="1"/>
          </p:cNvSpPr>
          <p:nvPr>
            <p:ph type="title" hasCustomPrompt="1"/>
          </p:nvPr>
        </p:nvSpPr>
        <p:spPr>
          <a:xfrm>
            <a:off x="1296275" y="1286500"/>
            <a:ext cx="4424400" cy="12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1296275" y="2836275"/>
            <a:ext cx="44244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-1332458" y="-373612"/>
            <a:ext cx="3158162" cy="6086377"/>
            <a:chOff x="-1332458" y="-373612"/>
            <a:chExt cx="3158162" cy="6086377"/>
          </a:xfrm>
        </p:grpSpPr>
        <p:pic>
          <p:nvPicPr>
            <p:cNvPr id="118" name="Google Shape;11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188606">
              <a:off x="-1005367" y="3055243"/>
              <a:ext cx="2503979" cy="2069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1300" y="-373612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-1000400" y="-392206"/>
            <a:ext cx="11477338" cy="6937746"/>
            <a:chOff x="-1000400" y="-392206"/>
            <a:chExt cx="11477338" cy="6937746"/>
          </a:xfrm>
        </p:grpSpPr>
        <p:pic>
          <p:nvPicPr>
            <p:cNvPr id="124" name="Google Shape;12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15014">
              <a:off x="-690893" y="4061147"/>
              <a:ext cx="2503985" cy="2069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7972956" y="-392206"/>
              <a:ext cx="2503982" cy="20699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20"/>
          <p:cNvGrpSpPr/>
          <p:nvPr/>
        </p:nvGrpSpPr>
        <p:grpSpPr>
          <a:xfrm>
            <a:off x="-217275" y="-410725"/>
            <a:ext cx="9761876" cy="5842824"/>
            <a:chOff x="-217275" y="-410725"/>
            <a:chExt cx="9761876" cy="5842824"/>
          </a:xfrm>
        </p:grpSpPr>
        <p:pic>
          <p:nvPicPr>
            <p:cNvPr id="130" name="Google Shape;13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71350" y="-410725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17275" y="4183475"/>
              <a:ext cx="1270299" cy="12486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4336049" y="2390224"/>
            <a:ext cx="3356400" cy="19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2"/>
          </p:nvPr>
        </p:nvSpPr>
        <p:spPr>
          <a:xfrm>
            <a:off x="769275" y="2390224"/>
            <a:ext cx="3356400" cy="19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3"/>
          </p:nvPr>
        </p:nvSpPr>
        <p:spPr>
          <a:xfrm>
            <a:off x="769275" y="1525175"/>
            <a:ext cx="33564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4"/>
          </p:nvPr>
        </p:nvSpPr>
        <p:spPr>
          <a:xfrm>
            <a:off x="4336052" y="1525175"/>
            <a:ext cx="33564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39" name="Google Shape;139;p21"/>
          <p:cNvGrpSpPr/>
          <p:nvPr/>
        </p:nvGrpSpPr>
        <p:grpSpPr>
          <a:xfrm>
            <a:off x="-853250" y="-1383747"/>
            <a:ext cx="11058653" cy="3280636"/>
            <a:chOff x="-853250" y="-1383747"/>
            <a:chExt cx="11058653" cy="3280636"/>
          </a:xfrm>
        </p:grpSpPr>
        <p:pic>
          <p:nvPicPr>
            <p:cNvPr id="140" name="Google Shape;14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444432">
              <a:off x="7329356" y="-817454"/>
              <a:ext cx="2503984" cy="206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853250" y="350463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20100" y="2294226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2"/>
          </p:nvPr>
        </p:nvSpPr>
        <p:spPr>
          <a:xfrm>
            <a:off x="3382535" y="2294226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3"/>
          </p:nvPr>
        </p:nvSpPr>
        <p:spPr>
          <a:xfrm>
            <a:off x="6045003" y="2294226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4"/>
          </p:nvPr>
        </p:nvSpPr>
        <p:spPr>
          <a:xfrm>
            <a:off x="720100" y="1432300"/>
            <a:ext cx="23790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5"/>
          </p:nvPr>
        </p:nvSpPr>
        <p:spPr>
          <a:xfrm>
            <a:off x="3382542" y="1432300"/>
            <a:ext cx="23790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6"/>
          </p:nvPr>
        </p:nvSpPr>
        <p:spPr>
          <a:xfrm>
            <a:off x="6045009" y="1432300"/>
            <a:ext cx="23790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1" name="Google Shape;151;p22"/>
          <p:cNvGrpSpPr/>
          <p:nvPr/>
        </p:nvGrpSpPr>
        <p:grpSpPr>
          <a:xfrm>
            <a:off x="-1392501" y="-464787"/>
            <a:ext cx="10926377" cy="5968717"/>
            <a:chOff x="-1392501" y="-464787"/>
            <a:chExt cx="10926377" cy="5968717"/>
          </a:xfrm>
        </p:grpSpPr>
        <p:pic>
          <p:nvPicPr>
            <p:cNvPr id="152" name="Google Shape;1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4121178">
              <a:off x="-1225245" y="2926418"/>
              <a:ext cx="2503979" cy="2069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60625" y="-464787"/>
              <a:ext cx="1573251" cy="154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"/>
          </p:nvPr>
        </p:nvSpPr>
        <p:spPr>
          <a:xfrm>
            <a:off x="2347900" y="1736225"/>
            <a:ext cx="44481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778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DM Sans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3" name="Google Shape;163;p24"/>
          <p:cNvGrpSpPr/>
          <p:nvPr/>
        </p:nvGrpSpPr>
        <p:grpSpPr>
          <a:xfrm>
            <a:off x="-1000400" y="-392206"/>
            <a:ext cx="11477338" cy="6937746"/>
            <a:chOff x="-1000400" y="-392206"/>
            <a:chExt cx="11477338" cy="6937746"/>
          </a:xfrm>
        </p:grpSpPr>
        <p:pic>
          <p:nvPicPr>
            <p:cNvPr id="164" name="Google Shape;16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15014">
              <a:off x="-690893" y="4061147"/>
              <a:ext cx="2503985" cy="2069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7972956" y="-392206"/>
              <a:ext cx="2503982" cy="20699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899100" y="424300"/>
            <a:ext cx="6974700" cy="28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Developing a Movie Recommender System Using Apache Spark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cxnSp>
        <p:nvCxnSpPr>
          <p:cNvPr id="174" name="Google Shape;174;p26"/>
          <p:cNvCxnSpPr/>
          <p:nvPr/>
        </p:nvCxnSpPr>
        <p:spPr>
          <a:xfrm>
            <a:off x="984310" y="2782000"/>
            <a:ext cx="62775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26"/>
          <p:cNvGrpSpPr/>
          <p:nvPr/>
        </p:nvGrpSpPr>
        <p:grpSpPr>
          <a:xfrm>
            <a:off x="6519737" y="-747350"/>
            <a:ext cx="3671793" cy="6287529"/>
            <a:chOff x="5752990" y="-762924"/>
            <a:chExt cx="3904916" cy="6836500"/>
          </a:xfrm>
        </p:grpSpPr>
        <p:pic>
          <p:nvPicPr>
            <p:cNvPr id="176" name="Google Shape;17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2990" y="-762924"/>
              <a:ext cx="3904916" cy="2200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31050" y="1014609"/>
              <a:ext cx="2356402" cy="2943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05682" y="3873251"/>
              <a:ext cx="2552083" cy="2200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9" name="Google Shape;17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65038" y="-273708"/>
            <a:ext cx="1479327" cy="14222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D4D4DDC-6911-4BB6-591F-B54C344E8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550" y="3774025"/>
            <a:ext cx="1499749" cy="132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25" y="1141900"/>
            <a:ext cx="6789874" cy="31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/>
          <p:nvPr/>
        </p:nvSpPr>
        <p:spPr>
          <a:xfrm>
            <a:off x="630775" y="306425"/>
            <a:ext cx="6415500" cy="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Some Results!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459475" y="314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Challenges</a:t>
            </a:r>
            <a:endParaRPr sz="2500"/>
          </a:p>
        </p:txBody>
      </p:sp>
      <p:sp>
        <p:nvSpPr>
          <p:cNvPr id="265" name="Google Shape;265;p36"/>
          <p:cNvSpPr txBox="1"/>
          <p:nvPr/>
        </p:nvSpPr>
        <p:spPr>
          <a:xfrm>
            <a:off x="474975" y="1101800"/>
            <a:ext cx="7923900" cy="3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Plotline Processing Trade-off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Large plot text data forced us to cut our dataset from 500k to 100k rows.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reduced movie diversity and user interactions in our model.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smaller dataset impacted how well we could match users to movies.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IMDb API Issues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Unstable API made data collection difficult.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Couldn't get reliable data about recent movies.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Missing newer releases limited our recommendations.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720000" y="1241700"/>
            <a:ext cx="7645800" cy="30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Implement categorical fields like plotline, directors, and starring actors more effectively in our model.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model currently favors numerical variables, reducing its overall diversity score.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Improve new user preference projections.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model currently struggles with missing information.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user personas to help with new user recommendations.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This would allow the model to be robust in the face of missing values.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38"/>
          <p:cNvCxnSpPr/>
          <p:nvPr/>
        </p:nvCxnSpPr>
        <p:spPr>
          <a:xfrm>
            <a:off x="1312000" y="2633675"/>
            <a:ext cx="439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7" name="Google Shape;277;p38"/>
          <p:cNvGrpSpPr/>
          <p:nvPr/>
        </p:nvGrpSpPr>
        <p:grpSpPr>
          <a:xfrm>
            <a:off x="6997104" y="-121152"/>
            <a:ext cx="2570089" cy="5279892"/>
            <a:chOff x="7060188" y="-556561"/>
            <a:chExt cx="2913603" cy="6053533"/>
          </a:xfrm>
        </p:grpSpPr>
        <p:pic>
          <p:nvPicPr>
            <p:cNvPr id="278" name="Google Shape;27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1385">
              <a:off x="7688133" y="837686"/>
              <a:ext cx="1880200" cy="2850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60188" y="3950546"/>
              <a:ext cx="2913603" cy="15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6833" y="-556561"/>
              <a:ext cx="1499749" cy="1320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2119353" y="1820525"/>
            <a:ext cx="55740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>
                <a:solidFill>
                  <a:schemeClr val="dk1"/>
                </a:solidFill>
              </a:rPr>
              <a:t>      Thank You!</a:t>
            </a:r>
            <a:endParaRPr sz="35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       Questions are welcome!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subTitle" idx="9"/>
          </p:nvPr>
        </p:nvSpPr>
        <p:spPr>
          <a:xfrm>
            <a:off x="728275" y="1072325"/>
            <a:ext cx="7704000" cy="27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rial"/>
                <a:ea typeface="Arial"/>
                <a:cs typeface="Arial"/>
                <a:sym typeface="Arial"/>
              </a:rPr>
              <a:t>In the digital era, recommender systems are crucial for guiding users through vast amounts of content across various platforms like e-commerce and streaming services. Our focus is on 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hybrid movie recommender systems</a:t>
            </a:r>
            <a:r>
              <a:rPr lang="en" b="0">
                <a:latin typeface="Arial"/>
                <a:ea typeface="Arial"/>
                <a:cs typeface="Arial"/>
                <a:sym typeface="Arial"/>
              </a:rPr>
              <a:t>, aimed at providing personalized viewing experiences by leveraging user data (ratings, demographics) and movie attributes (genres, directors). 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Arial"/>
                <a:ea typeface="Arial"/>
                <a:cs typeface="Arial"/>
                <a:sym typeface="Arial"/>
              </a:rPr>
              <a:t>Our goal is to create a robust movie recommender system that combines the strengths of CF and CB to improve the accuracy and diversity of suggestions, ensuring relevant recommendations even with minimal user interaction history.</a:t>
            </a:r>
            <a:endParaRPr b="0"/>
          </a:p>
        </p:txBody>
      </p:sp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and Goals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subTitle" idx="13"/>
          </p:nvPr>
        </p:nvSpPr>
        <p:spPr>
          <a:xfrm>
            <a:off x="1317925" y="2003424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details from IMDBPY API 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9"/>
          </p:nvPr>
        </p:nvSpPr>
        <p:spPr>
          <a:xfrm>
            <a:off x="238500" y="896850"/>
            <a:ext cx="67845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Review Dataset from Movie Lens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2628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Pulling and Preprocessing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2"/>
          </p:nvPr>
        </p:nvSpPr>
        <p:spPr>
          <a:xfrm>
            <a:off x="1317925" y="2374824"/>
            <a:ext cx="67845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rise, fall, and trends of civilizations and societies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ubTitle" idx="14"/>
          </p:nvPr>
        </p:nvSpPr>
        <p:spPr>
          <a:xfrm>
            <a:off x="4373302" y="2973323"/>
            <a:ext cx="6784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 Dataset pulled from the IMDb API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00" y="1420063"/>
            <a:ext cx="7237204" cy="14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275" y="3385225"/>
            <a:ext cx="6211851" cy="12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6438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866775"/>
            <a:ext cx="3438400" cy="24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600" y="1718049"/>
            <a:ext cx="4056401" cy="26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0"/>
          <p:cNvGrpSpPr/>
          <p:nvPr/>
        </p:nvGrpSpPr>
        <p:grpSpPr>
          <a:xfrm>
            <a:off x="7146738" y="223825"/>
            <a:ext cx="2352462" cy="5252077"/>
            <a:chOff x="7146738" y="300025"/>
            <a:chExt cx="2352462" cy="5252077"/>
          </a:xfrm>
        </p:grpSpPr>
        <p:pic>
          <p:nvPicPr>
            <p:cNvPr id="209" name="Google Shape;20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41625" y="300025"/>
              <a:ext cx="1957723" cy="24455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68875" y="1945125"/>
              <a:ext cx="1430325" cy="1405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1380">
              <a:off x="7344222" y="2774438"/>
              <a:ext cx="1752531" cy="26566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001" y="789125"/>
            <a:ext cx="3494049" cy="2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Exploratory Data Analysis Cont.</a:t>
            </a:r>
            <a:endParaRPr sz="2520"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2050" y="2781300"/>
            <a:ext cx="4031949" cy="1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705300" cy="7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Exploratory Data Analysis Cont.</a:t>
            </a:r>
            <a:endParaRPr sz="2500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550" y="3774025"/>
            <a:ext cx="1499749" cy="132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600" y="1145225"/>
            <a:ext cx="5706802" cy="315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685800" y="1066800"/>
            <a:ext cx="82530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code builds a hybrid movie recommender system using PySpark by combining collaborative filtering with Alternating Least Squares (ALS) and content-based filtering. First, the dataset is sampled, and collaborative filtering is applied using ALS to predict movie ratings based on user interactions.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content-based filtering, movie genres, plotline, and directors are tokenized and transformed into TF-IDF features, with an average movie rating used as a simple content-based score. The results from both methods are combined into a hybrid prediction, weighted 60% from collaborative filtering and 40% from content-based scores. (Note that the alpha value is 0.6 in our case.)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738" y="3977375"/>
            <a:ext cx="3168525" cy="7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513325" y="101200"/>
            <a:ext cx="5475300" cy="10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Metrics Used for Evaluation</a:t>
            </a:r>
            <a:endParaRPr sz="25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60361" y="4044532"/>
            <a:ext cx="2441549" cy="129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23283">
            <a:off x="8026847" y="-230021"/>
            <a:ext cx="1218432" cy="119764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513325" y="1120600"/>
            <a:ext cx="83766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RMSE (Root Mean Square Error): Measures how well the model predicts actual ratings.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MAE (Mean Absolute Error): Measures the average magnitude of prediction errors.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HR@K: Measures how often at least one of the top-K recommendations appears in the actual high ratings (Rating &gt;= 4.0).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Catalog Coverage: Measures the percentage of unique movies recommended out of the total catalog.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Precision@K: Fraction of recommended movies that are relevant.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Recall@K: Fraction of relevant movies that are recommended.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12175"/>
            <a:ext cx="1755026" cy="21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858053" y="4022389"/>
            <a:ext cx="2728648" cy="14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23293">
            <a:off x="7724650" y="-121100"/>
            <a:ext cx="1573251" cy="1546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34"/>
          <p:cNvGrpSpPr/>
          <p:nvPr/>
        </p:nvGrpSpPr>
        <p:grpSpPr>
          <a:xfrm>
            <a:off x="-241258" y="-595377"/>
            <a:ext cx="2203333" cy="1969690"/>
            <a:chOff x="-241249" y="-595350"/>
            <a:chExt cx="3128402" cy="2544490"/>
          </a:xfrm>
        </p:grpSpPr>
        <p:pic>
          <p:nvPicPr>
            <p:cNvPr id="245" name="Google Shape;245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241249" y="-595350"/>
              <a:ext cx="3128402" cy="17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178452">
              <a:off x="375942" y="373390"/>
              <a:ext cx="1331320" cy="13086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Google Shape;247;p34"/>
          <p:cNvPicPr preferRelativeResize="0"/>
          <p:nvPr/>
        </p:nvPicPr>
        <p:blipFill rotWithShape="1">
          <a:blip r:embed="rId7">
            <a:alphaModFix/>
          </a:blip>
          <a:srcRect t="18725"/>
          <a:stretch/>
        </p:blipFill>
        <p:spPr>
          <a:xfrm>
            <a:off x="1011925" y="1679125"/>
            <a:ext cx="3263650" cy="5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5575" y="2713950"/>
            <a:ext cx="2834250" cy="17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/>
          <p:nvPr/>
        </p:nvSpPr>
        <p:spPr>
          <a:xfrm rot="5399322">
            <a:off x="2275273" y="2579400"/>
            <a:ext cx="1520700" cy="12717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734025" y="381400"/>
            <a:ext cx="5475300" cy="10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Metrics Used for Evaluation Cont.</a:t>
            </a:r>
            <a:endParaRPr sz="2500"/>
          </a:p>
        </p:txBody>
      </p:sp>
      <p:sp>
        <p:nvSpPr>
          <p:cNvPr id="251" name="Google Shape;251;p34"/>
          <p:cNvSpPr txBox="1"/>
          <p:nvPr/>
        </p:nvSpPr>
        <p:spPr>
          <a:xfrm>
            <a:off x="914075" y="1294425"/>
            <a:ext cx="2979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Initial Model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4190675" y="2285025"/>
            <a:ext cx="2979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Current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536</Words>
  <Application>Microsoft Office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Nunito Light</vt:lpstr>
      <vt:lpstr>DM Sans Medium</vt:lpstr>
      <vt:lpstr>Anaheim</vt:lpstr>
      <vt:lpstr>DM Sans</vt:lpstr>
      <vt:lpstr>DM Sans Light</vt:lpstr>
      <vt:lpstr>Heebo</vt:lpstr>
      <vt:lpstr>Simple Dark</vt:lpstr>
      <vt:lpstr>Developing a Movie Recommender System Using Apache Spark </vt:lpstr>
      <vt:lpstr>Project Overview and Goals</vt:lpstr>
      <vt:lpstr>Data Pulling and Preprocessing</vt:lpstr>
      <vt:lpstr>Exploratory Data Analysis</vt:lpstr>
      <vt:lpstr>Exploratory Data Analysis Cont.</vt:lpstr>
      <vt:lpstr>Exploratory Data Analysis Cont.</vt:lpstr>
      <vt:lpstr>Methods</vt:lpstr>
      <vt:lpstr>Metrics Used for Evaluation</vt:lpstr>
      <vt:lpstr>Metrics Used for Evaluation Cont.</vt:lpstr>
      <vt:lpstr>PowerPoint Presentation</vt:lpstr>
      <vt:lpstr>Challenges</vt:lpstr>
      <vt:lpstr>What’s Next?</vt:lpstr>
      <vt:lpstr>      Thank You!        Questions are welcome!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nandita ghildyal</dc:creator>
  <cp:lastModifiedBy>nandita ghildyal</cp:lastModifiedBy>
  <cp:revision>1</cp:revision>
  <dcterms:modified xsi:type="dcterms:W3CDTF">2025-04-27T09:44:05Z</dcterms:modified>
</cp:coreProperties>
</file>