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83" r:id="rId9"/>
    <p:sldId id="270" r:id="rId10"/>
    <p:sldId id="284" r:id="rId11"/>
    <p:sldId id="271" r:id="rId12"/>
    <p:sldId id="285" r:id="rId13"/>
    <p:sldId id="272" r:id="rId14"/>
    <p:sldId id="273" r:id="rId15"/>
    <p:sldId id="286" r:id="rId16"/>
    <p:sldId id="274" r:id="rId17"/>
    <p:sldId id="287" r:id="rId18"/>
    <p:sldId id="275" r:id="rId19"/>
    <p:sldId id="276" r:id="rId20"/>
    <p:sldId id="281" r:id="rId21"/>
    <p:sldId id="277" r:id="rId22"/>
    <p:sldId id="282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8"/>
    <p:restoredTop sz="84715"/>
  </p:normalViewPr>
  <p:slideViewPr>
    <p:cSldViewPr snapToGrid="0" snapToObjects="1">
      <p:cViewPr varScale="1">
        <p:scale>
          <a:sx n="119" d="100"/>
          <a:sy n="119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A1880-18A9-AA4F-A086-6E0B891D8B9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42260-BC78-1343-8622-884EB48F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89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49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49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32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88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29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8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2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19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99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0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01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17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60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89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8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56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2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14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24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1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66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34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4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0436-D461-654F-B8F8-B5F545059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7B097-431E-8D48-9E89-620999AD7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90DD7-8DDF-274D-8829-5316DD15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D074E-15BD-0D43-B00F-B886752F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15DC0-C6DB-F64D-B0BE-A4967DAD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7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4B3A-8901-C049-8ACD-8656DFA6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C53C2-7B1F-CA4E-8417-560347F3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71FDE-6E2A-6847-B05F-88C7F067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CE7FD-C969-9F42-B96A-931BF271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5BBF-C221-3E4C-AEFD-EDC31E4F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2ACAD-241B-7242-BA1D-25C080BE3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92A8D-1B68-6B4D-BB93-C2911C1A5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E914-51AD-B947-AA82-352DBE6A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8E098-11F8-6448-96C6-D49F173D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B519-5F7B-6449-A14A-02207A4F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1D49-37AC-E842-B41B-781AC1F8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0C13A-AE0A-FA4A-B9C7-B1C1F351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A751-0D5A-2842-8F32-7C8F413B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90C5D-9914-044D-B090-EC9A89E9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49404-9E2F-144B-A3EF-898EA069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F919-D6BE-7D4B-AFDA-249C1D79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BB2D6-3BF8-DC41-9607-B09BC4467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0CFB-0584-C74F-B305-9A8388ED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B771D-DC84-C244-8585-6EDC15A6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A31D0-C7C3-D042-82AE-248E0922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9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1865-ED43-0143-9A18-71CC777C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671AC-3467-464E-AD3E-FABAB7AE5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F12F4-7C1A-EC40-80D8-0829CA813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942A1-AE7E-F544-8253-62AD78B5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749A5-F502-B84C-BDAF-D4FE6EB2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779A9-B85F-BF4A-BF6A-3F3D644F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1659-2011-314E-A2AB-DFC6943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B07BF-E426-A549-9C97-A259970FD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71A7E-FA80-FD44-AE28-B2E2C8863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692F7-DD09-024A-87F4-417F0D4B8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DB82F-1912-E242-A3B6-7B36A5B53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FE9B0-DE84-1A43-8A55-0D8745B6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5A6C7-8EF0-FF4E-B224-97C8CD29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A8B3A-A587-9745-8276-5917D7B1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9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685A-AAA7-424C-883F-276AEA67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18B2E-69D9-2845-B41E-DBED9646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5CF9D-B213-0944-A7CC-278CF709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9B562-1FDA-744C-BA22-2D5FF0C5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5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9FD34-6FCD-AF45-BE14-896AA878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6E676-5EBF-0341-8B00-7A3091F6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E6DD4-D557-7F41-AECC-27A28290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3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4474-2C89-D549-9BE0-0342F92C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7DAD-A85E-7244-8DA5-45B82B46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E9E91-403C-BC43-A409-257F42E07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14333-BD6C-E842-907B-6D583E4A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7CADD-DCD2-A54A-B123-266D3092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2BD99-4BDC-3A41-849E-FBE59923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7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EC6D-B63E-7149-9D23-DE7F0490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C4A73-A6E8-1148-976E-866945869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0A8E7-D137-E34D-B3C2-31C3C503A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9199B-7799-9142-B786-820C8CBE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B5327-4448-B649-8164-26F0AE38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F8202-7205-BA47-9FEB-E12664C4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5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036A6-A115-394D-B56C-72822E64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287F4-7CA8-A54A-9617-60D9A9550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CF52D-065E-5D4C-BB43-03E9DDB57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7B95-F0D7-E947-ABBB-E711CEB12CDF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5EC05-885D-D04B-9D29-303B87F8C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FE9B-67BD-3140-962C-5084E8CAB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4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2FBB1-416B-174F-9DF8-093129576D1E}"/>
              </a:ext>
            </a:extLst>
          </p:cNvPr>
          <p:cNvSpPr/>
          <p:nvPr/>
        </p:nvSpPr>
        <p:spPr>
          <a:xfrm>
            <a:off x="1594480" y="1548782"/>
            <a:ext cx="90119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venir Book" panose="02000503020000020003" pitchFamily="2" charset="0"/>
              </a:rPr>
              <a:t>C Program Partitioning with Fine-Grained Security Constraints and Post-Partition Verification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23D4F-DEBC-AE43-B4C4-C51ECA094B91}"/>
              </a:ext>
            </a:extLst>
          </p:cNvPr>
          <p:cNvSpPr txBox="1"/>
          <p:nvPr/>
        </p:nvSpPr>
        <p:spPr>
          <a:xfrm>
            <a:off x="1830541" y="3464793"/>
            <a:ext cx="85309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venir Book" panose="02000503020000020003" pitchFamily="2" charset="0"/>
              </a:rPr>
              <a:t>Maxwell Levatich</a:t>
            </a:r>
            <a:r>
              <a:rPr lang="en-US" sz="2000" dirty="0">
                <a:latin typeface="Avenir Book" panose="02000503020000020003" pitchFamily="2" charset="0"/>
              </a:rPr>
              <a:t>, Robert </a:t>
            </a:r>
            <a:r>
              <a:rPr lang="en-US" sz="2000" dirty="0" err="1">
                <a:latin typeface="Avenir Book" panose="02000503020000020003" pitchFamily="2" charset="0"/>
              </a:rPr>
              <a:t>Brotzman</a:t>
            </a:r>
            <a:r>
              <a:rPr lang="en-US" sz="2000" dirty="0">
                <a:latin typeface="Avenir Book" panose="02000503020000020003" pitchFamily="2" charset="0"/>
              </a:rPr>
              <a:t>, Benjamin </a:t>
            </a:r>
            <a:r>
              <a:rPr lang="en-US" sz="2000" dirty="0" err="1">
                <a:latin typeface="Avenir Book" panose="02000503020000020003" pitchFamily="2" charset="0"/>
              </a:rPr>
              <a:t>Flin</a:t>
            </a:r>
            <a:r>
              <a:rPr lang="en-US" sz="2000" dirty="0">
                <a:latin typeface="Avenir Book" panose="02000503020000020003" pitchFamily="2" charset="0"/>
              </a:rPr>
              <a:t>, Ta Chen, </a:t>
            </a:r>
          </a:p>
          <a:p>
            <a:pPr algn="ctr"/>
            <a:r>
              <a:rPr lang="en-US" sz="2000" dirty="0">
                <a:latin typeface="Avenir Book" panose="02000503020000020003" pitchFamily="2" charset="0"/>
              </a:rPr>
              <a:t>Rajesh Krishnan, Michael Kaplan, and Stephen A. Edwards</a:t>
            </a:r>
          </a:p>
          <a:p>
            <a:pPr algn="ctr"/>
            <a:endParaRPr lang="en-US" dirty="0">
              <a:latin typeface="Avenir Book" panose="02000503020000020003" pitchFamily="2" charset="0"/>
            </a:endParaRP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MILCOM ‘22 Technical Program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419208-D0EF-5F46-BBD0-B5B78F5CC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071" y="4543048"/>
            <a:ext cx="3708929" cy="19520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6E3F1B-1F79-A542-BF47-DEE12DC58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59" y="4015006"/>
            <a:ext cx="2824843" cy="246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18AF7-034C-2C40-A65A-8AB0B12AD467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CAPO and ParTV operation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24590-E340-B749-B5F0-7AE18ECC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85" y="1730410"/>
            <a:ext cx="10772516" cy="369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1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18AF7-034C-2C40-A65A-8AB0B12AD467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Technical details: Annotation syntax and semantics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3689-8AB4-BE46-B5A6-43319EE3C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934" y="2884355"/>
            <a:ext cx="9777872" cy="29009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2330DB-DE06-074A-8D64-277AA1467492}"/>
              </a:ext>
            </a:extLst>
          </p:cNvPr>
          <p:cNvSpPr txBox="1"/>
          <p:nvPr/>
        </p:nvSpPr>
        <p:spPr>
          <a:xfrm>
            <a:off x="766061" y="1548300"/>
            <a:ext cx="8657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Grammar (add some snippets from the motivating example)</a:t>
            </a:r>
          </a:p>
        </p:txBody>
      </p:sp>
    </p:spTree>
    <p:extLst>
      <p:ext uri="{BB962C8B-B14F-4D97-AF65-F5344CB8AC3E}">
        <p14:creationId xmlns:p14="http://schemas.microsoft.com/office/powerpoint/2010/main" val="3900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18AF7-034C-2C40-A65A-8AB0B12AD467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CAPO and ParTV operation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24590-E340-B749-B5F0-7AE18ECC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85" y="1730410"/>
            <a:ext cx="10772516" cy="369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01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18AF7-034C-2C40-A65A-8AB0B12AD467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Technical details: Constraint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08271-5EB9-2D4A-ACB0-F5BD62118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607" y="1433371"/>
            <a:ext cx="3838394" cy="48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39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18AF7-034C-2C40-A65A-8AB0B12AD467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Technical details: Constraint solving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902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18AF7-034C-2C40-A65A-8AB0B12AD467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CAPO and ParTV operation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24590-E340-B749-B5F0-7AE18ECC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85" y="1730410"/>
            <a:ext cx="10772516" cy="369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55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18AF7-034C-2C40-A65A-8AB0B12AD467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Technical details: Code generation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5939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18AF7-034C-2C40-A65A-8AB0B12AD467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CAPO and ParTV operation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24590-E340-B749-B5F0-7AE18ECC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85" y="1730410"/>
            <a:ext cx="10772516" cy="369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1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18AF7-034C-2C40-A65A-8AB0B12AD467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Technical details: Translation 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20B309-E0D1-A44B-98E8-F51618909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049" y="2611769"/>
            <a:ext cx="8816163" cy="191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02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18AF7-034C-2C40-A65A-8AB0B12AD467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Technical details: ECT 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411F3-5A12-8443-A12B-7964AE317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759" y="2041529"/>
            <a:ext cx="9764222" cy="314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5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18AF7-034C-2C40-A65A-8AB0B12AD467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Distributed systems need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security policies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94D999-F8F5-EB4C-9FE5-D68C9A5B74B0}"/>
              </a:ext>
            </a:extLst>
          </p:cNvPr>
          <p:cNvSpPr txBox="1"/>
          <p:nvPr/>
        </p:nvSpPr>
        <p:spPr>
          <a:xfrm>
            <a:off x="766062" y="1548300"/>
            <a:ext cx="78185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Software running on different computer systems should communicate according to a security policy which limits the flow of information. Why?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Reduces the attack surface; a compromised machine only has limited knowledge.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Ensures unprivileged parties can never see privileged information.</a:t>
            </a:r>
          </a:p>
          <a:p>
            <a:pPr lvl="1"/>
            <a:endParaRPr lang="en-US" sz="20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(slide consists of the above bullet – shortened - and a diagram of different systems/vehicles communicating in the wild, with a policy being enforced)</a:t>
            </a:r>
          </a:p>
        </p:txBody>
      </p:sp>
    </p:spTree>
    <p:extLst>
      <p:ext uri="{BB962C8B-B14F-4D97-AF65-F5344CB8AC3E}">
        <p14:creationId xmlns:p14="http://schemas.microsoft.com/office/powerpoint/2010/main" val="2565206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18AF7-034C-2C40-A65A-8AB0B12AD467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Technical details: ECT (2)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044550-FA24-8B4A-A673-ABA980CEBFFA}"/>
              </a:ext>
            </a:extLst>
          </p:cNvPr>
          <p:cNvSpPr txBox="1"/>
          <p:nvPr/>
        </p:nvSpPr>
        <p:spPr>
          <a:xfrm>
            <a:off x="766061" y="1548299"/>
            <a:ext cx="1017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Explain the use of SMT. Provide SMT snippet.</a:t>
            </a:r>
          </a:p>
        </p:txBody>
      </p:sp>
    </p:spTree>
    <p:extLst>
      <p:ext uri="{BB962C8B-B14F-4D97-AF65-F5344CB8AC3E}">
        <p14:creationId xmlns:p14="http://schemas.microsoft.com/office/powerpoint/2010/main" val="3272659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18AF7-034C-2C40-A65A-8AB0B12AD467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Technical details: Compliance verification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0972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18AF7-034C-2C40-A65A-8AB0B12AD467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Results: Benchmark 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FE80C-D939-0B45-A5B2-231A94E08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28" y="1647664"/>
            <a:ext cx="6032500" cy="2006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2AD2A9-6E22-934B-9FFD-156D7561F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864" y="3662598"/>
            <a:ext cx="5791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49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18AF7-034C-2C40-A65A-8AB0B12AD467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Results: Performance and scalability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0A71A-A744-2941-857D-255E509BD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58" y="1513366"/>
            <a:ext cx="5842000" cy="233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507812-A642-7B4D-9E12-D5CA355DD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734" y="3833427"/>
            <a:ext cx="58928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18AF7-034C-2C40-A65A-8AB0B12AD467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Results: Post-partition verification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D52CE-D293-6549-B126-DCA09F894CBE}"/>
              </a:ext>
            </a:extLst>
          </p:cNvPr>
          <p:cNvSpPr txBox="1"/>
          <p:nvPr/>
        </p:nvSpPr>
        <p:spPr>
          <a:xfrm>
            <a:off x="766062" y="1548300"/>
            <a:ext cx="106908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i="1" dirty="0">
                <a:effectLst/>
                <a:latin typeface="Avenir Book" panose="02000503020000020003" pitchFamily="2" charset="0"/>
              </a:rPr>
              <a:t>ParTV </a:t>
            </a:r>
            <a:r>
              <a:rPr lang="en-US" sz="2000" dirty="0">
                <a:effectLst/>
                <a:latin typeface="Avenir Book" panose="02000503020000020003" pitchFamily="2" charset="0"/>
              </a:rPr>
              <a:t>caught interesting bugs in </a:t>
            </a:r>
            <a:r>
              <a:rPr lang="en-US" sz="2000" i="1" dirty="0">
                <a:effectLst/>
                <a:latin typeface="Avenir Book" panose="02000503020000020003" pitchFamily="2" charset="0"/>
              </a:rPr>
              <a:t>CAPO</a:t>
            </a:r>
            <a:r>
              <a:rPr lang="en-US" sz="2000" dirty="0">
                <a:effectLst/>
                <a:latin typeface="Avenir Book" panose="02000503020000020003" pitchFamily="2" charset="0"/>
              </a:rPr>
              <a:t>. The most substantial was an un-closed </a:t>
            </a:r>
            <a:r>
              <a:rPr lang="en-US" sz="2000" i="1" dirty="0">
                <a:effectLst/>
                <a:latin typeface="Avenir Book" panose="02000503020000020003" pitchFamily="2" charset="0"/>
              </a:rPr>
              <a:t>#pragma pack(1) </a:t>
            </a:r>
            <a:r>
              <a:rPr lang="en-US" sz="2000" dirty="0">
                <a:effectLst/>
                <a:latin typeface="Avenir Book" panose="02000503020000020003" pitchFamily="2" charset="0"/>
              </a:rPr>
              <a:t>in auto-generated RPC header files. At best this incurs a performance hit, but it could have caused undefined behavior on some architectures, and yet would go undetected without either carefully examining auto-generated header files or the compiled LLVM IR.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effectLst/>
                <a:latin typeface="Avenir Book" panose="02000503020000020003" pitchFamily="2" charset="0"/>
              </a:rPr>
              <a:t>Other problems we found include an incorrect conversion from zero-argument functions to variadic functions and inconsistent string outputs from applications that printed </a:t>
            </a:r>
            <a:r>
              <a:rPr lang="en-US" sz="2000" i="1" dirty="0">
                <a:effectLst/>
                <a:latin typeface="Avenir Book" panose="02000503020000020003" pitchFamily="2" charset="0"/>
              </a:rPr>
              <a:t>__FILE__</a:t>
            </a:r>
            <a:r>
              <a:rPr lang="en-US" sz="2000" dirty="0">
                <a:effectLst/>
                <a:latin typeface="Avenir Book" panose="02000503020000020003" pitchFamily="2" charset="0"/>
              </a:rPr>
              <a:t>. 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This is clearly important!</a:t>
            </a:r>
          </a:p>
          <a:p>
            <a:endParaRPr lang="en-US" sz="20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Mention our future work – RPC equivalence verification!</a:t>
            </a:r>
          </a:p>
        </p:txBody>
      </p:sp>
    </p:spTree>
    <p:extLst>
      <p:ext uri="{BB962C8B-B14F-4D97-AF65-F5344CB8AC3E}">
        <p14:creationId xmlns:p14="http://schemas.microsoft.com/office/powerpoint/2010/main" val="1204770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18AF7-034C-2C40-A65A-8AB0B12AD467}"/>
              </a:ext>
            </a:extLst>
          </p:cNvPr>
          <p:cNvSpPr txBox="1"/>
          <p:nvPr/>
        </p:nvSpPr>
        <p:spPr>
          <a:xfrm>
            <a:off x="343262" y="3105834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Q&amp;A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439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18AF7-034C-2C40-A65A-8AB0B12AD467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Generating secure systems with a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Program Partitioner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47AFDA-5872-5B47-BF41-FE87645B8362}"/>
              </a:ext>
            </a:extLst>
          </p:cNvPr>
          <p:cNvSpPr txBox="1"/>
          <p:nvPr/>
        </p:nvSpPr>
        <p:spPr>
          <a:xfrm>
            <a:off x="766062" y="1548300"/>
            <a:ext cx="83779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Writing compliant distributed systems is hard, and error-prone!</a:t>
            </a:r>
          </a:p>
          <a:p>
            <a:pPr lvl="1"/>
            <a:endParaRPr lang="en-US" sz="20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We can automate the work of securely distributing a computation with a </a:t>
            </a:r>
            <a:r>
              <a:rPr lang="en-US" sz="2000" b="1" dirty="0">
                <a:latin typeface="Avenir Book" panose="02000503020000020003" pitchFamily="2" charset="0"/>
              </a:rPr>
              <a:t>program partitioner</a:t>
            </a:r>
            <a:r>
              <a:rPr lang="en-US" sz="2000" dirty="0">
                <a:latin typeface="Avenir Book" panose="02000503020000020003" pitchFamily="2" charset="0"/>
              </a:rPr>
              <a:t>. Accepts: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A serial program modelling the entire computation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Annotations within the program that identify:</a:t>
            </a:r>
          </a:p>
          <a:p>
            <a:pPr marL="1257300" lvl="2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Sensitive data</a:t>
            </a:r>
          </a:p>
          <a:p>
            <a:pPr marL="1257300" lvl="2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A security policy expressing how that data may be shared between communicating parties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The target hardware enclaves</a:t>
            </a:r>
          </a:p>
          <a:p>
            <a:pPr marL="800100" lvl="1" indent="-342900">
              <a:buFontTx/>
              <a:buChar char="-"/>
            </a:pPr>
            <a:endParaRPr lang="en-US" sz="20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Outputs several programs which communicate according to the security policy, ready to run on the target enclaves.</a:t>
            </a:r>
          </a:p>
        </p:txBody>
      </p:sp>
    </p:spTree>
    <p:extLst>
      <p:ext uri="{BB962C8B-B14F-4D97-AF65-F5344CB8AC3E}">
        <p14:creationId xmlns:p14="http://schemas.microsoft.com/office/powerpoint/2010/main" val="336173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18AF7-034C-2C40-A65A-8AB0B12AD467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Key obstacles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to using partitioners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04759-F104-FF46-A532-A8A53BCCDB30}"/>
              </a:ext>
            </a:extLst>
          </p:cNvPr>
          <p:cNvSpPr txBox="1"/>
          <p:nvPr/>
        </p:nvSpPr>
        <p:spPr>
          <a:xfrm>
            <a:off x="766062" y="1548300"/>
            <a:ext cx="83779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Can the partitioner accept sufficiently complex security policies, involving multiple parties and arbitrary access privileges?</a:t>
            </a:r>
          </a:p>
          <a:p>
            <a:endParaRPr lang="en-US" sz="20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What guarantees do we have that the partitioner has done its job correctly? That is, that the output system: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Performs the same function as the original program?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Adheres to the expressed security policy?</a:t>
            </a:r>
          </a:p>
          <a:p>
            <a:pPr marL="800100" lvl="1" indent="-342900">
              <a:buFontTx/>
              <a:buChar char="-"/>
            </a:pPr>
            <a:endParaRPr lang="en-US" sz="20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State-of-the-art partitioners use a simple security model, which can only express ordered access privileges, rather than fine-grained data sharing, and they offer no assurances of partition correctness.</a:t>
            </a:r>
          </a:p>
        </p:txBody>
      </p:sp>
    </p:spTree>
    <p:extLst>
      <p:ext uri="{BB962C8B-B14F-4D97-AF65-F5344CB8AC3E}">
        <p14:creationId xmlns:p14="http://schemas.microsoft.com/office/powerpoint/2010/main" val="96367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18AF7-034C-2C40-A65A-8AB0B12AD467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contribution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5BEDA7-B68A-3E44-B99D-09AD642C70EE}"/>
              </a:ext>
            </a:extLst>
          </p:cNvPr>
          <p:cNvSpPr txBox="1"/>
          <p:nvPr/>
        </p:nvSpPr>
        <p:spPr>
          <a:xfrm>
            <a:off x="766062" y="1548300"/>
            <a:ext cx="83779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>
                <a:latin typeface="Avenir Book" panose="02000503020000020003" pitchFamily="2" charset="0"/>
              </a:rPr>
              <a:t>CAPO</a:t>
            </a:r>
            <a:r>
              <a:rPr lang="en-US" sz="2000" dirty="0">
                <a:latin typeface="Avenir Book" panose="02000503020000020003" pitchFamily="2" charset="0"/>
              </a:rPr>
              <a:t>, a partitioning tool with a fine-grained annotation language that lets a developer express and partition according to detailed security policies that permit the disclosure of specific data only to specific parties.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venir Book" panose="02000503020000020003" pitchFamily="2" charset="0"/>
              </a:rPr>
              <a:t>ParTV</a:t>
            </a:r>
            <a:r>
              <a:rPr lang="en-US" sz="2000" dirty="0">
                <a:latin typeface="Avenir Book" panose="02000503020000020003" pitchFamily="2" charset="0"/>
              </a:rPr>
              <a:t>, a post-partition verification pass that provides an assurance that the generated code is equivalent in function to the original program and satisfies annotated security policy.</a:t>
            </a:r>
          </a:p>
        </p:txBody>
      </p:sp>
    </p:spTree>
    <p:extLst>
      <p:ext uri="{BB962C8B-B14F-4D97-AF65-F5344CB8AC3E}">
        <p14:creationId xmlns:p14="http://schemas.microsoft.com/office/powerpoint/2010/main" val="354013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18AF7-034C-2C40-A65A-8AB0B12AD467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Motivating example 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7F8B8-5DBC-3945-8CE1-441A956A7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19" y="2995253"/>
            <a:ext cx="7701386" cy="33170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294242-6344-B34E-B0DA-1087E613E09B}"/>
              </a:ext>
            </a:extLst>
          </p:cNvPr>
          <p:cNvSpPr txBox="1"/>
          <p:nvPr/>
        </p:nvSpPr>
        <p:spPr>
          <a:xfrm>
            <a:off x="766061" y="1548300"/>
            <a:ext cx="10916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Consider this code, which reads three </a:t>
            </a:r>
            <a:r>
              <a:rPr lang="en-US" sz="2000" b="1" dirty="0">
                <a:latin typeface="Avenir Book" panose="02000503020000020003" pitchFamily="2" charset="0"/>
              </a:rPr>
              <a:t>sensitive</a:t>
            </a:r>
            <a:r>
              <a:rPr lang="en-US" sz="2000" dirty="0">
                <a:latin typeface="Avenir Book" panose="02000503020000020003" pitchFamily="2" charset="0"/>
              </a:rPr>
              <a:t> data sources and sums the values.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We would like to </a:t>
            </a:r>
            <a:r>
              <a:rPr lang="en-US" sz="2000" b="1" dirty="0">
                <a:latin typeface="Avenir Book" panose="02000503020000020003" pitchFamily="2" charset="0"/>
              </a:rPr>
              <a:t>partition</a:t>
            </a:r>
            <a:r>
              <a:rPr lang="en-US" sz="2000" dirty="0">
                <a:latin typeface="Avenir Book" panose="02000503020000020003" pitchFamily="2" charset="0"/>
              </a:rPr>
              <a:t> this application, so each sensitive data stream is isolated on its own hardware, and an attacker who hijacks one stream cannot also read the others.</a:t>
            </a:r>
          </a:p>
        </p:txBody>
      </p:sp>
    </p:spTree>
    <p:extLst>
      <p:ext uri="{BB962C8B-B14F-4D97-AF65-F5344CB8AC3E}">
        <p14:creationId xmlns:p14="http://schemas.microsoft.com/office/powerpoint/2010/main" val="225494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18AF7-034C-2C40-A65A-8AB0B12AD467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Motivating example (2)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2CF5F-D77C-A448-BA7A-BF390BA6814B}"/>
              </a:ext>
            </a:extLst>
          </p:cNvPr>
          <p:cNvSpPr txBox="1"/>
          <p:nvPr/>
        </p:nvSpPr>
        <p:spPr>
          <a:xfrm>
            <a:off x="766061" y="1548300"/>
            <a:ext cx="10916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We can express this requirement as a </a:t>
            </a:r>
            <a:r>
              <a:rPr lang="en-US" sz="2000" b="1" dirty="0">
                <a:latin typeface="Avenir Book" panose="02000503020000020003" pitchFamily="2" charset="0"/>
              </a:rPr>
              <a:t>security policy:</a:t>
            </a:r>
          </a:p>
          <a:p>
            <a:pPr marL="342900" indent="-342900">
              <a:buFontTx/>
              <a:buChar char="-"/>
            </a:pPr>
            <a:endParaRPr lang="en-US" sz="2000" b="1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(insert expanded security policy figure from the OOPSLA submission)</a:t>
            </a:r>
          </a:p>
        </p:txBody>
      </p:sp>
    </p:spTree>
    <p:extLst>
      <p:ext uri="{BB962C8B-B14F-4D97-AF65-F5344CB8AC3E}">
        <p14:creationId xmlns:p14="http://schemas.microsoft.com/office/powerpoint/2010/main" val="371433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18AF7-034C-2C40-A65A-8AB0B12AD467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Motivating example (3)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2CF5F-D77C-A448-BA7A-BF390BA6814B}"/>
              </a:ext>
            </a:extLst>
          </p:cNvPr>
          <p:cNvSpPr txBox="1"/>
          <p:nvPr/>
        </p:nvSpPr>
        <p:spPr>
          <a:xfrm>
            <a:off x="766061" y="1548300"/>
            <a:ext cx="63231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However, the security policy as written cannot be satisfied by the application. CAPO is able to tell the developer that a program cannot be partitioned according to the desired policy.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To compute a sum, at least one party must read two of the original values. We can relax our security policy as follows: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(new policy figure)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F7CAB8-2EB2-0243-8BE3-9FEF05FF7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576" y="860610"/>
            <a:ext cx="3202363" cy="53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4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18AF7-034C-2C40-A65A-8AB0B12AD467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Motivating example (4)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5FE190-DAF0-BB4F-B6E6-CAE6E89695C5}"/>
              </a:ext>
            </a:extLst>
          </p:cNvPr>
          <p:cNvSpPr txBox="1"/>
          <p:nvPr/>
        </p:nvSpPr>
        <p:spPr>
          <a:xfrm>
            <a:off x="766061" y="1548300"/>
            <a:ext cx="54303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The code is refactored according to the new policy, and the policy is expressed via annotations in the code. So our input to the partitioner takes the following form: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(complete code sample)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venir Book" panose="02000503020000020003" pitchFamily="2" charset="0"/>
              </a:rPr>
              <a:t>This code partitions correctly, placing each function in its own hardware enclave and isolating the sensitive data streams.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EF2C91-E0B5-434D-AF5F-72BC0F1BD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082" y="604725"/>
            <a:ext cx="5099833" cy="564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1055</Words>
  <Application>Microsoft Macintosh PowerPoint</Application>
  <PresentationFormat>Widescreen</PresentationFormat>
  <Paragraphs>176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Levatich</dc:creator>
  <cp:lastModifiedBy>Max Levatich</cp:lastModifiedBy>
  <cp:revision>305</cp:revision>
  <dcterms:created xsi:type="dcterms:W3CDTF">2021-10-19T18:19:21Z</dcterms:created>
  <dcterms:modified xsi:type="dcterms:W3CDTF">2022-11-15T19:19:14Z</dcterms:modified>
</cp:coreProperties>
</file>