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91" r:id="rId3"/>
    <p:sldId id="309" r:id="rId4"/>
    <p:sldId id="304" r:id="rId5"/>
    <p:sldId id="305" r:id="rId6"/>
    <p:sldId id="308" r:id="rId7"/>
    <p:sldId id="307" r:id="rId8"/>
    <p:sldId id="292" r:id="rId9"/>
    <p:sldId id="310" r:id="rId10"/>
    <p:sldId id="311" r:id="rId11"/>
    <p:sldId id="312" r:id="rId12"/>
    <p:sldId id="313" r:id="rId13"/>
    <p:sldId id="314" r:id="rId14"/>
    <p:sldId id="293" r:id="rId15"/>
    <p:sldId id="296" r:id="rId16"/>
    <p:sldId id="297" r:id="rId17"/>
    <p:sldId id="294" r:id="rId18"/>
    <p:sldId id="295" r:id="rId19"/>
    <p:sldId id="299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/>
    <p:restoredTop sz="84719"/>
  </p:normalViewPr>
  <p:slideViewPr>
    <p:cSldViewPr snapToGrid="0" snapToObjects="1">
      <p:cViewPr varScale="1">
        <p:scale>
          <a:sx n="116" d="100"/>
          <a:sy n="116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A1880-18A9-AA4F-A086-6E0B891D8B9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42260-BC78-1343-8622-884EB48F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- What are the hard challenges (shortfalls of state-of-the-art):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effectLst/>
                <a:latin typeface="Menlo" panose="020B0609030804020204" pitchFamily="49" charset="0"/>
              </a:rPr>
              <a:t>How to express policy in a straightforward way on top of application?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Can policy be sufficiently fine-grained?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How to automate partitioning?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How to make guarantees about correctness/compliance?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9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- What are the hard challenges (shortfalls of state-of-the-art):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effectLst/>
                <a:latin typeface="Menlo" panose="020B0609030804020204" pitchFamily="49" charset="0"/>
              </a:rPr>
              <a:t>How to express policy in a straightforward way on top of application?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Can policy be sufficiently fine-grained?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How to automate partitioning?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How to make guarantees about correctness/compliance?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09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- What are the hard challenges (shortfalls of state-of-the-art):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effectLst/>
                <a:latin typeface="Menlo" panose="020B0609030804020204" pitchFamily="49" charset="0"/>
              </a:rPr>
              <a:t>How to express policy in a straightforward way on top of application?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Can policy be sufficiently fine-grained?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How to automate partitioning?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How to make guarantees about correctness/compliance?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3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- What are the hard challenges (shortfalls of state-of-the-art):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effectLst/>
                <a:latin typeface="Menlo" panose="020B0609030804020204" pitchFamily="49" charset="0"/>
              </a:rPr>
              <a:t>How to express policy in a straightforward way on top of application?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Can policy be sufficiently fine-grained?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How to automate partitioning?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How to make guarantees about correctness/compliance?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8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0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80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4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6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1200" i="1" dirty="0" err="1">
                <a:effectLst/>
                <a:latin typeface="Avenir Book" panose="02000503020000020003" pitchFamily="2" charset="0"/>
              </a:rPr>
              <a:t>ParTV</a:t>
            </a:r>
            <a:r>
              <a:rPr lang="en-US" sz="1200" i="1" dirty="0">
                <a:effectLst/>
                <a:latin typeface="Avenir Book" panose="02000503020000020003" pitchFamily="2" charset="0"/>
              </a:rPr>
              <a:t> </a:t>
            </a:r>
            <a:r>
              <a:rPr lang="en-US" sz="1200" dirty="0">
                <a:effectLst/>
                <a:latin typeface="Avenir Book" panose="02000503020000020003" pitchFamily="2" charset="0"/>
              </a:rPr>
              <a:t>caught interesting bugs in </a:t>
            </a:r>
            <a:r>
              <a:rPr lang="en-US" sz="1200" i="1" dirty="0">
                <a:effectLst/>
                <a:latin typeface="Avenir Book" panose="02000503020000020003" pitchFamily="2" charset="0"/>
              </a:rPr>
              <a:t>CAPO</a:t>
            </a:r>
            <a:r>
              <a:rPr lang="en-US" sz="1200" dirty="0">
                <a:effectLst/>
                <a:latin typeface="Avenir Book" panose="02000503020000020003" pitchFamily="2" charset="0"/>
              </a:rPr>
              <a:t>. The most substantial was an un-closed </a:t>
            </a:r>
            <a:r>
              <a:rPr lang="en-US" sz="1200" i="1" dirty="0">
                <a:effectLst/>
                <a:latin typeface="Avenir Book" panose="02000503020000020003" pitchFamily="2" charset="0"/>
              </a:rPr>
              <a:t>#pragma pack(1) </a:t>
            </a:r>
            <a:r>
              <a:rPr lang="en-US" sz="1200" dirty="0">
                <a:effectLst/>
                <a:latin typeface="Avenir Book" panose="02000503020000020003" pitchFamily="2" charset="0"/>
              </a:rPr>
              <a:t>in auto-generated RPC header files. At best this incurs a performance hit, but it could have caused undefined behavior on some architectures, and yet would go undetected without either carefully examining auto-generated header files or the compiled LLVM IR.</a:t>
            </a:r>
          </a:p>
          <a:p>
            <a:pPr marL="342900" indent="-342900">
              <a:buFontTx/>
              <a:buChar char="-"/>
            </a:pPr>
            <a:endParaRPr lang="en-US" sz="12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1200" dirty="0">
                <a:effectLst/>
                <a:latin typeface="Avenir Book" panose="02000503020000020003" pitchFamily="2" charset="0"/>
              </a:rPr>
              <a:t>Other problems we found include an incorrect conversion from zero-argument functions to variadic functions and inconsistent string outputs from applications that printed </a:t>
            </a:r>
            <a:r>
              <a:rPr lang="en-US" sz="1200" i="1" dirty="0">
                <a:effectLst/>
                <a:latin typeface="Avenir Book" panose="02000503020000020003" pitchFamily="2" charset="0"/>
              </a:rPr>
              <a:t>__FILE__</a:t>
            </a:r>
            <a:r>
              <a:rPr lang="en-US" sz="1200" dirty="0">
                <a:effectLst/>
                <a:latin typeface="Avenir Book" panose="02000503020000020003" pitchFamily="2" charset="0"/>
              </a:rPr>
              <a:t>. </a:t>
            </a:r>
          </a:p>
          <a:p>
            <a:endParaRPr lang="en-US" sz="12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1200" dirty="0">
                <a:latin typeface="Avenir Book" panose="02000503020000020003" pitchFamily="2" charset="0"/>
              </a:rPr>
              <a:t>Mention our future work – RPC equivalence verification!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  <a:latin typeface="Menlo" panose="020B0609030804020204" pitchFamily="49" charset="0"/>
              </a:rPr>
              <a:t>(e.g. with another organization), such that we have data sharing constraints. In a military context, a joining coalition partner. National lab has high fidelity sensors, but we only share low fidelity data (or "abstract analysis") with coalition partner (constraints are “fine-grained”). But still some high fidelity data to tactical unit.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2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  <a:latin typeface="Menlo" panose="020B0609030804020204" pitchFamily="49" charset="0"/>
              </a:rPr>
              <a:t>(e.g. with another organization), such that we have data sharing constraints. In a military context, a joining coalition partner. National lab has high fidelity sensors, but we only share low fidelity data (or "abstract analysis") with coalition partner (constraints are “fine-grained”). But still some high fidelity data to tactical unit.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  <a:latin typeface="Menlo" panose="020B0609030804020204" pitchFamily="49" charset="0"/>
              </a:rPr>
              <a:t>(e.g. with another organization), such that we have data sharing constraints. In a military context, a joining coalition partner. National lab has high fidelity sensors, but we only share low fidelity data (or "abstract analysis") with coalition partner (constraints are “fine-grained”). But still some high fidelity data to tactical unit.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8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  <a:latin typeface="Menlo" panose="020B0609030804020204" pitchFamily="49" charset="0"/>
              </a:rPr>
              <a:t>(e.g. with another organization), such that we have data sharing constraints. In a military context, a joining coalition partner. National lab has high fidelity sensors, but we only share low fidelity data (or "abstract analysis") with coalition partner (constraints are “fine-grained”). But still some high fidelity data to tactical unit.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  <a:latin typeface="Menlo" panose="020B0609030804020204" pitchFamily="49" charset="0"/>
              </a:rPr>
              <a:t>(e.g. with another organization), such that we have data sharing constraints. In a military context, a joining coalition partner. National lab has high fidelity sensors, but we only share low fidelity data (or "abstract analysis") with coalition partner (constraints are “fine-grained”). But still some high fidelity data to tactical unit.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  <a:latin typeface="Menlo" panose="020B0609030804020204" pitchFamily="49" charset="0"/>
              </a:rPr>
              <a:t>(e.g. with another organization), such that we have data sharing constraints. In a military context, a joining coalition partner. National lab has high fidelity sensors, but we only share low fidelity data (or "abstract analysis") with coalition partner (constraints are “fine-grained”). But still some high fidelity data to tactical unit.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2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- What are the hard challenges (shortfalls of state-of-the-art):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effectLst/>
                <a:latin typeface="Menlo" panose="020B0609030804020204" pitchFamily="49" charset="0"/>
              </a:rPr>
              <a:t>How to express policy in a straightforward way on top of application?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Can policy be sufficiently fine-grained?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How to automate partitioning?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How to make guarantees about correctness/compliance?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- What are the hard challenges (shortfalls of state-of-the-art):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effectLst/>
                <a:latin typeface="Menlo" panose="020B0609030804020204" pitchFamily="49" charset="0"/>
              </a:rPr>
              <a:t>How to express policy in a straightforward way on top of application?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Can policy be sufficiently fine-grained?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How to automate partitioning?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How to make guarantees about correctness/compliance?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0436-D461-654F-B8F8-B5F545059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B097-431E-8D48-9E89-620999AD7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0DD7-8DDF-274D-8829-5316DD15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074E-15BD-0D43-B00F-B886752F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5DC0-C6DB-F64D-B0BE-A4967DAD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4B3A-8901-C049-8ACD-8656DFA6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C53C2-7B1F-CA4E-8417-560347F3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1FDE-6E2A-6847-B05F-88C7F067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E7FD-C969-9F42-B96A-931BF271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5BBF-C221-3E4C-AEFD-EDC31E4F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2ACAD-241B-7242-BA1D-25C080BE3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2A8D-1B68-6B4D-BB93-C2911C1A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E914-51AD-B947-AA82-352DBE6A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E098-11F8-6448-96C6-D49F173D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B519-5F7B-6449-A14A-02207A4F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1D49-37AC-E842-B41B-781AC1F8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C13A-AE0A-FA4A-B9C7-B1C1F351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A751-0D5A-2842-8F32-7C8F413B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0C5D-9914-044D-B090-EC9A89E9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9404-9E2F-144B-A3EF-898EA069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F919-D6BE-7D4B-AFDA-249C1D79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B2D6-3BF8-DC41-9607-B09BC446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0CFB-0584-C74F-B305-9A8388ED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771D-DC84-C244-8585-6EDC15A6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31D0-C7C3-D042-82AE-248E0922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1865-ED43-0143-9A18-71CC777C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71AC-3467-464E-AD3E-FABAB7AE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12F4-7C1A-EC40-80D8-0829CA81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942A1-AE7E-F544-8253-62AD78B5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749A5-F502-B84C-BDAF-D4FE6EB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779A9-B85F-BF4A-BF6A-3F3D644F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1659-2011-314E-A2AB-DFC6943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07BF-E426-A549-9C97-A259970F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71A7E-FA80-FD44-AE28-B2E2C886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692F7-DD09-024A-87F4-417F0D4B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DB82F-1912-E242-A3B6-7B36A5B53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FE9B0-DE84-1A43-8A55-0D8745B6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5A6C7-8EF0-FF4E-B224-97C8CD29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A8B3A-A587-9745-8276-5917D7B1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685A-AAA7-424C-883F-276AEA67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8B2E-69D9-2845-B41E-DBED9646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5CF9D-B213-0944-A7CC-278CF709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9B562-1FDA-744C-BA22-2D5FF0C5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5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9FD34-6FCD-AF45-BE14-896AA878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6E676-5EBF-0341-8B00-7A3091F6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6DD4-D557-7F41-AECC-27A28290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4474-2C89-D549-9BE0-0342F92C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7DAD-A85E-7244-8DA5-45B82B46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E9E91-403C-BC43-A409-257F42E0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4333-BD6C-E842-907B-6D583E4A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7CADD-DCD2-A54A-B123-266D3092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BD99-4BDC-3A41-849E-FBE59923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C6D-B63E-7149-9D23-DE7F0490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C4A73-A6E8-1148-976E-86694586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0A8E7-D137-E34D-B3C2-31C3C503A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199B-7799-9142-B786-820C8CBE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B5327-4448-B649-8164-26F0AE38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8202-7205-BA47-9FEB-E12664C4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5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036A6-A115-394D-B56C-72822E64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287F4-7CA8-A54A-9617-60D9A955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F52D-065E-5D4C-BB43-03E9DDB57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7B95-F0D7-E947-ABBB-E711CEB12CD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EC05-885D-D04B-9D29-303B87F8C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FE9B-67BD-3140-962C-5084E8CAB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ps-closur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ps-closure.github.io/cdoc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2FBB1-416B-174F-9DF8-093129576D1E}"/>
              </a:ext>
            </a:extLst>
          </p:cNvPr>
          <p:cNvSpPr/>
          <p:nvPr/>
        </p:nvSpPr>
        <p:spPr>
          <a:xfrm>
            <a:off x="1594480" y="1548782"/>
            <a:ext cx="90119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venir Book" panose="02000503020000020003" pitchFamily="2" charset="0"/>
              </a:rPr>
              <a:t>C Program Partitioning with Fine-Grained Security Constraints and Post-Partition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23D4F-DEBC-AE43-B4C4-C51ECA094B91}"/>
              </a:ext>
            </a:extLst>
          </p:cNvPr>
          <p:cNvSpPr txBox="1"/>
          <p:nvPr/>
        </p:nvSpPr>
        <p:spPr>
          <a:xfrm>
            <a:off x="1830541" y="3464793"/>
            <a:ext cx="85309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venir Book" panose="02000503020000020003" pitchFamily="2" charset="0"/>
              </a:rPr>
              <a:t>Maxwell Levatich</a:t>
            </a:r>
            <a:r>
              <a:rPr lang="en-US" sz="2000" dirty="0">
                <a:latin typeface="Avenir Book" panose="02000503020000020003" pitchFamily="2" charset="0"/>
              </a:rPr>
              <a:t>, Robert </a:t>
            </a:r>
            <a:r>
              <a:rPr lang="en-US" sz="2000" dirty="0" err="1">
                <a:latin typeface="Avenir Book" panose="02000503020000020003" pitchFamily="2" charset="0"/>
              </a:rPr>
              <a:t>Brotzman</a:t>
            </a:r>
            <a:r>
              <a:rPr lang="en-US" sz="2000" dirty="0">
                <a:latin typeface="Avenir Book" panose="02000503020000020003" pitchFamily="2" charset="0"/>
              </a:rPr>
              <a:t>, Benjamin </a:t>
            </a:r>
            <a:r>
              <a:rPr lang="en-US" sz="2000" dirty="0" err="1">
                <a:latin typeface="Avenir Book" panose="02000503020000020003" pitchFamily="2" charset="0"/>
              </a:rPr>
              <a:t>Flin</a:t>
            </a:r>
            <a:r>
              <a:rPr lang="en-US" sz="2000" dirty="0">
                <a:latin typeface="Avenir Book" panose="02000503020000020003" pitchFamily="2" charset="0"/>
              </a:rPr>
              <a:t>, Ta Chen, 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</a:rPr>
              <a:t>Rajesh Krishnan, Michael Kaplan, and Stephen A. Edwards</a:t>
            </a:r>
          </a:p>
          <a:p>
            <a:pPr algn="ctr"/>
            <a:endParaRPr lang="en-US" dirty="0"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MILCOM ‘22 Technical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19208-D0EF-5F46-BBD0-B5B78F5CC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071" y="4543048"/>
            <a:ext cx="3708929" cy="1952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6E3F1B-1F79-A542-BF47-DEE12DC58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9" y="4015006"/>
            <a:ext cx="2824843" cy="24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3C54F-03A0-DE4D-8A23-D82BA197F231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52CA-BB4C-804B-9A2A-39076F27E9FD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11D01-699B-1C49-8385-54A433EAD5BF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8B240-4163-3447-A1BD-F55F4B445FAB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583EB2-71EB-7445-A2DD-F49D9125AF89}"/>
              </a:ext>
            </a:extLst>
          </p:cNvPr>
          <p:cNvSpPr/>
          <p:nvPr/>
        </p:nvSpPr>
        <p:spPr>
          <a:xfrm>
            <a:off x="6943209" y="2117753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474D48-25E4-5242-9A4D-542A46A20117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4E2ED8-2295-704D-8824-01480128E8E8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D91A67-7D13-464C-B59C-913161A94E3C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8CA825-B1F3-9D45-9E0A-87A0BB9941BA}"/>
              </a:ext>
            </a:extLst>
          </p:cNvPr>
          <p:cNvSpPr/>
          <p:nvPr/>
        </p:nvSpPr>
        <p:spPr>
          <a:xfrm>
            <a:off x="6943209" y="3853061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BD036-C945-7B4E-87BF-503BE77D42C8}"/>
              </a:ext>
            </a:extLst>
          </p:cNvPr>
          <p:cNvSpPr/>
          <p:nvPr/>
        </p:nvSpPr>
        <p:spPr>
          <a:xfrm>
            <a:off x="9276289" y="3853061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0AEE9-0097-2B45-A851-3A18EE72B3C5}"/>
              </a:ext>
            </a:extLst>
          </p:cNvPr>
          <p:cNvSpPr txBox="1"/>
          <p:nvPr/>
        </p:nvSpPr>
        <p:spPr>
          <a:xfrm>
            <a:off x="7027020" y="3846197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2B68B-F3C5-8D44-8969-ED15201CA877}"/>
              </a:ext>
            </a:extLst>
          </p:cNvPr>
          <p:cNvSpPr txBox="1"/>
          <p:nvPr/>
        </p:nvSpPr>
        <p:spPr>
          <a:xfrm>
            <a:off x="9276288" y="3846197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27F82-ABD9-9642-A05F-F028AA41E9C7}"/>
              </a:ext>
            </a:extLst>
          </p:cNvPr>
          <p:cNvSpPr/>
          <p:nvPr/>
        </p:nvSpPr>
        <p:spPr>
          <a:xfrm>
            <a:off x="7072237" y="4380338"/>
            <a:ext cx="827932" cy="625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2C139-ECD3-9546-A2EF-59C30678A2A8}"/>
              </a:ext>
            </a:extLst>
          </p:cNvPr>
          <p:cNvSpPr/>
          <p:nvPr/>
        </p:nvSpPr>
        <p:spPr>
          <a:xfrm>
            <a:off x="10424416" y="4658122"/>
            <a:ext cx="9345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D1BCBFD-6978-B74B-91DF-E491E71B17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0064" y="3146608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A9241E7-B2C6-AD47-BCF3-5A56DFAE2C6A}"/>
              </a:ext>
            </a:extLst>
          </p:cNvPr>
          <p:cNvCxnSpPr>
            <a:cxnSpLocks/>
          </p:cNvCxnSpPr>
          <p:nvPr/>
        </p:nvCxnSpPr>
        <p:spPr>
          <a:xfrm>
            <a:off x="10891709" y="3147468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A348F-1CE2-D046-929E-A7FD244D8AD7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986D47-AF36-334F-8905-83E2AD47C734}"/>
              </a:ext>
            </a:extLst>
          </p:cNvPr>
          <p:cNvSpPr txBox="1"/>
          <p:nvPr/>
        </p:nvSpPr>
        <p:spPr>
          <a:xfrm>
            <a:off x="645324" y="1518710"/>
            <a:ext cx="582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How to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concisely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express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data-sharing constraints over original application?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1C8DD4-7657-E741-BC46-3897EC6D254D}"/>
              </a:ext>
            </a:extLst>
          </p:cNvPr>
          <p:cNvSpPr txBox="1"/>
          <p:nvPr/>
        </p:nvSpPr>
        <p:spPr>
          <a:xfrm>
            <a:off x="7072238" y="5177305"/>
            <a:ext cx="432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dirty="0">
                <a:latin typeface="Avenir Book" panose="02000503020000020003" pitchFamily="2" charset="0"/>
              </a:rPr>
              <a:t> may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data analysis</a:t>
            </a:r>
          </a:p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6"/>
                </a:solidFill>
                <a:latin typeface="Avenir Book" panose="02000503020000020003" pitchFamily="2" charset="0"/>
              </a:rPr>
              <a:t>Tactical unit </a:t>
            </a:r>
            <a:r>
              <a:rPr lang="en-US" dirty="0">
                <a:latin typeface="Avenir Book" panose="02000503020000020003" pitchFamily="2" charset="0"/>
              </a:rPr>
              <a:t>may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dirty="0">
                <a:latin typeface="Avenir Book" panose="02000503020000020003" pitchFamily="2" charset="0"/>
              </a:rPr>
              <a:t> may NOT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61517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3C54F-03A0-DE4D-8A23-D82BA197F231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52CA-BB4C-804B-9A2A-39076F27E9FD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11D01-699B-1C49-8385-54A433EAD5BF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8B240-4163-3447-A1BD-F55F4B445FAB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583EB2-71EB-7445-A2DD-F49D9125AF89}"/>
              </a:ext>
            </a:extLst>
          </p:cNvPr>
          <p:cNvSpPr/>
          <p:nvPr/>
        </p:nvSpPr>
        <p:spPr>
          <a:xfrm>
            <a:off x="6943209" y="2117753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474D48-25E4-5242-9A4D-542A46A20117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4E2ED8-2295-704D-8824-01480128E8E8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D91A67-7D13-464C-B59C-913161A94E3C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8CA825-B1F3-9D45-9E0A-87A0BB9941BA}"/>
              </a:ext>
            </a:extLst>
          </p:cNvPr>
          <p:cNvSpPr/>
          <p:nvPr/>
        </p:nvSpPr>
        <p:spPr>
          <a:xfrm>
            <a:off x="6943209" y="3853061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BD036-C945-7B4E-87BF-503BE77D42C8}"/>
              </a:ext>
            </a:extLst>
          </p:cNvPr>
          <p:cNvSpPr/>
          <p:nvPr/>
        </p:nvSpPr>
        <p:spPr>
          <a:xfrm>
            <a:off x="9276289" y="3853061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0AEE9-0097-2B45-A851-3A18EE72B3C5}"/>
              </a:ext>
            </a:extLst>
          </p:cNvPr>
          <p:cNvSpPr txBox="1"/>
          <p:nvPr/>
        </p:nvSpPr>
        <p:spPr>
          <a:xfrm>
            <a:off x="7027020" y="3846197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2B68B-F3C5-8D44-8969-ED15201CA877}"/>
              </a:ext>
            </a:extLst>
          </p:cNvPr>
          <p:cNvSpPr txBox="1"/>
          <p:nvPr/>
        </p:nvSpPr>
        <p:spPr>
          <a:xfrm>
            <a:off x="9276288" y="3846197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27F82-ABD9-9642-A05F-F028AA41E9C7}"/>
              </a:ext>
            </a:extLst>
          </p:cNvPr>
          <p:cNvSpPr/>
          <p:nvPr/>
        </p:nvSpPr>
        <p:spPr>
          <a:xfrm>
            <a:off x="7072237" y="4380338"/>
            <a:ext cx="827932" cy="625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2C139-ECD3-9546-A2EF-59C30678A2A8}"/>
              </a:ext>
            </a:extLst>
          </p:cNvPr>
          <p:cNvSpPr/>
          <p:nvPr/>
        </p:nvSpPr>
        <p:spPr>
          <a:xfrm>
            <a:off x="10424416" y="4658122"/>
            <a:ext cx="9345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D1BCBFD-6978-B74B-91DF-E491E71B17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0064" y="3146608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A9241E7-B2C6-AD47-BCF3-5A56DFAE2C6A}"/>
              </a:ext>
            </a:extLst>
          </p:cNvPr>
          <p:cNvCxnSpPr>
            <a:cxnSpLocks/>
          </p:cNvCxnSpPr>
          <p:nvPr/>
        </p:nvCxnSpPr>
        <p:spPr>
          <a:xfrm>
            <a:off x="10891709" y="3147468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A348F-1CE2-D046-929E-A7FD244D8AD7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986D47-AF36-334F-8905-83E2AD47C734}"/>
              </a:ext>
            </a:extLst>
          </p:cNvPr>
          <p:cNvSpPr txBox="1"/>
          <p:nvPr/>
        </p:nvSpPr>
        <p:spPr>
          <a:xfrm>
            <a:off x="645324" y="1518710"/>
            <a:ext cx="5827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How to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concisely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express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data-sharing constraints over original application?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...While still supporting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fine-grained </a:t>
            </a:r>
            <a:r>
              <a:rPr lang="en-US" sz="2400" dirty="0">
                <a:latin typeface="Avenir Book" panose="02000503020000020003" pitchFamily="2" charset="0"/>
              </a:rPr>
              <a:t>policies?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5A8E0-074D-EC4E-8102-AEE0EFDEB8BC}"/>
              </a:ext>
            </a:extLst>
          </p:cNvPr>
          <p:cNvSpPr txBox="1"/>
          <p:nvPr/>
        </p:nvSpPr>
        <p:spPr>
          <a:xfrm>
            <a:off x="7072238" y="5177305"/>
            <a:ext cx="432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dirty="0">
                <a:latin typeface="Avenir Book" panose="02000503020000020003" pitchFamily="2" charset="0"/>
              </a:rPr>
              <a:t> may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data analysis</a:t>
            </a:r>
          </a:p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6"/>
                </a:solidFill>
                <a:latin typeface="Avenir Book" panose="02000503020000020003" pitchFamily="2" charset="0"/>
              </a:rPr>
              <a:t>Tactical unit </a:t>
            </a:r>
            <a:r>
              <a:rPr lang="en-US" dirty="0">
                <a:latin typeface="Avenir Book" panose="02000503020000020003" pitchFamily="2" charset="0"/>
              </a:rPr>
              <a:t>may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dirty="0">
                <a:latin typeface="Avenir Book" panose="02000503020000020003" pitchFamily="2" charset="0"/>
              </a:rPr>
              <a:t> may NOT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40478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252713-0664-EB41-8FF2-0F38F9957558}"/>
              </a:ext>
            </a:extLst>
          </p:cNvPr>
          <p:cNvSpPr txBox="1"/>
          <p:nvPr/>
        </p:nvSpPr>
        <p:spPr>
          <a:xfrm>
            <a:off x="9015925" y="2613973"/>
            <a:ext cx="25307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data analysis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Tactical unit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986D47-AF36-334F-8905-83E2AD47C734}"/>
              </a:ext>
            </a:extLst>
          </p:cNvPr>
          <p:cNvSpPr txBox="1"/>
          <p:nvPr/>
        </p:nvSpPr>
        <p:spPr>
          <a:xfrm>
            <a:off x="645324" y="1518710"/>
            <a:ext cx="5827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How to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concisely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express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data-sharing constraints over original application?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...While still supporting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fine-grained </a:t>
            </a:r>
            <a:r>
              <a:rPr lang="en-US" sz="2400" dirty="0">
                <a:latin typeface="Avenir Book" panose="02000503020000020003" pitchFamily="2" charset="0"/>
              </a:rPr>
              <a:t>policies?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How to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automate</a:t>
            </a:r>
            <a:r>
              <a:rPr lang="en-US" sz="2400" dirty="0">
                <a:latin typeface="Avenir Book" panose="02000503020000020003" pitchFamily="2" charset="0"/>
              </a:rPr>
              <a:t> constraint analysis and partitioning?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69858C-6DDD-6F4A-B000-C108C0FA7526}"/>
              </a:ext>
            </a:extLst>
          </p:cNvPr>
          <p:cNvSpPr/>
          <p:nvPr/>
        </p:nvSpPr>
        <p:spPr>
          <a:xfrm>
            <a:off x="7843490" y="3250589"/>
            <a:ext cx="2120094" cy="8048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Automatic partitioner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87D3C-F012-7F44-AA88-42EF2360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315" y="1431645"/>
            <a:ext cx="1654444" cy="1205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ED360-724D-2A48-B87C-3220C0253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897" y="4720586"/>
            <a:ext cx="1649280" cy="11488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A491E0-B09D-B945-9AA3-05EF865D58FC}"/>
              </a:ext>
            </a:extLst>
          </p:cNvPr>
          <p:cNvCxnSpPr>
            <a:stCxn id="4" idx="2"/>
            <a:endCxn id="43" idx="0"/>
          </p:cNvCxnSpPr>
          <p:nvPr/>
        </p:nvCxnSpPr>
        <p:spPr>
          <a:xfrm>
            <a:off x="8903537" y="2637035"/>
            <a:ext cx="0" cy="613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FFE3F5-E950-8649-A2F5-38978EFAF103}"/>
              </a:ext>
            </a:extLst>
          </p:cNvPr>
          <p:cNvCxnSpPr/>
          <p:nvPr/>
        </p:nvCxnSpPr>
        <p:spPr>
          <a:xfrm flipH="1">
            <a:off x="8900955" y="4055428"/>
            <a:ext cx="2582" cy="643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0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986D47-AF36-334F-8905-83E2AD47C734}"/>
              </a:ext>
            </a:extLst>
          </p:cNvPr>
          <p:cNvSpPr txBox="1"/>
          <p:nvPr/>
        </p:nvSpPr>
        <p:spPr>
          <a:xfrm>
            <a:off x="645324" y="1518710"/>
            <a:ext cx="58272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How to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concisely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express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data-sharing constraints over original application?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...While still supporting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fine-grained </a:t>
            </a:r>
            <a:r>
              <a:rPr lang="en-US" sz="2400" dirty="0">
                <a:latin typeface="Avenir Book" panose="02000503020000020003" pitchFamily="2" charset="0"/>
              </a:rPr>
              <a:t>policies?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How to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automate</a:t>
            </a:r>
            <a:r>
              <a:rPr lang="en-US" sz="2400" dirty="0">
                <a:latin typeface="Avenir Book" panose="02000503020000020003" pitchFamily="2" charset="0"/>
              </a:rPr>
              <a:t> constraint analysis and partitioning?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...While making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formal guarantees </a:t>
            </a:r>
            <a:r>
              <a:rPr lang="en-US" sz="2400" dirty="0">
                <a:latin typeface="Avenir Book" panose="02000503020000020003" pitchFamily="2" charset="0"/>
              </a:rPr>
              <a:t>of partition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correctness</a:t>
            </a:r>
            <a:r>
              <a:rPr lang="en-US" sz="2400" dirty="0">
                <a:latin typeface="Avenir Book" panose="02000503020000020003" pitchFamily="2" charset="0"/>
              </a:rPr>
              <a:t>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41EA14-81B7-6B46-8B9B-42ED95002FC9}"/>
              </a:ext>
            </a:extLst>
          </p:cNvPr>
          <p:cNvSpPr txBox="1"/>
          <p:nvPr/>
        </p:nvSpPr>
        <p:spPr>
          <a:xfrm>
            <a:off x="9015925" y="2613973"/>
            <a:ext cx="25307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data analysis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Tactical unit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4FB104-3412-1940-A7F1-EEB2C3769DD2}"/>
              </a:ext>
            </a:extLst>
          </p:cNvPr>
          <p:cNvSpPr/>
          <p:nvPr/>
        </p:nvSpPr>
        <p:spPr>
          <a:xfrm>
            <a:off x="7843490" y="3250589"/>
            <a:ext cx="2120094" cy="8048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Automatic partitioner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FC92B00-626D-8C4A-927B-0FEFE0DC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315" y="1431645"/>
            <a:ext cx="1654444" cy="1205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D6096DA-142B-764B-9AF5-935571296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675" y="4720586"/>
            <a:ext cx="1649280" cy="11488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195F8E-3A79-544A-9CD5-8A3D6545FD7E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8903537" y="2637035"/>
            <a:ext cx="0" cy="613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C901EB-5F07-ED48-A214-69192AE42BC5}"/>
              </a:ext>
            </a:extLst>
          </p:cNvPr>
          <p:cNvCxnSpPr/>
          <p:nvPr/>
        </p:nvCxnSpPr>
        <p:spPr>
          <a:xfrm flipH="1">
            <a:off x="8073733" y="4055428"/>
            <a:ext cx="2582" cy="643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EAA110-121B-2742-9C57-B9B2F71483DF}"/>
              </a:ext>
            </a:extLst>
          </p:cNvPr>
          <p:cNvCxnSpPr/>
          <p:nvPr/>
        </p:nvCxnSpPr>
        <p:spPr>
          <a:xfrm flipH="1">
            <a:off x="9730759" y="4055428"/>
            <a:ext cx="2582" cy="643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5AC234-D4A4-554C-9E20-2BC6874C5F0A}"/>
              </a:ext>
            </a:extLst>
          </p:cNvPr>
          <p:cNvSpPr/>
          <p:nvPr/>
        </p:nvSpPr>
        <p:spPr>
          <a:xfrm>
            <a:off x="9015925" y="4712646"/>
            <a:ext cx="1721903" cy="11488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Proof of correctness</a:t>
            </a:r>
          </a:p>
        </p:txBody>
      </p:sp>
    </p:spTree>
    <p:extLst>
      <p:ext uri="{BB962C8B-B14F-4D97-AF65-F5344CB8AC3E}">
        <p14:creationId xmlns:p14="http://schemas.microsoft.com/office/powerpoint/2010/main" val="416446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786EAA-ED43-2F4A-8B8F-6E79A0AC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411" y="4025067"/>
            <a:ext cx="4646222" cy="1592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0F8C2-138F-AF44-BF8F-D48A877ADADB}"/>
              </a:ext>
            </a:extLst>
          </p:cNvPr>
          <p:cNvSpPr txBox="1"/>
          <p:nvPr/>
        </p:nvSpPr>
        <p:spPr>
          <a:xfrm>
            <a:off x="645323" y="1518710"/>
            <a:ext cx="10999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Data-sharing constraints are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Annotations </a:t>
            </a:r>
            <a:r>
              <a:rPr lang="en-US" sz="2400" dirty="0">
                <a:latin typeface="Avenir Book" panose="02000503020000020003" pitchFamily="2" charset="0"/>
              </a:rPr>
              <a:t>in the original program</a:t>
            </a: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Solver-backed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conflict analysis </a:t>
            </a:r>
            <a:r>
              <a:rPr lang="en-US" sz="2400" dirty="0">
                <a:latin typeface="Avenir Book" panose="02000503020000020003" pitchFamily="2" charset="0"/>
              </a:rPr>
              <a:t>of the application determines a partition</a:t>
            </a:r>
          </a:p>
          <a:p>
            <a:pPr marL="285750" indent="-285750">
              <a:buFontTx/>
              <a:buChar char="-"/>
            </a:pPr>
            <a:endParaRPr lang="en-US" sz="2400" b="1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Post-partition verification validates individual</a:t>
            </a:r>
          </a:p>
        </p:txBody>
      </p:sp>
    </p:spTree>
    <p:extLst>
      <p:ext uri="{BB962C8B-B14F-4D97-AF65-F5344CB8AC3E}">
        <p14:creationId xmlns:p14="http://schemas.microsoft.com/office/powerpoint/2010/main" val="153226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A5F52-FF90-B146-910D-0E17D13CB1A5}"/>
              </a:ext>
            </a:extLst>
          </p:cNvPr>
          <p:cNvSpPr txBox="1"/>
          <p:nvPr/>
        </p:nvSpPr>
        <p:spPr>
          <a:xfrm>
            <a:off x="172122" y="363066"/>
            <a:ext cx="897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dirty="0">
                <a:effectLst/>
                <a:latin typeface="Menlo" panose="020B0609030804020204" pitchFamily="49" charset="0"/>
              </a:rPr>
              <a:t>How to express policy: CLE model/annotations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Model diagram, example annotations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4E3E0-A50A-494D-AE95-0C5C7C4CCED0}"/>
              </a:ext>
            </a:extLst>
          </p:cNvPr>
          <p:cNvSpPr txBox="1"/>
          <p:nvPr/>
        </p:nvSpPr>
        <p:spPr>
          <a:xfrm>
            <a:off x="1628931" y="3398381"/>
            <a:ext cx="396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dirty="0">
                <a:effectLst/>
                <a:latin typeface="Menlo" panose="020B0609030804020204" pitchFamily="49" charset="0"/>
              </a:rPr>
              <a:t>Example annotated program (e.g. from the motivating example of the paper)</a:t>
            </a:r>
            <a:endParaRPr lang="en-US" dirty="0">
              <a:latin typeface="Menlo" panose="020B060903080402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9B1E33-8C96-7742-9C33-96E6CB90D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67" y="686232"/>
            <a:ext cx="5099833" cy="56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7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14497-FC6E-3044-9B8C-DA1959624965}"/>
              </a:ext>
            </a:extLst>
          </p:cNvPr>
          <p:cNvSpPr txBox="1"/>
          <p:nvPr/>
        </p:nvSpPr>
        <p:spPr>
          <a:xfrm>
            <a:off x="1628931" y="1699325"/>
            <a:ext cx="8971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dirty="0">
                <a:effectLst/>
                <a:latin typeface="Menlo" panose="020B0609030804020204" pitchFamily="49" charset="0"/>
              </a:rPr>
              <a:t>Conflict analysis and feedback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High-level view of constraint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If success, partition, if fail, give feedback.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Differences from state of the art: MIPS solver with constraint model for speed/comprehension</a:t>
            </a:r>
          </a:p>
        </p:txBody>
      </p:sp>
    </p:spTree>
    <p:extLst>
      <p:ext uri="{BB962C8B-B14F-4D97-AF65-F5344CB8AC3E}">
        <p14:creationId xmlns:p14="http://schemas.microsoft.com/office/powerpoint/2010/main" val="174238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C6523-EF75-7749-A53A-DD9B44A92640}"/>
              </a:ext>
            </a:extLst>
          </p:cNvPr>
          <p:cNvSpPr txBox="1"/>
          <p:nvPr/>
        </p:nvSpPr>
        <p:spPr>
          <a:xfrm>
            <a:off x="1628931" y="1699325"/>
            <a:ext cx="8971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dirty="0">
                <a:effectLst/>
                <a:latin typeface="Menlo" panose="020B0609030804020204" pitchFamily="49" charset="0"/>
              </a:rPr>
              <a:t>Code generation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What is automatically generated? (DFDL)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RPC stub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Touch on benefits of automated code gen, removes tedium</a:t>
            </a:r>
          </a:p>
        </p:txBody>
      </p:sp>
    </p:spTree>
    <p:extLst>
      <p:ext uri="{BB962C8B-B14F-4D97-AF65-F5344CB8AC3E}">
        <p14:creationId xmlns:p14="http://schemas.microsoft.com/office/powerpoint/2010/main" val="343613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BB326-2802-ED42-AC7E-ABFB0EF76CCA}"/>
              </a:ext>
            </a:extLst>
          </p:cNvPr>
          <p:cNvSpPr txBox="1"/>
          <p:nvPr/>
        </p:nvSpPr>
        <p:spPr>
          <a:xfrm>
            <a:off x="1628931" y="1699325"/>
            <a:ext cx="8971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dirty="0">
                <a:effectLst/>
                <a:latin typeface="Menlo" panose="020B0609030804020204" pitchFamily="49" charset="0"/>
              </a:rPr>
              <a:t>Verification: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What are we verifying? Equivalence and compliance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What is our approach (translation validation vs traditional correctness proof)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Benefits and alternatives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Diagram of approach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</a:rPr>
              <a:t>Maybe mention future work here.</a:t>
            </a:r>
          </a:p>
        </p:txBody>
      </p:sp>
    </p:spTree>
    <p:extLst>
      <p:ext uri="{BB962C8B-B14F-4D97-AF65-F5344CB8AC3E}">
        <p14:creationId xmlns:p14="http://schemas.microsoft.com/office/powerpoint/2010/main" val="328070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/>
        </p:nvSpPr>
        <p:spPr>
          <a:xfrm>
            <a:off x="473725" y="1470138"/>
            <a:ext cx="44728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Mention </a:t>
            </a:r>
            <a:r>
              <a:rPr lang="en-US" sz="2400" b="0" dirty="0" err="1">
                <a:effectLst/>
                <a:latin typeface="Avenir Book" panose="02000503020000020003" pitchFamily="2" charset="0"/>
              </a:rPr>
              <a:t>SecDesk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, </a:t>
            </a:r>
            <a:r>
              <a:rPr lang="en-US" sz="2400" b="0" dirty="0" err="1">
                <a:effectLst/>
                <a:latin typeface="Avenir Book" panose="02000503020000020003" pitchFamily="2" charset="0"/>
              </a:rPr>
              <a:t>thttpd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explicitly.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Point to table for low number of annotations and amt of generated code.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Mention </a:t>
            </a:r>
            <a:r>
              <a:rPr lang="en-US" sz="2400" dirty="0">
                <a:latin typeface="Avenir Book" panose="02000503020000020003" pitchFamily="2" charset="0"/>
              </a:rPr>
              <a:t>performance overhead (no more than half an hour).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Bugs caught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BF980C-2196-E04B-A0C6-A0AA4D8E0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461" y="1150702"/>
            <a:ext cx="6032500" cy="2006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B968BA-E66E-5B49-AAE2-3E7B18E1A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711" y="3593930"/>
            <a:ext cx="5842000" cy="2336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3871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45C57-879A-3949-B944-460AB7218573}"/>
              </a:ext>
            </a:extLst>
          </p:cNvPr>
          <p:cNvSpPr/>
          <p:nvPr/>
        </p:nvSpPr>
        <p:spPr>
          <a:xfrm>
            <a:off x="1087851" y="2045560"/>
            <a:ext cx="4451397" cy="2972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DD68E-6217-FA4C-8195-818508CD369B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07A8F-C908-854A-8868-A4FB95B75F44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C10F5-F8DF-8944-A1B8-252249D05DD6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B3EE0-E00C-1648-9F99-7A50D803EB23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CD162-0AF8-2343-AAD9-726AADFB1BC9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8DED84-F2E3-0D47-9A8F-3FB405200BCB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757053-01EE-2B4D-9EAA-8357DF3109A9}"/>
              </a:ext>
            </a:extLst>
          </p:cNvPr>
          <p:cNvSpPr txBox="1"/>
          <p:nvPr/>
        </p:nvSpPr>
        <p:spPr>
          <a:xfrm>
            <a:off x="7239489" y="1560050"/>
            <a:ext cx="431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utilizes sensitive data.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7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/>
        </p:nvSpPr>
        <p:spPr>
          <a:xfrm>
            <a:off x="645323" y="1518710"/>
            <a:ext cx="109995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An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annotation-driven</a:t>
            </a:r>
            <a:r>
              <a:rPr lang="en-US" sz="2400" dirty="0">
                <a:latin typeface="Avenir Book" panose="02000503020000020003" pitchFamily="2" charset="0"/>
              </a:rPr>
              <a:t> C program partitioner supporting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fine-grained</a:t>
            </a:r>
            <a:r>
              <a:rPr lang="en-US" sz="2400" dirty="0">
                <a:latin typeface="Avenir Book" panose="02000503020000020003" pitchFamily="2" charset="0"/>
              </a:rPr>
              <a:t> data sharing constraints and a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post-partition verification </a:t>
            </a:r>
            <a:r>
              <a:rPr lang="en-US" sz="2400" dirty="0">
                <a:latin typeface="Avenir Book" panose="02000503020000020003" pitchFamily="2" charset="0"/>
              </a:rPr>
              <a:t>pass.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Useful for applications manipulating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sensitive data </a:t>
            </a:r>
            <a:r>
              <a:rPr lang="en-US" sz="2400" dirty="0">
                <a:latin typeface="Avenir Book" panose="02000503020000020003" pitchFamily="2" charset="0"/>
              </a:rPr>
              <a:t>with emergent sharing requirements and constraints.</a:t>
            </a: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Public repository: </a:t>
            </a:r>
            <a:r>
              <a:rPr lang="en-US" sz="2400" dirty="0">
                <a:latin typeface="Avenir Book" panose="02000503020000020003" pitchFamily="2" charset="0"/>
                <a:hlinkClick r:id="rId3"/>
              </a:rPr>
              <a:t>https://github.com/gaps-closure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Manual: </a:t>
            </a:r>
            <a:r>
              <a:rPr lang="en-US" sz="2400" dirty="0">
                <a:latin typeface="Avenir Book" panose="02000503020000020003" pitchFamily="2" charset="0"/>
                <a:hlinkClick r:id="rId4"/>
              </a:rPr>
              <a:t>https://gaps-</a:t>
            </a:r>
            <a:r>
              <a:rPr lang="en-US" sz="2400" dirty="0" err="1">
                <a:latin typeface="Avenir Book" panose="02000503020000020003" pitchFamily="2" charset="0"/>
                <a:hlinkClick r:id="rId4"/>
              </a:rPr>
              <a:t>closure.github.io</a:t>
            </a:r>
            <a:r>
              <a:rPr lang="en-US" sz="2400" dirty="0">
                <a:latin typeface="Avenir Book" panose="02000503020000020003" pitchFamily="2" charset="0"/>
                <a:hlinkClick r:id="rId4"/>
              </a:rPr>
              <a:t>/</a:t>
            </a:r>
            <a:r>
              <a:rPr lang="en-US" sz="2400" dirty="0" err="1">
                <a:latin typeface="Avenir Book" panose="02000503020000020003" pitchFamily="2" charset="0"/>
                <a:hlinkClick r:id="rId4"/>
              </a:rPr>
              <a:t>cdoc.html</a:t>
            </a:r>
            <a:endParaRPr lang="en-US" sz="2400" dirty="0">
              <a:latin typeface="Avenir Book" panose="02000503020000020003" pitchFamily="2" charset="0"/>
            </a:endParaRP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396370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45C57-879A-3949-B944-460AB7218573}"/>
              </a:ext>
            </a:extLst>
          </p:cNvPr>
          <p:cNvSpPr/>
          <p:nvPr/>
        </p:nvSpPr>
        <p:spPr>
          <a:xfrm>
            <a:off x="1087851" y="2045560"/>
            <a:ext cx="4451397" cy="2972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DD68E-6217-FA4C-8195-818508CD369B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07A8F-C908-854A-8868-A4FB95B75F44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C10F5-F8DF-8944-A1B8-252249D05DD6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B3EE0-E00C-1648-9F99-7A50D803EB23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CD162-0AF8-2343-AAD9-726AADFB1BC9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8DED84-F2E3-0D47-9A8F-3FB405200BCB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757053-01EE-2B4D-9EAA-8357DF3109A9}"/>
              </a:ext>
            </a:extLst>
          </p:cNvPr>
          <p:cNvSpPr txBox="1"/>
          <p:nvPr/>
        </p:nvSpPr>
        <p:spPr>
          <a:xfrm>
            <a:off x="7239489" y="1560050"/>
            <a:ext cx="4313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utilizes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EE842-FA17-4547-BFA2-7F43D8028352}"/>
              </a:ext>
            </a:extLst>
          </p:cNvPr>
          <p:cNvSpPr/>
          <p:nvPr/>
        </p:nvSpPr>
        <p:spPr>
          <a:xfrm>
            <a:off x="416649" y="5316010"/>
            <a:ext cx="2014579" cy="7641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A7BFD2-4977-9B45-966E-D6D5593998C7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43B9B5-6FBF-B94A-B816-9F5CB552D60F}"/>
              </a:ext>
            </a:extLst>
          </p:cNvPr>
          <p:cNvSpPr/>
          <p:nvPr/>
        </p:nvSpPr>
        <p:spPr>
          <a:xfrm>
            <a:off x="3592813" y="5302271"/>
            <a:ext cx="2352751" cy="78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494B0A-B558-CB47-B257-2956BD091E88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</p:spTree>
    <p:extLst>
      <p:ext uri="{BB962C8B-B14F-4D97-AF65-F5344CB8AC3E}">
        <p14:creationId xmlns:p14="http://schemas.microsoft.com/office/powerpoint/2010/main" val="47302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45C57-879A-3949-B944-460AB7218573}"/>
              </a:ext>
            </a:extLst>
          </p:cNvPr>
          <p:cNvSpPr/>
          <p:nvPr/>
        </p:nvSpPr>
        <p:spPr>
          <a:xfrm>
            <a:off x="1087851" y="2045560"/>
            <a:ext cx="4451397" cy="2972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DD68E-6217-FA4C-8195-818508CD369B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C10F5-F8DF-8944-A1B8-252249D05DD6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B3EE0-E00C-1648-9F99-7A50D803EB23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927E0-2FA7-CC4A-A0E7-5FF13B3BF163}"/>
              </a:ext>
            </a:extLst>
          </p:cNvPr>
          <p:cNvSpPr/>
          <p:nvPr/>
        </p:nvSpPr>
        <p:spPr>
          <a:xfrm>
            <a:off x="416649" y="2582468"/>
            <a:ext cx="2742234" cy="34976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8F24CB-D764-5A47-8F04-9E365ABA89CD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EF816-8484-7040-8344-2D438CABC8EB}"/>
              </a:ext>
            </a:extLst>
          </p:cNvPr>
          <p:cNvSpPr/>
          <p:nvPr/>
        </p:nvSpPr>
        <p:spPr>
          <a:xfrm>
            <a:off x="3408089" y="2593940"/>
            <a:ext cx="2537475" cy="349766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97C72-5874-414A-B552-C80DB2E65FBE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27BE7-63F9-C144-A695-4BCBF7B0A704}"/>
              </a:ext>
            </a:extLst>
          </p:cNvPr>
          <p:cNvSpPr txBox="1"/>
          <p:nvPr/>
        </p:nvSpPr>
        <p:spPr>
          <a:xfrm>
            <a:off x="7239489" y="1560050"/>
            <a:ext cx="4313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utilizes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Partners may only access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some/filtered</a:t>
            </a:r>
            <a:r>
              <a:rPr lang="en-US" sz="2400" b="1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latin typeface="Avenir Book" panose="02000503020000020003" pitchFamily="2" charset="0"/>
              </a:rPr>
              <a:t>data. Cannot share application as written!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1BB140-496A-1848-B638-F75BCB32FDD8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4E8269-C12D-1849-B124-965020B5D4F6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F1A622-60C9-7C47-AB86-8A6F17B197ED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27BE7-63F9-C144-A695-4BCBF7B0A704}"/>
              </a:ext>
            </a:extLst>
          </p:cNvPr>
          <p:cNvSpPr txBox="1"/>
          <p:nvPr/>
        </p:nvSpPr>
        <p:spPr>
          <a:xfrm>
            <a:off x="7239489" y="1560050"/>
            <a:ext cx="43133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utilizes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Partners may only access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some/filtered</a:t>
            </a:r>
            <a:r>
              <a:rPr lang="en-US" sz="2400" b="1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latin typeface="Avenir Book" panose="02000503020000020003" pitchFamily="2" charset="0"/>
              </a:rPr>
              <a:t>data. Cannot share application as written!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Must quickly </a:t>
            </a:r>
            <a:r>
              <a:rPr lang="en-US" sz="2400" dirty="0">
                <a:latin typeface="Avenir Book" panose="02000503020000020003" pitchFamily="2" charset="0"/>
              </a:rPr>
              <a:t>analyze and refactor application into a “partitioned” version.</a:t>
            </a:r>
            <a:endParaRPr lang="en-US" sz="2400" b="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121D0-9FB8-2440-BEED-4CBD67D52582}"/>
              </a:ext>
            </a:extLst>
          </p:cNvPr>
          <p:cNvSpPr/>
          <p:nvPr/>
        </p:nvSpPr>
        <p:spPr>
          <a:xfrm>
            <a:off x="1087851" y="2045560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87492-F286-F04D-9E23-2BB02E74665D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5E4347-D8B8-F341-BF9D-E7B18419922C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381770-43DD-6C40-9BC9-CE2A229A9E0A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8E770-8C27-BE4C-8950-886B75E1AA10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79A724-50DD-1343-B5DC-06EE8A8EC744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7EE873-A3CD-7046-B40E-069EA2A0C235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84A3FC-E381-0E4B-AE34-795D6C550E51}"/>
              </a:ext>
            </a:extLst>
          </p:cNvPr>
          <p:cNvSpPr/>
          <p:nvPr/>
        </p:nvSpPr>
        <p:spPr>
          <a:xfrm>
            <a:off x="1087851" y="3780868"/>
            <a:ext cx="2110584" cy="123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1D26F-D2D9-9346-B572-59A7E8CACF48}"/>
              </a:ext>
            </a:extLst>
          </p:cNvPr>
          <p:cNvSpPr/>
          <p:nvPr/>
        </p:nvSpPr>
        <p:spPr>
          <a:xfrm>
            <a:off x="3420931" y="3780868"/>
            <a:ext cx="2118317" cy="123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69F54-5E52-9541-8CB6-BE45EB80FB32}"/>
              </a:ext>
            </a:extLst>
          </p:cNvPr>
          <p:cNvSpPr txBox="1"/>
          <p:nvPr/>
        </p:nvSpPr>
        <p:spPr>
          <a:xfrm>
            <a:off x="1171662" y="3774004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033F2-0E0F-7346-A812-D871839E0189}"/>
              </a:ext>
            </a:extLst>
          </p:cNvPr>
          <p:cNvSpPr txBox="1"/>
          <p:nvPr/>
        </p:nvSpPr>
        <p:spPr>
          <a:xfrm>
            <a:off x="3420930" y="3774004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F482D-57C4-8B4B-A645-D957921E1E82}"/>
              </a:ext>
            </a:extLst>
          </p:cNvPr>
          <p:cNvSpPr/>
          <p:nvPr/>
        </p:nvSpPr>
        <p:spPr>
          <a:xfrm>
            <a:off x="416649" y="5316010"/>
            <a:ext cx="2014579" cy="7641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6034D-F477-3B47-8BC9-0AEB7F6C8CCF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F4591B-291D-0746-A150-97D362C7CDA0}"/>
              </a:ext>
            </a:extLst>
          </p:cNvPr>
          <p:cNvSpPr/>
          <p:nvPr/>
        </p:nvSpPr>
        <p:spPr>
          <a:xfrm>
            <a:off x="3592813" y="5302271"/>
            <a:ext cx="2352751" cy="78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081F1E-94DC-FA4C-B954-860E7B6F472D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D7B6D-604E-E942-A6EB-C9A169A405B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2140772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2DCF14-112E-F249-9040-676E2E3D4D2E}"/>
              </a:ext>
            </a:extLst>
          </p:cNvPr>
          <p:cNvCxnSpPr/>
          <p:nvPr/>
        </p:nvCxnSpPr>
        <p:spPr>
          <a:xfrm flipH="1" flipV="1">
            <a:off x="4480088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47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27BE7-63F9-C144-A695-4BCBF7B0A704}"/>
              </a:ext>
            </a:extLst>
          </p:cNvPr>
          <p:cNvSpPr txBox="1"/>
          <p:nvPr/>
        </p:nvSpPr>
        <p:spPr>
          <a:xfrm>
            <a:off x="7239489" y="1560050"/>
            <a:ext cx="43133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utilizes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Partners may only access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some/filtered</a:t>
            </a:r>
            <a:r>
              <a:rPr lang="en-US" sz="2400" b="1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latin typeface="Avenir Book" panose="02000503020000020003" pitchFamily="2" charset="0"/>
              </a:rPr>
              <a:t>data. Cannot share application as written!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Must quickly </a:t>
            </a:r>
            <a:r>
              <a:rPr lang="en-US" sz="2400" dirty="0">
                <a:latin typeface="Avenir Book" panose="02000503020000020003" pitchFamily="2" charset="0"/>
              </a:rPr>
              <a:t>analyze and refactor application into a “partitioned” version.</a:t>
            </a:r>
            <a:endParaRPr lang="en-US" sz="2400" b="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121D0-9FB8-2440-BEED-4CBD67D52582}"/>
              </a:ext>
            </a:extLst>
          </p:cNvPr>
          <p:cNvSpPr/>
          <p:nvPr/>
        </p:nvSpPr>
        <p:spPr>
          <a:xfrm>
            <a:off x="1087851" y="2045560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87492-F286-F04D-9E23-2BB02E74665D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5E4347-D8B8-F341-BF9D-E7B18419922C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381770-43DD-6C40-9BC9-CE2A229A9E0A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8E770-8C27-BE4C-8950-886B75E1AA10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79A724-50DD-1343-B5DC-06EE8A8EC744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7EE873-A3CD-7046-B40E-069EA2A0C235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84A3FC-E381-0E4B-AE34-795D6C550E51}"/>
              </a:ext>
            </a:extLst>
          </p:cNvPr>
          <p:cNvSpPr/>
          <p:nvPr/>
        </p:nvSpPr>
        <p:spPr>
          <a:xfrm>
            <a:off x="1087851" y="3780868"/>
            <a:ext cx="2110584" cy="123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1D26F-D2D9-9346-B572-59A7E8CACF48}"/>
              </a:ext>
            </a:extLst>
          </p:cNvPr>
          <p:cNvSpPr/>
          <p:nvPr/>
        </p:nvSpPr>
        <p:spPr>
          <a:xfrm>
            <a:off x="3420931" y="3780868"/>
            <a:ext cx="2118317" cy="123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69F54-5E52-9541-8CB6-BE45EB80FB32}"/>
              </a:ext>
            </a:extLst>
          </p:cNvPr>
          <p:cNvSpPr txBox="1"/>
          <p:nvPr/>
        </p:nvSpPr>
        <p:spPr>
          <a:xfrm>
            <a:off x="1171662" y="3774004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033F2-0E0F-7346-A812-D871839E0189}"/>
              </a:ext>
            </a:extLst>
          </p:cNvPr>
          <p:cNvSpPr txBox="1"/>
          <p:nvPr/>
        </p:nvSpPr>
        <p:spPr>
          <a:xfrm>
            <a:off x="3420930" y="3774004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F482D-57C4-8B4B-A645-D957921E1E82}"/>
              </a:ext>
            </a:extLst>
          </p:cNvPr>
          <p:cNvSpPr/>
          <p:nvPr/>
        </p:nvSpPr>
        <p:spPr>
          <a:xfrm>
            <a:off x="416649" y="5316010"/>
            <a:ext cx="2014579" cy="7641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6034D-F477-3B47-8BC9-0AEB7F6C8CCF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F4591B-291D-0746-A150-97D362C7CDA0}"/>
              </a:ext>
            </a:extLst>
          </p:cNvPr>
          <p:cNvSpPr/>
          <p:nvPr/>
        </p:nvSpPr>
        <p:spPr>
          <a:xfrm>
            <a:off x="3592813" y="5302271"/>
            <a:ext cx="2352751" cy="78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081F1E-94DC-FA4C-B954-860E7B6F472D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D7B6D-604E-E942-A6EB-C9A169A405B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2140772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2DCF14-112E-F249-9040-676E2E3D4D2E}"/>
              </a:ext>
            </a:extLst>
          </p:cNvPr>
          <p:cNvCxnSpPr/>
          <p:nvPr/>
        </p:nvCxnSpPr>
        <p:spPr>
          <a:xfrm flipH="1" flipV="1">
            <a:off x="4480088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FCD98B4-685B-7847-A6A4-059D1469DC09}"/>
              </a:ext>
            </a:extLst>
          </p:cNvPr>
          <p:cNvSpPr/>
          <p:nvPr/>
        </p:nvSpPr>
        <p:spPr>
          <a:xfrm>
            <a:off x="1216879" y="4308145"/>
            <a:ext cx="827932" cy="62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96F4F-2B14-DE47-938C-AFD82CD865E7}"/>
              </a:ext>
            </a:extLst>
          </p:cNvPr>
          <p:cNvSpPr/>
          <p:nvPr/>
        </p:nvSpPr>
        <p:spPr>
          <a:xfrm>
            <a:off x="4569058" y="4585929"/>
            <a:ext cx="9345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EE105-2165-9F41-B827-CB32A03CCE88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1344706" y="3074415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7822B0C-91DD-E94E-B371-CAE96C0CCD4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036351" y="3075275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6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27BE7-63F9-C144-A695-4BCBF7B0A704}"/>
              </a:ext>
            </a:extLst>
          </p:cNvPr>
          <p:cNvSpPr txBox="1"/>
          <p:nvPr/>
        </p:nvSpPr>
        <p:spPr>
          <a:xfrm>
            <a:off x="7239489" y="1560050"/>
            <a:ext cx="43133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utilizes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Partners may only access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some/filtered</a:t>
            </a:r>
            <a:r>
              <a:rPr lang="en-US" sz="2400" b="1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latin typeface="Avenir Book" panose="02000503020000020003" pitchFamily="2" charset="0"/>
              </a:rPr>
              <a:t>data. Cannot share application as written!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Must quickly </a:t>
            </a:r>
            <a:r>
              <a:rPr lang="en-US" sz="2400" dirty="0">
                <a:latin typeface="Avenir Book" panose="02000503020000020003" pitchFamily="2" charset="0"/>
              </a:rPr>
              <a:t>analyze and refactor application into a “partitioned” version.</a:t>
            </a:r>
            <a:endParaRPr lang="en-US" sz="2400" b="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121D0-9FB8-2440-BEED-4CBD67D52582}"/>
              </a:ext>
            </a:extLst>
          </p:cNvPr>
          <p:cNvSpPr/>
          <p:nvPr/>
        </p:nvSpPr>
        <p:spPr>
          <a:xfrm>
            <a:off x="1087851" y="2045560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87492-F286-F04D-9E23-2BB02E74665D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5E4347-D8B8-F341-BF9D-E7B18419922C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381770-43DD-6C40-9BC9-CE2A229A9E0A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8E770-8C27-BE4C-8950-886B75E1AA10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79A724-50DD-1343-B5DC-06EE8A8EC744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7EE873-A3CD-7046-B40E-069EA2A0C235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84A3FC-E381-0E4B-AE34-795D6C550E51}"/>
              </a:ext>
            </a:extLst>
          </p:cNvPr>
          <p:cNvSpPr/>
          <p:nvPr/>
        </p:nvSpPr>
        <p:spPr>
          <a:xfrm>
            <a:off x="1087851" y="3780868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1D26F-D2D9-9346-B572-59A7E8CACF48}"/>
              </a:ext>
            </a:extLst>
          </p:cNvPr>
          <p:cNvSpPr/>
          <p:nvPr/>
        </p:nvSpPr>
        <p:spPr>
          <a:xfrm>
            <a:off x="3420931" y="3780868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69F54-5E52-9541-8CB6-BE45EB80FB32}"/>
              </a:ext>
            </a:extLst>
          </p:cNvPr>
          <p:cNvSpPr txBox="1"/>
          <p:nvPr/>
        </p:nvSpPr>
        <p:spPr>
          <a:xfrm>
            <a:off x="1171662" y="3774004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033F2-0E0F-7346-A812-D871839E0189}"/>
              </a:ext>
            </a:extLst>
          </p:cNvPr>
          <p:cNvSpPr txBox="1"/>
          <p:nvPr/>
        </p:nvSpPr>
        <p:spPr>
          <a:xfrm>
            <a:off x="3420930" y="3774004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F482D-57C4-8B4B-A645-D957921E1E82}"/>
              </a:ext>
            </a:extLst>
          </p:cNvPr>
          <p:cNvSpPr/>
          <p:nvPr/>
        </p:nvSpPr>
        <p:spPr>
          <a:xfrm>
            <a:off x="416649" y="3726666"/>
            <a:ext cx="2822830" cy="23534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6034D-F477-3B47-8BC9-0AEB7F6C8CCF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F4591B-291D-0746-A150-97D362C7CDA0}"/>
              </a:ext>
            </a:extLst>
          </p:cNvPr>
          <p:cNvSpPr/>
          <p:nvPr/>
        </p:nvSpPr>
        <p:spPr>
          <a:xfrm>
            <a:off x="3379887" y="3726666"/>
            <a:ext cx="2565678" cy="236494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081F1E-94DC-FA4C-B954-860E7B6F472D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D7B6D-604E-E942-A6EB-C9A169A405B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2140772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2DCF14-112E-F249-9040-676E2E3D4D2E}"/>
              </a:ext>
            </a:extLst>
          </p:cNvPr>
          <p:cNvCxnSpPr/>
          <p:nvPr/>
        </p:nvCxnSpPr>
        <p:spPr>
          <a:xfrm flipH="1" flipV="1">
            <a:off x="4480088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285A1DF-1DAB-8C43-9422-12589CBE0A03}"/>
              </a:ext>
            </a:extLst>
          </p:cNvPr>
          <p:cNvSpPr/>
          <p:nvPr/>
        </p:nvSpPr>
        <p:spPr>
          <a:xfrm>
            <a:off x="1216879" y="4308145"/>
            <a:ext cx="827932" cy="625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9720E7-C86E-634E-BE7B-456026DD5101}"/>
              </a:ext>
            </a:extLst>
          </p:cNvPr>
          <p:cNvSpPr/>
          <p:nvPr/>
        </p:nvSpPr>
        <p:spPr>
          <a:xfrm>
            <a:off x="4569058" y="4585929"/>
            <a:ext cx="9345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42A5D07-9467-4143-B91B-EF9FB1E7A0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44706" y="3074415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AC5FDC-44D6-1342-9EE6-88493E61BD3E}"/>
              </a:ext>
            </a:extLst>
          </p:cNvPr>
          <p:cNvCxnSpPr>
            <a:cxnSpLocks/>
          </p:cNvCxnSpPr>
          <p:nvPr/>
        </p:nvCxnSpPr>
        <p:spPr>
          <a:xfrm>
            <a:off x="5036351" y="3075275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5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294C0-7FC0-A742-A01F-1F1F2563CBA1}"/>
              </a:ext>
            </a:extLst>
          </p:cNvPr>
          <p:cNvSpPr/>
          <p:nvPr/>
        </p:nvSpPr>
        <p:spPr>
          <a:xfrm>
            <a:off x="6921694" y="2117751"/>
            <a:ext cx="4451397" cy="2972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3C54F-03A0-DE4D-8A23-D82BA197F231}"/>
              </a:ext>
            </a:extLst>
          </p:cNvPr>
          <p:cNvSpPr/>
          <p:nvPr/>
        </p:nvSpPr>
        <p:spPr>
          <a:xfrm>
            <a:off x="7382009" y="2792948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52CA-BB4C-804B-9A2A-39076F27E9FD}"/>
              </a:ext>
            </a:extLst>
          </p:cNvPr>
          <p:cNvSpPr txBox="1"/>
          <p:nvPr/>
        </p:nvSpPr>
        <p:spPr>
          <a:xfrm>
            <a:off x="7878654" y="2125022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11D01-699B-1C49-8385-54A433EAD5BF}"/>
              </a:ext>
            </a:extLst>
          </p:cNvPr>
          <p:cNvSpPr/>
          <p:nvPr/>
        </p:nvSpPr>
        <p:spPr>
          <a:xfrm>
            <a:off x="9525488" y="2793808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8B240-4163-3447-A1BD-F55F4B445FAB}"/>
              </a:ext>
            </a:extLst>
          </p:cNvPr>
          <p:cNvCxnSpPr/>
          <p:nvPr/>
        </p:nvCxnSpPr>
        <p:spPr>
          <a:xfrm>
            <a:off x="8726715" y="3146605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1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3C54F-03A0-DE4D-8A23-D82BA197F231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52CA-BB4C-804B-9A2A-39076F27E9FD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11D01-699B-1C49-8385-54A433EAD5BF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8B240-4163-3447-A1BD-F55F4B445FAB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583EB2-71EB-7445-A2DD-F49D9125AF89}"/>
              </a:ext>
            </a:extLst>
          </p:cNvPr>
          <p:cNvSpPr/>
          <p:nvPr/>
        </p:nvSpPr>
        <p:spPr>
          <a:xfrm>
            <a:off x="6943209" y="2117753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474D48-25E4-5242-9A4D-542A46A20117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4E2ED8-2295-704D-8824-01480128E8E8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D91A67-7D13-464C-B59C-913161A94E3C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8CA825-B1F3-9D45-9E0A-87A0BB9941BA}"/>
              </a:ext>
            </a:extLst>
          </p:cNvPr>
          <p:cNvSpPr/>
          <p:nvPr/>
        </p:nvSpPr>
        <p:spPr>
          <a:xfrm>
            <a:off x="6943209" y="3853061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BD036-C945-7B4E-87BF-503BE77D42C8}"/>
              </a:ext>
            </a:extLst>
          </p:cNvPr>
          <p:cNvSpPr/>
          <p:nvPr/>
        </p:nvSpPr>
        <p:spPr>
          <a:xfrm>
            <a:off x="9276289" y="3853061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0AEE9-0097-2B45-A851-3A18EE72B3C5}"/>
              </a:ext>
            </a:extLst>
          </p:cNvPr>
          <p:cNvSpPr txBox="1"/>
          <p:nvPr/>
        </p:nvSpPr>
        <p:spPr>
          <a:xfrm>
            <a:off x="7027020" y="3846197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2B68B-F3C5-8D44-8969-ED15201CA877}"/>
              </a:ext>
            </a:extLst>
          </p:cNvPr>
          <p:cNvSpPr txBox="1"/>
          <p:nvPr/>
        </p:nvSpPr>
        <p:spPr>
          <a:xfrm>
            <a:off x="9276288" y="3846197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27F82-ABD9-9642-A05F-F028AA41E9C7}"/>
              </a:ext>
            </a:extLst>
          </p:cNvPr>
          <p:cNvSpPr/>
          <p:nvPr/>
        </p:nvSpPr>
        <p:spPr>
          <a:xfrm>
            <a:off x="7072237" y="4380338"/>
            <a:ext cx="827932" cy="625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2C139-ECD3-9546-A2EF-59C30678A2A8}"/>
              </a:ext>
            </a:extLst>
          </p:cNvPr>
          <p:cNvSpPr/>
          <p:nvPr/>
        </p:nvSpPr>
        <p:spPr>
          <a:xfrm>
            <a:off x="10424416" y="4658122"/>
            <a:ext cx="9345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D1BCBFD-6978-B74B-91DF-E491E71B17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0064" y="3146608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A9241E7-B2C6-AD47-BCF3-5A56DFAE2C6A}"/>
              </a:ext>
            </a:extLst>
          </p:cNvPr>
          <p:cNvCxnSpPr>
            <a:cxnSpLocks/>
          </p:cNvCxnSpPr>
          <p:nvPr/>
        </p:nvCxnSpPr>
        <p:spPr>
          <a:xfrm>
            <a:off x="10891709" y="3147468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A348F-1CE2-D046-929E-A7FD244D8AD7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8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1797</Words>
  <Application>Microsoft Macintosh PowerPoint</Application>
  <PresentationFormat>Widescreen</PresentationFormat>
  <Paragraphs>313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Book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Levatich</dc:creator>
  <cp:lastModifiedBy>Max Levatich</cp:lastModifiedBy>
  <cp:revision>564</cp:revision>
  <dcterms:created xsi:type="dcterms:W3CDTF">2021-10-19T18:19:21Z</dcterms:created>
  <dcterms:modified xsi:type="dcterms:W3CDTF">2022-11-16T22:18:39Z</dcterms:modified>
</cp:coreProperties>
</file>