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1882" autoAdjust="0"/>
  </p:normalViewPr>
  <p:slideViewPr>
    <p:cSldViewPr snapToGrid="0">
      <p:cViewPr>
        <p:scale>
          <a:sx n="66" d="100"/>
          <a:sy n="6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C6C6-27D7-4044-B290-96F91F87D3F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BACBC-C7C2-4DD9-83E2-0AA983411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/>
              <a:t>Cat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CN"/>
              <a:t>Animal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/>
              <a:t>Furry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/>
              <a:t>FourLegged     P275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BACBC-C7C2-4DD9-83E2-0AA9834110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private</a:t>
            </a:r>
            <a:r>
              <a:rPr lang="zh-CN" altLang="en-US"/>
              <a:t>成员，属于最外层嵌套类内部全局可见；</a:t>
            </a:r>
            <a:r>
              <a:rPr lang="en-US" altLang="zh-CN"/>
              <a:t>Scala</a:t>
            </a:r>
            <a:r>
              <a:rPr lang="zh-CN" altLang="en-US"/>
              <a:t>属于当前类内部全局可见。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BACBC-C7C2-4DD9-83E2-0AA9834110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protected</a:t>
            </a:r>
            <a:r>
              <a:rPr lang="zh-CN" altLang="en-US"/>
              <a:t>成员属于包可见性，</a:t>
            </a:r>
            <a:r>
              <a:rPr lang="en-US" altLang="zh-CN"/>
              <a:t>Scala</a:t>
            </a:r>
            <a:r>
              <a:rPr lang="zh-CN" altLang="en-US"/>
              <a:t>属于子类可见，显然，</a:t>
            </a:r>
            <a:r>
              <a:rPr lang="en-US" altLang="zh-CN"/>
              <a:t>Scala</a:t>
            </a:r>
            <a:r>
              <a:rPr lang="zh-CN" altLang="en-US"/>
              <a:t>的</a:t>
            </a:r>
            <a:r>
              <a:rPr lang="en-US" altLang="zh-CN"/>
              <a:t>protected</a:t>
            </a:r>
            <a:r>
              <a:rPr lang="zh-CN" altLang="en-US"/>
              <a:t>更严格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BACBC-C7C2-4DD9-83E2-0AA9834110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2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3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8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BA8B-BCE3-4BC4-AC68-91D52C5BEEDD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E5C6-B443-4E1B-A62A-02695C1A2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9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83" y="1936651"/>
            <a:ext cx="150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Animal</a:t>
            </a:r>
            <a:endParaRPr lang="zh-CN" alt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492369" y="989421"/>
            <a:ext cx="1781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err="1"/>
              <a:t>AnyRef</a:t>
            </a:r>
            <a:endParaRPr lang="zh-CN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492369" y="32821"/>
            <a:ext cx="150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Any</a:t>
            </a:r>
            <a:endParaRPr lang="zh-CN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248531" y="2996415"/>
            <a:ext cx="150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Furry</a:t>
            </a:r>
            <a:endParaRPr lang="zh-CN" altLang="en-US" sz="3200" b="1"/>
          </a:p>
        </p:txBody>
      </p:sp>
      <p:sp>
        <p:nvSpPr>
          <p:cNvPr id="8" name="TextBox 7"/>
          <p:cNvSpPr txBox="1"/>
          <p:nvPr/>
        </p:nvSpPr>
        <p:spPr>
          <a:xfrm>
            <a:off x="1458352" y="2996415"/>
            <a:ext cx="228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HasLegs</a:t>
            </a:r>
            <a:endParaRPr lang="zh-CN" altLang="en-US" sz="3200" b="1"/>
          </a:p>
        </p:txBody>
      </p:sp>
      <p:sp>
        <p:nvSpPr>
          <p:cNvPr id="9" name="TextBox 8"/>
          <p:cNvSpPr txBox="1"/>
          <p:nvPr/>
        </p:nvSpPr>
        <p:spPr>
          <a:xfrm>
            <a:off x="1373946" y="4292019"/>
            <a:ext cx="2438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FourLegged</a:t>
            </a:r>
            <a:endParaRPr lang="zh-CN" altLang="en-US" sz="3200" b="1"/>
          </a:p>
        </p:txBody>
      </p:sp>
      <p:sp>
        <p:nvSpPr>
          <p:cNvPr id="10" name="Arrow: Down 9"/>
          <p:cNvSpPr/>
          <p:nvPr/>
        </p:nvSpPr>
        <p:spPr>
          <a:xfrm rot="10800000">
            <a:off x="1242646" y="566014"/>
            <a:ext cx="103164" cy="57815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Down 10"/>
          <p:cNvSpPr/>
          <p:nvPr/>
        </p:nvSpPr>
        <p:spPr>
          <a:xfrm rot="10800000">
            <a:off x="1266093" y="1566200"/>
            <a:ext cx="103164" cy="57815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Down 11"/>
          <p:cNvSpPr/>
          <p:nvPr/>
        </p:nvSpPr>
        <p:spPr>
          <a:xfrm rot="10800000">
            <a:off x="942535" y="2521426"/>
            <a:ext cx="196947" cy="63842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Down 13"/>
          <p:cNvSpPr/>
          <p:nvPr/>
        </p:nvSpPr>
        <p:spPr>
          <a:xfrm rot="10800000">
            <a:off x="1931962" y="2521426"/>
            <a:ext cx="196947" cy="63842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rrow: Down 14"/>
          <p:cNvSpPr/>
          <p:nvPr/>
        </p:nvSpPr>
        <p:spPr>
          <a:xfrm rot="10800000">
            <a:off x="2396198" y="3608703"/>
            <a:ext cx="196947" cy="63842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15615" y="566014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From left to right, self class the last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15615" y="1574196"/>
            <a:ext cx="7685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Animal -&gt; AnyRef -&gt; Any</a:t>
            </a:r>
          </a:p>
          <a:p>
            <a:r>
              <a:rPr lang="en-US" altLang="zh-CN"/>
              <a:t>Furry -&gt; Animal -&gt; AnyRef -&gt; Any</a:t>
            </a:r>
          </a:p>
          <a:p>
            <a:r>
              <a:rPr lang="en-US" altLang="zh-CN"/>
              <a:t>FourLegged -&gt; HasLegs -&gt; Animal -&gt; AnyRef -&gt; Any</a:t>
            </a:r>
          </a:p>
          <a:p>
            <a:endParaRPr lang="en-US" altLang="zh-CN"/>
          </a:p>
          <a:p>
            <a:r>
              <a:rPr lang="en-US" altLang="zh-CN"/>
              <a:t>=&gt;</a:t>
            </a:r>
          </a:p>
          <a:p>
            <a:r>
              <a:rPr lang="en-US" altLang="zh-CN"/>
              <a:t>FourLegged -&gt; HasLegs -&gt; Furry -&gt; Animal -&gt; AnyRef -&gt; Any</a:t>
            </a:r>
          </a:p>
          <a:p>
            <a:endParaRPr lang="en-US" altLang="zh-CN"/>
          </a:p>
          <a:p>
            <a:r>
              <a:rPr lang="en-US" altLang="zh-CN"/>
              <a:t>=&gt;</a:t>
            </a:r>
          </a:p>
          <a:p>
            <a:r>
              <a:rPr lang="en-US" altLang="zh-CN"/>
              <a:t>Cat -&gt; FourLegged -&gt; HasLegs -&gt; Furry -&gt; Animal -&gt; AnyRef -&gt; Any</a:t>
            </a:r>
          </a:p>
          <a:p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4290644" y="5022166"/>
            <a:ext cx="7005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When any of these classes and traits invoke a method via super, the implementation invoked will be the first implementation to its right in the linearization.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679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732" y="2347357"/>
            <a:ext cx="47595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class Outer {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  class Inner {</a:t>
            </a:r>
            <a:endParaRPr lang="en-US" altLang="zh-CN"/>
          </a:p>
          <a:p>
            <a:r>
              <a:rPr lang="en-US" altLang="zh-CN"/>
              <a:t>	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 i="1"/>
              <a:t>private def f() { println("f") }</a:t>
            </a:r>
          </a:p>
          <a:p>
            <a:r>
              <a:rPr lang="zh-CN" altLang="en-US"/>
              <a:t>    class InnerMost {</a:t>
            </a:r>
          </a:p>
          <a:p>
            <a:r>
              <a:rPr lang="zh-CN" altLang="en-US"/>
              <a:t>      f()</a:t>
            </a:r>
          </a:p>
          <a:p>
            <a:r>
              <a:rPr lang="zh-CN" altLang="en-US"/>
              <a:t>    }</a:t>
            </a:r>
            <a:endParaRPr lang="en-US" altLang="zh-CN"/>
          </a:p>
          <a:p>
            <a:r>
              <a:rPr lang="en-US" altLang="zh-CN"/>
              <a:t>    ……</a:t>
            </a:r>
            <a:endParaRPr lang="zh-CN" altLang="en-US"/>
          </a:p>
          <a:p>
            <a:r>
              <a:rPr lang="zh-CN" altLang="en-US"/>
              <a:t>  }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   //  new Inner().f()   // error: f is not accessible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6111" y="39469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public class TestAccessModifier {</a:t>
            </a:r>
          </a:p>
          <a:p>
            <a:r>
              <a:rPr lang="zh-CN" altLang="en-US"/>
              <a:t>    class Outer {</a:t>
            </a:r>
          </a:p>
          <a:p>
            <a:r>
              <a:rPr lang="zh-CN" altLang="en-US"/>
              <a:t>        class Inner {</a:t>
            </a:r>
          </a:p>
          <a:p>
            <a:r>
              <a:rPr lang="zh-CN" altLang="en-US"/>
              <a:t>            </a:t>
            </a:r>
            <a:r>
              <a:rPr lang="zh-CN" altLang="en-US" b="1" i="1"/>
              <a:t>private void f() {</a:t>
            </a:r>
          </a:p>
          <a:p>
            <a:r>
              <a:rPr lang="zh-CN" altLang="en-US" b="1" i="1"/>
              <a:t>                System.out.println("f");</a:t>
            </a:r>
          </a:p>
          <a:p>
            <a:r>
              <a:rPr lang="zh-CN" altLang="en-US" b="1" i="1"/>
              <a:t>            }</a:t>
            </a:r>
          </a:p>
          <a:p>
            <a:r>
              <a:rPr lang="zh-CN" altLang="en-US"/>
              <a:t>            class InnerMost {</a:t>
            </a:r>
          </a:p>
          <a:p>
            <a:r>
              <a:rPr lang="zh-CN" altLang="en-US"/>
              <a:t>                private void fi() {</a:t>
            </a:r>
          </a:p>
          <a:p>
            <a:r>
              <a:rPr lang="zh-CN" altLang="en-US"/>
              <a:t>                    f();</a:t>
            </a:r>
          </a:p>
          <a:p>
            <a:r>
              <a:rPr lang="zh-CN" altLang="en-US"/>
              <a:t>                }</a:t>
            </a:r>
          </a:p>
          <a:p>
            <a:r>
              <a:rPr lang="zh-CN" altLang="en-US"/>
              <a:t>            }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private void fo() {</a:t>
            </a:r>
          </a:p>
          <a:p>
            <a:r>
              <a:rPr lang="zh-CN" altLang="en-US"/>
              <a:t>            new Inner().f();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  <a:p>
            <a:endParaRPr lang="zh-CN" altLang="en-US"/>
          </a:p>
          <a:p>
            <a:r>
              <a:rPr lang="zh-CN" altLang="en-US"/>
              <a:t>    private void foo() {</a:t>
            </a:r>
          </a:p>
          <a:p>
            <a:r>
              <a:rPr lang="zh-CN" altLang="en-US"/>
              <a:t>        Outer outer = new Outer();</a:t>
            </a:r>
          </a:p>
          <a:p>
            <a:r>
              <a:rPr lang="zh-CN" altLang="en-US"/>
              <a:t>        Outer.Inner inner = outer.new Inner();</a:t>
            </a:r>
          </a:p>
          <a:p>
            <a:r>
              <a:rPr lang="zh-CN" altLang="en-US"/>
              <a:t>        inner.f();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048" y="3798277"/>
            <a:ext cx="2658794" cy="9847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33048" y="3277773"/>
            <a:ext cx="2658794" cy="2532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20504" y="2672862"/>
            <a:ext cx="2771338" cy="3376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06438" y="5246550"/>
            <a:ext cx="4543863" cy="50713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93895" y="885640"/>
            <a:ext cx="239153" cy="18350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243842" y="1839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Visibility scope for private </a:t>
            </a:r>
          </a:p>
          <a:p>
            <a:r>
              <a:rPr lang="en-US" altLang="zh-CN" b="1"/>
              <a:t>members in Scala &amp; Java</a:t>
            </a:r>
          </a:p>
          <a:p>
            <a:endParaRPr lang="zh-CN" altLang="en-US" b="1"/>
          </a:p>
        </p:txBody>
      </p:sp>
      <p:sp>
        <p:nvSpPr>
          <p:cNvPr id="16" name="Rectangle 15"/>
          <p:cNvSpPr/>
          <p:nvPr/>
        </p:nvSpPr>
        <p:spPr>
          <a:xfrm>
            <a:off x="393895" y="1236360"/>
            <a:ext cx="239153" cy="1963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….</a:t>
            </a:r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6520374" y="759656"/>
            <a:ext cx="4292990" cy="5048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520374" y="2094936"/>
            <a:ext cx="4292990" cy="440433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3471" y="3981155"/>
            <a:ext cx="3298874" cy="82449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93895" y="885640"/>
            <a:ext cx="239153" cy="18350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243842" y="1839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Visibility scope for protected </a:t>
            </a:r>
          </a:p>
          <a:p>
            <a:r>
              <a:rPr lang="en-US" altLang="zh-CN" b="1"/>
              <a:t>members in Scala &amp; Java</a:t>
            </a:r>
          </a:p>
          <a:p>
            <a:endParaRPr lang="zh-CN" altLang="en-US" b="1"/>
          </a:p>
        </p:txBody>
      </p:sp>
      <p:sp>
        <p:nvSpPr>
          <p:cNvPr id="16" name="Rectangle 15"/>
          <p:cNvSpPr/>
          <p:nvPr/>
        </p:nvSpPr>
        <p:spPr>
          <a:xfrm>
            <a:off x="393895" y="1236360"/>
            <a:ext cx="239153" cy="1963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….</a:t>
            </a: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318865" y="1931730"/>
            <a:ext cx="41546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package p {</a:t>
            </a:r>
          </a:p>
          <a:p>
            <a:r>
              <a:rPr lang="zh-CN" altLang="en-US"/>
              <a:t>  class Super {</a:t>
            </a:r>
          </a:p>
          <a:p>
            <a:r>
              <a:rPr lang="zh-CN" altLang="en-US"/>
              <a:t>    </a:t>
            </a:r>
            <a:r>
              <a:rPr lang="zh-CN" altLang="en-US" b="1" i="1"/>
              <a:t>protected def f() { println("f") }</a:t>
            </a:r>
          </a:p>
          <a:p>
            <a:r>
              <a:rPr lang="zh-CN" altLang="en-US"/>
              <a:t>  }</a:t>
            </a:r>
          </a:p>
          <a:p>
            <a:r>
              <a:rPr lang="zh-CN" altLang="en-US"/>
              <a:t>  class Sub extends Super {</a:t>
            </a:r>
          </a:p>
          <a:p>
            <a:r>
              <a:rPr lang="zh-CN" altLang="en-US"/>
              <a:t>    f()</a:t>
            </a:r>
          </a:p>
          <a:p>
            <a:r>
              <a:rPr lang="zh-CN" altLang="en-US"/>
              <a:t>  }</a:t>
            </a:r>
          </a:p>
          <a:p>
            <a:r>
              <a:rPr lang="zh-CN" altLang="en-US"/>
              <a:t>  class Other {</a:t>
            </a:r>
          </a:p>
          <a:p>
            <a:r>
              <a:rPr lang="en-US" altLang="zh-CN"/>
              <a:t>      </a:t>
            </a:r>
            <a:r>
              <a:rPr lang="zh-CN" altLang="en-US"/>
              <a:t>//new Super().f() // not allowed</a:t>
            </a:r>
          </a:p>
          <a:p>
            <a:r>
              <a:rPr lang="zh-CN" altLang="en-US"/>
              <a:t>  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0503" y="3116343"/>
            <a:ext cx="3291841" cy="8648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5664591" y="-60064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class Super {</a:t>
            </a:r>
          </a:p>
          <a:p>
            <a:r>
              <a:rPr lang="zh-CN" altLang="en-US"/>
              <a:t>    </a:t>
            </a:r>
            <a:r>
              <a:rPr lang="zh-CN" altLang="en-US" b="1" i="1"/>
              <a:t>protected void f() {</a:t>
            </a:r>
          </a:p>
          <a:p>
            <a:r>
              <a:rPr lang="zh-CN" altLang="en-US" b="1" i="1"/>
              <a:t>        System.out.println("f");</a:t>
            </a:r>
          </a:p>
          <a:p>
            <a:r>
              <a:rPr lang="zh-CN" altLang="en-US" b="1" i="1"/>
              <a:t>    }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class Sub extends Super {</a:t>
            </a:r>
          </a:p>
          <a:p>
            <a:r>
              <a:rPr lang="zh-CN" altLang="en-US"/>
              <a:t>    private void f1() {</a:t>
            </a:r>
          </a:p>
          <a:p>
            <a:r>
              <a:rPr lang="zh-CN" altLang="en-US"/>
              <a:t>        f();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class Other {</a:t>
            </a:r>
          </a:p>
          <a:p>
            <a:r>
              <a:rPr lang="zh-CN" altLang="en-US"/>
              <a:t>    private void f3() {</a:t>
            </a:r>
          </a:p>
          <a:p>
            <a:r>
              <a:rPr lang="zh-CN" altLang="en-US"/>
              <a:t>        Super su = new Super();</a:t>
            </a:r>
          </a:p>
          <a:p>
            <a:r>
              <a:rPr lang="zh-CN" altLang="en-US"/>
              <a:t>        su.f();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class Other1 {</a:t>
            </a:r>
          </a:p>
          <a:p>
            <a:r>
              <a:rPr lang="zh-CN" altLang="en-US"/>
              <a:t>    class Other2 {</a:t>
            </a:r>
          </a:p>
          <a:p>
            <a:r>
              <a:rPr lang="zh-CN" altLang="en-US"/>
              <a:t>        class Other3 {</a:t>
            </a:r>
          </a:p>
          <a:p>
            <a:r>
              <a:rPr lang="zh-CN" altLang="en-US"/>
              <a:t>            private void f4() {</a:t>
            </a:r>
          </a:p>
          <a:p>
            <a:r>
              <a:rPr lang="zh-CN" altLang="en-US"/>
              <a:t>                Super su = new Super();</a:t>
            </a:r>
          </a:p>
          <a:p>
            <a:r>
              <a:rPr lang="zh-CN" altLang="en-US"/>
              <a:t>                su.f();</a:t>
            </a:r>
          </a:p>
          <a:p>
            <a:r>
              <a:rPr lang="zh-CN" altLang="en-US"/>
              <a:t>            }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64591" y="1499324"/>
            <a:ext cx="3718560" cy="53586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39"/>
            <a:ext cx="10515600" cy="1325563"/>
          </a:xfrm>
        </p:spPr>
        <p:txBody>
          <a:bodyPr/>
          <a:lstStyle/>
          <a:p>
            <a:r>
              <a:rPr lang="en-US" altLang="zh-CN"/>
              <a:t>Java access control</a:t>
            </a:r>
            <a:endParaRPr lang="zh-CN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84140"/>
              </p:ext>
            </p:extLst>
          </p:nvPr>
        </p:nvGraphicFramePr>
        <p:xfrm>
          <a:off x="838201" y="1436921"/>
          <a:ext cx="10515600" cy="374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2290202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230666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1887337"/>
                    </a:ext>
                  </a:extLst>
                </a:gridCol>
                <a:gridCol w="1530579">
                  <a:extLst>
                    <a:ext uri="{9D8B030D-6E8A-4147-A177-3AD203B41FA5}">
                      <a16:colId xmlns:a16="http://schemas.microsoft.com/office/drawing/2014/main" val="1091383224"/>
                    </a:ext>
                  </a:extLst>
                </a:gridCol>
                <a:gridCol w="1843177">
                  <a:extLst>
                    <a:ext uri="{9D8B030D-6E8A-4147-A177-3AD203B41FA5}">
                      <a16:colId xmlns:a16="http://schemas.microsoft.com/office/drawing/2014/main" val="52451194"/>
                    </a:ext>
                  </a:extLst>
                </a:gridCol>
                <a:gridCol w="1884044">
                  <a:extLst>
                    <a:ext uri="{9D8B030D-6E8A-4147-A177-3AD203B41FA5}">
                      <a16:colId xmlns:a16="http://schemas.microsoft.com/office/drawing/2014/main" val="3926164843"/>
                    </a:ext>
                  </a:extLst>
                </a:gridCol>
              </a:tblGrid>
              <a:tr h="749820"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访问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在同一类中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同一包中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不同包中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同一包子类中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不同包子类中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2604043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4180490615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protected 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1574528337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package 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2427095053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private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349042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5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44" y="161926"/>
            <a:ext cx="10515600" cy="1325563"/>
          </a:xfrm>
        </p:spPr>
        <p:txBody>
          <a:bodyPr/>
          <a:lstStyle/>
          <a:p>
            <a:r>
              <a:rPr lang="en-US" altLang="zh-CN"/>
              <a:t>Scala access control</a:t>
            </a:r>
            <a:endParaRPr lang="zh-CN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26394"/>
              </p:ext>
            </p:extLst>
          </p:nvPr>
        </p:nvGraphicFramePr>
        <p:xfrm>
          <a:off x="838201" y="1393378"/>
          <a:ext cx="10515600" cy="29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2290202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230666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1887337"/>
                    </a:ext>
                  </a:extLst>
                </a:gridCol>
                <a:gridCol w="1530579">
                  <a:extLst>
                    <a:ext uri="{9D8B030D-6E8A-4147-A177-3AD203B41FA5}">
                      <a16:colId xmlns:a16="http://schemas.microsoft.com/office/drawing/2014/main" val="1091383224"/>
                    </a:ext>
                  </a:extLst>
                </a:gridCol>
                <a:gridCol w="1843177">
                  <a:extLst>
                    <a:ext uri="{9D8B030D-6E8A-4147-A177-3AD203B41FA5}">
                      <a16:colId xmlns:a16="http://schemas.microsoft.com/office/drawing/2014/main" val="52451194"/>
                    </a:ext>
                  </a:extLst>
                </a:gridCol>
                <a:gridCol w="1884044">
                  <a:extLst>
                    <a:ext uri="{9D8B030D-6E8A-4147-A177-3AD203B41FA5}">
                      <a16:colId xmlns:a16="http://schemas.microsoft.com/office/drawing/2014/main" val="3926164843"/>
                    </a:ext>
                  </a:extLst>
                </a:gridCol>
              </a:tblGrid>
              <a:tr h="749820">
                <a:tc>
                  <a:txBody>
                    <a:bodyPr/>
                    <a:lstStyle/>
                    <a:p>
                      <a:r>
                        <a:rPr lang="zh-CN" altLang="en-US"/>
                        <a:t>可见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访问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在同一类中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同一包中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不同包中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同一包子类中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不同包子类中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2604043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Public(Default)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4180490615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protected 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 no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1574528337"/>
                  </a:ext>
                </a:extLst>
              </a:tr>
              <a:tr h="7498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private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lang="en-US">
                        <a:effectLst/>
                      </a:endParaRP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</a:p>
                  </a:txBody>
                  <a:tcPr marL="28575" marR="28575" marT="28575" marB="28575" anchor="ctr" anchorCtr="1"/>
                </a:tc>
                <a:extLst>
                  <a:ext uri="{0D108BD9-81ED-4DB2-BD59-A6C34878D82A}">
                    <a16:rowId xmlns:a16="http://schemas.microsoft.com/office/drawing/2014/main" val="242709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7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153"/>
            <a:ext cx="10515600" cy="1325563"/>
          </a:xfrm>
        </p:spPr>
        <p:txBody>
          <a:bodyPr/>
          <a:lstStyle/>
          <a:p>
            <a:r>
              <a:rPr lang="en-US" altLang="zh-CN"/>
              <a:t>Java &amp; Scala access control</a:t>
            </a:r>
            <a:endParaRPr lang="zh-CN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838317"/>
              </p:ext>
            </p:extLst>
          </p:nvPr>
        </p:nvGraphicFramePr>
        <p:xfrm>
          <a:off x="838200" y="2383365"/>
          <a:ext cx="10515601" cy="177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607">
                  <a:extLst>
                    <a:ext uri="{9D8B030D-6E8A-4147-A177-3AD203B41FA5}">
                      <a16:colId xmlns:a16="http://schemas.microsoft.com/office/drawing/2014/main" val="4256838366"/>
                    </a:ext>
                  </a:extLst>
                </a:gridCol>
                <a:gridCol w="1300965">
                  <a:extLst>
                    <a:ext uri="{9D8B030D-6E8A-4147-A177-3AD203B41FA5}">
                      <a16:colId xmlns:a16="http://schemas.microsoft.com/office/drawing/2014/main" val="142922456"/>
                    </a:ext>
                  </a:extLst>
                </a:gridCol>
                <a:gridCol w="1941019">
                  <a:extLst>
                    <a:ext uri="{9D8B030D-6E8A-4147-A177-3AD203B41FA5}">
                      <a16:colId xmlns:a16="http://schemas.microsoft.com/office/drawing/2014/main" val="3258591001"/>
                    </a:ext>
                  </a:extLst>
                </a:gridCol>
                <a:gridCol w="1219461">
                  <a:extLst>
                    <a:ext uri="{9D8B030D-6E8A-4147-A177-3AD203B41FA5}">
                      <a16:colId xmlns:a16="http://schemas.microsoft.com/office/drawing/2014/main" val="531822754"/>
                    </a:ext>
                  </a:extLst>
                </a:gridCol>
                <a:gridCol w="1353305">
                  <a:extLst>
                    <a:ext uri="{9D8B030D-6E8A-4147-A177-3AD203B41FA5}">
                      <a16:colId xmlns:a16="http://schemas.microsoft.com/office/drawing/2014/main" val="867056302"/>
                    </a:ext>
                  </a:extLst>
                </a:gridCol>
                <a:gridCol w="3035244">
                  <a:extLst>
                    <a:ext uri="{9D8B030D-6E8A-4147-A177-3AD203B41FA5}">
                      <a16:colId xmlns:a16="http://schemas.microsoft.com/office/drawing/2014/main" val="3282371088"/>
                    </a:ext>
                  </a:extLst>
                </a:gridCol>
              </a:tblGrid>
              <a:tr h="7194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Private upto </a:t>
                      </a:r>
                    </a:p>
                    <a:p>
                      <a:r>
                        <a:rPr lang="en-US" altLang="zh-CN"/>
                        <a:t>outermost class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Package Private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Package</a:t>
                      </a:r>
                    </a:p>
                    <a:p>
                      <a:r>
                        <a:rPr lang="en-US" altLang="zh-CN"/>
                        <a:t>Protect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Private in same object</a:t>
                      </a:r>
                    </a:p>
                    <a:p>
                      <a:r>
                        <a:rPr lang="zh-CN" altLang="en-US"/>
                        <a:t>（</a:t>
                      </a:r>
                      <a:r>
                        <a:rPr lang="en-US" altLang="zh-CN"/>
                        <a:t>Object private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39621572"/>
                  </a:ext>
                </a:extLst>
              </a:tr>
              <a:tr h="5288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Field</a:t>
                      </a:r>
                    </a:p>
                    <a:p>
                      <a:pPr algn="ctr"/>
                      <a:r>
                        <a:rPr lang="en-US" altLang="zh-CN"/>
                        <a:t>/Method</a:t>
                      </a:r>
                    </a:p>
                    <a:p>
                      <a:pPr algn="ctr"/>
                      <a:r>
                        <a:rPr lang="en-US" altLang="zh-CN"/>
                        <a:t>/Class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Java</a:t>
                      </a:r>
                      <a:endParaRPr lang="zh-CN" altLang="en-US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Private</a:t>
                      </a:r>
                      <a:endParaRPr lang="zh-CN" altLang="en-US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Default</a:t>
                      </a:r>
                      <a:endParaRPr lang="zh-CN" altLang="en-US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Protect</a:t>
                      </a:r>
                      <a:endParaRPr lang="zh-CN" altLang="en-US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539661"/>
                  </a:ext>
                </a:extLst>
              </a:tr>
              <a:tr h="528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Scala</a:t>
                      </a:r>
                      <a:endParaRPr lang="zh-CN" altLang="en-US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Private[</a:t>
                      </a:r>
                      <a:r>
                        <a:rPr lang="en-US" altLang="zh-CN" b="1" i="1"/>
                        <a:t>…</a:t>
                      </a:r>
                      <a:r>
                        <a:rPr lang="en-US" altLang="zh-CN"/>
                        <a:t>]</a:t>
                      </a:r>
                      <a:endParaRPr lang="zh-CN" altLang="en-US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Protect[</a:t>
                      </a:r>
                      <a:r>
                        <a:rPr lang="en-US" altLang="zh-CN" b="1" i="1"/>
                        <a:t>P</a:t>
                      </a:r>
                      <a:r>
                        <a:rPr lang="en-US" altLang="zh-CN"/>
                        <a:t>]</a:t>
                      </a:r>
                      <a:endParaRPr lang="zh-CN" altLang="en-US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Private[</a:t>
                      </a:r>
                      <a:r>
                        <a:rPr lang="en-US" altLang="zh-CN" b="1" i="1"/>
                        <a:t>this</a:t>
                      </a:r>
                      <a:r>
                        <a:rPr lang="en-US" altLang="zh-CN"/>
                        <a:t>]</a:t>
                      </a:r>
                      <a:endParaRPr lang="zh-CN" altLang="en-US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257933"/>
                  </a:ext>
                </a:extLst>
              </a:tr>
            </a:tbl>
          </a:graphicData>
        </a:graphic>
      </p:graphicFrame>
      <p:sp>
        <p:nvSpPr>
          <p:cNvPr id="6" name="Multiplication Sign 5"/>
          <p:cNvSpPr/>
          <p:nvPr/>
        </p:nvSpPr>
        <p:spPr>
          <a:xfrm>
            <a:off x="9512519" y="3336931"/>
            <a:ext cx="444975" cy="1465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4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Scala: Visibility &amp; companion objects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 </a:t>
            </a:r>
            <a:r>
              <a:rPr lang="en-US" altLang="zh-CN"/>
              <a:t>In Java, static members and instance members belong to the same class, so access modifiers apply uniformly to tehm.</a:t>
            </a:r>
          </a:p>
          <a:p>
            <a:pPr marL="0" indent="0">
              <a:buNone/>
            </a:pPr>
            <a:r>
              <a:rPr lang="en-US" altLang="zh-CN"/>
              <a:t>2 In Scala, a class shares all its access rights with its companion object and vice versa.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3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 Object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i="1"/>
              <a:t>Any kind of definition </a:t>
            </a:r>
            <a:r>
              <a:rPr lang="en-US" altLang="zh-CN"/>
              <a:t>that you can put inside a class, you can also put at the top level of a package. </a:t>
            </a:r>
          </a:p>
          <a:p>
            <a:r>
              <a:rPr lang="en-US" altLang="zh-CN" b="1" i="1">
                <a:solidFill>
                  <a:srgbClr val="FF0000"/>
                </a:solidFill>
              </a:rPr>
              <a:t>If you have some helper method you’d like to be in scope for an entire package, go ahead and put it right at the top level of the package.</a:t>
            </a:r>
          </a:p>
          <a:p>
            <a:r>
              <a:rPr lang="en-US" altLang="zh-CN" b="1" i="1"/>
              <a:t>To do so, put the definitions in a </a:t>
            </a:r>
            <a:r>
              <a:rPr lang="en-US" altLang="zh-CN" b="1" i="1">
                <a:solidFill>
                  <a:srgbClr val="00B050"/>
                </a:solidFill>
              </a:rPr>
              <a:t>package object. Each package is allowed to have one package object.</a:t>
            </a:r>
          </a:p>
          <a:p>
            <a:r>
              <a:rPr lang="en-US" altLang="zh-CN"/>
              <a:t>In Package object, access qualifiers can apply.</a:t>
            </a:r>
          </a:p>
          <a:p>
            <a:r>
              <a:rPr lang="en-US" altLang="zh-CN"/>
              <a:t>Package objects are frequently used to hold package-wide </a:t>
            </a:r>
            <a:r>
              <a:rPr lang="en-US" altLang="zh-CN" b="1" i="1"/>
              <a:t>type aliases </a:t>
            </a:r>
            <a:r>
              <a:rPr lang="en-US" altLang="zh-CN"/>
              <a:t>&amp; </a:t>
            </a:r>
            <a:r>
              <a:rPr lang="en-US" altLang="zh-CN" b="1" i="1"/>
              <a:t>implicit conversions</a:t>
            </a:r>
            <a:r>
              <a:rPr lang="en-US" altLang="zh-CN"/>
              <a:t>. The top-level scala package has a package object, and its definitions are available to all Scala code.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2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6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1128</Words>
  <Application>Microsoft Office PowerPoint</Application>
  <PresentationFormat>Widescreen</PresentationFormat>
  <Paragraphs>186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Java access control</vt:lpstr>
      <vt:lpstr>Scala access control</vt:lpstr>
      <vt:lpstr>Java &amp; Scala access control</vt:lpstr>
      <vt:lpstr>Scala: Visibility &amp; companion objects</vt:lpstr>
      <vt:lpstr>Package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yuanchang zheng</dc:creator>
  <cp:lastModifiedBy>yuanchang zheng</cp:lastModifiedBy>
  <cp:revision>199</cp:revision>
  <dcterms:created xsi:type="dcterms:W3CDTF">2016-11-02T15:01:43Z</dcterms:created>
  <dcterms:modified xsi:type="dcterms:W3CDTF">2016-11-05T09:33:21Z</dcterms:modified>
</cp:coreProperties>
</file>