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76" r:id="rId5"/>
    <p:sldId id="261" r:id="rId6"/>
    <p:sldId id="260" r:id="rId7"/>
    <p:sldId id="275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7" r:id="rId16"/>
    <p:sldId id="278" r:id="rId17"/>
    <p:sldId id="279" r:id="rId18"/>
    <p:sldId id="280" r:id="rId19"/>
    <p:sldId id="281" r:id="rId20"/>
    <p:sldId id="282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C4EC3-582F-A338-2303-A91059961C43}" v="4" dt="2024-02-17T08:08:39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98" y="1161047"/>
            <a:ext cx="5059520" cy="13107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err="1"/>
              <a:t>Projet</a:t>
            </a:r>
            <a:r>
              <a:rPr lang="en-US" sz="4400"/>
              <a:t> Data Science</a:t>
            </a:r>
            <a:endParaRPr lang="en-US" sz="44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534" y="3146601"/>
            <a:ext cx="3359267" cy="23244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Mahdi RIAHI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Maha BACHA</a:t>
            </a:r>
            <a:endParaRPr lang="en-US" sz="200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Mohamed Aziz GHARBI</a:t>
            </a:r>
            <a:endParaRPr lang="en-US" sz="200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Mohamed Mahdi CHARNI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err="1"/>
              <a:t>Bahaeddine</a:t>
            </a:r>
            <a:r>
              <a:rPr lang="en-US" sz="2000"/>
              <a:t> SAHLI</a:t>
            </a:r>
            <a:endParaRPr lang="en-US"/>
          </a:p>
        </p:txBody>
      </p:sp>
      <p:pic>
        <p:nvPicPr>
          <p:cNvPr id="4" name="Picture 3" descr="Egypte : Trente-cinq morts dans un accident entre un bus et plusieurs  voitures">
            <a:extLst>
              <a:ext uri="{FF2B5EF4-FFF2-40B4-BE49-F238E27FC236}">
                <a16:creationId xmlns:a16="http://schemas.microsoft.com/office/drawing/2014/main" id="{249106B8-5509-0D08-EA33-C71D75714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86" r="20613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01A2C84-D428-BEB7-8C7F-B48E419C5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328" y="1312573"/>
            <a:ext cx="7338492" cy="432470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9191747-6F2C-E467-56CD-D3FBFD655077}"/>
              </a:ext>
            </a:extLst>
          </p:cNvPr>
          <p:cNvSpPr txBox="1"/>
          <p:nvPr/>
        </p:nvSpPr>
        <p:spPr>
          <a:xfrm>
            <a:off x="450166" y="553329"/>
            <a:ext cx="55633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cs typeface="Calibri"/>
              </a:rPr>
              <a:t>Flux de données relative au dimension </a:t>
            </a:r>
            <a:r>
              <a:rPr lang="fr-FR" b="1" err="1">
                <a:cs typeface="Calibri"/>
              </a:rPr>
              <a:t>DimDate</a:t>
            </a:r>
            <a:endParaRPr lang="fr-FR" b="1">
              <a:ea typeface="Calibri"/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9792DEA-F7CF-6919-D144-AFC53502999A}"/>
              </a:ext>
            </a:extLst>
          </p:cNvPr>
          <p:cNvSpPr txBox="1"/>
          <p:nvPr/>
        </p:nvSpPr>
        <p:spPr>
          <a:xfrm>
            <a:off x="166077" y="2182056"/>
            <a:ext cx="511907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err="1">
                <a:ea typeface="Calibri"/>
                <a:cs typeface="Calibri"/>
              </a:rPr>
              <a:t>DataSet</a:t>
            </a:r>
            <a:r>
              <a:rPr lang="fr-FR">
                <a:ea typeface="Calibri"/>
                <a:cs typeface="Calibri"/>
              </a:rPr>
              <a:t>: Input File Source CSV</a:t>
            </a:r>
            <a:endParaRPr lang="fr-FR"/>
          </a:p>
          <a:p>
            <a:pPr marL="285750" indent="-285750">
              <a:buFont typeface="Arial"/>
              <a:buChar char="•"/>
            </a:pPr>
            <a:r>
              <a:rPr lang="fr-FR">
                <a:ea typeface="Calibri"/>
                <a:cs typeface="Calibri"/>
              </a:rPr>
              <a:t>Sort: Utilisé principalement pour éliminer</a:t>
            </a:r>
          </a:p>
          <a:p>
            <a:r>
              <a:rPr lang="fr-FR">
                <a:ea typeface="Calibri"/>
                <a:cs typeface="Calibri"/>
              </a:rPr>
              <a:t> les redondances</a:t>
            </a:r>
            <a:endParaRPr lang="fr-FR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 err="1">
                <a:ea typeface="Calibri"/>
                <a:cs typeface="Calibri"/>
              </a:rPr>
              <a:t>Lookup</a:t>
            </a:r>
            <a:r>
              <a:rPr lang="fr-FR">
                <a:ea typeface="Calibri"/>
                <a:cs typeface="Calibri"/>
              </a:rPr>
              <a:t>: </a:t>
            </a:r>
            <a:r>
              <a:rPr lang="fr-FR">
                <a:ea typeface="+mn-lt"/>
                <a:cs typeface="+mn-lt"/>
              </a:rPr>
              <a:t>Employé afin de déterminer </a:t>
            </a:r>
          </a:p>
          <a:p>
            <a:r>
              <a:rPr lang="fr-FR">
                <a:ea typeface="+mn-lt"/>
                <a:cs typeface="+mn-lt"/>
              </a:rPr>
              <a:t>s'il s'agit d'une opération d'insertion </a:t>
            </a:r>
          </a:p>
          <a:p>
            <a:r>
              <a:rPr lang="fr-FR">
                <a:ea typeface="+mn-lt"/>
                <a:cs typeface="+mn-lt"/>
              </a:rPr>
              <a:t>ou de mise à jour.</a:t>
            </a:r>
            <a:endParaRPr lang="fr-FR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ea typeface="Calibri"/>
                <a:cs typeface="Calibri"/>
              </a:rPr>
              <a:t>OLE DB Command: est une SQL commande</a:t>
            </a:r>
          </a:p>
          <a:p>
            <a:r>
              <a:rPr lang="fr-FR">
                <a:ea typeface="Calibri"/>
                <a:cs typeface="Calibri"/>
              </a:rPr>
              <a:t>Pour faire la mise à jour de la base de données.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ea typeface="Calibri"/>
                <a:cs typeface="Calibri"/>
              </a:rPr>
              <a:t>OLE DB Destination: Data Warehouse cible</a:t>
            </a:r>
          </a:p>
        </p:txBody>
      </p:sp>
    </p:spTree>
    <p:extLst>
      <p:ext uri="{BB962C8B-B14F-4D97-AF65-F5344CB8AC3E}">
        <p14:creationId xmlns:p14="http://schemas.microsoft.com/office/powerpoint/2010/main" val="26847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C611ED4-1241-2C94-6A8F-7EE64600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240" y="1646748"/>
            <a:ext cx="6918960" cy="398106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04BC0E4-51D2-0AD8-34EB-FC2D2C528B17}"/>
              </a:ext>
            </a:extLst>
          </p:cNvPr>
          <p:cNvSpPr txBox="1"/>
          <p:nvPr/>
        </p:nvSpPr>
        <p:spPr>
          <a:xfrm>
            <a:off x="-583913" y="570266"/>
            <a:ext cx="68349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cs typeface="Calibri"/>
              </a:rPr>
              <a:t>Flux de données relative au dimension </a:t>
            </a:r>
            <a:r>
              <a:rPr lang="fr-FR" b="1" err="1">
                <a:cs typeface="Calibri"/>
              </a:rPr>
              <a:t>DimInjury</a:t>
            </a:r>
            <a:endParaRPr lang="fr-FR" b="1">
              <a:ea typeface="Calibri"/>
              <a:cs typeface="Calibri"/>
            </a:endParaRPr>
          </a:p>
        </p:txBody>
      </p:sp>
      <p:sp>
        <p:nvSpPr>
          <p:cNvPr id="5" name="ZoneTexte 2">
            <a:extLst>
              <a:ext uri="{FF2B5EF4-FFF2-40B4-BE49-F238E27FC236}">
                <a16:creationId xmlns:a16="http://schemas.microsoft.com/office/drawing/2014/main" id="{517DCD16-E5F8-FE27-7D9B-A72E91FDDBDA}"/>
              </a:ext>
            </a:extLst>
          </p:cNvPr>
          <p:cNvSpPr txBox="1"/>
          <p:nvPr/>
        </p:nvSpPr>
        <p:spPr>
          <a:xfrm>
            <a:off x="389597" y="2222696"/>
            <a:ext cx="511907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err="1">
                <a:ea typeface="Calibri"/>
                <a:cs typeface="Calibri"/>
              </a:rPr>
              <a:t>DataSet</a:t>
            </a:r>
            <a:r>
              <a:rPr lang="fr-FR">
                <a:ea typeface="Calibri"/>
                <a:cs typeface="Calibri"/>
              </a:rPr>
              <a:t>: Input File Source CSV</a:t>
            </a:r>
            <a:endParaRPr lang="fr-FR"/>
          </a:p>
          <a:p>
            <a:pPr marL="285750" indent="-285750">
              <a:buFont typeface="Arial"/>
              <a:buChar char="•"/>
            </a:pPr>
            <a:r>
              <a:rPr lang="fr-FR">
                <a:ea typeface="Calibri"/>
                <a:cs typeface="Calibri"/>
              </a:rPr>
              <a:t>Sort: Utilisé principalement pour éliminer</a:t>
            </a:r>
          </a:p>
          <a:p>
            <a:r>
              <a:rPr lang="fr-FR">
                <a:ea typeface="Calibri"/>
                <a:cs typeface="Calibri"/>
              </a:rPr>
              <a:t> les redondances</a:t>
            </a:r>
            <a:endParaRPr lang="fr-FR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 err="1">
                <a:ea typeface="Calibri"/>
                <a:cs typeface="Calibri"/>
              </a:rPr>
              <a:t>Lookup</a:t>
            </a:r>
            <a:r>
              <a:rPr lang="fr-FR">
                <a:ea typeface="Calibri"/>
                <a:cs typeface="Calibri"/>
              </a:rPr>
              <a:t>: </a:t>
            </a:r>
            <a:r>
              <a:rPr lang="fr-FR">
                <a:ea typeface="+mn-lt"/>
                <a:cs typeface="+mn-lt"/>
              </a:rPr>
              <a:t>Employé afin de déterminer </a:t>
            </a:r>
          </a:p>
          <a:p>
            <a:r>
              <a:rPr lang="fr-FR">
                <a:ea typeface="+mn-lt"/>
                <a:cs typeface="+mn-lt"/>
              </a:rPr>
              <a:t>s'il s'agit d'une opération d'insertion </a:t>
            </a:r>
          </a:p>
          <a:p>
            <a:r>
              <a:rPr lang="fr-FR">
                <a:ea typeface="+mn-lt"/>
                <a:cs typeface="+mn-lt"/>
              </a:rPr>
              <a:t>ou de mise à jour.</a:t>
            </a:r>
            <a:endParaRPr lang="fr-FR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ea typeface="Calibri"/>
                <a:cs typeface="Calibri"/>
              </a:rPr>
              <a:t>OLE DB Command: est une SQL commande</a:t>
            </a:r>
          </a:p>
          <a:p>
            <a:r>
              <a:rPr lang="fr-FR">
                <a:ea typeface="Calibri"/>
                <a:cs typeface="Calibri"/>
              </a:rPr>
              <a:t>Pour faire la mise à jour de la base de données.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ea typeface="Calibri"/>
                <a:cs typeface="Calibri"/>
              </a:rPr>
              <a:t>OLE DB Destination: Data Warehouse cible</a:t>
            </a:r>
          </a:p>
        </p:txBody>
      </p:sp>
    </p:spTree>
    <p:extLst>
      <p:ext uri="{BB962C8B-B14F-4D97-AF65-F5344CB8AC3E}">
        <p14:creationId xmlns:p14="http://schemas.microsoft.com/office/powerpoint/2010/main" val="1439796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E13E078-0C28-403B-B213-23E9E0FE6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680" y="1563734"/>
            <a:ext cx="7172960" cy="446205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B1120A9-DD6A-208C-4C91-860CD34616EB}"/>
              </a:ext>
            </a:extLst>
          </p:cNvPr>
          <p:cNvSpPr txBox="1"/>
          <p:nvPr/>
        </p:nvSpPr>
        <p:spPr>
          <a:xfrm>
            <a:off x="279687" y="641386"/>
            <a:ext cx="58189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cs typeface="Calibri"/>
              </a:rPr>
              <a:t> Flux de données relative au dimension </a:t>
            </a:r>
            <a:r>
              <a:rPr lang="fr-FR" b="1" err="1">
                <a:cs typeface="Calibri"/>
              </a:rPr>
              <a:t>DimFactor</a:t>
            </a:r>
            <a:endParaRPr lang="fr-FR" b="1">
              <a:ea typeface="Calibri"/>
              <a:cs typeface="Calibri"/>
            </a:endParaRPr>
          </a:p>
        </p:txBody>
      </p:sp>
      <p:sp>
        <p:nvSpPr>
          <p:cNvPr id="5" name="ZoneTexte 2">
            <a:extLst>
              <a:ext uri="{FF2B5EF4-FFF2-40B4-BE49-F238E27FC236}">
                <a16:creationId xmlns:a16="http://schemas.microsoft.com/office/drawing/2014/main" id="{74425295-7028-B973-5BF7-6DFD4BDF13EC}"/>
              </a:ext>
            </a:extLst>
          </p:cNvPr>
          <p:cNvSpPr txBox="1"/>
          <p:nvPr/>
        </p:nvSpPr>
        <p:spPr>
          <a:xfrm>
            <a:off x="135597" y="2507176"/>
            <a:ext cx="511907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err="1">
                <a:ea typeface="Calibri"/>
                <a:cs typeface="Calibri"/>
              </a:rPr>
              <a:t>DataSet</a:t>
            </a:r>
            <a:r>
              <a:rPr lang="fr-FR">
                <a:ea typeface="Calibri"/>
                <a:cs typeface="Calibri"/>
              </a:rPr>
              <a:t>: Input File Source CSV</a:t>
            </a:r>
            <a:endParaRPr lang="fr-FR"/>
          </a:p>
          <a:p>
            <a:pPr marL="285750" indent="-285750">
              <a:buFont typeface="Arial"/>
              <a:buChar char="•"/>
            </a:pPr>
            <a:r>
              <a:rPr lang="fr-FR">
                <a:ea typeface="Calibri"/>
                <a:cs typeface="Calibri"/>
              </a:rPr>
              <a:t>Sort: Utilisé principalement pour éliminer</a:t>
            </a:r>
          </a:p>
          <a:p>
            <a:r>
              <a:rPr lang="fr-FR">
                <a:ea typeface="Calibri"/>
                <a:cs typeface="Calibri"/>
              </a:rPr>
              <a:t> les redondances</a:t>
            </a:r>
            <a:endParaRPr lang="fr-FR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 err="1">
                <a:ea typeface="Calibri"/>
                <a:cs typeface="Calibri"/>
              </a:rPr>
              <a:t>Lookup</a:t>
            </a:r>
            <a:r>
              <a:rPr lang="fr-FR">
                <a:ea typeface="Calibri"/>
                <a:cs typeface="Calibri"/>
              </a:rPr>
              <a:t>: </a:t>
            </a:r>
            <a:r>
              <a:rPr lang="fr-FR">
                <a:ea typeface="+mn-lt"/>
                <a:cs typeface="+mn-lt"/>
              </a:rPr>
              <a:t>Employé afin de déterminer </a:t>
            </a:r>
          </a:p>
          <a:p>
            <a:r>
              <a:rPr lang="fr-FR">
                <a:ea typeface="+mn-lt"/>
                <a:cs typeface="+mn-lt"/>
              </a:rPr>
              <a:t>s'il s'agit d'une opération d'insertion </a:t>
            </a:r>
          </a:p>
          <a:p>
            <a:r>
              <a:rPr lang="fr-FR">
                <a:ea typeface="+mn-lt"/>
                <a:cs typeface="+mn-lt"/>
              </a:rPr>
              <a:t>ou de mise à jour.</a:t>
            </a:r>
            <a:endParaRPr lang="fr-FR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ea typeface="Calibri"/>
                <a:cs typeface="Calibri"/>
              </a:rPr>
              <a:t>OLE DB Command: est une SQL commande</a:t>
            </a:r>
          </a:p>
          <a:p>
            <a:r>
              <a:rPr lang="fr-FR">
                <a:ea typeface="Calibri"/>
                <a:cs typeface="Calibri"/>
              </a:rPr>
              <a:t>Pour faire la mise à jour de la base de données.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ea typeface="Calibri"/>
                <a:cs typeface="Calibri"/>
              </a:rPr>
              <a:t>OLE DB Destination: Data Warehouse cible</a:t>
            </a:r>
          </a:p>
        </p:txBody>
      </p:sp>
    </p:spTree>
    <p:extLst>
      <p:ext uri="{BB962C8B-B14F-4D97-AF65-F5344CB8AC3E}">
        <p14:creationId xmlns:p14="http://schemas.microsoft.com/office/powerpoint/2010/main" val="336800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A063CF1-D10F-340D-3910-97BFFDD3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197" y="1422873"/>
            <a:ext cx="6895164" cy="442948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E21152F-584B-A5F0-A424-3A11F9D31B69}"/>
              </a:ext>
            </a:extLst>
          </p:cNvPr>
          <p:cNvSpPr txBox="1"/>
          <p:nvPr/>
        </p:nvSpPr>
        <p:spPr>
          <a:xfrm>
            <a:off x="421927" y="783626"/>
            <a:ext cx="56724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cs typeface="Calibri"/>
              </a:rPr>
              <a:t>Flux de données relative au dimension </a:t>
            </a:r>
            <a:r>
              <a:rPr lang="fr-FR" b="1" err="1">
                <a:cs typeface="Calibri"/>
              </a:rPr>
              <a:t>DimCollision</a:t>
            </a:r>
            <a:endParaRPr lang="fr-FR" b="1">
              <a:ea typeface="Calibri"/>
              <a:cs typeface="Calibri"/>
            </a:endParaRPr>
          </a:p>
        </p:txBody>
      </p:sp>
      <p:sp>
        <p:nvSpPr>
          <p:cNvPr id="5" name="ZoneTexte 2">
            <a:extLst>
              <a:ext uri="{FF2B5EF4-FFF2-40B4-BE49-F238E27FC236}">
                <a16:creationId xmlns:a16="http://schemas.microsoft.com/office/drawing/2014/main" id="{7FE94E09-E39F-160D-19C5-523439626941}"/>
              </a:ext>
            </a:extLst>
          </p:cNvPr>
          <p:cNvSpPr txBox="1"/>
          <p:nvPr/>
        </p:nvSpPr>
        <p:spPr>
          <a:xfrm>
            <a:off x="420077" y="2182056"/>
            <a:ext cx="511907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err="1">
                <a:ea typeface="Calibri"/>
                <a:cs typeface="Calibri"/>
              </a:rPr>
              <a:t>DataSet</a:t>
            </a:r>
            <a:r>
              <a:rPr lang="fr-FR">
                <a:ea typeface="Calibri"/>
                <a:cs typeface="Calibri"/>
              </a:rPr>
              <a:t>: Input File Source CSV</a:t>
            </a:r>
            <a:endParaRPr lang="fr-FR"/>
          </a:p>
          <a:p>
            <a:pPr marL="285750" indent="-285750">
              <a:buFont typeface="Arial"/>
              <a:buChar char="•"/>
            </a:pPr>
            <a:r>
              <a:rPr lang="fr-FR">
                <a:ea typeface="Calibri"/>
                <a:cs typeface="Calibri"/>
              </a:rPr>
              <a:t>Sort: Utilisé principalement pour éliminer</a:t>
            </a:r>
          </a:p>
          <a:p>
            <a:r>
              <a:rPr lang="fr-FR">
                <a:ea typeface="Calibri"/>
                <a:cs typeface="Calibri"/>
              </a:rPr>
              <a:t> les redondances</a:t>
            </a:r>
            <a:endParaRPr lang="fr-FR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 err="1">
                <a:ea typeface="Calibri"/>
                <a:cs typeface="Calibri"/>
              </a:rPr>
              <a:t>Lookup</a:t>
            </a:r>
            <a:r>
              <a:rPr lang="fr-FR">
                <a:ea typeface="Calibri"/>
                <a:cs typeface="Calibri"/>
              </a:rPr>
              <a:t>: </a:t>
            </a:r>
            <a:r>
              <a:rPr lang="fr-FR">
                <a:ea typeface="+mn-lt"/>
                <a:cs typeface="+mn-lt"/>
              </a:rPr>
              <a:t>Employé afin de déterminer </a:t>
            </a:r>
          </a:p>
          <a:p>
            <a:r>
              <a:rPr lang="fr-FR">
                <a:ea typeface="+mn-lt"/>
                <a:cs typeface="+mn-lt"/>
              </a:rPr>
              <a:t>s'il s'agit d'une opération d'insertion </a:t>
            </a:r>
          </a:p>
          <a:p>
            <a:r>
              <a:rPr lang="fr-FR">
                <a:ea typeface="+mn-lt"/>
                <a:cs typeface="+mn-lt"/>
              </a:rPr>
              <a:t>ou de mise à jour.</a:t>
            </a:r>
            <a:endParaRPr lang="fr-FR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ea typeface="Calibri"/>
                <a:cs typeface="Calibri"/>
              </a:rPr>
              <a:t>OLE DB Command: est une SQL commande</a:t>
            </a:r>
          </a:p>
          <a:p>
            <a:r>
              <a:rPr lang="fr-FR">
                <a:ea typeface="Calibri"/>
                <a:cs typeface="Calibri"/>
              </a:rPr>
              <a:t>Pour faire la mise à jour de la base de données.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ea typeface="Calibri"/>
                <a:cs typeface="Calibri"/>
              </a:rPr>
              <a:t>OLE DB Destination: Data Warehouse cible</a:t>
            </a:r>
          </a:p>
        </p:txBody>
      </p:sp>
    </p:spTree>
    <p:extLst>
      <p:ext uri="{BB962C8B-B14F-4D97-AF65-F5344CB8AC3E}">
        <p14:creationId xmlns:p14="http://schemas.microsoft.com/office/powerpoint/2010/main" val="237127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CC73DF9-2E30-EAE8-11EB-7C1151668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449" y="1557705"/>
            <a:ext cx="6807200" cy="403019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63D4CF7-D56C-E84C-CF59-03810A228358}"/>
              </a:ext>
            </a:extLst>
          </p:cNvPr>
          <p:cNvSpPr txBox="1"/>
          <p:nvPr/>
        </p:nvSpPr>
        <p:spPr>
          <a:xfrm>
            <a:off x="869461" y="793652"/>
            <a:ext cx="46114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ea typeface="Calibri"/>
                <a:cs typeface="Calibri"/>
              </a:rPr>
              <a:t>Alimentation de la table </a:t>
            </a:r>
            <a:r>
              <a:rPr lang="fr-FR" b="1" err="1">
                <a:ea typeface="Calibri"/>
                <a:cs typeface="Calibri"/>
              </a:rPr>
              <a:t>FactAccident</a:t>
            </a:r>
            <a:endParaRPr lang="fr-FR" b="1"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8B9BD8-992C-BA87-6D52-5EE2A0550A1A}"/>
              </a:ext>
            </a:extLst>
          </p:cNvPr>
          <p:cNvSpPr txBox="1"/>
          <p:nvPr/>
        </p:nvSpPr>
        <p:spPr>
          <a:xfrm>
            <a:off x="370665" y="2421680"/>
            <a:ext cx="4237284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Calibri"/>
                <a:cs typeface="Calibri"/>
              </a:rPr>
              <a:t>L'alimentation de la table fait consiste à</a:t>
            </a:r>
          </a:p>
          <a:p>
            <a:r>
              <a:rPr lang="fr-FR" sz="2100">
                <a:solidFill>
                  <a:srgbClr val="202124"/>
                </a:solidFill>
                <a:ea typeface="+mn-lt"/>
                <a:cs typeface="+mn-lt"/>
              </a:rPr>
              <a:t>récupérer </a:t>
            </a:r>
            <a:r>
              <a:rPr lang="fr-FR">
                <a:ea typeface="Calibri"/>
                <a:cs typeface="Calibri"/>
              </a:rPr>
              <a:t>les mesures du </a:t>
            </a:r>
            <a:r>
              <a:rPr lang="fr-FR" err="1">
                <a:ea typeface="Calibri"/>
                <a:cs typeface="Calibri"/>
              </a:rPr>
              <a:t>dataset</a:t>
            </a:r>
            <a:r>
              <a:rPr lang="fr-FR">
                <a:ea typeface="Calibri"/>
                <a:cs typeface="Calibri"/>
              </a:rPr>
              <a:t> (KPI) et faire les recherches avec les clés primaires pour chaque dimension (</a:t>
            </a:r>
            <a:r>
              <a:rPr lang="fr-FR" err="1">
                <a:ea typeface="Calibri"/>
                <a:cs typeface="Calibri"/>
              </a:rPr>
              <a:t>id_date</a:t>
            </a:r>
            <a:r>
              <a:rPr lang="fr-FR">
                <a:ea typeface="Calibri"/>
                <a:cs typeface="Calibri"/>
              </a:rPr>
              <a:t>, </a:t>
            </a:r>
            <a:r>
              <a:rPr lang="fr-FR" err="1">
                <a:ea typeface="Calibri"/>
                <a:cs typeface="Calibri"/>
              </a:rPr>
              <a:t>id_factor</a:t>
            </a:r>
            <a:r>
              <a:rPr lang="fr-FR">
                <a:ea typeface="Calibri"/>
                <a:cs typeface="Calibri"/>
              </a:rPr>
              <a:t>...</a:t>
            </a:r>
            <a:r>
              <a:rPr lang="fr-FR" err="1">
                <a:ea typeface="Calibri"/>
                <a:cs typeface="Calibri"/>
              </a:rPr>
              <a:t>etc</a:t>
            </a:r>
            <a:r>
              <a:rPr lang="fr-FR">
                <a:ea typeface="Calibri"/>
                <a:cs typeface="Calibri"/>
              </a:rPr>
              <a:t>) en utilisant les </a:t>
            </a:r>
            <a:r>
              <a:rPr lang="fr-FR" err="1">
                <a:ea typeface="Calibri"/>
                <a:cs typeface="Calibri"/>
              </a:rPr>
              <a:t>lookups</a:t>
            </a:r>
            <a:r>
              <a:rPr lang="fr-FR">
                <a:ea typeface="Calibri"/>
                <a:cs typeface="Calibri"/>
              </a:rPr>
              <a:t> et les </a:t>
            </a:r>
            <a:r>
              <a:rPr lang="fr-FR" err="1">
                <a:ea typeface="Calibri"/>
                <a:cs typeface="Calibri"/>
              </a:rPr>
              <a:t>inserers</a:t>
            </a:r>
            <a:r>
              <a:rPr lang="fr-FR">
                <a:ea typeface="Calibri"/>
                <a:cs typeface="Calibri"/>
              </a:rPr>
              <a:t> dans la table </a:t>
            </a:r>
            <a:r>
              <a:rPr lang="fr-FR" err="1">
                <a:ea typeface="Calibri"/>
                <a:cs typeface="Calibri"/>
              </a:rPr>
              <a:t>FactAccident</a:t>
            </a:r>
            <a:endParaRPr lang="fr-F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016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4C6F6-AE0A-3AA2-549C-CB748250D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9234-43F2-A708-163F-EEE0A330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Data Modeling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CF19-4F6C-A9A7-AB36-F87064A18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846" y="1587798"/>
            <a:ext cx="4175760" cy="1183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ea typeface="+mn-lt"/>
                <a:cs typeface="+mn-lt"/>
              </a:rPr>
              <a:t>Dans </a:t>
            </a:r>
            <a:r>
              <a:rPr lang="en-US" sz="1800" dirty="0" err="1">
                <a:ea typeface="+mn-lt"/>
                <a:cs typeface="+mn-lt"/>
              </a:rPr>
              <a:t>cette</a:t>
            </a:r>
            <a:r>
              <a:rPr lang="en-US" sz="1800" dirty="0">
                <a:ea typeface="+mn-lt"/>
                <a:cs typeface="+mn-lt"/>
              </a:rPr>
              <a:t> étape on </a:t>
            </a:r>
            <a:r>
              <a:rPr lang="en-US" sz="1800" dirty="0" err="1">
                <a:ea typeface="+mn-lt"/>
                <a:cs typeface="+mn-lt"/>
              </a:rPr>
              <a:t>va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utiliser</a:t>
            </a:r>
            <a:r>
              <a:rPr lang="en-US" sz="1800" dirty="0">
                <a:ea typeface="+mn-lt"/>
                <a:cs typeface="+mn-lt"/>
              </a:rPr>
              <a:t> Power BI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ea typeface="+mn-lt"/>
                <a:cs typeface="+mn-lt"/>
              </a:rPr>
              <a:t>Afin de </a:t>
            </a:r>
            <a:r>
              <a:rPr lang="en-US" sz="1800" dirty="0" err="1">
                <a:ea typeface="+mn-lt"/>
                <a:cs typeface="+mn-lt"/>
              </a:rPr>
              <a:t>modéliser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notre</a:t>
            </a:r>
            <a:r>
              <a:rPr lang="en-US" sz="1800" dirty="0">
                <a:ea typeface="+mn-lt"/>
                <a:cs typeface="+mn-lt"/>
              </a:rPr>
              <a:t> data set et les </a:t>
            </a:r>
            <a:r>
              <a:rPr lang="en-US" sz="1800" dirty="0" err="1">
                <a:ea typeface="+mn-lt"/>
                <a:cs typeface="+mn-lt"/>
              </a:rPr>
              <a:t>visualiser</a:t>
            </a:r>
            <a:r>
              <a:rPr lang="en-US" sz="1800" dirty="0">
                <a:ea typeface="+mn-lt"/>
                <a:cs typeface="+mn-lt"/>
              </a:rPr>
              <a:t> dans des KPIs.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cs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5F513D-2624-FD73-E834-CE0B9D7DC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756" y="1027906"/>
            <a:ext cx="1869567" cy="186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C46483-CDC4-3A82-142B-FAE318460E4E}"/>
              </a:ext>
            </a:extLst>
          </p:cNvPr>
          <p:cNvSpPr txBox="1">
            <a:spLocks/>
          </p:cNvSpPr>
          <p:nvPr/>
        </p:nvSpPr>
        <p:spPr>
          <a:xfrm>
            <a:off x="838200" y="4250133"/>
            <a:ext cx="4175760" cy="1183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ea typeface="+mn-lt"/>
                <a:cs typeface="+mn-lt"/>
              </a:rPr>
              <a:t>Tout </a:t>
            </a:r>
            <a:r>
              <a:rPr lang="en-US" sz="1800" dirty="0" err="1">
                <a:ea typeface="+mn-lt"/>
                <a:cs typeface="+mn-lt"/>
              </a:rPr>
              <a:t>d’abord</a:t>
            </a:r>
            <a:r>
              <a:rPr lang="en-US" sz="1800" dirty="0">
                <a:ea typeface="+mn-lt"/>
                <a:cs typeface="+mn-lt"/>
              </a:rPr>
              <a:t> , on commence par alimenter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ea typeface="+mn-lt"/>
                <a:cs typeface="+mn-lt"/>
              </a:rPr>
              <a:t>Notre </a:t>
            </a:r>
            <a:r>
              <a:rPr lang="en-US" sz="1800" dirty="0" err="1">
                <a:ea typeface="+mn-lt"/>
                <a:cs typeface="+mn-lt"/>
              </a:rPr>
              <a:t>projet</a:t>
            </a:r>
            <a:r>
              <a:rPr lang="en-US" sz="1800" dirty="0">
                <a:ea typeface="+mn-lt"/>
                <a:cs typeface="+mn-lt"/>
              </a:rPr>
              <a:t> par </a:t>
            </a:r>
            <a:r>
              <a:rPr lang="en-US" sz="1800" dirty="0" err="1">
                <a:ea typeface="+mn-lt"/>
                <a:cs typeface="+mn-lt"/>
              </a:rPr>
              <a:t>notre</a:t>
            </a:r>
            <a:r>
              <a:rPr lang="en-US" sz="1800" dirty="0">
                <a:ea typeface="+mn-lt"/>
                <a:cs typeface="+mn-lt"/>
              </a:rPr>
              <a:t> data set </a:t>
            </a:r>
            <a:r>
              <a:rPr lang="en-US" sz="1800" dirty="0" err="1">
                <a:ea typeface="+mn-lt"/>
                <a:cs typeface="+mn-lt"/>
              </a:rPr>
              <a:t>nettoyée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AB2B8-FD21-246B-79DA-8D9B5A79A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278" y="3853632"/>
            <a:ext cx="6524268" cy="23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7BC72-737B-43E8-BBF6-7049E1C7B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C8298-231E-9AC3-1EF0-E14A78BAF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846" y="1587798"/>
            <a:ext cx="4175760" cy="11833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ea typeface="+mn-lt"/>
                <a:cs typeface="+mn-lt"/>
              </a:rPr>
              <a:t>Puis</a:t>
            </a:r>
            <a:r>
              <a:rPr lang="en-US" sz="1800" dirty="0">
                <a:ea typeface="+mn-lt"/>
                <a:cs typeface="+mn-lt"/>
              </a:rPr>
              <a:t>, on commencer par </a:t>
            </a:r>
            <a:r>
              <a:rPr lang="en-US" sz="1800" dirty="0" err="1">
                <a:ea typeface="+mn-lt"/>
                <a:cs typeface="+mn-lt"/>
              </a:rPr>
              <a:t>modéliser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nos</a:t>
            </a:r>
            <a:r>
              <a:rPr lang="en-US" sz="1800" dirty="0">
                <a:ea typeface="+mn-lt"/>
                <a:cs typeface="+mn-lt"/>
              </a:rPr>
              <a:t> table. 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 err="1">
                <a:ea typeface="+mn-lt"/>
                <a:cs typeface="+mn-lt"/>
              </a:rPr>
              <a:t>Donc</a:t>
            </a:r>
            <a:r>
              <a:rPr lang="en-US" sz="1800" dirty="0">
                <a:ea typeface="+mn-lt"/>
                <a:cs typeface="+mn-lt"/>
              </a:rPr>
              <a:t> on a la table fait accident qui </a:t>
            </a:r>
            <a:r>
              <a:rPr lang="en-US" sz="1800" dirty="0" err="1">
                <a:ea typeface="+mn-lt"/>
                <a:cs typeface="+mn-lt"/>
              </a:rPr>
              <a:t>contient</a:t>
            </a:r>
            <a:r>
              <a:rPr lang="en-US" sz="1800" dirty="0">
                <a:ea typeface="+mn-lt"/>
                <a:cs typeface="Calibri"/>
              </a:rPr>
              <a:t> </a:t>
            </a:r>
            <a:r>
              <a:rPr lang="en-US" sz="1800" dirty="0" err="1">
                <a:ea typeface="+mn-lt"/>
                <a:cs typeface="Calibri"/>
              </a:rPr>
              <a:t>toutes</a:t>
            </a:r>
            <a:r>
              <a:rPr lang="en-US" sz="1800" dirty="0">
                <a:ea typeface="+mn-lt"/>
                <a:cs typeface="Calibri"/>
              </a:rPr>
              <a:t> les </a:t>
            </a:r>
            <a:r>
              <a:rPr lang="en-US" sz="1800" dirty="0" err="1">
                <a:ea typeface="+mn-lt"/>
                <a:cs typeface="Calibri"/>
              </a:rPr>
              <a:t>informations</a:t>
            </a:r>
            <a:r>
              <a:rPr lang="en-US" sz="1800" dirty="0">
                <a:ea typeface="+mn-lt"/>
                <a:cs typeface="Calibri"/>
              </a:rPr>
              <a:t>.</a:t>
            </a:r>
            <a:endParaRPr lang="en-US" sz="1800" dirty="0">
              <a:ea typeface="+mn-lt"/>
              <a:cs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AA7E42-9E53-3561-1DE0-DCBCEFBDA22F}"/>
              </a:ext>
            </a:extLst>
          </p:cNvPr>
          <p:cNvSpPr txBox="1">
            <a:spLocks/>
          </p:cNvSpPr>
          <p:nvPr/>
        </p:nvSpPr>
        <p:spPr>
          <a:xfrm>
            <a:off x="838200" y="4250133"/>
            <a:ext cx="4175760" cy="1183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ea typeface="+mn-lt"/>
                <a:cs typeface="+mn-lt"/>
              </a:rPr>
              <a:t>On a </a:t>
            </a:r>
            <a:r>
              <a:rPr lang="en-US" sz="1800" dirty="0" err="1">
                <a:ea typeface="+mn-lt"/>
                <a:cs typeface="+mn-lt"/>
              </a:rPr>
              <a:t>aussi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l’autre</a:t>
            </a:r>
            <a:r>
              <a:rPr lang="en-US" sz="1800" dirty="0">
                <a:ea typeface="+mn-lt"/>
                <a:cs typeface="+mn-lt"/>
              </a:rPr>
              <a:t> table qui constitute les dates decomposes </a:t>
            </a:r>
            <a:r>
              <a:rPr lang="en-US" sz="1800" dirty="0" err="1">
                <a:ea typeface="+mn-lt"/>
                <a:cs typeface="+mn-lt"/>
              </a:rPr>
              <a:t>en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année</a:t>
            </a:r>
            <a:r>
              <a:rPr lang="en-US" sz="1800" dirty="0">
                <a:ea typeface="+mn-lt"/>
                <a:cs typeface="+mn-lt"/>
              </a:rPr>
              <a:t> et </a:t>
            </a:r>
            <a:r>
              <a:rPr lang="en-US" sz="1800" dirty="0" err="1">
                <a:ea typeface="+mn-lt"/>
                <a:cs typeface="+mn-lt"/>
              </a:rPr>
              <a:t>mois</a:t>
            </a:r>
            <a:r>
              <a:rPr lang="en-US" sz="1800" dirty="0">
                <a:ea typeface="+mn-lt"/>
                <a:cs typeface="+mn-lt"/>
              </a:rPr>
              <a:t>..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C43D6-8202-2176-35C6-743C7A4D0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508" y="317522"/>
            <a:ext cx="2534004" cy="3315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4FAB84-A0CF-A070-B1AE-3FF866F9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544" y="3804250"/>
            <a:ext cx="5486711" cy="274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71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13CAC-10FB-2576-6A48-4AB392DB4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A3888-3A01-09A0-60CE-6A70F41BC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712" y="1587798"/>
            <a:ext cx="4971288" cy="118339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ea typeface="+mn-lt"/>
                <a:cs typeface="+mn-lt"/>
              </a:rPr>
              <a:t>On </a:t>
            </a:r>
            <a:r>
              <a:rPr lang="en-US" sz="1800" dirty="0" err="1">
                <a:ea typeface="+mn-lt"/>
                <a:cs typeface="+mn-lt"/>
              </a:rPr>
              <a:t>peut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ainsi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ajouter</a:t>
            </a:r>
            <a:r>
              <a:rPr lang="en-US" sz="1800" dirty="0">
                <a:ea typeface="+mn-lt"/>
                <a:cs typeface="+mn-lt"/>
              </a:rPr>
              <a:t> des </a:t>
            </a:r>
            <a:r>
              <a:rPr lang="en-US" sz="1800" dirty="0" err="1">
                <a:ea typeface="+mn-lt"/>
                <a:cs typeface="+mn-lt"/>
              </a:rPr>
              <a:t>mesures</a:t>
            </a:r>
            <a:r>
              <a:rPr lang="en-US" sz="1800" dirty="0">
                <a:ea typeface="+mn-lt"/>
                <a:cs typeface="+mn-lt"/>
              </a:rPr>
              <a:t> à fin de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ea typeface="+mn-lt"/>
                <a:cs typeface="+mn-lt"/>
              </a:rPr>
              <a:t>Faciliter</a:t>
            </a:r>
            <a:r>
              <a:rPr lang="en-US" sz="1800" dirty="0">
                <a:ea typeface="+mn-lt"/>
                <a:cs typeface="+mn-lt"/>
              </a:rPr>
              <a:t> le mapping des données avec les KPI par </a:t>
            </a:r>
            <a:r>
              <a:rPr lang="en-US" sz="1800" dirty="0" err="1">
                <a:ea typeface="+mn-lt"/>
                <a:cs typeface="+mn-lt"/>
              </a:rPr>
              <a:t>exemple</a:t>
            </a:r>
            <a:r>
              <a:rPr lang="en-US" sz="1800" dirty="0">
                <a:ea typeface="+mn-lt"/>
                <a:cs typeface="+mn-lt"/>
              </a:rPr>
              <a:t>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ea typeface="+mn-lt"/>
                <a:cs typeface="+mn-lt"/>
              </a:rPr>
              <a:t>Total Accident = Count(</a:t>
            </a:r>
            <a:r>
              <a:rPr lang="en-US" sz="1800" dirty="0" err="1">
                <a:ea typeface="+mn-lt"/>
                <a:cs typeface="+mn-lt"/>
              </a:rPr>
              <a:t>Fact_Accident</a:t>
            </a:r>
            <a:r>
              <a:rPr lang="en-US" sz="1800" dirty="0">
                <a:ea typeface="+mn-lt"/>
                <a:cs typeface="+mn-lt"/>
              </a:rPr>
              <a:t>[</a:t>
            </a:r>
            <a:r>
              <a:rPr lang="en-US" sz="1800" dirty="0" err="1">
                <a:ea typeface="+mn-lt"/>
                <a:cs typeface="+mn-lt"/>
              </a:rPr>
              <a:t>Accident_id</a:t>
            </a:r>
            <a:r>
              <a:rPr lang="en-US" sz="1800" dirty="0">
                <a:ea typeface="+mn-lt"/>
                <a:cs typeface="+mn-lt"/>
              </a:rPr>
              <a:t>])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4AA9EB-FB1E-D12F-F2BB-7943DAE14234}"/>
              </a:ext>
            </a:extLst>
          </p:cNvPr>
          <p:cNvSpPr txBox="1">
            <a:spLocks/>
          </p:cNvSpPr>
          <p:nvPr/>
        </p:nvSpPr>
        <p:spPr>
          <a:xfrm>
            <a:off x="838200" y="4250133"/>
            <a:ext cx="4175760" cy="11833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ea typeface="+mn-lt"/>
                <a:cs typeface="+mn-lt"/>
              </a:rPr>
              <a:t>Par la suite , on </a:t>
            </a:r>
            <a:r>
              <a:rPr lang="en-US" sz="1800" dirty="0" err="1">
                <a:ea typeface="+mn-lt"/>
                <a:cs typeface="+mn-lt"/>
              </a:rPr>
              <a:t>peut</a:t>
            </a:r>
            <a:r>
              <a:rPr lang="en-US" sz="1800" dirty="0">
                <a:ea typeface="+mn-lt"/>
                <a:cs typeface="+mn-lt"/>
              </a:rPr>
              <a:t> commencer à mapper les KPI avec </a:t>
            </a:r>
            <a:r>
              <a:rPr lang="en-US" sz="1800" dirty="0" err="1">
                <a:ea typeface="+mn-lt"/>
                <a:cs typeface="+mn-lt"/>
              </a:rPr>
              <a:t>nos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colonnes</a:t>
            </a:r>
            <a:r>
              <a:rPr lang="en-US" sz="1800" dirty="0">
                <a:ea typeface="+mn-lt"/>
                <a:cs typeface="+mn-lt"/>
              </a:rPr>
              <a:t>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Par </a:t>
            </a:r>
            <a:r>
              <a:rPr lang="en-US" sz="1800" dirty="0" err="1">
                <a:ea typeface="+mn-lt"/>
                <a:cs typeface="+mn-lt"/>
              </a:rPr>
              <a:t>exemple</a:t>
            </a:r>
            <a:r>
              <a:rPr lang="en-US" sz="1800" dirty="0">
                <a:ea typeface="+mn-lt"/>
                <a:cs typeface="+mn-lt"/>
              </a:rPr>
              <a:t> , </a:t>
            </a:r>
            <a:r>
              <a:rPr lang="en-US" sz="1800" dirty="0" err="1">
                <a:ea typeface="+mn-lt"/>
                <a:cs typeface="+mn-lt"/>
              </a:rPr>
              <a:t>affichage</a:t>
            </a:r>
            <a:r>
              <a:rPr lang="en-US" sz="1800" dirty="0">
                <a:ea typeface="+mn-lt"/>
                <a:cs typeface="+mn-lt"/>
              </a:rPr>
              <a:t> des accidents total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cs typeface="Calibri"/>
              </a:rPr>
              <a:t>On </a:t>
            </a:r>
            <a:r>
              <a:rPr lang="en-US" sz="1800" dirty="0" err="1">
                <a:cs typeface="Calibri"/>
              </a:rPr>
              <a:t>peut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utiliser</a:t>
            </a:r>
            <a:r>
              <a:rPr lang="en-US" sz="1800" dirty="0">
                <a:cs typeface="Calibri"/>
              </a:rPr>
              <a:t> card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1A4FF-B830-7A8E-16F3-B3DBB9A49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508" y="1781528"/>
            <a:ext cx="2667372" cy="514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5D72B1-0C29-89A2-E6B1-EF4257EE5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0" y="5127807"/>
            <a:ext cx="1400370" cy="743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FA4789-8150-F2F6-3A74-6D866B107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508" y="4233209"/>
            <a:ext cx="2457793" cy="12003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B80AE8-807D-57AC-8A77-00072B592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079" y="4428499"/>
            <a:ext cx="2448267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22A898-9693-61FE-D4A5-9779306619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508" y="2554086"/>
            <a:ext cx="6049907" cy="43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87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E3930-4E79-6C18-7D7D-7540276F4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63C0-C470-06C7-2B95-FB4F9C2B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267" y="1074614"/>
            <a:ext cx="4175760" cy="1183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ea typeface="+mn-lt"/>
                <a:cs typeface="+mn-lt"/>
              </a:rPr>
              <a:t>Meme chose pour </a:t>
            </a:r>
            <a:r>
              <a:rPr lang="en-US" sz="1800" dirty="0" err="1">
                <a:ea typeface="+mn-lt"/>
                <a:cs typeface="+mn-lt"/>
              </a:rPr>
              <a:t>d’autres</a:t>
            </a:r>
            <a:r>
              <a:rPr lang="en-US" sz="1800" dirty="0">
                <a:ea typeface="+mn-lt"/>
                <a:cs typeface="+mn-lt"/>
              </a:rPr>
              <a:t> KPI par </a:t>
            </a:r>
            <a:r>
              <a:rPr lang="en-US" sz="1800" dirty="0" err="1">
                <a:ea typeface="+mn-lt"/>
                <a:cs typeface="+mn-lt"/>
              </a:rPr>
              <a:t>exemple</a:t>
            </a:r>
            <a:r>
              <a:rPr lang="en-US" sz="1800" dirty="0">
                <a:ea typeface="+mn-lt"/>
                <a:cs typeface="+mn-lt"/>
              </a:rPr>
              <a:t> le </a:t>
            </a:r>
            <a:r>
              <a:rPr lang="en-US" sz="1800" dirty="0" err="1">
                <a:ea typeface="+mn-lt"/>
                <a:cs typeface="+mn-lt"/>
              </a:rPr>
              <a:t>graphe</a:t>
            </a:r>
            <a:r>
              <a:rPr lang="en-US" sz="1800" dirty="0">
                <a:ea typeface="+mn-lt"/>
                <a:cs typeface="+mn-lt"/>
              </a:rPr>
              <a:t> de type area graph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B6D50E-BD3E-3CF9-3464-F0E9691B5ABB}"/>
              </a:ext>
            </a:extLst>
          </p:cNvPr>
          <p:cNvSpPr txBox="1">
            <a:spLocks/>
          </p:cNvSpPr>
          <p:nvPr/>
        </p:nvSpPr>
        <p:spPr>
          <a:xfrm>
            <a:off x="1056225" y="2502798"/>
            <a:ext cx="4854406" cy="15628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ea typeface="+mn-lt"/>
                <a:cs typeface="+mn-lt"/>
              </a:rPr>
              <a:t>Pour </a:t>
            </a:r>
            <a:r>
              <a:rPr lang="en-US" sz="1800" dirty="0" err="1">
                <a:ea typeface="+mn-lt"/>
                <a:cs typeface="+mn-lt"/>
              </a:rPr>
              <a:t>afficher</a:t>
            </a:r>
            <a:r>
              <a:rPr lang="en-US" sz="1800" dirty="0">
                <a:ea typeface="+mn-lt"/>
                <a:cs typeface="+mn-lt"/>
              </a:rPr>
              <a:t> le </a:t>
            </a:r>
            <a:r>
              <a:rPr lang="en-US" sz="1800" dirty="0" err="1">
                <a:ea typeface="+mn-lt"/>
                <a:cs typeface="+mn-lt"/>
              </a:rPr>
              <a:t>nombre</a:t>
            </a:r>
            <a:r>
              <a:rPr lang="en-US" sz="1800" dirty="0">
                <a:ea typeface="+mn-lt"/>
                <a:cs typeface="+mn-lt"/>
              </a:rPr>
              <a:t> des </a:t>
            </a:r>
            <a:r>
              <a:rPr lang="en-US" sz="1800" dirty="0" err="1">
                <a:ea typeface="+mn-lt"/>
                <a:cs typeface="+mn-lt"/>
              </a:rPr>
              <a:t>dégats</a:t>
            </a:r>
            <a:r>
              <a:rPr lang="en-US" sz="1800" dirty="0">
                <a:ea typeface="+mn-lt"/>
                <a:cs typeface="+mn-lt"/>
              </a:rPr>
              <a:t> pour </a:t>
            </a:r>
            <a:r>
              <a:rPr lang="en-US" sz="1800" dirty="0" err="1">
                <a:ea typeface="+mn-lt"/>
                <a:cs typeface="+mn-lt"/>
              </a:rPr>
              <a:t>chaque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mois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ea typeface="+mn-lt"/>
                <a:cs typeface="+mn-lt"/>
              </a:rPr>
              <a:t>On </a:t>
            </a:r>
            <a:r>
              <a:rPr lang="en-US" sz="1800" dirty="0" err="1">
                <a:ea typeface="+mn-lt"/>
                <a:cs typeface="+mn-lt"/>
              </a:rPr>
              <a:t>peut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mettre</a:t>
            </a:r>
            <a:r>
              <a:rPr lang="en-US" sz="1800" dirty="0">
                <a:ea typeface="+mn-lt"/>
                <a:cs typeface="+mn-lt"/>
              </a:rPr>
              <a:t> le X-axis sur la </a:t>
            </a:r>
            <a:r>
              <a:rPr lang="en-US" sz="1800" dirty="0" err="1">
                <a:ea typeface="+mn-lt"/>
                <a:cs typeface="+mn-lt"/>
              </a:rPr>
              <a:t>colonne</a:t>
            </a:r>
            <a:r>
              <a:rPr lang="en-US" sz="1800" dirty="0">
                <a:ea typeface="+mn-lt"/>
                <a:cs typeface="+mn-lt"/>
              </a:rPr>
              <a:t> Month de </a:t>
            </a:r>
            <a:r>
              <a:rPr lang="en-US" sz="1800" dirty="0" err="1">
                <a:ea typeface="+mn-lt"/>
                <a:cs typeface="+mn-lt"/>
              </a:rPr>
              <a:t>notre</a:t>
            </a:r>
            <a:r>
              <a:rPr lang="en-US" sz="1800" dirty="0">
                <a:ea typeface="+mn-lt"/>
                <a:cs typeface="+mn-lt"/>
              </a:rPr>
              <a:t> table Date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ea typeface="+mn-lt"/>
                <a:cs typeface="+mn-lt"/>
              </a:rPr>
              <a:t>Et le Y-Axis sur la </a:t>
            </a:r>
            <a:r>
              <a:rPr lang="en-US" sz="1800" dirty="0" err="1">
                <a:ea typeface="+mn-lt"/>
                <a:cs typeface="+mn-lt"/>
              </a:rPr>
              <a:t>colonne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Nombre</a:t>
            </a:r>
            <a:r>
              <a:rPr lang="en-US" sz="1800" dirty="0">
                <a:ea typeface="+mn-lt"/>
                <a:cs typeface="+mn-lt"/>
              </a:rPr>
              <a:t> des </a:t>
            </a:r>
            <a:r>
              <a:rPr lang="en-US" sz="1800" dirty="0" err="1">
                <a:ea typeface="+mn-lt"/>
                <a:cs typeface="+mn-lt"/>
              </a:rPr>
              <a:t>dégats</a:t>
            </a:r>
            <a:r>
              <a:rPr lang="en-US" sz="1800" dirty="0">
                <a:ea typeface="+mn-lt"/>
                <a:cs typeface="+mn-lt"/>
              </a:rPr>
              <a:t> </a:t>
            </a:r>
            <a:endParaRPr lang="en-US" sz="1800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26D5F-8B0F-6309-4C35-30E5AA81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505306"/>
            <a:ext cx="2002837" cy="14281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C9FA13-271F-A248-2B11-A7F6C2177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424" y="1500602"/>
            <a:ext cx="2649894" cy="361484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57FBC43-E9DE-024C-72A7-1D5ED4DEB69A}"/>
              </a:ext>
            </a:extLst>
          </p:cNvPr>
          <p:cNvSpPr txBox="1">
            <a:spLocks/>
          </p:cNvSpPr>
          <p:nvPr/>
        </p:nvSpPr>
        <p:spPr>
          <a:xfrm>
            <a:off x="878944" y="4789856"/>
            <a:ext cx="4854406" cy="15628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ea typeface="+mn-lt"/>
                <a:cs typeface="+mn-lt"/>
              </a:rPr>
              <a:t>On </a:t>
            </a:r>
            <a:r>
              <a:rPr lang="en-US" sz="1800" dirty="0" err="1">
                <a:ea typeface="+mn-lt"/>
                <a:cs typeface="+mn-lt"/>
              </a:rPr>
              <a:t>peut</a:t>
            </a:r>
            <a:r>
              <a:rPr lang="en-US" sz="1800" dirty="0">
                <a:ea typeface="+mn-lt"/>
                <a:cs typeface="+mn-lt"/>
              </a:rPr>
              <a:t> meme </a:t>
            </a:r>
            <a:r>
              <a:rPr lang="en-US" sz="1800" dirty="0" err="1">
                <a:ea typeface="+mn-lt"/>
                <a:cs typeface="+mn-lt"/>
              </a:rPr>
              <a:t>ajouter</a:t>
            </a:r>
            <a:r>
              <a:rPr lang="en-US" sz="1800" dirty="0">
                <a:ea typeface="+mn-lt"/>
                <a:cs typeface="+mn-lt"/>
              </a:rPr>
              <a:t> des </a:t>
            </a:r>
            <a:r>
              <a:rPr lang="en-US" sz="1800" dirty="0" err="1">
                <a:ea typeface="+mn-lt"/>
                <a:cs typeface="+mn-lt"/>
              </a:rPr>
              <a:t>filtres</a:t>
            </a:r>
            <a:r>
              <a:rPr lang="en-US" sz="1800" dirty="0">
                <a:ea typeface="+mn-lt"/>
                <a:cs typeface="+mn-lt"/>
              </a:rPr>
              <a:t> sur </a:t>
            </a:r>
            <a:r>
              <a:rPr lang="en-US" sz="1800" dirty="0" err="1">
                <a:ea typeface="+mn-lt"/>
                <a:cs typeface="+mn-lt"/>
              </a:rPr>
              <a:t>nos</a:t>
            </a:r>
            <a:r>
              <a:rPr lang="en-US" sz="1800" dirty="0">
                <a:ea typeface="+mn-lt"/>
                <a:cs typeface="+mn-lt"/>
              </a:rPr>
              <a:t> selections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dirty="0"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5DFAFD7-21E7-B415-4450-79307774B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318" y="4310426"/>
            <a:ext cx="1830999" cy="24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62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E0885-2FE6-6937-C61F-1553359CE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0DF2-C56C-44A8-A372-88B35021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267" y="1074614"/>
            <a:ext cx="4175760" cy="11833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ea typeface="+mn-lt"/>
                <a:cs typeface="+mn-lt"/>
              </a:rPr>
              <a:t>Pour </a:t>
            </a:r>
            <a:r>
              <a:rPr lang="en-US" sz="1800" dirty="0" err="1">
                <a:ea typeface="+mn-lt"/>
                <a:cs typeface="+mn-lt"/>
              </a:rPr>
              <a:t>filtrer</a:t>
            </a:r>
            <a:r>
              <a:rPr lang="en-US" sz="1800" dirty="0">
                <a:ea typeface="+mn-lt"/>
                <a:cs typeface="+mn-lt"/>
              </a:rPr>
              <a:t> les données par des </a:t>
            </a:r>
            <a:r>
              <a:rPr lang="en-US" sz="1800" dirty="0" err="1">
                <a:ea typeface="+mn-lt"/>
                <a:cs typeface="+mn-lt"/>
              </a:rPr>
              <a:t>critéres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comme</a:t>
            </a:r>
            <a:r>
              <a:rPr lang="en-US" sz="1800" dirty="0">
                <a:ea typeface="+mn-lt"/>
                <a:cs typeface="+mn-lt"/>
              </a:rPr>
              <a:t> par </a:t>
            </a:r>
            <a:r>
              <a:rPr lang="en-US" sz="1800" dirty="0" err="1">
                <a:ea typeface="+mn-lt"/>
                <a:cs typeface="+mn-lt"/>
              </a:rPr>
              <a:t>exemple</a:t>
            </a:r>
            <a:r>
              <a:rPr lang="en-US" sz="1800" dirty="0">
                <a:ea typeface="+mn-lt"/>
                <a:cs typeface="+mn-lt"/>
              </a:rPr>
              <a:t> le </a:t>
            </a:r>
            <a:r>
              <a:rPr lang="en-US" sz="1800" dirty="0" err="1">
                <a:ea typeface="+mn-lt"/>
                <a:cs typeface="+mn-lt"/>
              </a:rPr>
              <a:t>méteo</a:t>
            </a:r>
            <a:r>
              <a:rPr lang="en-US" sz="1800" dirty="0">
                <a:ea typeface="+mn-lt"/>
                <a:cs typeface="+mn-lt"/>
              </a:rPr>
              <a:t> au jour de </a:t>
            </a:r>
            <a:r>
              <a:rPr lang="en-US" sz="1800" dirty="0" err="1">
                <a:ea typeface="+mn-lt"/>
                <a:cs typeface="+mn-lt"/>
              </a:rPr>
              <a:t>l’accident</a:t>
            </a:r>
            <a:r>
              <a:rPr lang="en-US" sz="1800" dirty="0">
                <a:ea typeface="+mn-lt"/>
                <a:cs typeface="+mn-lt"/>
              </a:rPr>
              <a:t>, on </a:t>
            </a:r>
            <a:r>
              <a:rPr lang="en-US" sz="1800" dirty="0" err="1">
                <a:ea typeface="+mn-lt"/>
                <a:cs typeface="+mn-lt"/>
              </a:rPr>
              <a:t>peut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utiliser</a:t>
            </a:r>
            <a:r>
              <a:rPr lang="en-US" sz="1800" dirty="0">
                <a:ea typeface="+mn-lt"/>
                <a:cs typeface="+mn-lt"/>
              </a:rPr>
              <a:t> le </a:t>
            </a:r>
            <a:r>
              <a:rPr lang="en-US" sz="1800" dirty="0" err="1">
                <a:ea typeface="+mn-lt"/>
                <a:cs typeface="+mn-lt"/>
              </a:rPr>
              <a:t>composant</a:t>
            </a:r>
            <a:r>
              <a:rPr lang="en-US" sz="1800" dirty="0">
                <a:ea typeface="+mn-lt"/>
                <a:cs typeface="+mn-lt"/>
              </a:rPr>
              <a:t> slicer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11F563-930A-A2E6-30E8-0449C76F9070}"/>
              </a:ext>
            </a:extLst>
          </p:cNvPr>
          <p:cNvSpPr txBox="1">
            <a:spLocks/>
          </p:cNvSpPr>
          <p:nvPr/>
        </p:nvSpPr>
        <p:spPr>
          <a:xfrm>
            <a:off x="817176" y="2516706"/>
            <a:ext cx="4854406" cy="15628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ea typeface="+mn-lt"/>
                <a:cs typeface="+mn-lt"/>
              </a:rPr>
              <a:t>On </a:t>
            </a:r>
            <a:r>
              <a:rPr lang="en-US" sz="1800" dirty="0" err="1">
                <a:ea typeface="+mn-lt"/>
                <a:cs typeface="+mn-lt"/>
              </a:rPr>
              <a:t>peut</a:t>
            </a:r>
            <a:r>
              <a:rPr lang="en-US" sz="1800" dirty="0">
                <a:ea typeface="+mn-lt"/>
                <a:cs typeface="+mn-lt"/>
              </a:rPr>
              <a:t> meme </a:t>
            </a:r>
            <a:r>
              <a:rPr lang="en-US" sz="1800" dirty="0" err="1">
                <a:ea typeface="+mn-lt"/>
                <a:cs typeface="+mn-lt"/>
              </a:rPr>
              <a:t>customiser</a:t>
            </a:r>
            <a:r>
              <a:rPr lang="en-US" sz="1800" dirty="0">
                <a:ea typeface="+mn-lt"/>
                <a:cs typeface="+mn-lt"/>
              </a:rPr>
              <a:t> le style de slicer , type dropdown </a:t>
            </a:r>
            <a:r>
              <a:rPr lang="en-US" sz="1800" dirty="0" err="1">
                <a:ea typeface="+mn-lt"/>
                <a:cs typeface="+mn-lt"/>
              </a:rPr>
              <a:t>ou</a:t>
            </a:r>
            <a:r>
              <a:rPr lang="en-US" sz="1800" dirty="0">
                <a:ea typeface="+mn-lt"/>
                <a:cs typeface="+mn-lt"/>
              </a:rPr>
              <a:t> box selection et appliquer les </a:t>
            </a:r>
            <a:r>
              <a:rPr lang="en-US" sz="1800" dirty="0" err="1">
                <a:ea typeface="+mn-lt"/>
                <a:cs typeface="+mn-lt"/>
              </a:rPr>
              <a:t>differents</a:t>
            </a:r>
            <a:r>
              <a:rPr lang="en-US" sz="1800" dirty="0">
                <a:ea typeface="+mn-lt"/>
                <a:cs typeface="+mn-lt"/>
              </a:rPr>
              <a:t> styles de polices et couleurs..</a:t>
            </a:r>
            <a:endParaRPr lang="en-US" sz="1800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EEEAD-884B-ACB1-4ECB-CCAD7745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350" y="505163"/>
            <a:ext cx="2067213" cy="1752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29C22B-20B4-8CE2-3491-478A8C64F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522" y="1381585"/>
            <a:ext cx="3296110" cy="609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EC173D-D616-3BE2-B30C-037B42B8B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579" y="3429000"/>
            <a:ext cx="4344006" cy="1057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B2ABCD-F895-A534-2B89-C1982C37A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338" y="2247516"/>
            <a:ext cx="3277057" cy="42487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8DE428-F663-9B06-3198-376C93683E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325" y="4614882"/>
            <a:ext cx="2434863" cy="2085066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00F0588-5D0C-4364-E03A-74439BAC35BA}"/>
              </a:ext>
            </a:extLst>
          </p:cNvPr>
          <p:cNvSpPr txBox="1">
            <a:spLocks/>
          </p:cNvSpPr>
          <p:nvPr/>
        </p:nvSpPr>
        <p:spPr>
          <a:xfrm>
            <a:off x="651842" y="5137007"/>
            <a:ext cx="4854406" cy="15628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ea typeface="+mn-lt"/>
                <a:cs typeface="+mn-lt"/>
              </a:rPr>
              <a:t>Slicer de type dropdown </a:t>
            </a:r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289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5C74B5-59E6-B41B-853C-276B4B6E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cs typeface="Calibri Light"/>
              </a:rPr>
              <a:t>      Objectif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39B6-5194-CE07-8133-41984FE5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85750"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Le </a:t>
            </a:r>
            <a:r>
              <a:rPr lang="en-US" sz="1800" err="1">
                <a:ea typeface="+mn-lt"/>
                <a:cs typeface="+mn-lt"/>
              </a:rPr>
              <a:t>développement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d'une</a:t>
            </a:r>
            <a:r>
              <a:rPr lang="en-US" sz="1800">
                <a:ea typeface="+mn-lt"/>
                <a:cs typeface="+mn-lt"/>
              </a:rPr>
              <a:t> solution pour </a:t>
            </a:r>
            <a:r>
              <a:rPr lang="en-US" sz="1800" err="1">
                <a:ea typeface="+mn-lt"/>
                <a:cs typeface="+mn-lt"/>
              </a:rPr>
              <a:t>analyser</a:t>
            </a:r>
            <a:r>
              <a:rPr lang="en-US" sz="1800">
                <a:ea typeface="+mn-lt"/>
                <a:cs typeface="+mn-lt"/>
              </a:rPr>
              <a:t> et </a:t>
            </a:r>
            <a:r>
              <a:rPr lang="en-US" sz="1800" err="1">
                <a:ea typeface="+mn-lt"/>
                <a:cs typeface="+mn-lt"/>
              </a:rPr>
              <a:t>visualiser</a:t>
            </a:r>
            <a:r>
              <a:rPr lang="en-US" sz="1800">
                <a:ea typeface="+mn-lt"/>
                <a:cs typeface="+mn-lt"/>
              </a:rPr>
              <a:t> des accidents de la circulation </a:t>
            </a:r>
            <a:r>
              <a:rPr lang="en-US" sz="1800" err="1">
                <a:ea typeface="+mn-lt"/>
                <a:cs typeface="+mn-lt"/>
              </a:rPr>
              <a:t>routière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implique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plusieurs</a:t>
            </a:r>
            <a:r>
              <a:rPr lang="en-US" sz="1800">
                <a:ea typeface="+mn-lt"/>
                <a:cs typeface="+mn-lt"/>
              </a:rPr>
              <a:t> étapes </a:t>
            </a:r>
            <a:r>
              <a:rPr lang="en-US" sz="1800" err="1">
                <a:ea typeface="+mn-lt"/>
                <a:cs typeface="+mn-lt"/>
              </a:rPr>
              <a:t>clés</a:t>
            </a:r>
            <a:r>
              <a:rPr lang="en-US" sz="1800">
                <a:ea typeface="+mn-lt"/>
                <a:cs typeface="+mn-lt"/>
              </a:rPr>
              <a:t>. Tout </a:t>
            </a:r>
            <a:r>
              <a:rPr lang="en-US" sz="1800" err="1">
                <a:ea typeface="+mn-lt"/>
                <a:cs typeface="+mn-lt"/>
              </a:rPr>
              <a:t>d'abord</a:t>
            </a:r>
            <a:r>
              <a:rPr lang="en-US" sz="1800">
                <a:ea typeface="+mn-lt"/>
                <a:cs typeface="+mn-lt"/>
              </a:rPr>
              <a:t>, il </a:t>
            </a:r>
            <a:r>
              <a:rPr lang="en-US" sz="1800" err="1">
                <a:ea typeface="+mn-lt"/>
                <a:cs typeface="+mn-lt"/>
              </a:rPr>
              <a:t>nécessite</a:t>
            </a:r>
            <a:r>
              <a:rPr lang="en-US" sz="1800">
                <a:ea typeface="+mn-lt"/>
                <a:cs typeface="+mn-lt"/>
              </a:rPr>
              <a:t> la conception et la mise </a:t>
            </a:r>
            <a:r>
              <a:rPr lang="en-US" sz="1800" err="1">
                <a:ea typeface="+mn-lt"/>
                <a:cs typeface="+mn-lt"/>
              </a:rPr>
              <a:t>en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œuvre</a:t>
            </a:r>
            <a:r>
              <a:rPr lang="en-US" sz="1800">
                <a:ea typeface="+mn-lt"/>
                <a:cs typeface="+mn-lt"/>
              </a:rPr>
              <a:t> d'un </a:t>
            </a:r>
            <a:r>
              <a:rPr lang="en-US" sz="1800" err="1">
                <a:ea typeface="+mn-lt"/>
                <a:cs typeface="+mn-lt"/>
              </a:rPr>
              <a:t>outil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ou</a:t>
            </a:r>
            <a:r>
              <a:rPr lang="en-US" sz="1800">
                <a:ea typeface="+mn-lt"/>
                <a:cs typeface="+mn-lt"/>
              </a:rPr>
              <a:t> d'un script de "web scraping" </a:t>
            </a:r>
            <a:endParaRPr lang="en-US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Capable de </a:t>
            </a:r>
            <a:r>
              <a:rPr lang="en-US" sz="1800" err="1">
                <a:ea typeface="+mn-lt"/>
                <a:cs typeface="+mn-lt"/>
              </a:rPr>
              <a:t>récupérer</a:t>
            </a:r>
            <a:r>
              <a:rPr lang="en-US" sz="1800">
                <a:ea typeface="+mn-lt"/>
                <a:cs typeface="+mn-lt"/>
              </a:rPr>
              <a:t> de manière </a:t>
            </a:r>
            <a:r>
              <a:rPr lang="en-US" sz="1800" err="1">
                <a:ea typeface="+mn-lt"/>
                <a:cs typeface="+mn-lt"/>
              </a:rPr>
              <a:t>systématique</a:t>
            </a:r>
            <a:r>
              <a:rPr lang="en-US" sz="1800">
                <a:ea typeface="+mn-lt"/>
                <a:cs typeface="+mn-lt"/>
              </a:rPr>
              <a:t> des données à </a:t>
            </a:r>
            <a:r>
              <a:rPr lang="en-US" sz="1800" err="1">
                <a:ea typeface="+mn-lt"/>
                <a:cs typeface="+mn-lt"/>
              </a:rPr>
              <a:t>partir</a:t>
            </a:r>
            <a:r>
              <a:rPr lang="en-US" sz="1800">
                <a:ea typeface="+mn-lt"/>
                <a:cs typeface="+mn-lt"/>
              </a:rPr>
              <a:t> de </a:t>
            </a:r>
            <a:r>
              <a:rPr lang="en-US" sz="1800" err="1">
                <a:ea typeface="+mn-lt"/>
                <a:cs typeface="+mn-lt"/>
              </a:rPr>
              <a:t>diverses</a:t>
            </a:r>
            <a:r>
              <a:rPr lang="en-US" sz="1800">
                <a:ea typeface="+mn-lt"/>
                <a:cs typeface="+mn-lt"/>
              </a:rPr>
              <a:t> sources </a:t>
            </a:r>
            <a:r>
              <a:rPr lang="en-US" sz="1800" err="1">
                <a:ea typeface="+mn-lt"/>
                <a:cs typeface="+mn-lt"/>
              </a:rPr>
              <a:t>en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ligne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telles</a:t>
            </a:r>
            <a:r>
              <a:rPr lang="en-US" sz="1800">
                <a:ea typeface="+mn-lt"/>
                <a:cs typeface="+mn-lt"/>
              </a:rPr>
              <a:t> que: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ea typeface="+mn-lt"/>
                <a:cs typeface="+mn-lt"/>
              </a:rPr>
              <a:t>- les rapports de police, </a:t>
            </a:r>
            <a:endParaRPr lang="en-US"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ea typeface="+mn-lt"/>
                <a:cs typeface="+mn-lt"/>
              </a:rPr>
              <a:t>-les articles de </a:t>
            </a:r>
            <a:r>
              <a:rPr lang="en-US" sz="1800" err="1">
                <a:ea typeface="+mn-lt"/>
                <a:cs typeface="+mn-lt"/>
              </a:rPr>
              <a:t>presse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ou</a:t>
            </a:r>
            <a:r>
              <a:rPr lang="en-US" sz="1800">
                <a:ea typeface="+mn-lt"/>
                <a:cs typeface="+mn-lt"/>
              </a:rPr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ea typeface="+mn-lt"/>
                <a:cs typeface="+mn-lt"/>
              </a:rPr>
              <a:t>-les bases de données </a:t>
            </a:r>
            <a:r>
              <a:rPr lang="en-US" sz="1800" err="1">
                <a:ea typeface="+mn-lt"/>
                <a:cs typeface="+mn-lt"/>
              </a:rPr>
              <a:t>gouvernementales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officielles</a:t>
            </a:r>
            <a:r>
              <a:rPr lang="en-US" sz="1800">
                <a:ea typeface="+mn-lt"/>
                <a:cs typeface="+mn-lt"/>
              </a:rPr>
              <a:t>, qui </a:t>
            </a:r>
            <a:r>
              <a:rPr lang="en-US" sz="1800" err="1">
                <a:ea typeface="+mn-lt"/>
                <a:cs typeface="+mn-lt"/>
              </a:rPr>
              <a:t>documentent</a:t>
            </a:r>
            <a:r>
              <a:rPr lang="en-US" sz="1800">
                <a:ea typeface="+mn-lt"/>
                <a:cs typeface="+mn-lt"/>
              </a:rPr>
              <a:t> des </a:t>
            </a:r>
            <a:r>
              <a:rPr lang="en-US" sz="1800" err="1">
                <a:ea typeface="+mn-lt"/>
                <a:cs typeface="+mn-lt"/>
              </a:rPr>
              <a:t>informations</a:t>
            </a:r>
            <a:r>
              <a:rPr lang="en-US" sz="1800">
                <a:ea typeface="+mn-lt"/>
                <a:cs typeface="+mn-lt"/>
              </a:rPr>
              <a:t> sur les accidents de la route à New York. </a:t>
            </a:r>
          </a:p>
          <a:p>
            <a:pPr marL="285750" indent="-285750">
              <a:lnSpc>
                <a:spcPct val="100000"/>
              </a:lnSpc>
            </a:pPr>
            <a:r>
              <a:rPr lang="en-US" sz="1800" err="1">
                <a:ea typeface="+mn-lt"/>
                <a:cs typeface="+mn-lt"/>
              </a:rPr>
              <a:t>Cet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outil</a:t>
            </a:r>
            <a:r>
              <a:rPr lang="en-US" sz="1800">
                <a:ea typeface="+mn-lt"/>
                <a:cs typeface="+mn-lt"/>
              </a:rPr>
              <a:t> doit </a:t>
            </a:r>
            <a:r>
              <a:rPr lang="en-US" sz="1800" err="1">
                <a:ea typeface="+mn-lt"/>
                <a:cs typeface="+mn-lt"/>
              </a:rPr>
              <a:t>être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programmé</a:t>
            </a:r>
            <a:r>
              <a:rPr lang="en-US" sz="1800">
                <a:ea typeface="+mn-lt"/>
                <a:cs typeface="+mn-lt"/>
              </a:rPr>
              <a:t> pour </a:t>
            </a:r>
            <a:r>
              <a:rPr lang="en-US" sz="1800" err="1">
                <a:ea typeface="+mn-lt"/>
                <a:cs typeface="+mn-lt"/>
              </a:rPr>
              <a:t>extraire</a:t>
            </a:r>
            <a:r>
              <a:rPr lang="en-US" sz="1800">
                <a:ea typeface="+mn-lt"/>
                <a:cs typeface="+mn-lt"/>
              </a:rPr>
              <a:t> des points de données </a:t>
            </a:r>
            <a:r>
              <a:rPr lang="en-US" sz="1800" err="1">
                <a:ea typeface="+mn-lt"/>
                <a:cs typeface="+mn-lt"/>
              </a:rPr>
              <a:t>spécifiques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notamment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l'emplacement</a:t>
            </a:r>
            <a:r>
              <a:rPr lang="en-US" sz="1800">
                <a:ea typeface="+mn-lt"/>
                <a:cs typeface="+mn-lt"/>
              </a:rPr>
              <a:t>, la date, </a:t>
            </a:r>
            <a:r>
              <a:rPr lang="en-US" sz="1800" err="1">
                <a:ea typeface="+mn-lt"/>
                <a:cs typeface="+mn-lt"/>
              </a:rPr>
              <a:t>l'heure</a:t>
            </a:r>
            <a:r>
              <a:rPr lang="en-US" sz="1800">
                <a:ea typeface="+mn-lt"/>
                <a:cs typeface="+mn-lt"/>
              </a:rPr>
              <a:t>, les types de </a:t>
            </a:r>
            <a:r>
              <a:rPr lang="en-US" sz="1800" err="1">
                <a:ea typeface="+mn-lt"/>
                <a:cs typeface="+mn-lt"/>
              </a:rPr>
              <a:t>véhicules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impliqués</a:t>
            </a:r>
            <a:r>
              <a:rPr lang="en-US" sz="1800">
                <a:ea typeface="+mn-lt"/>
                <a:cs typeface="+mn-lt"/>
              </a:rPr>
              <a:t>, la </a:t>
            </a:r>
            <a:r>
              <a:rPr lang="en-US" sz="1800" err="1">
                <a:ea typeface="+mn-lt"/>
                <a:cs typeface="+mn-lt"/>
              </a:rPr>
              <a:t>gravité</a:t>
            </a:r>
            <a:r>
              <a:rPr lang="en-US" sz="1800">
                <a:ea typeface="+mn-lt"/>
                <a:cs typeface="+mn-lt"/>
              </a:rPr>
              <a:t> de </a:t>
            </a:r>
            <a:r>
              <a:rPr lang="en-US" sz="1800" err="1">
                <a:ea typeface="+mn-lt"/>
                <a:cs typeface="+mn-lt"/>
              </a:rPr>
              <a:t>l'accident</a:t>
            </a:r>
            <a:r>
              <a:rPr lang="en-US" sz="1800">
                <a:ea typeface="+mn-lt"/>
                <a:cs typeface="+mn-lt"/>
              </a:rPr>
              <a:t> et tout </a:t>
            </a:r>
            <a:r>
              <a:rPr lang="en-US" sz="1800" err="1">
                <a:ea typeface="+mn-lt"/>
                <a:cs typeface="+mn-lt"/>
              </a:rPr>
              <a:t>autre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détail</a:t>
            </a:r>
            <a:r>
              <a:rPr lang="en-US" sz="1800">
                <a:ea typeface="+mn-lt"/>
                <a:cs typeface="+mn-lt"/>
              </a:rPr>
              <a:t> pertinent</a:t>
            </a:r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9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A7F37-A846-7CF1-DB46-8C5727A74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706F3A-FFA4-9BF9-0C0C-BEFA63AD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239" y="77476"/>
            <a:ext cx="5972131" cy="335152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861AAB2-2373-E90C-0D0B-805C4B1CD0D1}"/>
              </a:ext>
            </a:extLst>
          </p:cNvPr>
          <p:cNvSpPr txBox="1">
            <a:spLocks/>
          </p:cNvSpPr>
          <p:nvPr/>
        </p:nvSpPr>
        <p:spPr>
          <a:xfrm>
            <a:off x="620174" y="1289218"/>
            <a:ext cx="4175760" cy="11833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ea typeface="+mn-lt"/>
                <a:cs typeface="+mn-lt"/>
              </a:rPr>
              <a:t>On </a:t>
            </a:r>
            <a:r>
              <a:rPr lang="en-US" sz="1800" dirty="0" err="1">
                <a:ea typeface="+mn-lt"/>
                <a:cs typeface="+mn-lt"/>
              </a:rPr>
              <a:t>aboutie</a:t>
            </a:r>
            <a:r>
              <a:rPr lang="en-US" sz="1800" dirty="0">
                <a:ea typeface="+mn-lt"/>
                <a:cs typeface="+mn-lt"/>
              </a:rPr>
              <a:t> à </a:t>
            </a:r>
            <a:r>
              <a:rPr lang="en-US" sz="1800" dirty="0" err="1">
                <a:ea typeface="+mn-lt"/>
                <a:cs typeface="+mn-lt"/>
              </a:rPr>
              <a:t>ce</a:t>
            </a:r>
            <a:r>
              <a:rPr lang="en-US" sz="1800" dirty="0">
                <a:ea typeface="+mn-lt"/>
                <a:cs typeface="+mn-lt"/>
              </a:rPr>
              <a:t> report qui </a:t>
            </a:r>
            <a:r>
              <a:rPr lang="en-US" sz="1800" dirty="0" err="1">
                <a:ea typeface="+mn-lt"/>
                <a:cs typeface="+mn-lt"/>
              </a:rPr>
              <a:t>contient</a:t>
            </a:r>
            <a:r>
              <a:rPr lang="en-US" sz="1800" dirty="0">
                <a:ea typeface="+mn-lt"/>
                <a:cs typeface="+mn-lt"/>
              </a:rPr>
              <a:t> les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>
                <a:ea typeface="+mn-lt"/>
                <a:cs typeface="+mn-lt"/>
              </a:rPr>
              <a:t>Differents</a:t>
            </a:r>
            <a:r>
              <a:rPr lang="en-US" sz="1800" dirty="0">
                <a:ea typeface="+mn-lt"/>
                <a:cs typeface="+mn-lt"/>
              </a:rPr>
              <a:t> types de KPI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ea typeface="+mn-lt"/>
                <a:cs typeface="+mn-lt"/>
              </a:rPr>
              <a:t>Dans </a:t>
            </a:r>
            <a:r>
              <a:rPr lang="en-US" sz="1800" dirty="0" err="1">
                <a:ea typeface="+mn-lt"/>
                <a:cs typeface="+mn-lt"/>
              </a:rPr>
              <a:t>cet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exemple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y’a</a:t>
            </a:r>
            <a:r>
              <a:rPr lang="en-US" sz="1800" dirty="0">
                <a:ea typeface="+mn-lt"/>
                <a:cs typeface="+mn-lt"/>
              </a:rPr>
              <a:t> pas de </a:t>
            </a:r>
            <a:r>
              <a:rPr lang="en-US" sz="1800" dirty="0" err="1">
                <a:ea typeface="+mn-lt"/>
                <a:cs typeface="+mn-lt"/>
              </a:rPr>
              <a:t>filtrer</a:t>
            </a:r>
            <a:r>
              <a:rPr lang="en-US" sz="1800" dirty="0">
                <a:ea typeface="+mn-lt"/>
                <a:cs typeface="+mn-lt"/>
              </a:rPr>
              <a:t> appliqués.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dirty="0">
              <a:ea typeface="+mn-lt"/>
              <a:cs typeface="+mn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EE7BDE-A03E-A616-EFD4-5FE1B4B3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239" y="3566466"/>
            <a:ext cx="5729537" cy="323182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4A26BB3-635D-D66C-9AFF-9CC99518E58B}"/>
              </a:ext>
            </a:extLst>
          </p:cNvPr>
          <p:cNvSpPr txBox="1">
            <a:spLocks/>
          </p:cNvSpPr>
          <p:nvPr/>
        </p:nvSpPr>
        <p:spPr>
          <a:xfrm>
            <a:off x="688598" y="4474067"/>
            <a:ext cx="4175760" cy="11833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ea typeface="+mn-lt"/>
                <a:cs typeface="+mn-lt"/>
              </a:rPr>
              <a:t>Si on applique un </a:t>
            </a:r>
            <a:r>
              <a:rPr lang="en-US" sz="1800" dirty="0" err="1">
                <a:ea typeface="+mn-lt"/>
                <a:cs typeface="+mn-lt"/>
              </a:rPr>
              <a:t>filtre</a:t>
            </a:r>
            <a:r>
              <a:rPr lang="en-US" sz="1800" dirty="0">
                <a:ea typeface="+mn-lt"/>
                <a:cs typeface="+mn-lt"/>
              </a:rPr>
              <a:t> sur </a:t>
            </a:r>
            <a:r>
              <a:rPr lang="en-US" sz="1800" dirty="0" err="1">
                <a:ea typeface="+mn-lt"/>
                <a:cs typeface="+mn-lt"/>
              </a:rPr>
              <a:t>l’année</a:t>
            </a:r>
            <a:r>
              <a:rPr lang="en-US" sz="1800" dirty="0">
                <a:ea typeface="+mn-lt"/>
                <a:cs typeface="+mn-lt"/>
              </a:rPr>
              <a:t> et le type de surface par </a:t>
            </a:r>
            <a:r>
              <a:rPr lang="en-US" sz="1800" dirty="0" err="1">
                <a:ea typeface="+mn-lt"/>
                <a:cs typeface="+mn-lt"/>
              </a:rPr>
              <a:t>exemple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ea typeface="+mn-lt"/>
                <a:cs typeface="+mn-lt"/>
              </a:rPr>
              <a:t>On </a:t>
            </a:r>
            <a:r>
              <a:rPr lang="en-US" sz="1800" dirty="0" err="1">
                <a:ea typeface="+mn-lt"/>
                <a:cs typeface="+mn-lt"/>
              </a:rPr>
              <a:t>obtient</a:t>
            </a:r>
            <a:r>
              <a:rPr lang="en-US" sz="1800" dirty="0">
                <a:ea typeface="+mn-lt"/>
                <a:cs typeface="+mn-lt"/>
              </a:rPr>
              <a:t> des données </a:t>
            </a:r>
            <a:r>
              <a:rPr lang="en-US" sz="1800" dirty="0" err="1">
                <a:ea typeface="+mn-lt"/>
                <a:cs typeface="+mn-lt"/>
              </a:rPr>
              <a:t>spécifiques</a:t>
            </a:r>
            <a:r>
              <a:rPr lang="en-US" sz="1800" dirty="0">
                <a:ea typeface="+mn-lt"/>
                <a:cs typeface="+mn-lt"/>
              </a:rPr>
              <a:t> sur </a:t>
            </a:r>
            <a:r>
              <a:rPr lang="en-US" sz="1800" dirty="0" err="1">
                <a:ea typeface="+mn-lt"/>
                <a:cs typeface="+mn-lt"/>
              </a:rPr>
              <a:t>toutes</a:t>
            </a:r>
            <a:r>
              <a:rPr lang="en-US" sz="1800" dirty="0">
                <a:ea typeface="+mn-lt"/>
                <a:cs typeface="+mn-lt"/>
              </a:rPr>
              <a:t> les KPIs</a:t>
            </a:r>
          </a:p>
        </p:txBody>
      </p:sp>
    </p:spTree>
    <p:extLst>
      <p:ext uri="{BB962C8B-B14F-4D97-AF65-F5344CB8AC3E}">
        <p14:creationId xmlns:p14="http://schemas.microsoft.com/office/powerpoint/2010/main" val="1316799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281B-E5B6-0FDE-B558-C7BCF052C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800">
                <a:solidFill>
                  <a:schemeClr val="tx2"/>
                </a:solidFill>
                <a:cs typeface="Calibri" panose="020F0502020204030204"/>
              </a:rPr>
              <a:t>Merci pour </a:t>
            </a:r>
            <a:r>
              <a:rPr lang="en-US" sz="4800" err="1">
                <a:solidFill>
                  <a:schemeClr val="tx2"/>
                </a:solidFill>
                <a:cs typeface="Calibri" panose="020F0502020204030204"/>
              </a:rPr>
              <a:t>votre</a:t>
            </a:r>
            <a:r>
              <a:rPr lang="en-US" sz="4800">
                <a:solidFill>
                  <a:schemeClr val="tx2"/>
                </a:solidFill>
                <a:cs typeface="Calibri" panose="020F0502020204030204"/>
              </a:rPr>
              <a:t> attention</a:t>
            </a:r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162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761F-DB9B-B661-DCF5-AF74465E7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0" y="527685"/>
            <a:ext cx="4856480" cy="868363"/>
          </a:xfrm>
        </p:spPr>
        <p:txBody>
          <a:bodyPr/>
          <a:lstStyle/>
          <a:p>
            <a:r>
              <a:rPr lang="en-US" dirty="0">
                <a:cs typeface="Calibri Light"/>
              </a:rPr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39B10-710A-59E5-223C-41B424831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2038985"/>
            <a:ext cx="5364480" cy="4412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 dirty="0" err="1">
                <a:ea typeface="+mn-lt"/>
                <a:cs typeface="+mn-lt"/>
              </a:rPr>
              <a:t>Cet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DataSet</a:t>
            </a:r>
            <a:r>
              <a:rPr lang="en-US" sz="1700" dirty="0">
                <a:ea typeface="+mn-lt"/>
                <a:cs typeface="+mn-lt"/>
              </a:rPr>
              <a:t> sur les accidents de voiture </a:t>
            </a:r>
            <a:r>
              <a:rPr lang="en-US" sz="1700" dirty="0" err="1">
                <a:ea typeface="+mn-lt"/>
                <a:cs typeface="+mn-lt"/>
              </a:rPr>
              <a:t>fournit</a:t>
            </a:r>
            <a:r>
              <a:rPr lang="en-US" sz="1700" dirty="0">
                <a:ea typeface="+mn-lt"/>
                <a:cs typeface="+mn-lt"/>
              </a:rPr>
              <a:t> 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>
                <a:ea typeface="+mn-lt"/>
                <a:cs typeface="+mn-lt"/>
              </a:rPr>
              <a:t>des </a:t>
            </a:r>
            <a:r>
              <a:rPr lang="en-US" sz="1700" dirty="0" err="1">
                <a:ea typeface="+mn-lt"/>
                <a:cs typeface="+mn-lt"/>
              </a:rPr>
              <a:t>informations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détaillées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concernant</a:t>
            </a:r>
            <a:r>
              <a:rPr lang="en-US" sz="1700" dirty="0">
                <a:ea typeface="+mn-lt"/>
                <a:cs typeface="+mn-lt"/>
              </a:rPr>
              <a:t> les </a:t>
            </a:r>
            <a:r>
              <a:rPr lang="en-US" sz="1700" dirty="0" err="1">
                <a:ea typeface="+mn-lt"/>
                <a:cs typeface="+mn-lt"/>
              </a:rPr>
              <a:t>facteurs</a:t>
            </a:r>
            <a:r>
              <a:rPr lang="en-US" sz="1700" dirty="0">
                <a:ea typeface="+mn-lt"/>
                <a:cs typeface="+mn-lt"/>
              </a:rPr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>
                <a:ea typeface="+mn-lt"/>
                <a:cs typeface="+mn-lt"/>
              </a:rPr>
              <a:t>courants qui </a:t>
            </a:r>
            <a:r>
              <a:rPr lang="en-US" sz="1700" dirty="0" err="1">
                <a:ea typeface="+mn-lt"/>
                <a:cs typeface="+mn-lt"/>
              </a:rPr>
              <a:t>influencent</a:t>
            </a:r>
            <a:r>
              <a:rPr lang="en-US" sz="1700" dirty="0">
                <a:ea typeface="+mn-lt"/>
                <a:cs typeface="+mn-lt"/>
              </a:rPr>
              <a:t> les accidents </a:t>
            </a:r>
            <a:endParaRPr lang="en-US" sz="1700" dirty="0"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>
                <a:ea typeface="+mn-lt"/>
                <a:cs typeface="+mn-lt"/>
              </a:rPr>
              <a:t>de la route, </a:t>
            </a:r>
            <a:r>
              <a:rPr lang="en-US" sz="1700" dirty="0" err="1">
                <a:ea typeface="+mn-lt"/>
                <a:cs typeface="+mn-lt"/>
              </a:rPr>
              <a:t>tels</a:t>
            </a:r>
            <a:r>
              <a:rPr lang="en-US" sz="1700" dirty="0">
                <a:ea typeface="+mn-lt"/>
                <a:cs typeface="+mn-lt"/>
              </a:rPr>
              <a:t> que la </a:t>
            </a:r>
            <a:r>
              <a:rPr lang="en-US" sz="1700" dirty="0" err="1">
                <a:ea typeface="+mn-lt"/>
                <a:cs typeface="+mn-lt"/>
              </a:rPr>
              <a:t>gravité</a:t>
            </a:r>
            <a:r>
              <a:rPr lang="en-US" sz="1700" dirty="0">
                <a:ea typeface="+mn-lt"/>
                <a:cs typeface="+mn-lt"/>
              </a:rPr>
              <a:t> des collisions,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>
                <a:ea typeface="+mn-lt"/>
                <a:cs typeface="+mn-lt"/>
              </a:rPr>
              <a:t>les conditions </a:t>
            </a:r>
            <a:r>
              <a:rPr lang="en-US" sz="1700" dirty="0" err="1">
                <a:ea typeface="+mn-lt"/>
                <a:cs typeface="+mn-lt"/>
              </a:rPr>
              <a:t>météorologiques</a:t>
            </a:r>
            <a:r>
              <a:rPr lang="en-US" sz="1700" dirty="0">
                <a:ea typeface="+mn-lt"/>
                <a:cs typeface="+mn-lt"/>
              </a:rPr>
              <a:t>, les types de routes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>
                <a:ea typeface="+mn-lt"/>
                <a:cs typeface="+mn-lt"/>
              </a:rPr>
              <a:t>et les </a:t>
            </a:r>
            <a:r>
              <a:rPr lang="en-US" sz="1700" dirty="0" err="1">
                <a:ea typeface="+mn-lt"/>
                <a:cs typeface="+mn-lt"/>
              </a:rPr>
              <a:t>éléments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contributifs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spécifiques</a:t>
            </a:r>
            <a:r>
              <a:rPr lang="en-US" sz="1700" dirty="0">
                <a:ea typeface="+mn-lt"/>
                <a:cs typeface="+mn-lt"/>
              </a:rPr>
              <a:t> </a:t>
            </a:r>
            <a:endParaRPr lang="en-US" sz="1700" dirty="0"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>
                <a:ea typeface="+mn-lt"/>
                <a:cs typeface="+mn-lt"/>
              </a:rPr>
              <a:t>à la </a:t>
            </a:r>
            <a:r>
              <a:rPr lang="en-US" sz="1700" dirty="0" err="1">
                <a:ea typeface="+mn-lt"/>
                <a:cs typeface="+mn-lt"/>
              </a:rPr>
              <a:t>ville</a:t>
            </a:r>
            <a:r>
              <a:rPr lang="en-US" sz="1700" dirty="0">
                <a:ea typeface="+mn-lt"/>
                <a:cs typeface="+mn-lt"/>
              </a:rPr>
              <a:t> de Monroe, dans Bretagne (UK) entre 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dirty="0" err="1">
                <a:ea typeface="+mn-lt"/>
                <a:cs typeface="+mn-lt"/>
              </a:rPr>
              <a:t>années</a:t>
            </a:r>
            <a:r>
              <a:rPr lang="en-US" sz="1700" dirty="0">
                <a:ea typeface="+mn-lt"/>
                <a:cs typeface="+mn-lt"/>
              </a:rPr>
              <a:t> 2003 et 2015</a:t>
            </a:r>
            <a:endParaRPr lang="en-US" sz="1700" dirty="0">
              <a:cs typeface="Calibri" panose="020F0502020204030204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D07A878-DC9C-1C7F-C360-A205A12A3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139" y="1598721"/>
            <a:ext cx="6789080" cy="44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1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B628-940C-B30F-633C-061B8BE4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Data cleaning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3B66-617D-D461-FFD6-7CFBE61E1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998345"/>
            <a:ext cx="4175760" cy="39957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>
                <a:ea typeface="+mn-lt"/>
                <a:cs typeface="+mn-lt"/>
              </a:rPr>
              <a:t>Dans </a:t>
            </a:r>
            <a:r>
              <a:rPr lang="en-US" sz="1700" err="1">
                <a:ea typeface="+mn-lt"/>
                <a:cs typeface="+mn-lt"/>
              </a:rPr>
              <a:t>cette</a:t>
            </a:r>
            <a:r>
              <a:rPr lang="en-US" sz="1700">
                <a:ea typeface="+mn-lt"/>
                <a:cs typeface="+mn-lt"/>
              </a:rPr>
              <a:t> étape on a </a:t>
            </a:r>
            <a:r>
              <a:rPr lang="en-US" sz="1700" err="1">
                <a:ea typeface="+mn-lt"/>
                <a:cs typeface="+mn-lt"/>
              </a:rPr>
              <a:t>nettoyé</a:t>
            </a:r>
            <a:r>
              <a:rPr lang="en-US" sz="1700">
                <a:ea typeface="+mn-lt"/>
                <a:cs typeface="+mn-lt"/>
              </a:rPr>
              <a:t> les données  avec </a:t>
            </a:r>
            <a:r>
              <a:rPr lang="en-US" sz="1700" err="1">
                <a:ea typeface="+mn-lt"/>
                <a:cs typeface="+mn-lt"/>
              </a:rPr>
              <a:t>l'outil</a:t>
            </a:r>
            <a:r>
              <a:rPr lang="en-US" sz="1700">
                <a:ea typeface="+mn-lt"/>
                <a:cs typeface="+mn-lt"/>
              </a:rPr>
              <a:t> python par</a:t>
            </a:r>
            <a:endParaRPr lang="en-US"/>
          </a:p>
          <a:p>
            <a:pPr marL="285750" indent="-285750">
              <a:lnSpc>
                <a:spcPct val="100000"/>
              </a:lnSpc>
            </a:pPr>
            <a:r>
              <a:rPr lang="en-US" sz="1700">
                <a:ea typeface="+mn-lt"/>
                <a:cs typeface="+mn-lt"/>
              </a:rPr>
              <a:t>La suppression des </a:t>
            </a:r>
            <a:r>
              <a:rPr lang="en-US" sz="1700" err="1">
                <a:ea typeface="+mn-lt"/>
                <a:cs typeface="+mn-lt"/>
              </a:rPr>
              <a:t>lignes</a:t>
            </a:r>
            <a:r>
              <a:rPr lang="en-US" sz="1700">
                <a:ea typeface="+mn-lt"/>
                <a:cs typeface="+mn-lt"/>
              </a:rPr>
              <a:t> avec des </a:t>
            </a:r>
            <a:r>
              <a:rPr lang="en-US" sz="1700" err="1">
                <a:ea typeface="+mn-lt"/>
                <a:cs typeface="+mn-lt"/>
              </a:rPr>
              <a:t>valeurs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nulles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ou</a:t>
            </a:r>
            <a:r>
              <a:rPr lang="en-US" sz="1700">
                <a:ea typeface="+mn-lt"/>
                <a:cs typeface="+mn-lt"/>
              </a:rPr>
              <a:t> vide.</a:t>
            </a:r>
            <a:endParaRPr lang="en-US" sz="1700"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1700" err="1">
                <a:ea typeface="+mn-lt"/>
                <a:cs typeface="+mn-lt"/>
              </a:rPr>
              <a:t>Ajoutanr</a:t>
            </a:r>
            <a:r>
              <a:rPr lang="en-US" sz="1700">
                <a:ea typeface="+mn-lt"/>
                <a:cs typeface="+mn-lt"/>
              </a:rPr>
              <a:t> des </a:t>
            </a:r>
            <a:r>
              <a:rPr lang="en-US" sz="1700" err="1">
                <a:ea typeface="+mn-lt"/>
                <a:cs typeface="+mn-lt"/>
              </a:rPr>
              <a:t>nouvelles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colonnes</a:t>
            </a:r>
            <a:r>
              <a:rPr lang="en-US" sz="1700">
                <a:ea typeface="+mn-lt"/>
                <a:cs typeface="+mn-lt"/>
              </a:rPr>
              <a:t> à </a:t>
            </a:r>
            <a:r>
              <a:rPr lang="en-US" sz="1700" err="1">
                <a:ea typeface="+mn-lt"/>
                <a:cs typeface="+mn-lt"/>
              </a:rPr>
              <a:t>partir</a:t>
            </a:r>
            <a:r>
              <a:rPr lang="en-US" sz="1700">
                <a:ea typeface="+mn-lt"/>
                <a:cs typeface="+mn-lt"/>
              </a:rPr>
              <a:t> des </a:t>
            </a:r>
            <a:r>
              <a:rPr lang="en-US" sz="1700" err="1">
                <a:ea typeface="+mn-lt"/>
                <a:cs typeface="+mn-lt"/>
              </a:rPr>
              <a:t>existantes</a:t>
            </a:r>
            <a:endParaRPr lang="en-US" sz="1700" err="1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1700">
                <a:ea typeface="+mn-lt"/>
                <a:cs typeface="+mn-lt"/>
              </a:rPr>
              <a:t>Traitement des données </a:t>
            </a:r>
            <a:r>
              <a:rPr lang="en-US" sz="1700" err="1">
                <a:ea typeface="+mn-lt"/>
                <a:cs typeface="+mn-lt"/>
              </a:rPr>
              <a:t>catégorielles</a:t>
            </a:r>
            <a:endParaRPr lang="en-US" sz="1700" err="1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1700" err="1">
                <a:ea typeface="+mn-lt"/>
                <a:cs typeface="+mn-lt"/>
              </a:rPr>
              <a:t>Supression</a:t>
            </a:r>
            <a:r>
              <a:rPr lang="en-US" sz="1700">
                <a:ea typeface="+mn-lt"/>
                <a:cs typeface="+mn-lt"/>
              </a:rPr>
              <a:t> des </a:t>
            </a:r>
            <a:r>
              <a:rPr lang="en-US" sz="1700" err="1">
                <a:ea typeface="+mn-lt"/>
                <a:cs typeface="+mn-lt"/>
              </a:rPr>
              <a:t>valeurs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en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redondance</a:t>
            </a:r>
            <a:endParaRPr lang="en-US" sz="1700" err="1">
              <a:cs typeface="Calibri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FA1AE34-85D8-F25F-3235-278C8D91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197" y="1622576"/>
            <a:ext cx="6898455" cy="396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1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2D7FB-D944-6FFE-A41D-3D04FC65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30" y="2795280"/>
            <a:ext cx="3038948" cy="16244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/>
              <a:t>Les </a:t>
            </a:r>
            <a:r>
              <a:rPr lang="en-US" sz="4000" b="1" err="1"/>
              <a:t>outils</a:t>
            </a:r>
            <a:endParaRPr lang="en-US" sz="4000" b="1">
              <a:cs typeface="Calibri Light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pandas (software) - Wikipedia">
            <a:extLst>
              <a:ext uri="{FF2B5EF4-FFF2-40B4-BE49-F238E27FC236}">
                <a16:creationId xmlns:a16="http://schemas.microsoft.com/office/drawing/2014/main" id="{6DCF30DA-67CA-5E8C-AC8E-F1467784A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305" y="467854"/>
            <a:ext cx="2378315" cy="963453"/>
          </a:xfrm>
          <a:prstGeom prst="rect">
            <a:avLst/>
          </a:prstGeom>
        </p:spPr>
      </p:pic>
      <p:pic>
        <p:nvPicPr>
          <p:cNvPr id="4" name="Content Placeholder 3" descr="Fichier:Python-logo-notext.svg — Wikipédia">
            <a:extLst>
              <a:ext uri="{FF2B5EF4-FFF2-40B4-BE49-F238E27FC236}">
                <a16:creationId xmlns:a16="http://schemas.microsoft.com/office/drawing/2014/main" id="{F330142F-3612-3FE6-53AB-FBF131E20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55890" y="3918973"/>
            <a:ext cx="2395499" cy="26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0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C18297-D2C2-4DA5-A873-8592773B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563" y="1361254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cs typeface="Calibri Light"/>
              </a:rPr>
              <a:t>SSIS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7FE57-E584-6AD7-ACF3-3A50B794ED05}"/>
              </a:ext>
            </a:extLst>
          </p:cNvPr>
          <p:cNvSpPr txBox="1"/>
          <p:nvPr/>
        </p:nvSpPr>
        <p:spPr>
          <a:xfrm>
            <a:off x="5193631" y="792079"/>
            <a:ext cx="641684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Calibri"/>
                <a:cs typeface="Calibri"/>
              </a:rPr>
              <a:t>Etape</a:t>
            </a:r>
            <a:r>
              <a:rPr lang="en-US">
                <a:ea typeface="Calibri"/>
                <a:cs typeface="Calibri"/>
              </a:rPr>
              <a:t> 2: Pour </a:t>
            </a:r>
            <a:r>
              <a:rPr lang="en-US" err="1">
                <a:ea typeface="Calibri"/>
                <a:cs typeface="Calibri"/>
              </a:rPr>
              <a:t>automatiser</a:t>
            </a:r>
            <a:r>
              <a:rPr lang="en-US">
                <a:ea typeface="Calibri"/>
                <a:cs typeface="Calibri"/>
              </a:rPr>
              <a:t> le processus de </a:t>
            </a:r>
            <a:r>
              <a:rPr lang="en-US" err="1">
                <a:ea typeface="Calibri"/>
                <a:cs typeface="Calibri"/>
              </a:rPr>
              <a:t>collecte</a:t>
            </a:r>
            <a:r>
              <a:rPr lang="en-US">
                <a:ea typeface="Calibri"/>
                <a:cs typeface="Calibri"/>
              </a:rPr>
              <a:t> de données on a </a:t>
            </a:r>
            <a:r>
              <a:rPr lang="en-US" err="1">
                <a:ea typeface="Calibri"/>
                <a:cs typeface="Calibri"/>
              </a:rPr>
              <a:t>utilisé</a:t>
            </a:r>
            <a:r>
              <a:rPr lang="en-US">
                <a:ea typeface="Calibri"/>
                <a:cs typeface="Calibri"/>
              </a:rPr>
              <a:t> SQL Server Integration Services (SSIS).</a:t>
            </a:r>
          </a:p>
          <a:p>
            <a:r>
              <a:rPr lang="en-US" err="1">
                <a:ea typeface="Calibri"/>
                <a:cs typeface="Calibri"/>
              </a:rPr>
              <a:t>C'est</a:t>
            </a:r>
            <a:r>
              <a:rPr lang="en-US">
                <a:ea typeface="Calibri"/>
                <a:cs typeface="Calibri"/>
              </a:rPr>
              <a:t> pour </a:t>
            </a:r>
            <a:r>
              <a:rPr lang="en-US" err="1">
                <a:ea typeface="Calibri"/>
                <a:cs typeface="Calibri"/>
              </a:rPr>
              <a:t>l'intégration</a:t>
            </a:r>
            <a:r>
              <a:rPr lang="en-US">
                <a:ea typeface="Calibri"/>
                <a:cs typeface="Calibri"/>
              </a:rPr>
              <a:t> de données et la </a:t>
            </a:r>
            <a:r>
              <a:rPr lang="en-US" err="1">
                <a:ea typeface="Calibri"/>
                <a:cs typeface="Calibri"/>
              </a:rPr>
              <a:t>création</a:t>
            </a:r>
            <a:r>
              <a:rPr lang="en-US">
                <a:ea typeface="Calibri"/>
                <a:cs typeface="Calibri"/>
              </a:rPr>
              <a:t> de workflows ETL dans </a:t>
            </a:r>
            <a:r>
              <a:rPr lang="en-US" err="1">
                <a:ea typeface="Calibri"/>
                <a:cs typeface="Calibri"/>
              </a:rPr>
              <a:t>l'écosystème</a:t>
            </a:r>
            <a:r>
              <a:rPr lang="en-US">
                <a:ea typeface="Calibri"/>
                <a:cs typeface="Calibri"/>
              </a:rPr>
              <a:t> SQL Server, </a:t>
            </a:r>
            <a:r>
              <a:rPr lang="en-US" err="1">
                <a:ea typeface="Calibri"/>
                <a:cs typeface="Calibri"/>
              </a:rPr>
              <a:t>offrant</a:t>
            </a:r>
            <a:r>
              <a:rPr lang="en-US">
                <a:ea typeface="Calibri"/>
                <a:cs typeface="Calibri"/>
              </a:rPr>
              <a:t> des </a:t>
            </a:r>
            <a:r>
              <a:rPr lang="en-US" err="1">
                <a:ea typeface="Calibri"/>
                <a:cs typeface="Calibri"/>
              </a:rPr>
              <a:t>fonctionnalités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avancées</a:t>
            </a:r>
            <a:r>
              <a:rPr lang="en-US">
                <a:ea typeface="Calibri"/>
                <a:cs typeface="Calibri"/>
              </a:rPr>
              <a:t> pour </a:t>
            </a:r>
            <a:r>
              <a:rPr lang="en-US" err="1">
                <a:ea typeface="Calibri"/>
                <a:cs typeface="Calibri"/>
              </a:rPr>
              <a:t>gérer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efficacement</a:t>
            </a:r>
            <a:r>
              <a:rPr lang="en-US">
                <a:ea typeface="Calibri"/>
                <a:cs typeface="Calibri"/>
              </a:rPr>
              <a:t> les processus </a:t>
            </a:r>
            <a:r>
              <a:rPr lang="en-US" err="1">
                <a:ea typeface="Calibri"/>
                <a:cs typeface="Calibri"/>
              </a:rPr>
              <a:t>d'importation</a:t>
            </a:r>
            <a:r>
              <a:rPr lang="en-US">
                <a:ea typeface="Calibri"/>
                <a:cs typeface="Calibri"/>
              </a:rPr>
              <a:t>, de transformation et de </a:t>
            </a:r>
            <a:r>
              <a:rPr lang="en-US" err="1">
                <a:ea typeface="Calibri"/>
                <a:cs typeface="Calibri"/>
              </a:rPr>
              <a:t>chargement</a:t>
            </a:r>
            <a:r>
              <a:rPr lang="en-US">
                <a:ea typeface="Calibri"/>
                <a:cs typeface="Calibri"/>
              </a:rPr>
              <a:t> des données.</a:t>
            </a:r>
          </a:p>
        </p:txBody>
      </p:sp>
      <p:pic>
        <p:nvPicPr>
          <p:cNvPr id="5" name="Picture 4" descr="SQL Server Integration Services – Prima Consulting">
            <a:extLst>
              <a:ext uri="{FF2B5EF4-FFF2-40B4-BE49-F238E27FC236}">
                <a16:creationId xmlns:a16="http://schemas.microsoft.com/office/drawing/2014/main" id="{616FCB45-C0EB-A3C6-B675-E5D9DEC0B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138" y="3700987"/>
            <a:ext cx="4989092" cy="159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4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1DCCA-8C5E-604D-444C-06FF5FCE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br>
              <a:rPr lang="en-US" sz="2800" b="1"/>
            </a:br>
            <a:r>
              <a:rPr lang="fr-FR" sz="2800" b="1"/>
              <a:t>La modélisation en étoile pour les Data </a:t>
            </a:r>
            <a:r>
              <a:rPr lang="fr-FR" sz="2800" b="1" err="1"/>
              <a:t>Warehouses</a:t>
            </a:r>
            <a:endParaRPr lang="fr-FR" sz="2800" b="1">
              <a:ea typeface="Calibri Light"/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AEDEE-FBE2-360C-16D3-917D40461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7151"/>
            <a:ext cx="10515600" cy="20753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/>
              <a:t>La modélisation en étoile est l'approche le plus populaire pour organiser les données dans un Data Warehouse. </a:t>
            </a:r>
          </a:p>
          <a:p>
            <a:r>
              <a:rPr lang="fr-FR" sz="2400"/>
              <a:t>Sa simplicité et ses performances en font un choix privilégié pour de nombreux cas d'utilisation.</a:t>
            </a:r>
            <a:endParaRPr lang="fr-FR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219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C85B6BF-33D9-DE12-B5B9-E2AF6757B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0" r="18378"/>
          <a:stretch/>
        </p:blipFill>
        <p:spPr>
          <a:xfrm>
            <a:off x="132863" y="988265"/>
            <a:ext cx="7812769" cy="56286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D20EC-C7B1-2F8C-1A80-257027FD6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/>
          </a:p>
          <a:p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2202-96B0-9D5D-C23F-46AC1A3C9CA4}"/>
              </a:ext>
            </a:extLst>
          </p:cNvPr>
          <p:cNvSpPr txBox="1"/>
          <p:nvPr/>
        </p:nvSpPr>
        <p:spPr>
          <a:xfrm>
            <a:off x="8483548" y="1886489"/>
            <a:ext cx="380999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Calibri"/>
                <a:cs typeface="Calibri"/>
              </a:rPr>
              <a:t>Dimensions:</a:t>
            </a:r>
            <a:endParaRPr lang="en-US"/>
          </a:p>
          <a:p>
            <a:pPr marL="342900" indent="-342900">
              <a:buFont typeface="Wingdings"/>
              <a:buChar char="ü"/>
            </a:pPr>
            <a:r>
              <a:rPr lang="en-US" sz="2400">
                <a:ea typeface="Calibri"/>
                <a:cs typeface="Calibri"/>
              </a:rPr>
              <a:t>Collision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Wingdings"/>
              <a:buChar char="ü"/>
            </a:pPr>
            <a:r>
              <a:rPr lang="en-US" sz="2400">
                <a:ea typeface="Calibri"/>
                <a:cs typeface="Calibri"/>
              </a:rPr>
              <a:t>Date</a:t>
            </a:r>
          </a:p>
          <a:p>
            <a:pPr marL="342900" indent="-342900">
              <a:buFont typeface="Wingdings"/>
              <a:buChar char="ü"/>
            </a:pPr>
            <a:r>
              <a:rPr lang="en-US" sz="2400">
                <a:ea typeface="Calibri"/>
                <a:cs typeface="Calibri"/>
              </a:rPr>
              <a:t>Factor</a:t>
            </a:r>
          </a:p>
          <a:p>
            <a:pPr marL="342900" indent="-342900">
              <a:buFont typeface="Wingdings"/>
              <a:buChar char="ü"/>
            </a:pPr>
            <a:r>
              <a:rPr lang="en-US" sz="2400">
                <a:ea typeface="Calibri"/>
                <a:cs typeface="Calibri"/>
              </a:rPr>
              <a:t>Injury</a:t>
            </a:r>
          </a:p>
          <a:p>
            <a:pPr marL="342900" indent="-342900">
              <a:buFont typeface="Wingdings"/>
              <a:buChar char="ü"/>
            </a:pPr>
            <a:endParaRPr lang="en-US" sz="2400">
              <a:ea typeface="Calibri"/>
              <a:cs typeface="Calibri"/>
            </a:endParaRPr>
          </a:p>
          <a:p>
            <a:r>
              <a:rPr lang="en-US" sz="2400">
                <a:ea typeface="Calibri"/>
                <a:cs typeface="Calibri"/>
              </a:rPr>
              <a:t>Fait:</a:t>
            </a:r>
          </a:p>
          <a:p>
            <a:pPr marL="342900" indent="-342900">
              <a:buFont typeface="Wingdings"/>
              <a:buChar char="ü"/>
            </a:pPr>
            <a:r>
              <a:rPr lang="en-US" sz="2400" err="1">
                <a:ea typeface="Calibri"/>
                <a:cs typeface="Calibri"/>
              </a:rPr>
              <a:t>FactAccident</a:t>
            </a:r>
            <a:endParaRPr lang="en-US" sz="2400">
              <a:ea typeface="Calibri"/>
              <a:cs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CE6157-796A-B8D3-A381-D016F396E66A}"/>
              </a:ext>
            </a:extLst>
          </p:cNvPr>
          <p:cNvSpPr txBox="1"/>
          <p:nvPr/>
        </p:nvSpPr>
        <p:spPr>
          <a:xfrm>
            <a:off x="537307" y="332153"/>
            <a:ext cx="61643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Calibri"/>
                <a:cs typeface="Calibri"/>
              </a:rPr>
              <a:t>Le </a:t>
            </a:r>
            <a:r>
              <a:rPr lang="en-US" sz="2400" err="1">
                <a:ea typeface="Calibri"/>
                <a:cs typeface="Calibri"/>
              </a:rPr>
              <a:t>modèle</a:t>
            </a:r>
            <a:r>
              <a:rPr lang="en-US" sz="2400">
                <a:ea typeface="Calibri"/>
                <a:cs typeface="Calibri"/>
              </a:rPr>
              <a:t> de données en étoile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05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780D000-2EDE-2226-CDEA-A2D4BBBE1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38" y="2044512"/>
            <a:ext cx="8031078" cy="37811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B6D18D7-70E8-863A-6F6F-C5DE9C59337E}"/>
              </a:ext>
            </a:extLst>
          </p:cNvPr>
          <p:cNvSpPr txBox="1"/>
          <p:nvPr/>
        </p:nvSpPr>
        <p:spPr>
          <a:xfrm>
            <a:off x="1010499" y="691270"/>
            <a:ext cx="9146312" cy="8803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fr-FR">
                <a:ea typeface="+mn-lt"/>
                <a:cs typeface="+mn-lt"/>
              </a:rPr>
              <a:t>Cette image montre l'implémentation du model Data Warehouse vu précédemment.</a:t>
            </a: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fr-FR">
                <a:ea typeface="+mn-lt"/>
                <a:cs typeface="+mn-lt"/>
              </a:rPr>
              <a:t>Le flux de contrôle se compose principalement de 4 dimensions et 1 fait</a:t>
            </a:r>
          </a:p>
        </p:txBody>
      </p:sp>
    </p:spTree>
    <p:extLst>
      <p:ext uri="{BB962C8B-B14F-4D97-AF65-F5344CB8AC3E}">
        <p14:creationId xmlns:p14="http://schemas.microsoft.com/office/powerpoint/2010/main" val="2889216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1F4B52B-8315-4F13-B940-316AB119FFE6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1000</Words>
  <Application>Microsoft Office PowerPoint</Application>
  <PresentationFormat>Widescreen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Projet Data Science</vt:lpstr>
      <vt:lpstr>      Objectif</vt:lpstr>
      <vt:lpstr>DATASET</vt:lpstr>
      <vt:lpstr>Data cleaning</vt:lpstr>
      <vt:lpstr>Les outils</vt:lpstr>
      <vt:lpstr>SSIS</vt:lpstr>
      <vt:lpstr> La modélisation en étoile pour les Data Warehouses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Med Aziz Gharbi</cp:lastModifiedBy>
  <cp:revision>7</cp:revision>
  <dcterms:created xsi:type="dcterms:W3CDTF">2024-01-24T12:54:01Z</dcterms:created>
  <dcterms:modified xsi:type="dcterms:W3CDTF">2024-02-28T12:49:48Z</dcterms:modified>
</cp:coreProperties>
</file>