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108" d="100"/>
          <a:sy n="108" d="100"/>
        </p:scale>
        <p:origin x="6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F28517C-7290-491E-9FD4-BBC139D7F1AE}" type="datetimeFigureOut">
              <a:rPr lang="tr-TR" smtClean="0"/>
              <a:t>15.12.2022</a:t>
            </a:fld>
            <a:endParaRPr lang="tr-T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784ACA0-C6CB-4BF6-8CF5-BB3A785B2CD6}" type="slidenum">
              <a:rPr lang="tr-TR" smtClean="0"/>
              <a:t>‹#›</a:t>
            </a:fld>
            <a:endParaRPr lang="tr-T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2603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28517C-7290-491E-9FD4-BBC139D7F1A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267481881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28517C-7290-491E-9FD4-BBC139D7F1A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30014665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28517C-7290-491E-9FD4-BBC139D7F1A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7941245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F28517C-7290-491E-9FD4-BBC139D7F1A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84ACA0-C6CB-4BF6-8CF5-BB3A785B2CD6}" type="slidenum">
              <a:rPr lang="tr-TR" smtClean="0"/>
              <a:t>‹#›</a:t>
            </a:fld>
            <a:endParaRPr lang="tr-T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4754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F28517C-7290-491E-9FD4-BBC139D7F1A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8873660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F28517C-7290-491E-9FD4-BBC139D7F1AE}"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384301636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F28517C-7290-491E-9FD4-BBC139D7F1AE}"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22317787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8517C-7290-491E-9FD4-BBC139D7F1AE}"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279467802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28517C-7290-491E-9FD4-BBC139D7F1A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26191183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28517C-7290-491E-9FD4-BBC139D7F1A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84ACA0-C6CB-4BF6-8CF5-BB3A785B2CD6}" type="slidenum">
              <a:rPr lang="tr-TR" smtClean="0"/>
              <a:t>‹#›</a:t>
            </a:fld>
            <a:endParaRPr lang="tr-TR"/>
          </a:p>
        </p:txBody>
      </p:sp>
    </p:spTree>
    <p:extLst>
      <p:ext uri="{BB962C8B-B14F-4D97-AF65-F5344CB8AC3E}">
        <p14:creationId xmlns:p14="http://schemas.microsoft.com/office/powerpoint/2010/main" val="41936200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F28517C-7290-491E-9FD4-BBC139D7F1AE}" type="datetimeFigureOut">
              <a:rPr lang="tr-TR" smtClean="0"/>
              <a:t>15.12.2022</a:t>
            </a:fld>
            <a:endParaRPr lang="tr-T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784ACA0-C6CB-4BF6-8CF5-BB3A785B2CD6}" type="slidenum">
              <a:rPr lang="tr-TR" smtClean="0"/>
              <a:t>‹#›</a:t>
            </a:fld>
            <a:endParaRPr lang="tr-TR"/>
          </a:p>
        </p:txBody>
      </p:sp>
    </p:spTree>
    <p:extLst>
      <p:ext uri="{BB962C8B-B14F-4D97-AF65-F5344CB8AC3E}">
        <p14:creationId xmlns:p14="http://schemas.microsoft.com/office/powerpoint/2010/main" val="38855264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1E3E77F-CADF-3B60-7397-7A9220BAAEE5}"/>
              </a:ext>
            </a:extLst>
          </p:cNvPr>
          <p:cNvSpPr txBox="1"/>
          <p:nvPr/>
        </p:nvSpPr>
        <p:spPr>
          <a:xfrm>
            <a:off x="852256" y="798990"/>
            <a:ext cx="8513686" cy="1938992"/>
          </a:xfrm>
          <a:prstGeom prst="rect">
            <a:avLst/>
          </a:prstGeom>
          <a:noFill/>
        </p:spPr>
        <p:txBody>
          <a:bodyPr wrap="square" rtlCol="0">
            <a:spAutoFit/>
          </a:bodyPr>
          <a:lstStyle/>
          <a:p>
            <a:r>
              <a:rPr lang="tr-TR" sz="4000" dirty="0">
                <a:latin typeface="Times New Roman" panose="02020603050405020304" pitchFamily="18" charset="0"/>
                <a:cs typeface="Times New Roman" panose="02020603050405020304" pitchFamily="18" charset="0"/>
              </a:rPr>
              <a:t>ADI:FURKAN</a:t>
            </a:r>
          </a:p>
          <a:p>
            <a:r>
              <a:rPr lang="tr-TR" sz="4000" dirty="0">
                <a:latin typeface="Times New Roman" panose="02020603050405020304" pitchFamily="18" charset="0"/>
                <a:cs typeface="Times New Roman" panose="02020603050405020304" pitchFamily="18" charset="0"/>
              </a:rPr>
              <a:t>SOYADI:KARAÇALI</a:t>
            </a:r>
          </a:p>
          <a:p>
            <a:r>
              <a:rPr lang="tr-TR" sz="4000" dirty="0">
                <a:latin typeface="Times New Roman" panose="02020603050405020304" pitchFamily="18" charset="0"/>
                <a:cs typeface="Times New Roman" panose="02020603050405020304" pitchFamily="18" charset="0"/>
              </a:rPr>
              <a:t>NUMARASI:02200201005</a:t>
            </a:r>
          </a:p>
        </p:txBody>
      </p:sp>
    </p:spTree>
    <p:extLst>
      <p:ext uri="{BB962C8B-B14F-4D97-AF65-F5344CB8AC3E}">
        <p14:creationId xmlns:p14="http://schemas.microsoft.com/office/powerpoint/2010/main" val="7987633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4C3FD1-92AD-276C-E48C-785820A26D82}"/>
              </a:ext>
            </a:extLst>
          </p:cNvPr>
          <p:cNvSpPr>
            <a:spLocks noGrp="1"/>
          </p:cNvSpPr>
          <p:nvPr>
            <p:ph type="title"/>
          </p:nvPr>
        </p:nvSpPr>
        <p:spPr>
          <a:xfrm>
            <a:off x="1140351" y="310718"/>
            <a:ext cx="9875520" cy="568171"/>
          </a:xfrm>
        </p:spPr>
        <p:txBody>
          <a:bodyPr>
            <a:normAutofit fontScale="90000"/>
          </a:bodyPr>
          <a:lstStyle/>
          <a:p>
            <a:r>
              <a:rPr lang="tr-TR" sz="4000" dirty="0">
                <a:solidFill>
                  <a:srgbClr val="FF0000"/>
                </a:solidFill>
                <a:latin typeface="Times New Roman" panose="02020603050405020304" pitchFamily="18" charset="0"/>
                <a:cs typeface="Times New Roman" panose="02020603050405020304" pitchFamily="18" charset="0"/>
              </a:rPr>
              <a:t>3.2.Morfolojik İşlemler</a:t>
            </a:r>
          </a:p>
        </p:txBody>
      </p:sp>
      <p:sp>
        <p:nvSpPr>
          <p:cNvPr id="3" name="İçerik Yer Tutucusu 2">
            <a:extLst>
              <a:ext uri="{FF2B5EF4-FFF2-40B4-BE49-F238E27FC236}">
                <a16:creationId xmlns:a16="http://schemas.microsoft.com/office/drawing/2014/main" id="{D9FF9F39-CDD0-82C1-E23E-A71A597BAC62}"/>
              </a:ext>
            </a:extLst>
          </p:cNvPr>
          <p:cNvSpPr>
            <a:spLocks noGrp="1"/>
          </p:cNvSpPr>
          <p:nvPr>
            <p:ph idx="1"/>
          </p:nvPr>
        </p:nvSpPr>
        <p:spPr>
          <a:xfrm>
            <a:off x="1143000" y="941033"/>
            <a:ext cx="9872871" cy="5154967"/>
          </a:xfrm>
        </p:spPr>
        <p:txBody>
          <a:bodyPr/>
          <a:lstStyle/>
          <a:p>
            <a:r>
              <a:rPr lang="tr-TR" dirty="0">
                <a:latin typeface="Times New Roman" panose="02020603050405020304" pitchFamily="18" charset="0"/>
                <a:cs typeface="Times New Roman" panose="02020603050405020304" pitchFamily="18" charset="0"/>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a:t>
            </a: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72B1BDE-C2E8-1857-7A4B-F52895246623}"/>
              </a:ext>
            </a:extLst>
          </p:cNvPr>
          <p:cNvPicPr>
            <a:picLocks noChangeAspect="1"/>
          </p:cNvPicPr>
          <p:nvPr/>
        </p:nvPicPr>
        <p:blipFill>
          <a:blip r:embed="rId2"/>
          <a:stretch>
            <a:fillRect/>
          </a:stretch>
        </p:blipFill>
        <p:spPr>
          <a:xfrm>
            <a:off x="1290776" y="3988432"/>
            <a:ext cx="5168631" cy="1746543"/>
          </a:xfrm>
          <a:prstGeom prst="rect">
            <a:avLst/>
          </a:prstGeom>
        </p:spPr>
      </p:pic>
      <p:sp>
        <p:nvSpPr>
          <p:cNvPr id="6" name="Ok: Sağ 5">
            <a:extLst>
              <a:ext uri="{FF2B5EF4-FFF2-40B4-BE49-F238E27FC236}">
                <a16:creationId xmlns:a16="http://schemas.microsoft.com/office/drawing/2014/main" id="{EED199F2-EF3C-A351-A57A-8DF97FBB28EB}"/>
              </a:ext>
            </a:extLst>
          </p:cNvPr>
          <p:cNvSpPr/>
          <p:nvPr/>
        </p:nvSpPr>
        <p:spPr>
          <a:xfrm>
            <a:off x="6542843" y="4500979"/>
            <a:ext cx="710213" cy="470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C75D3DD0-42F1-48DB-C7F8-3F7E455287F4}"/>
              </a:ext>
            </a:extLst>
          </p:cNvPr>
          <p:cNvSpPr txBox="1"/>
          <p:nvPr/>
        </p:nvSpPr>
        <p:spPr>
          <a:xfrm>
            <a:off x="7483875" y="4413071"/>
            <a:ext cx="4145872" cy="1107996"/>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Morfolojik işlemler. Sırası ile morfolojik açma, üst şapka ve alt şapka işlemleri</a:t>
            </a:r>
          </a:p>
        </p:txBody>
      </p:sp>
    </p:spTree>
    <p:extLst>
      <p:ext uri="{BB962C8B-B14F-4D97-AF65-F5344CB8AC3E}">
        <p14:creationId xmlns:p14="http://schemas.microsoft.com/office/powerpoint/2010/main" val="21890205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F31D29C-0D3A-6C03-C67B-6C79F4121BD4}"/>
              </a:ext>
            </a:extLst>
          </p:cNvPr>
          <p:cNvSpPr>
            <a:spLocks noGrp="1"/>
          </p:cNvSpPr>
          <p:nvPr>
            <p:ph idx="1"/>
          </p:nvPr>
        </p:nvSpPr>
        <p:spPr>
          <a:xfrm>
            <a:off x="1143000" y="426128"/>
            <a:ext cx="9872871" cy="5669872"/>
          </a:xfrm>
        </p:spPr>
        <p:txBody>
          <a:bodyPr/>
          <a:lstStyle/>
          <a:p>
            <a:r>
              <a:rPr lang="tr-TR" dirty="0">
                <a:latin typeface="Times New Roman" panose="02020603050405020304" pitchFamily="18" charset="0"/>
                <a:cs typeface="Times New Roman" panose="02020603050405020304" pitchFamily="18" charset="0"/>
              </a:rPr>
              <a:t>Belirli bir açıda yönlendirilmiş çizgisel bir yapılandırma elamanı </a:t>
            </a:r>
            <a:r>
              <a:rPr lang="tr-TR" dirty="0" err="1">
                <a:latin typeface="Times New Roman" panose="02020603050405020304" pitchFamily="18" charset="0"/>
                <a:cs typeface="Times New Roman" panose="02020603050405020304" pitchFamily="18" charset="0"/>
              </a:rPr>
              <a:t>fundus</a:t>
            </a:r>
            <a:r>
              <a:rPr lang="tr-TR" dirty="0">
                <a:latin typeface="Times New Roman" panose="02020603050405020304" pitchFamily="18" charset="0"/>
                <a:cs typeface="Times New Roman" panose="02020603050405020304" pitchFamily="18" charset="0"/>
              </a:rPr>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M. </a:t>
            </a:r>
            <a:r>
              <a:rPr lang="tr-TR" dirty="0" err="1">
                <a:latin typeface="Times New Roman" panose="02020603050405020304" pitchFamily="18" charset="0"/>
                <a:cs typeface="Times New Roman" panose="02020603050405020304" pitchFamily="18" charset="0"/>
              </a:rPr>
              <a:t>Fraz</a:t>
            </a:r>
            <a:r>
              <a:rPr lang="tr-TR" dirty="0">
                <a:latin typeface="Times New Roman" panose="02020603050405020304" pitchFamily="18" charset="0"/>
                <a:cs typeface="Times New Roman" panose="02020603050405020304" pitchFamily="18" charset="0"/>
              </a:rPr>
              <a:t> vd. , bu probleme çözüm olması için 21 piksel uzunluğunda bir çizgisel yapılandırma elemanı belirlemiştir. Bu yapısal elemanı 22.5°’lik açılarla </a:t>
            </a:r>
            <a:r>
              <a:rPr lang="tr-TR" dirty="0" err="1">
                <a:latin typeface="Times New Roman" panose="02020603050405020304" pitchFamily="18" charset="0"/>
                <a:cs typeface="Times New Roman" panose="02020603050405020304" pitchFamily="18" charset="0"/>
              </a:rPr>
              <a:t>döndermiş</a:t>
            </a:r>
            <a:r>
              <a:rPr lang="tr-TR" dirty="0">
                <a:latin typeface="Times New Roman" panose="02020603050405020304" pitchFamily="18" charset="0"/>
                <a:cs typeface="Times New Roman" panose="02020603050405020304" pitchFamily="18" charset="0"/>
              </a:rPr>
              <a:t> ve en büyük çapa sahip damarı çıkarmak için bir toplam üst şapka dönüşümü kullanmıştır. M. </a:t>
            </a:r>
            <a:r>
              <a:rPr lang="tr-TR" dirty="0" err="1">
                <a:latin typeface="Times New Roman" panose="02020603050405020304" pitchFamily="18" charset="0"/>
                <a:cs typeface="Times New Roman" panose="02020603050405020304" pitchFamily="18" charset="0"/>
              </a:rPr>
              <a:t>Fraz</a:t>
            </a:r>
            <a:r>
              <a:rPr lang="tr-TR" dirty="0">
                <a:latin typeface="Times New Roman" panose="02020603050405020304" pitchFamily="18" charset="0"/>
                <a:cs typeface="Times New Roman" panose="02020603050405020304" pitchFamily="18" charset="0"/>
              </a:rPr>
              <a:t> vd.  tarafından önerilen toplam üst şapka dönüşümünden esinlenerek her biri 21 piksel uzunluğunda bir çizgiyi temsil eden ve her 22.5° 'de döndürülen bir çizgi yapılandırma elemanı sadece üst şapkaya değil ayrıca alt şapka ve morfolojik açma işlemine </a:t>
            </a:r>
            <a:r>
              <a:rPr lang="tr-TR" dirty="0" err="1">
                <a:latin typeface="Times New Roman" panose="02020603050405020304" pitchFamily="18" charset="0"/>
                <a:cs typeface="Times New Roman" panose="02020603050405020304" pitchFamily="18" charset="0"/>
              </a:rPr>
              <a:t>uygulanmıştır.Bu</a:t>
            </a:r>
            <a:r>
              <a:rPr lang="tr-TR" dirty="0">
                <a:latin typeface="Times New Roman" panose="02020603050405020304" pitchFamily="18" charset="0"/>
                <a:cs typeface="Times New Roman" panose="02020603050405020304" pitchFamily="18" charset="0"/>
              </a:rPr>
              <a:t> işlemlerin matematiksel ifadesi aşağıdaki gibidir:</a:t>
            </a: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A4DB03D6-1585-B409-F51C-6E53FA0E2C2F}"/>
              </a:ext>
            </a:extLst>
          </p:cNvPr>
          <p:cNvPicPr>
            <a:picLocks noChangeAspect="1"/>
          </p:cNvPicPr>
          <p:nvPr/>
        </p:nvPicPr>
        <p:blipFill>
          <a:blip r:embed="rId2"/>
          <a:stretch>
            <a:fillRect/>
          </a:stretch>
        </p:blipFill>
        <p:spPr>
          <a:xfrm>
            <a:off x="1273784" y="4485581"/>
            <a:ext cx="2490349" cy="1730582"/>
          </a:xfrm>
          <a:prstGeom prst="rect">
            <a:avLst/>
          </a:prstGeom>
        </p:spPr>
      </p:pic>
      <p:sp>
        <p:nvSpPr>
          <p:cNvPr id="6" name="Ok: Sağ 5">
            <a:extLst>
              <a:ext uri="{FF2B5EF4-FFF2-40B4-BE49-F238E27FC236}">
                <a16:creationId xmlns:a16="http://schemas.microsoft.com/office/drawing/2014/main" id="{7CA42398-490C-6F5D-114B-785DFB6CA3A4}"/>
              </a:ext>
            </a:extLst>
          </p:cNvPr>
          <p:cNvSpPr/>
          <p:nvPr/>
        </p:nvSpPr>
        <p:spPr>
          <a:xfrm>
            <a:off x="3542190" y="5122416"/>
            <a:ext cx="1020932" cy="54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a:extLst>
              <a:ext uri="{FF2B5EF4-FFF2-40B4-BE49-F238E27FC236}">
                <a16:creationId xmlns:a16="http://schemas.microsoft.com/office/drawing/2014/main" id="{0516EA03-5F40-4318-719B-FB3959CE0A5B}"/>
              </a:ext>
            </a:extLst>
          </p:cNvPr>
          <p:cNvSpPr txBox="1"/>
          <p:nvPr/>
        </p:nvSpPr>
        <p:spPr>
          <a:xfrm>
            <a:off x="4705165" y="4802819"/>
            <a:ext cx="5646198" cy="1200329"/>
          </a:xfrm>
          <a:prstGeom prst="rect">
            <a:avLst/>
          </a:prstGeom>
          <a:noFill/>
        </p:spPr>
        <p:txBody>
          <a:bodyPr wrap="square" rtlCol="0">
            <a:spAutoFit/>
          </a:bodyPr>
          <a:lstStyle/>
          <a:p>
            <a:r>
              <a:rPr lang="tr-TR" dirty="0">
                <a:solidFill>
                  <a:srgbClr val="FF0000"/>
                </a:solidFill>
                <a:latin typeface="Times New Roman" panose="02020603050405020304" pitchFamily="18" charset="0"/>
                <a:cs typeface="Times New Roman" panose="02020603050405020304" pitchFamily="18" charset="0"/>
              </a:rPr>
              <a:t>Burada, </a:t>
            </a:r>
            <a:r>
              <a:rPr lang="tr-TR" dirty="0" err="1">
                <a:solidFill>
                  <a:srgbClr val="FF0000"/>
                </a:solidFill>
                <a:latin typeface="Times New Roman" panose="02020603050405020304" pitchFamily="18" charset="0"/>
                <a:cs typeface="Times New Roman" panose="02020603050405020304" pitchFamily="18" charset="0"/>
              </a:rPr>
              <a:t>Isth</a:t>
            </a:r>
            <a:r>
              <a:rPr lang="tr-TR" dirty="0">
                <a:solidFill>
                  <a:srgbClr val="FF0000"/>
                </a:solidFill>
                <a:latin typeface="Times New Roman" panose="02020603050405020304" pitchFamily="18" charset="0"/>
                <a:cs typeface="Times New Roman" panose="02020603050405020304" pitchFamily="18" charset="0"/>
              </a:rPr>
              <a:t>, </a:t>
            </a:r>
            <a:r>
              <a:rPr lang="tr-TR" dirty="0" err="1">
                <a:solidFill>
                  <a:srgbClr val="FF0000"/>
                </a:solidFill>
                <a:latin typeface="Times New Roman" panose="02020603050405020304" pitchFamily="18" charset="0"/>
                <a:cs typeface="Times New Roman" panose="02020603050405020304" pitchFamily="18" charset="0"/>
              </a:rPr>
              <a:t>Isbh</a:t>
            </a:r>
            <a:r>
              <a:rPr lang="tr-TR" dirty="0">
                <a:solidFill>
                  <a:srgbClr val="FF0000"/>
                </a:solidFill>
                <a:latin typeface="Times New Roman" panose="02020603050405020304" pitchFamily="18" charset="0"/>
                <a:cs typeface="Times New Roman" panose="02020603050405020304" pitchFamily="18" charset="0"/>
              </a:rPr>
              <a:t> ve </a:t>
            </a:r>
            <a:r>
              <a:rPr lang="tr-TR" dirty="0" err="1">
                <a:solidFill>
                  <a:srgbClr val="FF0000"/>
                </a:solidFill>
                <a:latin typeface="Times New Roman" panose="02020603050405020304" pitchFamily="18" charset="0"/>
                <a:cs typeface="Times New Roman" panose="02020603050405020304" pitchFamily="18" charset="0"/>
              </a:rPr>
              <a:t>Iso</a:t>
            </a:r>
            <a:r>
              <a:rPr lang="tr-TR" dirty="0">
                <a:solidFill>
                  <a:srgbClr val="FF0000"/>
                </a:solidFill>
                <a:latin typeface="Times New Roman" panose="02020603050405020304" pitchFamily="18" charset="0"/>
                <a:cs typeface="Times New Roman" panose="02020603050405020304" pitchFamily="18" charset="0"/>
              </a:rPr>
              <a:t> parametreleri sırasıyla teta derecelerde yapısal elemanın üst-şapka, alt-şapka ve morfolojik açma işlemlerinin toplamıdır. A parametresi, </a:t>
            </a:r>
          </a:p>
          <a:p>
            <a:r>
              <a:rPr lang="tr-TR" dirty="0">
                <a:solidFill>
                  <a:srgbClr val="FF0000"/>
                </a:solidFill>
                <a:latin typeface="Times New Roman" panose="02020603050405020304" pitchFamily="18" charset="0"/>
                <a:cs typeface="Times New Roman" panose="02020603050405020304" pitchFamily="18" charset="0"/>
              </a:rPr>
              <a:t>                                  olarak tanımlanır.</a:t>
            </a:r>
          </a:p>
        </p:txBody>
      </p:sp>
      <p:pic>
        <p:nvPicPr>
          <p:cNvPr id="10" name="Resim 9">
            <a:extLst>
              <a:ext uri="{FF2B5EF4-FFF2-40B4-BE49-F238E27FC236}">
                <a16:creationId xmlns:a16="http://schemas.microsoft.com/office/drawing/2014/main" id="{315FE209-737D-1837-214D-6F67615BCFDA}"/>
              </a:ext>
            </a:extLst>
          </p:cNvPr>
          <p:cNvPicPr>
            <a:picLocks noChangeAspect="1"/>
          </p:cNvPicPr>
          <p:nvPr/>
        </p:nvPicPr>
        <p:blipFill>
          <a:blip r:embed="rId3"/>
          <a:stretch>
            <a:fillRect/>
          </a:stretch>
        </p:blipFill>
        <p:spPr>
          <a:xfrm>
            <a:off x="4776186" y="5763824"/>
            <a:ext cx="1943100" cy="190500"/>
          </a:xfrm>
          <a:prstGeom prst="rect">
            <a:avLst/>
          </a:prstGeom>
        </p:spPr>
      </p:pic>
    </p:spTree>
    <p:extLst>
      <p:ext uri="{BB962C8B-B14F-4D97-AF65-F5344CB8AC3E}">
        <p14:creationId xmlns:p14="http://schemas.microsoft.com/office/powerpoint/2010/main" val="4536374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7B75DE17-F1D4-0C2F-6231-6AF480AC381D}"/>
              </a:ext>
            </a:extLst>
          </p:cNvPr>
          <p:cNvPicPr>
            <a:picLocks noGrp="1" noChangeAspect="1"/>
          </p:cNvPicPr>
          <p:nvPr>
            <p:ph idx="1"/>
          </p:nvPr>
        </p:nvPicPr>
        <p:blipFill>
          <a:blip r:embed="rId2"/>
          <a:stretch>
            <a:fillRect/>
          </a:stretch>
        </p:blipFill>
        <p:spPr>
          <a:xfrm>
            <a:off x="990439" y="584778"/>
            <a:ext cx="4015846" cy="1403820"/>
          </a:xfrm>
        </p:spPr>
      </p:pic>
      <p:sp>
        <p:nvSpPr>
          <p:cNvPr id="10" name="Ok: Sağ 9">
            <a:extLst>
              <a:ext uri="{FF2B5EF4-FFF2-40B4-BE49-F238E27FC236}">
                <a16:creationId xmlns:a16="http://schemas.microsoft.com/office/drawing/2014/main" id="{907D5D79-B302-3CCE-A098-35D4D75A6DF2}"/>
              </a:ext>
            </a:extLst>
          </p:cNvPr>
          <p:cNvSpPr/>
          <p:nvPr/>
        </p:nvSpPr>
        <p:spPr>
          <a:xfrm>
            <a:off x="5095783" y="958788"/>
            <a:ext cx="914400" cy="585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Metin kutusu 10">
            <a:extLst>
              <a:ext uri="{FF2B5EF4-FFF2-40B4-BE49-F238E27FC236}">
                <a16:creationId xmlns:a16="http://schemas.microsoft.com/office/drawing/2014/main" id="{69AEF47D-9413-6184-E35C-4E1046BA68E7}"/>
              </a:ext>
            </a:extLst>
          </p:cNvPr>
          <p:cNvSpPr txBox="1"/>
          <p:nvPr/>
        </p:nvSpPr>
        <p:spPr>
          <a:xfrm>
            <a:off x="6241001" y="928585"/>
            <a:ext cx="5246703" cy="1107996"/>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Morfolojik işlem döngü sonucu. Sırasıyla morfolojik açma, üst-şapka ve alt-şapka sonuçları.</a:t>
            </a:r>
          </a:p>
        </p:txBody>
      </p:sp>
      <p:sp>
        <p:nvSpPr>
          <p:cNvPr id="15" name="Metin kutusu 14">
            <a:extLst>
              <a:ext uri="{FF2B5EF4-FFF2-40B4-BE49-F238E27FC236}">
                <a16:creationId xmlns:a16="http://schemas.microsoft.com/office/drawing/2014/main" id="{D85E3487-0655-8009-8918-F3822AE83180}"/>
              </a:ext>
            </a:extLst>
          </p:cNvPr>
          <p:cNvSpPr txBox="1"/>
          <p:nvPr/>
        </p:nvSpPr>
        <p:spPr>
          <a:xfrm>
            <a:off x="990439" y="3098307"/>
            <a:ext cx="10799107" cy="1785104"/>
          </a:xfrm>
          <a:prstGeom prst="rect">
            <a:avLst/>
          </a:prstGeom>
          <a:noFill/>
        </p:spPr>
        <p:txBody>
          <a:bodyPr wrap="square" rtlCol="0">
            <a:spAutoFit/>
          </a:bodyPr>
          <a:lstStyle/>
          <a:p>
            <a:pPr marL="342900" indent="-342900">
              <a:buFont typeface="Arial" panose="020B0604020202020204" pitchFamily="34" charset="0"/>
              <a:buChar char="•"/>
            </a:pPr>
            <a:r>
              <a:rPr lang="tr-TR" sz="2200" dirty="0">
                <a:solidFill>
                  <a:schemeClr val="accent1"/>
                </a:solidFill>
                <a:latin typeface="Times New Roman" panose="02020603050405020304" pitchFamily="18" charset="0"/>
                <a:cs typeface="Times New Roman" panose="02020603050405020304" pitchFamily="18" charset="0"/>
              </a:rPr>
              <a:t>Daha sonra </a:t>
            </a:r>
            <a:r>
              <a:rPr lang="tr-TR" sz="2200" dirty="0" err="1">
                <a:solidFill>
                  <a:schemeClr val="accent1"/>
                </a:solidFill>
                <a:latin typeface="Times New Roman" panose="02020603050405020304" pitchFamily="18" charset="0"/>
                <a:cs typeface="Times New Roman" panose="02020603050405020304" pitchFamily="18" charset="0"/>
              </a:rPr>
              <a:t>M.D.Saleh</a:t>
            </a:r>
            <a:r>
              <a:rPr lang="tr-TR" sz="2200" dirty="0">
                <a:solidFill>
                  <a:schemeClr val="accent1"/>
                </a:solidFill>
                <a:latin typeface="Times New Roman" panose="02020603050405020304" pitchFamily="18" charset="0"/>
                <a:cs typeface="Times New Roman" panose="02020603050405020304" pitchFamily="18" charset="0"/>
              </a:rPr>
              <a:t> tarafından önerilen yöntemde, uzunluğu 21 piksel olan ve 22.5°’lik açılarla dönerek her açı için oluşturulan toplam morfolojik açma işlemi toplam üst şapka dönüşümüne eklenmiş ve elde edilen sonuç toplam alt şapka dönüşümünden çıkarılmıştır. Bu aşamaya ait görsel sonuçlar aşağıdadır:</a:t>
            </a:r>
          </a:p>
          <a:p>
            <a:pPr marL="342900" indent="-342900">
              <a:buFont typeface="Arial" panose="020B0604020202020204" pitchFamily="34" charset="0"/>
              <a:buChar char="•"/>
            </a:pPr>
            <a:endParaRPr lang="tr-TR" sz="2200" dirty="0">
              <a:solidFill>
                <a:schemeClr val="accent1"/>
              </a:solidFill>
              <a:latin typeface="Times New Roman" panose="02020603050405020304" pitchFamily="18" charset="0"/>
              <a:cs typeface="Times New Roman" panose="02020603050405020304" pitchFamily="18" charset="0"/>
            </a:endParaRPr>
          </a:p>
        </p:txBody>
      </p:sp>
      <p:pic>
        <p:nvPicPr>
          <p:cNvPr id="17" name="Resim 16">
            <a:extLst>
              <a:ext uri="{FF2B5EF4-FFF2-40B4-BE49-F238E27FC236}">
                <a16:creationId xmlns:a16="http://schemas.microsoft.com/office/drawing/2014/main" id="{BDFA6C41-1B7C-4BF0-C33E-DB84D8E4A7AF}"/>
              </a:ext>
            </a:extLst>
          </p:cNvPr>
          <p:cNvPicPr>
            <a:picLocks noChangeAspect="1"/>
          </p:cNvPicPr>
          <p:nvPr/>
        </p:nvPicPr>
        <p:blipFill>
          <a:blip r:embed="rId3"/>
          <a:stretch>
            <a:fillRect/>
          </a:stretch>
        </p:blipFill>
        <p:spPr>
          <a:xfrm>
            <a:off x="1431268" y="4685506"/>
            <a:ext cx="3779924" cy="1444621"/>
          </a:xfrm>
          <a:prstGeom prst="rect">
            <a:avLst/>
          </a:prstGeom>
        </p:spPr>
      </p:pic>
      <p:sp>
        <p:nvSpPr>
          <p:cNvPr id="18" name="Ok: Sağ 17">
            <a:extLst>
              <a:ext uri="{FF2B5EF4-FFF2-40B4-BE49-F238E27FC236}">
                <a16:creationId xmlns:a16="http://schemas.microsoft.com/office/drawing/2014/main" id="{F1FF4EBC-D38C-849B-1DB6-21A6B832CEB2}"/>
              </a:ext>
            </a:extLst>
          </p:cNvPr>
          <p:cNvSpPr/>
          <p:nvPr/>
        </p:nvSpPr>
        <p:spPr>
          <a:xfrm>
            <a:off x="5317724" y="4989250"/>
            <a:ext cx="923277" cy="61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Metin kutusu 18">
            <a:extLst>
              <a:ext uri="{FF2B5EF4-FFF2-40B4-BE49-F238E27FC236}">
                <a16:creationId xmlns:a16="http://schemas.microsoft.com/office/drawing/2014/main" id="{8D215E9D-F8BB-42E2-54A0-6A89D87EFF8F}"/>
              </a:ext>
            </a:extLst>
          </p:cNvPr>
          <p:cNvSpPr txBox="1"/>
          <p:nvPr/>
        </p:nvSpPr>
        <p:spPr>
          <a:xfrm>
            <a:off x="6365291" y="4972364"/>
            <a:ext cx="5184558" cy="1107996"/>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İlk görüntü önerilen yöntem sonucudur. İkinci görüntü ilk görüntünün tersi alınmış halidir.</a:t>
            </a:r>
          </a:p>
        </p:txBody>
      </p:sp>
    </p:spTree>
    <p:extLst>
      <p:ext uri="{BB962C8B-B14F-4D97-AF65-F5344CB8AC3E}">
        <p14:creationId xmlns:p14="http://schemas.microsoft.com/office/powerpoint/2010/main" val="19285596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E8788-4ED1-9453-0664-17A098877C12}"/>
              </a:ext>
            </a:extLst>
          </p:cNvPr>
          <p:cNvSpPr>
            <a:spLocks noGrp="1"/>
          </p:cNvSpPr>
          <p:nvPr>
            <p:ph type="title"/>
          </p:nvPr>
        </p:nvSpPr>
        <p:spPr>
          <a:xfrm>
            <a:off x="1143000" y="230820"/>
            <a:ext cx="9875520" cy="985422"/>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4-Çalışma Sonuçları</a:t>
            </a:r>
          </a:p>
        </p:txBody>
      </p:sp>
      <p:sp>
        <p:nvSpPr>
          <p:cNvPr id="3" name="İçerik Yer Tutucusu 2">
            <a:extLst>
              <a:ext uri="{FF2B5EF4-FFF2-40B4-BE49-F238E27FC236}">
                <a16:creationId xmlns:a16="http://schemas.microsoft.com/office/drawing/2014/main" id="{9804C882-6C5C-0644-EE47-D284FCAA4B7D}"/>
              </a:ext>
            </a:extLst>
          </p:cNvPr>
          <p:cNvSpPr>
            <a:spLocks noGrp="1"/>
          </p:cNvSpPr>
          <p:nvPr>
            <p:ph idx="1"/>
          </p:nvPr>
        </p:nvSpPr>
        <p:spPr>
          <a:xfrm>
            <a:off x="1143000" y="1109710"/>
            <a:ext cx="9872871" cy="3329126"/>
          </a:xfrm>
        </p:spPr>
        <p:txBody>
          <a:bodyPr>
            <a:normAutofit lnSpcReduction="10000"/>
          </a:bodyPr>
          <a:lstStyle/>
          <a:p>
            <a:r>
              <a:rPr lang="tr-TR" dirty="0">
                <a:latin typeface="Times New Roman" panose="02020603050405020304" pitchFamily="18" charset="0"/>
                <a:cs typeface="Times New Roman" panose="02020603050405020304" pitchFamily="18" charset="0"/>
              </a:rPr>
              <a:t>Bu çalışmada,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çalışmada, Bulanık Mantık Tabanlı Eşikleme yönteminin ortalama doğruluk oranı 0.952 olarak hesaplanmış ve diğer iki eşikleme yönteminden daha yüksek bir değere sahip olmuştur. </a:t>
            </a:r>
          </a:p>
        </p:txBody>
      </p:sp>
      <p:pic>
        <p:nvPicPr>
          <p:cNvPr id="5" name="Resim 4">
            <a:extLst>
              <a:ext uri="{FF2B5EF4-FFF2-40B4-BE49-F238E27FC236}">
                <a16:creationId xmlns:a16="http://schemas.microsoft.com/office/drawing/2014/main" id="{AA1CF1CB-F79D-E982-9351-62FDD6739618}"/>
              </a:ext>
            </a:extLst>
          </p:cNvPr>
          <p:cNvPicPr>
            <a:picLocks noChangeAspect="1"/>
          </p:cNvPicPr>
          <p:nvPr/>
        </p:nvPicPr>
        <p:blipFill>
          <a:blip r:embed="rId2"/>
          <a:stretch>
            <a:fillRect/>
          </a:stretch>
        </p:blipFill>
        <p:spPr>
          <a:xfrm>
            <a:off x="1450851" y="4148530"/>
            <a:ext cx="4452799" cy="2338391"/>
          </a:xfrm>
          <a:prstGeom prst="rect">
            <a:avLst/>
          </a:prstGeom>
        </p:spPr>
      </p:pic>
    </p:spTree>
    <p:extLst>
      <p:ext uri="{BB962C8B-B14F-4D97-AF65-F5344CB8AC3E}">
        <p14:creationId xmlns:p14="http://schemas.microsoft.com/office/powerpoint/2010/main" val="27893606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D27126-527B-2C49-1939-4451888FF0C2}"/>
              </a:ext>
            </a:extLst>
          </p:cNvPr>
          <p:cNvSpPr>
            <a:spLocks noGrp="1"/>
          </p:cNvSpPr>
          <p:nvPr>
            <p:ph type="title"/>
          </p:nvPr>
        </p:nvSpPr>
        <p:spPr>
          <a:xfrm>
            <a:off x="1143000" y="609600"/>
            <a:ext cx="9875520" cy="5640280"/>
          </a:xfrm>
        </p:spPr>
        <p:txBody>
          <a:bodyPr>
            <a:normAutofit/>
          </a:bodyPr>
          <a:lstStyle/>
          <a:p>
            <a:r>
              <a:rPr lang="tr-TR" sz="4000" dirty="0">
                <a:latin typeface="Times New Roman" panose="02020603050405020304" pitchFamily="18" charset="0"/>
                <a:cs typeface="Times New Roman" panose="02020603050405020304" pitchFamily="18" charset="0"/>
              </a:rPr>
              <a:t>GÖRÜNTÜ İŞLEME TEKNİKLERİ VE KÜMELEME YÖNTEMLERİ KULLANILARAK FINDIK MEYVESİNİN TESPİT VE SINIFLANDIRILMASI</a:t>
            </a:r>
          </a:p>
        </p:txBody>
      </p:sp>
    </p:spTree>
    <p:extLst>
      <p:ext uri="{BB962C8B-B14F-4D97-AF65-F5344CB8AC3E}">
        <p14:creationId xmlns:p14="http://schemas.microsoft.com/office/powerpoint/2010/main" val="12872752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21E8D-76A2-3F39-7A9C-77A4FD291DB9}"/>
              </a:ext>
            </a:extLst>
          </p:cNvPr>
          <p:cNvSpPr>
            <a:spLocks noGrp="1"/>
          </p:cNvSpPr>
          <p:nvPr>
            <p:ph type="title"/>
          </p:nvPr>
        </p:nvSpPr>
        <p:spPr>
          <a:xfrm>
            <a:off x="1143000" y="346230"/>
            <a:ext cx="9875520" cy="763480"/>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1-Giriş</a:t>
            </a:r>
          </a:p>
        </p:txBody>
      </p:sp>
      <p:sp>
        <p:nvSpPr>
          <p:cNvPr id="3" name="İçerik Yer Tutucusu 2">
            <a:extLst>
              <a:ext uri="{FF2B5EF4-FFF2-40B4-BE49-F238E27FC236}">
                <a16:creationId xmlns:a16="http://schemas.microsoft.com/office/drawing/2014/main" id="{860B53C2-7611-EC52-94CB-C5041923CBF7}"/>
              </a:ext>
            </a:extLst>
          </p:cNvPr>
          <p:cNvSpPr>
            <a:spLocks noGrp="1"/>
          </p:cNvSpPr>
          <p:nvPr>
            <p:ph idx="1"/>
          </p:nvPr>
        </p:nvSpPr>
        <p:spPr>
          <a:xfrm>
            <a:off x="1143000" y="1029810"/>
            <a:ext cx="9872871" cy="5308846"/>
          </a:xfrm>
        </p:spPr>
        <p:txBody>
          <a:bodyPr/>
          <a:lstStyle/>
          <a:p>
            <a:r>
              <a:rPr lang="tr-TR" dirty="0">
                <a:latin typeface="Times New Roman" panose="02020603050405020304" pitchFamily="18" charset="0"/>
                <a:cs typeface="Times New Roman" panose="02020603050405020304" pitchFamily="18" charset="0"/>
              </a:rPr>
              <a:t>Görüntü işleme tekniklerinin kullanılması ile yapılan çeşitli çalışmalarda şeftali, elma, buğday, fındık, kiraz,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a:p>
            <a:r>
              <a:rPr lang="tr-TR" dirty="0">
                <a:latin typeface="Times New Roman" panose="02020603050405020304" pitchFamily="18" charset="0"/>
                <a:cs typeface="Times New Roman" panose="02020603050405020304" pitchFamily="18" charset="0"/>
              </a:rPr>
              <a:t>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ve türevleri yaygın olarak kullanılmakta olan kümeleme algoritmalarıdır. 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algoritması ile aynı türden nesneler farklı özelliklerine göre, benzer kümelere ayrılmaktadırlar. Görüntü işleme süreci ile özellikleri belirlenmiş olan nesneler, benzerlik veya benzemezlik oranlarına göre farklı sınıflarda kümelenmektedirler.</a:t>
            </a:r>
          </a:p>
          <a:p>
            <a:r>
              <a:rPr lang="tr-TR" dirty="0">
                <a:latin typeface="Times New Roman" panose="02020603050405020304" pitchFamily="18" charset="0"/>
                <a:cs typeface="Times New Roman" panose="02020603050405020304" pitchFamily="18" charset="0"/>
              </a:rPr>
              <a:t>Bu çalışmada,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a:latin typeface="Times New Roman" panose="02020603050405020304" pitchFamily="18" charset="0"/>
                <a:cs typeface="Times New Roman" panose="02020603050405020304" pitchFamily="18" charset="0"/>
              </a:rPr>
              <a:t>veritabanına</a:t>
            </a:r>
            <a:r>
              <a:rPr lang="tr-TR" dirty="0">
                <a:latin typeface="Times New Roman" panose="02020603050405020304" pitchFamily="18" charset="0"/>
                <a:cs typeface="Times New Roman" panose="02020603050405020304" pitchFamily="18" charset="0"/>
              </a:rPr>
              <a:t> aktarılmaktadır. Son aşamada ise bilgi </a:t>
            </a:r>
            <a:r>
              <a:rPr lang="tr-TR" dirty="0" err="1">
                <a:latin typeface="Times New Roman" panose="02020603050405020304" pitchFamily="18" charset="0"/>
                <a:cs typeface="Times New Roman" panose="02020603050405020304" pitchFamily="18" charset="0"/>
              </a:rPr>
              <a:t>veritabanı</a:t>
            </a:r>
            <a:r>
              <a:rPr lang="tr-TR" dirty="0">
                <a:latin typeface="Times New Roman" panose="02020603050405020304" pitchFamily="18" charset="0"/>
                <a:cs typeface="Times New Roman" panose="02020603050405020304" pitchFamily="18" charset="0"/>
              </a:rPr>
              <a:t> kullanılarak nesnelerin sınıflandırılması gerçekleştirilmektedir.</a:t>
            </a:r>
          </a:p>
        </p:txBody>
      </p:sp>
    </p:spTree>
    <p:extLst>
      <p:ext uri="{BB962C8B-B14F-4D97-AF65-F5344CB8AC3E}">
        <p14:creationId xmlns:p14="http://schemas.microsoft.com/office/powerpoint/2010/main" val="20042911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7236D6-FD9F-CDEF-2C65-5905720CFDF4}"/>
              </a:ext>
            </a:extLst>
          </p:cNvPr>
          <p:cNvSpPr>
            <a:spLocks noGrp="1"/>
          </p:cNvSpPr>
          <p:nvPr>
            <p:ph type="title"/>
          </p:nvPr>
        </p:nvSpPr>
        <p:spPr>
          <a:xfrm>
            <a:off x="1143000" y="337352"/>
            <a:ext cx="9875520" cy="612560"/>
          </a:xfrm>
        </p:spPr>
        <p:txBody>
          <a:bodyPr>
            <a:noAutofit/>
          </a:bodyPr>
          <a:lstStyle/>
          <a:p>
            <a:r>
              <a:rPr lang="tr-TR" sz="4000" dirty="0">
                <a:solidFill>
                  <a:srgbClr val="FF0000"/>
                </a:solidFill>
                <a:latin typeface="Times New Roman" panose="02020603050405020304" pitchFamily="18" charset="0"/>
                <a:cs typeface="Times New Roman" panose="02020603050405020304" pitchFamily="18" charset="0"/>
              </a:rPr>
              <a:t>2.Önerilen Yöntem</a:t>
            </a:r>
          </a:p>
        </p:txBody>
      </p:sp>
      <p:sp>
        <p:nvSpPr>
          <p:cNvPr id="3" name="İçerik Yer Tutucusu 2">
            <a:extLst>
              <a:ext uri="{FF2B5EF4-FFF2-40B4-BE49-F238E27FC236}">
                <a16:creationId xmlns:a16="http://schemas.microsoft.com/office/drawing/2014/main" id="{6ABF9726-A154-F081-B5A2-372F81745E5A}"/>
              </a:ext>
            </a:extLst>
          </p:cNvPr>
          <p:cNvSpPr>
            <a:spLocks noGrp="1"/>
          </p:cNvSpPr>
          <p:nvPr>
            <p:ph idx="1"/>
          </p:nvPr>
        </p:nvSpPr>
        <p:spPr>
          <a:xfrm>
            <a:off x="1143000" y="949912"/>
            <a:ext cx="9872871" cy="5146088"/>
          </a:xfrm>
        </p:spPr>
        <p:txBody>
          <a:bodyPr>
            <a:normAutofit lnSpcReduction="10000"/>
          </a:bodyPr>
          <a:lstStyle/>
          <a:p>
            <a:r>
              <a:rPr lang="tr-TR" dirty="0">
                <a:latin typeface="Times New Roman" panose="02020603050405020304" pitchFamily="18" charset="0"/>
                <a:cs typeface="Times New Roman" panose="02020603050405020304" pitchFamily="18" charset="0"/>
              </a:rPr>
              <a:t>Ortamda bulunan aynı nesnelerin tespit edilerek, sınıflandırılmasına yönelik yapılan çalışmada üç aşamalı bir yöntem önerilmektedir. </a:t>
            </a:r>
          </a:p>
          <a:p>
            <a:endParaRPr lang="tr-TR" dirty="0">
              <a:latin typeface="Times New Roman" panose="02020603050405020304" pitchFamily="18" charset="0"/>
              <a:cs typeface="Times New Roman" panose="02020603050405020304" pitchFamily="18" charset="0"/>
            </a:endParaRPr>
          </a:p>
          <a:p>
            <a:endParaRPr lang="tr-TR" dirty="0"/>
          </a:p>
          <a:p>
            <a:endParaRPr lang="tr-TR" dirty="0"/>
          </a:p>
          <a:p>
            <a:endParaRPr lang="tr-TR" dirty="0"/>
          </a:p>
          <a:p>
            <a:endParaRPr lang="tr-TR" dirty="0"/>
          </a:p>
          <a:p>
            <a:endParaRPr lang="tr-TR" dirty="0"/>
          </a:p>
          <a:p>
            <a:r>
              <a:rPr lang="tr-TR" dirty="0">
                <a:latin typeface="Times New Roman" panose="02020603050405020304" pitchFamily="18" charset="0"/>
                <a:cs typeface="Times New Roman" panose="02020603050405020304" pitchFamily="18" charset="0"/>
              </a:rPr>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pic>
        <p:nvPicPr>
          <p:cNvPr id="5" name="Resim 4">
            <a:extLst>
              <a:ext uri="{FF2B5EF4-FFF2-40B4-BE49-F238E27FC236}">
                <a16:creationId xmlns:a16="http://schemas.microsoft.com/office/drawing/2014/main" id="{51784389-9683-06FD-5825-EDDDECDE5CAF}"/>
              </a:ext>
            </a:extLst>
          </p:cNvPr>
          <p:cNvPicPr>
            <a:picLocks noChangeAspect="1"/>
          </p:cNvPicPr>
          <p:nvPr/>
        </p:nvPicPr>
        <p:blipFill>
          <a:blip r:embed="rId2"/>
          <a:stretch>
            <a:fillRect/>
          </a:stretch>
        </p:blipFill>
        <p:spPr>
          <a:xfrm>
            <a:off x="1289342" y="1667152"/>
            <a:ext cx="2794386" cy="2570345"/>
          </a:xfrm>
          <a:prstGeom prst="rect">
            <a:avLst/>
          </a:prstGeom>
        </p:spPr>
      </p:pic>
    </p:spTree>
    <p:extLst>
      <p:ext uri="{BB962C8B-B14F-4D97-AF65-F5344CB8AC3E}">
        <p14:creationId xmlns:p14="http://schemas.microsoft.com/office/powerpoint/2010/main" val="34888026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747A21-C5A6-99FB-64E5-457A5CDE32F3}"/>
              </a:ext>
            </a:extLst>
          </p:cNvPr>
          <p:cNvSpPr>
            <a:spLocks noGrp="1"/>
          </p:cNvSpPr>
          <p:nvPr>
            <p:ph type="title"/>
          </p:nvPr>
        </p:nvSpPr>
        <p:spPr>
          <a:xfrm>
            <a:off x="1140351" y="334393"/>
            <a:ext cx="9875520" cy="668784"/>
          </a:xfrm>
        </p:spPr>
        <p:txBody>
          <a:bodyPr>
            <a:normAutofit fontScale="90000"/>
          </a:bodyPr>
          <a:lstStyle/>
          <a:p>
            <a:r>
              <a:rPr lang="tr-TR" dirty="0">
                <a:solidFill>
                  <a:srgbClr val="FF0000"/>
                </a:solidFill>
                <a:latin typeface="Times New Roman" panose="02020603050405020304" pitchFamily="18" charset="0"/>
                <a:cs typeface="Times New Roman" panose="02020603050405020304" pitchFamily="18" charset="0"/>
              </a:rPr>
              <a:t>2.1.Görüntü Ön İşleme Aşaması</a:t>
            </a:r>
          </a:p>
        </p:txBody>
      </p:sp>
      <p:sp>
        <p:nvSpPr>
          <p:cNvPr id="3" name="İçerik Yer Tutucusu 2">
            <a:extLst>
              <a:ext uri="{FF2B5EF4-FFF2-40B4-BE49-F238E27FC236}">
                <a16:creationId xmlns:a16="http://schemas.microsoft.com/office/drawing/2014/main" id="{010C0886-9554-9FAA-0F2D-CBF562E07728}"/>
              </a:ext>
            </a:extLst>
          </p:cNvPr>
          <p:cNvSpPr>
            <a:spLocks noGrp="1"/>
          </p:cNvSpPr>
          <p:nvPr>
            <p:ph idx="1"/>
          </p:nvPr>
        </p:nvSpPr>
        <p:spPr>
          <a:xfrm>
            <a:off x="1143000" y="1003177"/>
            <a:ext cx="9872871" cy="5388745"/>
          </a:xfrm>
        </p:spPr>
        <p:txBody>
          <a:bodyPr/>
          <a:lstStyle/>
          <a:p>
            <a:r>
              <a:rPr lang="tr-TR" dirty="0">
                <a:latin typeface="Times New Roman" panose="02020603050405020304" pitchFamily="18" charset="0"/>
                <a:cs typeface="Times New Roman" panose="02020603050405020304" pitchFamily="18" charset="0"/>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a:p>
            <a:endParaRPr lang="tr-TR" dirty="0">
              <a:latin typeface="Times New Roman" panose="02020603050405020304" pitchFamily="18" charset="0"/>
              <a:cs typeface="Times New Roman" panose="02020603050405020304" pitchFamily="18" charset="0"/>
            </a:endParaRPr>
          </a:p>
          <a:p>
            <a:endParaRPr lang="tr-TR" dirty="0"/>
          </a:p>
          <a:p>
            <a:pPr marL="45720" indent="0">
              <a:buNone/>
            </a:pPr>
            <a:r>
              <a:rPr lang="tr-TR" dirty="0"/>
              <a:t>                                                              </a:t>
            </a:r>
            <a:r>
              <a:rPr lang="tr-TR" dirty="0">
                <a:solidFill>
                  <a:srgbClr val="FF0000"/>
                </a:solidFill>
                <a:latin typeface="Times New Roman" panose="02020603050405020304" pitchFamily="18" charset="0"/>
                <a:cs typeface="Times New Roman" panose="02020603050405020304" pitchFamily="18" charset="0"/>
              </a:rPr>
              <a:t>Görüntü ön işleme aşamasında uygulanan adımlar</a:t>
            </a:r>
          </a:p>
          <a:p>
            <a:pPr marL="45720" indent="0">
              <a:buNone/>
            </a:pPr>
            <a:r>
              <a:rPr lang="tr-TR" dirty="0"/>
              <a:t>                                                             </a:t>
            </a:r>
          </a:p>
          <a:p>
            <a:pPr marL="45720" indent="0">
              <a:buNone/>
            </a:pPr>
            <a:r>
              <a:rPr lang="tr-TR" dirty="0"/>
              <a:t>                                         </a:t>
            </a:r>
          </a:p>
          <a:p>
            <a:pPr marL="45720" indent="0">
              <a:buNone/>
            </a:pPr>
            <a:r>
              <a:rPr lang="tr-TR" dirty="0"/>
              <a:t>                                                                  </a:t>
            </a:r>
          </a:p>
        </p:txBody>
      </p:sp>
      <p:pic>
        <p:nvPicPr>
          <p:cNvPr id="5" name="Resim 4">
            <a:extLst>
              <a:ext uri="{FF2B5EF4-FFF2-40B4-BE49-F238E27FC236}">
                <a16:creationId xmlns:a16="http://schemas.microsoft.com/office/drawing/2014/main" id="{99E9A276-3CD0-F634-8DE1-3C6E60E1AAD4}"/>
              </a:ext>
            </a:extLst>
          </p:cNvPr>
          <p:cNvPicPr>
            <a:picLocks noChangeAspect="1"/>
          </p:cNvPicPr>
          <p:nvPr/>
        </p:nvPicPr>
        <p:blipFill>
          <a:blip r:embed="rId2"/>
          <a:stretch>
            <a:fillRect/>
          </a:stretch>
        </p:blipFill>
        <p:spPr>
          <a:xfrm>
            <a:off x="1337198" y="2376488"/>
            <a:ext cx="2045193" cy="3405906"/>
          </a:xfrm>
          <a:prstGeom prst="rect">
            <a:avLst/>
          </a:prstGeom>
        </p:spPr>
      </p:pic>
      <p:sp>
        <p:nvSpPr>
          <p:cNvPr id="6" name="Ok: Sağ 5">
            <a:extLst>
              <a:ext uri="{FF2B5EF4-FFF2-40B4-BE49-F238E27FC236}">
                <a16:creationId xmlns:a16="http://schemas.microsoft.com/office/drawing/2014/main" id="{8F10BC94-B3B9-772E-8D3F-0B219A016F6E}"/>
              </a:ext>
            </a:extLst>
          </p:cNvPr>
          <p:cNvSpPr/>
          <p:nvPr/>
        </p:nvSpPr>
        <p:spPr>
          <a:xfrm>
            <a:off x="3648722" y="3429000"/>
            <a:ext cx="1065321" cy="668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524028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A2F6D9-A6D0-C290-C1F4-B9B00135A43F}"/>
              </a:ext>
            </a:extLst>
          </p:cNvPr>
          <p:cNvSpPr>
            <a:spLocks noGrp="1"/>
          </p:cNvSpPr>
          <p:nvPr>
            <p:ph idx="1"/>
          </p:nvPr>
        </p:nvSpPr>
        <p:spPr>
          <a:xfrm>
            <a:off x="1143000" y="372862"/>
            <a:ext cx="9872871" cy="6081204"/>
          </a:xfrm>
        </p:spPr>
        <p:txBody>
          <a:bodyPr/>
          <a:lstStyle/>
          <a:p>
            <a:r>
              <a:rPr lang="tr-TR" dirty="0">
                <a:latin typeface="Times New Roman" panose="02020603050405020304" pitchFamily="18" charset="0"/>
                <a:cs typeface="Times New Roman" panose="02020603050405020304" pitchFamily="18" charset="0"/>
              </a:rPr>
              <a:t>Filtre uygulama adımında, görüntü üzerinde yer alan tuz biber gürültülerinin giderilmesi ve resimde yer alan gereksiz ayrıntıların azaltılması sağlanmaktadır. Kameradan alınan görüntü matrisi üzerinde, 3x3, 5x5 </a:t>
            </a:r>
            <a:r>
              <a:rPr lang="tr-TR" dirty="0" err="1">
                <a:latin typeface="Times New Roman" panose="02020603050405020304" pitchFamily="18" charset="0"/>
                <a:cs typeface="Times New Roman" panose="02020603050405020304" pitchFamily="18" charset="0"/>
              </a:rPr>
              <a:t>vb</a:t>
            </a:r>
            <a:r>
              <a:rPr lang="tr-TR" dirty="0">
                <a:latin typeface="Times New Roman" panose="02020603050405020304" pitchFamily="18" charset="0"/>
                <a:cs typeface="Times New Roman" panose="02020603050405020304" pitchFamily="18" charset="0"/>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a:t>
            </a:r>
          </a:p>
          <a:p>
            <a:r>
              <a:rPr lang="tr-TR" dirty="0">
                <a:latin typeface="Times New Roman" panose="02020603050405020304" pitchFamily="18" charset="0"/>
                <a:cs typeface="Times New Roman" panose="02020603050405020304" pitchFamily="18" charset="0"/>
              </a:rPr>
              <a:t>K, </a:t>
            </a:r>
            <a:r>
              <a:rPr lang="tr-TR" dirty="0" err="1">
                <a:latin typeface="Times New Roman" panose="02020603050405020304" pitchFamily="18" charset="0"/>
                <a:cs typeface="Times New Roman" panose="02020603050405020304" pitchFamily="18" charset="0"/>
              </a:rPr>
              <a:t>NxN</a:t>
            </a:r>
            <a:r>
              <a:rPr lang="tr-TR" dirty="0">
                <a:latin typeface="Times New Roman" panose="02020603050405020304" pitchFamily="18" charset="0"/>
                <a:cs typeface="Times New Roman" panose="02020603050405020304" pitchFamily="18" charset="0"/>
              </a:rPr>
              <a:t> boyutlarında filtreleme için kullanılan çekirdek matrisini, IR, kameradan alınan renkli görüntüye ait matrisi, I’R , filtreleme sonunda oluşan yeni görüntü matrisini ifade etmektedir.</a:t>
            </a:r>
          </a:p>
          <a:p>
            <a:endParaRPr lang="tr-TR" dirty="0"/>
          </a:p>
          <a:p>
            <a:endParaRPr lang="tr-TR" dirty="0"/>
          </a:p>
          <a:p>
            <a:r>
              <a:rPr lang="tr-TR" dirty="0">
                <a:latin typeface="Times New Roman" panose="02020603050405020304" pitchFamily="18" charset="0"/>
                <a:cs typeface="Times New Roman" panose="02020603050405020304" pitchFamily="18" charset="0"/>
              </a:rPr>
              <a:t>Her piksele ait yeni değerlerin hesaplanmasını gösteren formül aşağıdadır:</a:t>
            </a: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7" name="Resim 6">
            <a:extLst>
              <a:ext uri="{FF2B5EF4-FFF2-40B4-BE49-F238E27FC236}">
                <a16:creationId xmlns:a16="http://schemas.microsoft.com/office/drawing/2014/main" id="{E27EE66D-D914-20F6-82F7-D153735A3189}"/>
              </a:ext>
            </a:extLst>
          </p:cNvPr>
          <p:cNvPicPr>
            <a:picLocks noChangeAspect="1"/>
          </p:cNvPicPr>
          <p:nvPr/>
        </p:nvPicPr>
        <p:blipFill>
          <a:blip r:embed="rId2"/>
          <a:stretch>
            <a:fillRect/>
          </a:stretch>
        </p:blipFill>
        <p:spPr>
          <a:xfrm>
            <a:off x="1315836" y="3716183"/>
            <a:ext cx="3584638" cy="740407"/>
          </a:xfrm>
          <a:prstGeom prst="rect">
            <a:avLst/>
          </a:prstGeom>
        </p:spPr>
      </p:pic>
      <p:pic>
        <p:nvPicPr>
          <p:cNvPr id="9" name="Resim 8">
            <a:extLst>
              <a:ext uri="{FF2B5EF4-FFF2-40B4-BE49-F238E27FC236}">
                <a16:creationId xmlns:a16="http://schemas.microsoft.com/office/drawing/2014/main" id="{24C57D76-7E91-DEB8-913E-6460CC4879C8}"/>
              </a:ext>
            </a:extLst>
          </p:cNvPr>
          <p:cNvPicPr>
            <a:picLocks noChangeAspect="1"/>
          </p:cNvPicPr>
          <p:nvPr/>
        </p:nvPicPr>
        <p:blipFill>
          <a:blip r:embed="rId3"/>
          <a:stretch>
            <a:fillRect/>
          </a:stretch>
        </p:blipFill>
        <p:spPr>
          <a:xfrm>
            <a:off x="1315835" y="5259833"/>
            <a:ext cx="5164864" cy="990899"/>
          </a:xfrm>
          <a:prstGeom prst="rect">
            <a:avLst/>
          </a:prstGeom>
        </p:spPr>
      </p:pic>
    </p:spTree>
    <p:extLst>
      <p:ext uri="{BB962C8B-B14F-4D97-AF65-F5344CB8AC3E}">
        <p14:creationId xmlns:p14="http://schemas.microsoft.com/office/powerpoint/2010/main" val="2907094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193889B-5DF6-0C0D-5C88-8105F069DEEB}"/>
              </a:ext>
            </a:extLst>
          </p:cNvPr>
          <p:cNvSpPr>
            <a:spLocks noGrp="1"/>
          </p:cNvSpPr>
          <p:nvPr>
            <p:ph idx="1"/>
          </p:nvPr>
        </p:nvSpPr>
        <p:spPr>
          <a:xfrm>
            <a:off x="941034" y="328473"/>
            <a:ext cx="10074838" cy="6090082"/>
          </a:xfrm>
        </p:spPr>
        <p:txBody>
          <a:bodyPr/>
          <a:lstStyle/>
          <a:p>
            <a:r>
              <a:rPr lang="tr-TR" dirty="0">
                <a:latin typeface="Times New Roman" panose="02020603050405020304" pitchFamily="18" charset="0"/>
                <a:cs typeface="Times New Roman" panose="02020603050405020304" pitchFamily="18" charset="0"/>
              </a:rPr>
              <a:t>Filtreleme işleminden sonra renkli görüntünün, grileştirilmesi adımı gerçekleştirilmektedir. Grileştirme işlemine ait formül aşağıdadır. Formülde, IG grileştirilmiş yeni görüntü matrisini , I’RK, I’RY ve I’RM sırasıyla filtrelenmiş renkli görüntüdeki kırmızı, yeşil ve mavi renk değerini ifade etmektedir.</a:t>
            </a:r>
          </a:p>
          <a:p>
            <a:endParaRPr lang="tr-TR" dirty="0"/>
          </a:p>
          <a:p>
            <a:endParaRPr lang="tr-TR" dirty="0"/>
          </a:p>
          <a:p>
            <a:r>
              <a:rPr lang="tr-TR" dirty="0">
                <a:latin typeface="Times New Roman" panose="02020603050405020304" pitchFamily="18" charset="0"/>
                <a:cs typeface="Times New Roman" panose="02020603050405020304" pitchFamily="18" charset="0"/>
              </a:rPr>
              <a:t>Gri olarak elde edilen görüntü üzerinde, eşikleme işlemi uygulanarak sadece ilgili nesnelere ait yer alan bölümler kullanılmaktadır. Eşikleme işleminde kullanılan en küçük (</a:t>
            </a:r>
            <a:r>
              <a:rPr lang="tr-TR" dirty="0" err="1">
                <a:latin typeface="Times New Roman" panose="02020603050405020304" pitchFamily="18" charset="0"/>
                <a:cs typeface="Times New Roman" panose="02020603050405020304" pitchFamily="18" charset="0"/>
              </a:rPr>
              <a:t>min</a:t>
            </a:r>
            <a:r>
              <a:rPr lang="tr-TR" dirty="0">
                <a:latin typeface="Times New Roman" panose="02020603050405020304" pitchFamily="18" charset="0"/>
                <a:cs typeface="Times New Roman" panose="02020603050405020304" pitchFamily="18" charset="0"/>
              </a:rPr>
              <a:t>) ve en büyük değerler (</a:t>
            </a:r>
            <a:r>
              <a:rPr lang="tr-TR" dirty="0" err="1">
                <a:latin typeface="Times New Roman" panose="02020603050405020304" pitchFamily="18" charset="0"/>
                <a:cs typeface="Times New Roman" panose="02020603050405020304" pitchFamily="18" charset="0"/>
              </a:rPr>
              <a:t>max</a:t>
            </a:r>
            <a:r>
              <a:rPr lang="tr-TR" dirty="0">
                <a:latin typeface="Times New Roman" panose="02020603050405020304" pitchFamily="18" charset="0"/>
                <a:cs typeface="Times New Roman" panose="02020603050405020304" pitchFamily="18" charset="0"/>
              </a:rPr>
              <a:t>) deneysel çalışmalar sonucunda belirlenmektedir. Gri görüntü içerisinde yer alan piksel değerleri </a:t>
            </a:r>
            <a:r>
              <a:rPr lang="tr-TR" dirty="0" err="1">
                <a:latin typeface="Times New Roman" panose="02020603050405020304" pitchFamily="18" charset="0"/>
                <a:cs typeface="Times New Roman" panose="02020603050405020304" pitchFamily="18" charset="0"/>
              </a:rPr>
              <a:t>min</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max</a:t>
            </a:r>
            <a:r>
              <a:rPr lang="tr-TR" dirty="0">
                <a:latin typeface="Times New Roman" panose="02020603050405020304" pitchFamily="18" charset="0"/>
                <a:cs typeface="Times New Roman" panose="02020603050405020304" pitchFamily="18" charset="0"/>
              </a:rPr>
              <a:t> değerleri arasında bulunup bulunmadığı karşılaştırılarak, ikili görüntü için yeni değer ataması gerçekleştirilmektedir. Aşağıda ikili görüntü oluşturma işlemine ait formül gösterilmektedir:</a:t>
            </a:r>
          </a:p>
          <a:p>
            <a:pPr marL="45720" indent="0">
              <a:buNone/>
            </a:pPr>
            <a:endParaRPr lang="tr-TR" dirty="0"/>
          </a:p>
          <a:p>
            <a:pPr marL="45720" indent="0">
              <a:buNone/>
            </a:pPr>
            <a:endParaRPr lang="tr-TR" dirty="0"/>
          </a:p>
          <a:p>
            <a:pPr marL="45720" indent="0">
              <a:buNone/>
            </a:pPr>
            <a:endParaRPr lang="tr-TR" dirty="0"/>
          </a:p>
          <a:p>
            <a:pPr marL="45720" indent="0">
              <a:buNone/>
            </a:pPr>
            <a:endParaRPr lang="tr-TR" dirty="0"/>
          </a:p>
        </p:txBody>
      </p:sp>
      <p:pic>
        <p:nvPicPr>
          <p:cNvPr id="5" name="Resim 4">
            <a:extLst>
              <a:ext uri="{FF2B5EF4-FFF2-40B4-BE49-F238E27FC236}">
                <a16:creationId xmlns:a16="http://schemas.microsoft.com/office/drawing/2014/main" id="{29C85AAA-6376-C924-50CE-B67630DDE8EA}"/>
              </a:ext>
            </a:extLst>
          </p:cNvPr>
          <p:cNvPicPr>
            <a:picLocks noChangeAspect="1"/>
          </p:cNvPicPr>
          <p:nvPr/>
        </p:nvPicPr>
        <p:blipFill>
          <a:blip r:embed="rId2"/>
          <a:stretch>
            <a:fillRect/>
          </a:stretch>
        </p:blipFill>
        <p:spPr>
          <a:xfrm>
            <a:off x="1176128" y="1687081"/>
            <a:ext cx="5171406" cy="752434"/>
          </a:xfrm>
          <a:prstGeom prst="rect">
            <a:avLst/>
          </a:prstGeom>
        </p:spPr>
      </p:pic>
      <p:pic>
        <p:nvPicPr>
          <p:cNvPr id="7" name="Resim 6">
            <a:extLst>
              <a:ext uri="{FF2B5EF4-FFF2-40B4-BE49-F238E27FC236}">
                <a16:creationId xmlns:a16="http://schemas.microsoft.com/office/drawing/2014/main" id="{E8B8BF52-EA76-F73C-BE5F-5FBC8A4DD2B4}"/>
              </a:ext>
            </a:extLst>
          </p:cNvPr>
          <p:cNvPicPr>
            <a:picLocks noChangeAspect="1"/>
          </p:cNvPicPr>
          <p:nvPr/>
        </p:nvPicPr>
        <p:blipFill>
          <a:blip r:embed="rId3"/>
          <a:stretch>
            <a:fillRect/>
          </a:stretch>
        </p:blipFill>
        <p:spPr>
          <a:xfrm>
            <a:off x="1176128" y="5100452"/>
            <a:ext cx="5002730" cy="927558"/>
          </a:xfrm>
          <a:prstGeom prst="rect">
            <a:avLst/>
          </a:prstGeom>
        </p:spPr>
      </p:pic>
    </p:spTree>
    <p:extLst>
      <p:ext uri="{BB962C8B-B14F-4D97-AF65-F5344CB8AC3E}">
        <p14:creationId xmlns:p14="http://schemas.microsoft.com/office/powerpoint/2010/main" val="4051000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1D1075-DA90-227C-6382-EFF6ADC08B5C}"/>
              </a:ext>
            </a:extLst>
          </p:cNvPr>
          <p:cNvSpPr>
            <a:spLocks noGrp="1"/>
          </p:cNvSpPr>
          <p:nvPr>
            <p:ph type="title"/>
          </p:nvPr>
        </p:nvSpPr>
        <p:spPr>
          <a:xfrm>
            <a:off x="1143000" y="609599"/>
            <a:ext cx="9875520" cy="5444972"/>
          </a:xfrm>
        </p:spPr>
        <p:txBody>
          <a:bodyPr>
            <a:normAutofit/>
          </a:bodyPr>
          <a:lstStyle/>
          <a:p>
            <a:r>
              <a:rPr lang="tr-TR" sz="4000" dirty="0">
                <a:latin typeface="Times New Roman" panose="02020603050405020304" pitchFamily="18" charset="0"/>
                <a:cs typeface="Times New Roman" panose="02020603050405020304" pitchFamily="18" charset="0"/>
              </a:rPr>
              <a:t>RETİNA KAN DAMARLARINI ÇIKARMAK İÇİN EŞİKLEME TEMELLİ MORFOLOJİK BİR YÖNTEM</a:t>
            </a:r>
          </a:p>
        </p:txBody>
      </p:sp>
    </p:spTree>
    <p:extLst>
      <p:ext uri="{BB962C8B-B14F-4D97-AF65-F5344CB8AC3E}">
        <p14:creationId xmlns:p14="http://schemas.microsoft.com/office/powerpoint/2010/main" val="42795506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14263B-F66F-4DAE-D6E3-63B083A75FA5}"/>
              </a:ext>
            </a:extLst>
          </p:cNvPr>
          <p:cNvSpPr>
            <a:spLocks noGrp="1"/>
          </p:cNvSpPr>
          <p:nvPr>
            <p:ph idx="1"/>
          </p:nvPr>
        </p:nvSpPr>
        <p:spPr>
          <a:xfrm>
            <a:off x="1143000" y="390617"/>
            <a:ext cx="9872871" cy="6045694"/>
          </a:xfrm>
        </p:spPr>
        <p:txBody>
          <a:bodyPr/>
          <a:lstStyle/>
          <a:p>
            <a:r>
              <a:rPr lang="tr-TR" dirty="0">
                <a:latin typeface="Times New Roman" panose="02020603050405020304" pitchFamily="18" charset="0"/>
                <a:cs typeface="Times New Roman" panose="02020603050405020304" pitchFamily="18" charset="0"/>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Bu çalışmada, ikili görüntü üzerinde, aşındırma (</a:t>
            </a:r>
            <a:r>
              <a:rPr lang="tr-TR" dirty="0" err="1">
                <a:latin typeface="Times New Roman" panose="02020603050405020304" pitchFamily="18" charset="0"/>
                <a:cs typeface="Times New Roman" panose="02020603050405020304" pitchFamily="18" charset="0"/>
              </a:rPr>
              <a:t>erosion</a:t>
            </a:r>
            <a:r>
              <a:rPr lang="tr-TR" dirty="0">
                <a:latin typeface="Times New Roman" panose="02020603050405020304" pitchFamily="18" charset="0"/>
                <a:cs typeface="Times New Roman" panose="02020603050405020304" pitchFamily="18" charset="0"/>
              </a:rPr>
              <a:t>) ve genişleme (</a:t>
            </a:r>
            <a:r>
              <a:rPr lang="tr-TR" dirty="0" err="1">
                <a:latin typeface="Times New Roman" panose="02020603050405020304" pitchFamily="18" charset="0"/>
                <a:cs typeface="Times New Roman" panose="02020603050405020304" pitchFamily="18" charset="0"/>
              </a:rPr>
              <a:t>dilation</a:t>
            </a:r>
            <a:r>
              <a:rPr lang="tr-TR" dirty="0">
                <a:latin typeface="Times New Roman" panose="02020603050405020304" pitchFamily="18" charset="0"/>
                <a:cs typeface="Times New Roman" panose="02020603050405020304" pitchFamily="18" charset="0"/>
              </a:rPr>
              <a:t>) morfolojik işlemleri uygulanmaktadır.</a:t>
            </a:r>
          </a:p>
          <a:p>
            <a:r>
              <a:rPr lang="tr-TR" dirty="0">
                <a:latin typeface="Times New Roman" panose="02020603050405020304" pitchFamily="18" charset="0"/>
                <a:cs typeface="Times New Roman" panose="02020603050405020304" pitchFamily="18" charset="0"/>
              </a:rPr>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p>
        </p:txBody>
      </p:sp>
    </p:spTree>
    <p:extLst>
      <p:ext uri="{BB962C8B-B14F-4D97-AF65-F5344CB8AC3E}">
        <p14:creationId xmlns:p14="http://schemas.microsoft.com/office/powerpoint/2010/main" val="212061035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0B3D555-85C6-6461-17E5-054DFA9A16EE}"/>
              </a:ext>
            </a:extLst>
          </p:cNvPr>
          <p:cNvPicPr>
            <a:picLocks noGrp="1" noChangeAspect="1"/>
          </p:cNvPicPr>
          <p:nvPr>
            <p:ph idx="1"/>
          </p:nvPr>
        </p:nvPicPr>
        <p:blipFill>
          <a:blip r:embed="rId2"/>
          <a:stretch>
            <a:fillRect/>
          </a:stretch>
        </p:blipFill>
        <p:spPr>
          <a:xfrm>
            <a:off x="1020100" y="340626"/>
            <a:ext cx="2012828" cy="2571250"/>
          </a:xfrm>
        </p:spPr>
      </p:pic>
      <p:sp>
        <p:nvSpPr>
          <p:cNvPr id="6" name="Ok: Sağ 5">
            <a:extLst>
              <a:ext uri="{FF2B5EF4-FFF2-40B4-BE49-F238E27FC236}">
                <a16:creationId xmlns:a16="http://schemas.microsoft.com/office/drawing/2014/main" id="{B5D3971F-029D-D3D2-6D50-203B52D58322}"/>
              </a:ext>
            </a:extLst>
          </p:cNvPr>
          <p:cNvSpPr/>
          <p:nvPr/>
        </p:nvSpPr>
        <p:spPr>
          <a:xfrm>
            <a:off x="3234293" y="1225119"/>
            <a:ext cx="994299" cy="621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4BA6E429-45C4-837A-96EA-DC394579B27C}"/>
              </a:ext>
            </a:extLst>
          </p:cNvPr>
          <p:cNvSpPr txBox="1"/>
          <p:nvPr/>
        </p:nvSpPr>
        <p:spPr>
          <a:xfrm>
            <a:off x="4429957" y="1225119"/>
            <a:ext cx="5166804" cy="769441"/>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Görüntü ön işleme aşaması kamera görüntüsü(kameradan alınan ham görüntü )</a:t>
            </a:r>
          </a:p>
        </p:txBody>
      </p:sp>
      <p:sp>
        <p:nvSpPr>
          <p:cNvPr id="8" name="Metin kutusu 7">
            <a:extLst>
              <a:ext uri="{FF2B5EF4-FFF2-40B4-BE49-F238E27FC236}">
                <a16:creationId xmlns:a16="http://schemas.microsoft.com/office/drawing/2014/main" id="{93B02F73-F4EC-6166-AF25-15A1C35EE540}"/>
              </a:ext>
            </a:extLst>
          </p:cNvPr>
          <p:cNvSpPr txBox="1"/>
          <p:nvPr/>
        </p:nvSpPr>
        <p:spPr>
          <a:xfrm>
            <a:off x="943437" y="2957189"/>
            <a:ext cx="9958342" cy="1785104"/>
          </a:xfrm>
          <a:prstGeom prst="rect">
            <a:avLst/>
          </a:prstGeom>
          <a:noFill/>
        </p:spPr>
        <p:txBody>
          <a:bodyPr wrap="square" rtlCol="0">
            <a:spAutoFit/>
          </a:bodyPr>
          <a:lstStyle/>
          <a:p>
            <a:pPr marL="285750" indent="-285750">
              <a:buFont typeface="Arial" panose="020B0604020202020204" pitchFamily="34" charset="0"/>
              <a:buChar char="•"/>
            </a:pPr>
            <a:r>
              <a:rPr lang="tr-TR" sz="2200" dirty="0">
                <a:solidFill>
                  <a:schemeClr val="accent1"/>
                </a:solidFill>
                <a:latin typeface="Times New Roman" panose="02020603050405020304" pitchFamily="18" charset="0"/>
                <a:cs typeface="Times New Roman" panose="02020603050405020304" pitchFamily="18" charset="0"/>
              </a:rPr>
              <a:t>Aşağıda ise filtreleme, grileştirme, eşikleme ve morfolojik işlemlerin kameradan alınan ham görüntüye uygulanması sonucunda oluşan görüntü gösterilmektedir. Elde edilen görüntü ile ortamda bulunan nesnelere ait kenarlar belirlenmekte ve özellik çıkarımı için hazır duruma getirilmektedir.</a:t>
            </a:r>
          </a:p>
          <a:p>
            <a:endParaRPr lang="tr-TR" sz="2200" dirty="0">
              <a:solidFill>
                <a:schemeClr val="accent1"/>
              </a:solidFill>
              <a:latin typeface="Times New Roman" panose="02020603050405020304" pitchFamily="18" charset="0"/>
              <a:cs typeface="Times New Roman" panose="02020603050405020304" pitchFamily="18" charset="0"/>
            </a:endParaRPr>
          </a:p>
        </p:txBody>
      </p:sp>
      <p:pic>
        <p:nvPicPr>
          <p:cNvPr id="10" name="Resim 9">
            <a:extLst>
              <a:ext uri="{FF2B5EF4-FFF2-40B4-BE49-F238E27FC236}">
                <a16:creationId xmlns:a16="http://schemas.microsoft.com/office/drawing/2014/main" id="{3A511111-6234-E972-3D64-35E6CDA34376}"/>
              </a:ext>
            </a:extLst>
          </p:cNvPr>
          <p:cNvPicPr>
            <a:picLocks noChangeAspect="1"/>
          </p:cNvPicPr>
          <p:nvPr/>
        </p:nvPicPr>
        <p:blipFill>
          <a:blip r:embed="rId3"/>
          <a:stretch>
            <a:fillRect/>
          </a:stretch>
        </p:blipFill>
        <p:spPr>
          <a:xfrm>
            <a:off x="1342285" y="4388111"/>
            <a:ext cx="2990017" cy="2066648"/>
          </a:xfrm>
          <a:prstGeom prst="rect">
            <a:avLst/>
          </a:prstGeom>
        </p:spPr>
      </p:pic>
      <p:sp>
        <p:nvSpPr>
          <p:cNvPr id="11" name="Ok: Sağ 10">
            <a:extLst>
              <a:ext uri="{FF2B5EF4-FFF2-40B4-BE49-F238E27FC236}">
                <a16:creationId xmlns:a16="http://schemas.microsoft.com/office/drawing/2014/main" id="{6036E5C3-300A-9DE3-A979-DD4235C5358C}"/>
              </a:ext>
            </a:extLst>
          </p:cNvPr>
          <p:cNvSpPr/>
          <p:nvPr/>
        </p:nvSpPr>
        <p:spPr>
          <a:xfrm>
            <a:off x="4563122" y="5086905"/>
            <a:ext cx="1136342" cy="545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AEE6424E-2A02-D761-9C83-D4166245FA73}"/>
              </a:ext>
            </a:extLst>
          </p:cNvPr>
          <p:cNvSpPr txBox="1"/>
          <p:nvPr/>
        </p:nvSpPr>
        <p:spPr>
          <a:xfrm>
            <a:off x="5850384" y="5086905"/>
            <a:ext cx="4154750" cy="769441"/>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Görüntü ön işleme adımından sonra oluşan görüntü</a:t>
            </a:r>
          </a:p>
        </p:txBody>
      </p:sp>
    </p:spTree>
    <p:extLst>
      <p:ext uri="{BB962C8B-B14F-4D97-AF65-F5344CB8AC3E}">
        <p14:creationId xmlns:p14="http://schemas.microsoft.com/office/powerpoint/2010/main" val="4131074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A81B0B-74B3-39D5-23B6-54629FE35B2D}"/>
              </a:ext>
            </a:extLst>
          </p:cNvPr>
          <p:cNvSpPr>
            <a:spLocks noGrp="1"/>
          </p:cNvSpPr>
          <p:nvPr>
            <p:ph type="title"/>
          </p:nvPr>
        </p:nvSpPr>
        <p:spPr>
          <a:xfrm>
            <a:off x="1140351" y="508986"/>
            <a:ext cx="9875520" cy="662866"/>
          </a:xfrm>
        </p:spPr>
        <p:txBody>
          <a:bodyPr>
            <a:noAutofit/>
          </a:bodyPr>
          <a:lstStyle/>
          <a:p>
            <a:r>
              <a:rPr lang="tr-TR" sz="4000" dirty="0">
                <a:solidFill>
                  <a:srgbClr val="FF0000"/>
                </a:solidFill>
                <a:latin typeface="Times New Roman" panose="02020603050405020304" pitchFamily="18" charset="0"/>
                <a:cs typeface="Times New Roman" panose="02020603050405020304" pitchFamily="18" charset="0"/>
              </a:rPr>
              <a:t>2.2.Nesne Bulma ve Özellik Çıkarımı İşlemi Aşaması</a:t>
            </a:r>
          </a:p>
        </p:txBody>
      </p:sp>
      <p:sp>
        <p:nvSpPr>
          <p:cNvPr id="3" name="İçerik Yer Tutucusu 2">
            <a:extLst>
              <a:ext uri="{FF2B5EF4-FFF2-40B4-BE49-F238E27FC236}">
                <a16:creationId xmlns:a16="http://schemas.microsoft.com/office/drawing/2014/main" id="{DEB1F7C2-89BC-7B60-23A5-F74A7BE9E86A}"/>
              </a:ext>
            </a:extLst>
          </p:cNvPr>
          <p:cNvSpPr>
            <a:spLocks noGrp="1"/>
          </p:cNvSpPr>
          <p:nvPr>
            <p:ph idx="1"/>
          </p:nvPr>
        </p:nvSpPr>
        <p:spPr>
          <a:xfrm>
            <a:off x="1143000" y="1305017"/>
            <a:ext cx="9872871" cy="4790983"/>
          </a:xfrm>
        </p:spPr>
        <p:txBody>
          <a:bodyPr/>
          <a:lstStyle/>
          <a:p>
            <a:r>
              <a:rPr lang="tr-TR" dirty="0">
                <a:latin typeface="Times New Roman" panose="02020603050405020304" pitchFamily="18" charset="0"/>
                <a:cs typeface="Times New Roman" panose="02020603050405020304" pitchFamily="18" charset="0"/>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a:p>
            <a:pPr marL="4572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5286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6C26F0-0BF0-37DD-ED22-64F0AA1B66A0}"/>
              </a:ext>
            </a:extLst>
          </p:cNvPr>
          <p:cNvSpPr>
            <a:spLocks noGrp="1"/>
          </p:cNvSpPr>
          <p:nvPr>
            <p:ph type="title"/>
          </p:nvPr>
        </p:nvSpPr>
        <p:spPr>
          <a:xfrm>
            <a:off x="1158240" y="292963"/>
            <a:ext cx="9875520" cy="621437"/>
          </a:xfrm>
        </p:spPr>
        <p:txBody>
          <a:bodyPr>
            <a:normAutofit fontScale="90000"/>
          </a:bodyPr>
          <a:lstStyle/>
          <a:p>
            <a:r>
              <a:rPr lang="tr-TR" sz="4000" dirty="0">
                <a:solidFill>
                  <a:srgbClr val="FF0000"/>
                </a:solidFill>
                <a:latin typeface="Times New Roman" panose="02020603050405020304" pitchFamily="18" charset="0"/>
                <a:cs typeface="Times New Roman" panose="02020603050405020304" pitchFamily="18" charset="0"/>
              </a:rPr>
              <a:t>2.3.Sınıflandırma İşlemi Aşamasına Ait Adımlar</a:t>
            </a:r>
          </a:p>
        </p:txBody>
      </p:sp>
      <p:sp>
        <p:nvSpPr>
          <p:cNvPr id="3" name="İçerik Yer Tutucusu 2">
            <a:extLst>
              <a:ext uri="{FF2B5EF4-FFF2-40B4-BE49-F238E27FC236}">
                <a16:creationId xmlns:a16="http://schemas.microsoft.com/office/drawing/2014/main" id="{CC37AEB8-08C9-AF81-1D68-0C405235736D}"/>
              </a:ext>
            </a:extLst>
          </p:cNvPr>
          <p:cNvSpPr>
            <a:spLocks noGrp="1"/>
          </p:cNvSpPr>
          <p:nvPr>
            <p:ph idx="1"/>
          </p:nvPr>
        </p:nvSpPr>
        <p:spPr>
          <a:xfrm>
            <a:off x="1143000" y="852255"/>
            <a:ext cx="9872871" cy="5712781"/>
          </a:xfrm>
        </p:spPr>
        <p:txBody>
          <a:bodyPr/>
          <a:lstStyle/>
          <a:p>
            <a:r>
              <a:rPr lang="tr-TR" dirty="0">
                <a:latin typeface="Times New Roman" panose="02020603050405020304" pitchFamily="18" charset="0"/>
                <a:cs typeface="Times New Roman" panose="02020603050405020304" pitchFamily="18" charset="0"/>
              </a:rPr>
              <a:t>Bu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p>
          <a:p>
            <a:pPr marL="45720" indent="0">
              <a:buNone/>
            </a:pPr>
            <a:r>
              <a:rPr lang="tr-TR" dirty="0">
                <a:solidFill>
                  <a:srgbClr val="FF0000"/>
                </a:solidFill>
                <a:latin typeface="Times New Roman" panose="02020603050405020304" pitchFamily="18" charset="0"/>
                <a:cs typeface="Times New Roman" panose="02020603050405020304" pitchFamily="18" charset="0"/>
              </a:rPr>
              <a:t>2.3.1.Ortalama Tabanlı Sınıflandırma:</a:t>
            </a:r>
          </a:p>
          <a:p>
            <a:r>
              <a:rPr lang="tr-TR" dirty="0">
                <a:latin typeface="Times New Roman" panose="02020603050405020304" pitchFamily="18" charset="0"/>
                <a:cs typeface="Times New Roman" panose="02020603050405020304" pitchFamily="18" charset="0"/>
              </a:rPr>
              <a:t>Önerilen ilk yöntemde ortamda bulunan nesneler kendi aralarında otomatik olarak 3 sınıfa ayrıştırılmaktadır.</a:t>
            </a:r>
          </a:p>
          <a:p>
            <a:r>
              <a:rPr lang="tr-TR" dirty="0">
                <a:latin typeface="Times New Roman" panose="02020603050405020304" pitchFamily="18" charset="0"/>
                <a:cs typeface="Times New Roman" panose="02020603050405020304" pitchFamily="18" charset="0"/>
              </a:rPr>
              <a:t>Nesneleri sınıflandırma aşamasında, ilgili nesnenin alanı ile her bir küme merkezi arasındaki mesafe hesaplanmaktadır. Nesneler kendilerine en yakın noktada bulunan küme merkezlerine yerleştirilerek sınıflandırılmaktadır.</a:t>
            </a:r>
            <a:endParaRPr lang="tr-TR"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3412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4644ED-05C1-7681-8589-9CB3AA8493CF}"/>
              </a:ext>
            </a:extLst>
          </p:cNvPr>
          <p:cNvSpPr>
            <a:spLocks noGrp="1"/>
          </p:cNvSpPr>
          <p:nvPr>
            <p:ph idx="1"/>
          </p:nvPr>
        </p:nvSpPr>
        <p:spPr>
          <a:xfrm>
            <a:off x="1143000" y="426128"/>
            <a:ext cx="9872871" cy="5965794"/>
          </a:xfrm>
        </p:spPr>
        <p:txBody>
          <a:bodyPr/>
          <a:lstStyle/>
          <a:p>
            <a:pPr marL="45720" indent="0">
              <a:buNone/>
            </a:pPr>
            <a:r>
              <a:rPr lang="tr-TR" dirty="0">
                <a:solidFill>
                  <a:srgbClr val="FF0000"/>
                </a:solidFill>
                <a:latin typeface="Times New Roman" panose="02020603050405020304" pitchFamily="18" charset="0"/>
                <a:cs typeface="Times New Roman" panose="02020603050405020304" pitchFamily="18" charset="0"/>
              </a:rPr>
              <a:t>2.3.2.K-means Kümeleme Yöntemi:</a:t>
            </a:r>
          </a:p>
          <a:p>
            <a:r>
              <a:rPr lang="tr-TR" dirty="0">
                <a:latin typeface="Times New Roman" panose="02020603050405020304" pitchFamily="18" charset="0"/>
                <a:cs typeface="Times New Roman" panose="02020603050405020304" pitchFamily="18" charset="0"/>
              </a:rPr>
              <a:t>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algoritması, N adet veri nesnesinin K adet kümeye bölünmesidir. 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kümeleme, karesel hatayı en aza indirgemek için N tane veriyi K adet kümeye bölümlemeyi amaçlamaktadır. 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algoritmasının temel amacı bölümleme sonucunda elde edilen küme içindeki verilerin benzerliklerinin maksimum, kümeler arasındaki benzerliklerin ise minimum olmasıdır. 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algoritmasının akış şeması aşağıda verilmiştir:</a:t>
            </a:r>
          </a:p>
          <a:p>
            <a:pPr marL="45720" indent="0">
              <a:buNone/>
            </a:pPr>
            <a:endParaRPr lang="tr-TR" dirty="0">
              <a:solidFill>
                <a:srgbClr val="FF0000"/>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D5E54E64-38F0-3EE3-E2E6-375501F9FBBF}"/>
              </a:ext>
            </a:extLst>
          </p:cNvPr>
          <p:cNvPicPr>
            <a:picLocks noChangeAspect="1"/>
          </p:cNvPicPr>
          <p:nvPr/>
        </p:nvPicPr>
        <p:blipFill>
          <a:blip r:embed="rId2"/>
          <a:stretch>
            <a:fillRect/>
          </a:stretch>
        </p:blipFill>
        <p:spPr>
          <a:xfrm>
            <a:off x="1520485" y="2943965"/>
            <a:ext cx="3024882" cy="2940803"/>
          </a:xfrm>
          <a:prstGeom prst="rect">
            <a:avLst/>
          </a:prstGeom>
        </p:spPr>
      </p:pic>
    </p:spTree>
    <p:extLst>
      <p:ext uri="{BB962C8B-B14F-4D97-AF65-F5344CB8AC3E}">
        <p14:creationId xmlns:p14="http://schemas.microsoft.com/office/powerpoint/2010/main" val="38734494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52E64D4-7451-51C2-B3F1-D115A3610665}"/>
              </a:ext>
            </a:extLst>
          </p:cNvPr>
          <p:cNvSpPr>
            <a:spLocks noGrp="1"/>
          </p:cNvSpPr>
          <p:nvPr>
            <p:ph idx="1"/>
          </p:nvPr>
        </p:nvSpPr>
        <p:spPr>
          <a:xfrm>
            <a:off x="1143000" y="390617"/>
            <a:ext cx="9872871" cy="5705383"/>
          </a:xfrm>
        </p:spPr>
        <p:txBody>
          <a:bodyPr>
            <a:normAutofit lnSpcReduction="10000"/>
          </a:bodyPr>
          <a:lstStyle/>
          <a:p>
            <a:r>
              <a:rPr lang="tr-TR" dirty="0">
                <a:latin typeface="Times New Roman" panose="02020603050405020304" pitchFamily="18" charset="0"/>
                <a:cs typeface="Times New Roman" panose="02020603050405020304" pitchFamily="18" charset="0"/>
              </a:rPr>
              <a:t>Kümeleme işlemi nesnelerin birbirleri ile olan benzerlik veya benzemezliklerine göre gerçekleştirilmektedir. Benzerlik ve benzemezlik ölçümlerinde en yaygın olarak kullanılan mesafe ölçüm yöntemleri </a:t>
            </a:r>
            <a:r>
              <a:rPr lang="tr-TR" dirty="0" err="1">
                <a:latin typeface="Times New Roman" panose="02020603050405020304" pitchFamily="18" charset="0"/>
                <a:cs typeface="Times New Roman" panose="02020603050405020304" pitchFamily="18" charset="0"/>
              </a:rPr>
              <a:t>Euclidean</a:t>
            </a:r>
            <a:r>
              <a:rPr lang="tr-TR" dirty="0">
                <a:latin typeface="Times New Roman" panose="02020603050405020304" pitchFamily="18" charset="0"/>
                <a:cs typeface="Times New Roman" panose="02020603050405020304" pitchFamily="18" charset="0"/>
              </a:rPr>
              <a:t>, Manhattan ve </a:t>
            </a:r>
            <a:r>
              <a:rPr lang="tr-TR" dirty="0" err="1">
                <a:latin typeface="Times New Roman" panose="02020603050405020304" pitchFamily="18" charset="0"/>
                <a:cs typeface="Times New Roman" panose="02020603050405020304" pitchFamily="18" charset="0"/>
              </a:rPr>
              <a:t>Minkowski</a:t>
            </a:r>
            <a:r>
              <a:rPr lang="tr-TR" dirty="0">
                <a:latin typeface="Times New Roman" panose="02020603050405020304" pitchFamily="18" charset="0"/>
                <a:cs typeface="Times New Roman" panose="02020603050405020304" pitchFamily="18" charset="0"/>
              </a:rPr>
              <a:t> yöntemleridir. </a:t>
            </a:r>
            <a:r>
              <a:rPr lang="tr-TR" dirty="0" err="1">
                <a:latin typeface="Times New Roman" panose="02020603050405020304" pitchFamily="18" charset="0"/>
                <a:cs typeface="Times New Roman" panose="02020603050405020304" pitchFamily="18" charset="0"/>
              </a:rPr>
              <a:t>Euclidean</a:t>
            </a:r>
            <a:r>
              <a:rPr lang="tr-TR" dirty="0">
                <a:latin typeface="Times New Roman" panose="02020603050405020304" pitchFamily="18" charset="0"/>
                <a:cs typeface="Times New Roman" panose="02020603050405020304" pitchFamily="18" charset="0"/>
              </a:rPr>
              <a:t>, Manhattan ve </a:t>
            </a:r>
            <a:r>
              <a:rPr lang="tr-TR" dirty="0" err="1">
                <a:latin typeface="Times New Roman" panose="02020603050405020304" pitchFamily="18" charset="0"/>
                <a:cs typeface="Times New Roman" panose="02020603050405020304" pitchFamily="18" charset="0"/>
              </a:rPr>
              <a:t>Minkowski</a:t>
            </a:r>
            <a:r>
              <a:rPr lang="tr-TR" dirty="0">
                <a:latin typeface="Times New Roman" panose="02020603050405020304" pitchFamily="18" charset="0"/>
                <a:cs typeface="Times New Roman" panose="02020603050405020304" pitchFamily="18" charset="0"/>
              </a:rPr>
              <a:t> mesafelerinin hesaplanması Denklem 16, 17 ve 18’de sırası ile gösterilmektedir.</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Bu çalışmada nesneleri kümeleme işlemi aşamasında benzerliklerinden yararlanılmıştır. Nesnelerin küme merkezlerine uzaklıklarının hesaplanmasında ve kümeleme işleminin gerçekleştirilmesinde Denklem 16'da gösterilmekte olan </a:t>
            </a:r>
            <a:r>
              <a:rPr lang="tr-TR" dirty="0" err="1">
                <a:latin typeface="Times New Roman" panose="02020603050405020304" pitchFamily="18" charset="0"/>
                <a:cs typeface="Times New Roman" panose="02020603050405020304" pitchFamily="18" charset="0"/>
              </a:rPr>
              <a:t>Euclidean</a:t>
            </a:r>
            <a:r>
              <a:rPr lang="tr-TR" dirty="0">
                <a:latin typeface="Times New Roman" panose="02020603050405020304" pitchFamily="18" charset="0"/>
                <a:cs typeface="Times New Roman" panose="02020603050405020304" pitchFamily="18" charset="0"/>
              </a:rPr>
              <a:t> mesafe ölçümü kullanılmaktadır.</a:t>
            </a:r>
          </a:p>
          <a:p>
            <a:r>
              <a:rPr lang="tr-TR" dirty="0">
                <a:latin typeface="Times New Roman" panose="02020603050405020304" pitchFamily="18" charset="0"/>
                <a:cs typeface="Times New Roman" panose="02020603050405020304" pitchFamily="18" charset="0"/>
              </a:rPr>
              <a:t>Veri setindeki nesnelerin alanları piksel cinsinden hesaplanmaktadır. Hesaplanan nesne alanlarının, küme merkezlerine uzaklığı </a:t>
            </a:r>
            <a:r>
              <a:rPr lang="tr-TR" dirty="0" err="1">
                <a:latin typeface="Times New Roman" panose="02020603050405020304" pitchFamily="18" charset="0"/>
                <a:cs typeface="Times New Roman" panose="02020603050405020304" pitchFamily="18" charset="0"/>
              </a:rPr>
              <a:t>Euclidean</a:t>
            </a:r>
            <a:r>
              <a:rPr lang="tr-TR" dirty="0">
                <a:latin typeface="Times New Roman" panose="02020603050405020304" pitchFamily="18" charset="0"/>
                <a:cs typeface="Times New Roman" panose="02020603050405020304" pitchFamily="18" charset="0"/>
              </a:rPr>
              <a:t> yöntemi kullanılarak bulunmaktadır. Hesaplanan </a:t>
            </a:r>
            <a:r>
              <a:rPr lang="tr-TR" dirty="0" err="1">
                <a:latin typeface="Times New Roman" panose="02020603050405020304" pitchFamily="18" charset="0"/>
                <a:cs typeface="Times New Roman" panose="02020603050405020304" pitchFamily="18" charset="0"/>
              </a:rPr>
              <a:t>Euclidean</a:t>
            </a:r>
            <a:r>
              <a:rPr lang="tr-TR" dirty="0">
                <a:latin typeface="Times New Roman" panose="02020603050405020304" pitchFamily="18" charset="0"/>
                <a:cs typeface="Times New Roman" panose="02020603050405020304" pitchFamily="18" charset="0"/>
              </a:rPr>
              <a:t> uzaklıkları arasında en düşük olan değer hangi kümeye aitse, nesne o kümeye yerleştirilmektedir.</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BC79297B-219D-6653-439E-7BEA6CE7FE01}"/>
              </a:ext>
            </a:extLst>
          </p:cNvPr>
          <p:cNvPicPr>
            <a:picLocks noChangeAspect="1"/>
          </p:cNvPicPr>
          <p:nvPr/>
        </p:nvPicPr>
        <p:blipFill>
          <a:blip r:embed="rId2"/>
          <a:stretch>
            <a:fillRect/>
          </a:stretch>
        </p:blipFill>
        <p:spPr>
          <a:xfrm>
            <a:off x="1380315" y="1997198"/>
            <a:ext cx="4461472" cy="1198763"/>
          </a:xfrm>
          <a:prstGeom prst="rect">
            <a:avLst/>
          </a:prstGeom>
        </p:spPr>
      </p:pic>
    </p:spTree>
    <p:extLst>
      <p:ext uri="{BB962C8B-B14F-4D97-AF65-F5344CB8AC3E}">
        <p14:creationId xmlns:p14="http://schemas.microsoft.com/office/powerpoint/2010/main" val="249469116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97F34-2620-C087-5777-E67F8B98C50C}"/>
              </a:ext>
            </a:extLst>
          </p:cNvPr>
          <p:cNvSpPr>
            <a:spLocks noGrp="1"/>
          </p:cNvSpPr>
          <p:nvPr>
            <p:ph type="title"/>
          </p:nvPr>
        </p:nvSpPr>
        <p:spPr>
          <a:xfrm>
            <a:off x="1143000" y="355108"/>
            <a:ext cx="9875520" cy="568170"/>
          </a:xfrm>
        </p:spPr>
        <p:txBody>
          <a:bodyPr>
            <a:noAutofit/>
          </a:bodyPr>
          <a:lstStyle/>
          <a:p>
            <a:r>
              <a:rPr lang="tr-TR" sz="4000" dirty="0">
                <a:solidFill>
                  <a:srgbClr val="FF0000"/>
                </a:solidFill>
                <a:latin typeface="Times New Roman" panose="02020603050405020304" pitchFamily="18" charset="0"/>
                <a:cs typeface="Times New Roman" panose="02020603050405020304" pitchFamily="18" charset="0"/>
              </a:rPr>
              <a:t>3.Deneysel Çalışma</a:t>
            </a:r>
          </a:p>
        </p:txBody>
      </p:sp>
      <p:sp>
        <p:nvSpPr>
          <p:cNvPr id="3" name="İçerik Yer Tutucusu 2">
            <a:extLst>
              <a:ext uri="{FF2B5EF4-FFF2-40B4-BE49-F238E27FC236}">
                <a16:creationId xmlns:a16="http://schemas.microsoft.com/office/drawing/2014/main" id="{8AD68DCF-AC46-8136-6231-937D6BA1BE95}"/>
              </a:ext>
            </a:extLst>
          </p:cNvPr>
          <p:cNvSpPr>
            <a:spLocks noGrp="1"/>
          </p:cNvSpPr>
          <p:nvPr>
            <p:ph idx="1"/>
          </p:nvPr>
        </p:nvSpPr>
        <p:spPr>
          <a:xfrm>
            <a:off x="1143000" y="923278"/>
            <a:ext cx="9872871" cy="5172722"/>
          </a:xfrm>
        </p:spPr>
        <p:txBody>
          <a:bodyPr/>
          <a:lstStyle/>
          <a:p>
            <a:r>
              <a:rPr lang="tr-TR" dirty="0">
                <a:latin typeface="Times New Roman" panose="02020603050405020304" pitchFamily="18" charset="0"/>
                <a:cs typeface="Times New Roman" panose="02020603050405020304" pitchFamily="18" charset="0"/>
              </a:rPr>
              <a:t>Önerilen yöntem ile ortamda bulunan fındıkların tespit edilerek kümelenmesine yönelik deneysel çalışma yapılmaktadır.</a:t>
            </a:r>
          </a:p>
          <a:p>
            <a:pPr marL="45720" indent="0">
              <a:buNone/>
            </a:pPr>
            <a:endParaRPr lang="tr-TR" dirty="0">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D2887CD9-A6CF-69D8-2E51-CBBE22CAECCC}"/>
              </a:ext>
            </a:extLst>
          </p:cNvPr>
          <p:cNvPicPr>
            <a:picLocks noChangeAspect="1"/>
          </p:cNvPicPr>
          <p:nvPr/>
        </p:nvPicPr>
        <p:blipFill>
          <a:blip r:embed="rId2"/>
          <a:stretch>
            <a:fillRect/>
          </a:stretch>
        </p:blipFill>
        <p:spPr>
          <a:xfrm>
            <a:off x="1053814" y="1939030"/>
            <a:ext cx="4796569" cy="2436353"/>
          </a:xfrm>
          <a:prstGeom prst="rect">
            <a:avLst/>
          </a:prstGeom>
        </p:spPr>
      </p:pic>
      <p:sp>
        <p:nvSpPr>
          <p:cNvPr id="6" name="Ok: Sağ 5">
            <a:extLst>
              <a:ext uri="{FF2B5EF4-FFF2-40B4-BE49-F238E27FC236}">
                <a16:creationId xmlns:a16="http://schemas.microsoft.com/office/drawing/2014/main" id="{B45CA610-C0CA-647B-8650-7F1BCB096DA6}"/>
              </a:ext>
            </a:extLst>
          </p:cNvPr>
          <p:cNvSpPr/>
          <p:nvPr/>
        </p:nvSpPr>
        <p:spPr>
          <a:xfrm>
            <a:off x="6079435" y="2716567"/>
            <a:ext cx="827392" cy="594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8BE38FF0-5096-500E-F76D-215AF3FCFE7D}"/>
              </a:ext>
            </a:extLst>
          </p:cNvPr>
          <p:cNvSpPr txBox="1"/>
          <p:nvPr/>
        </p:nvSpPr>
        <p:spPr>
          <a:xfrm>
            <a:off x="7135878" y="2592280"/>
            <a:ext cx="4635911" cy="1446550"/>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(a) Kameradan alınan görüntü, (b) Ön işleme aşamasından sonra elde edilen görüntü, (c) Nesne bulma ve özellik çıkarım işleminde elde edilen görüntü</a:t>
            </a:r>
          </a:p>
        </p:txBody>
      </p:sp>
    </p:spTree>
    <p:extLst>
      <p:ext uri="{BB962C8B-B14F-4D97-AF65-F5344CB8AC3E}">
        <p14:creationId xmlns:p14="http://schemas.microsoft.com/office/powerpoint/2010/main" val="12744406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15ACAB6-6347-935C-FD02-BD33734D521A}"/>
              </a:ext>
            </a:extLst>
          </p:cNvPr>
          <p:cNvSpPr>
            <a:spLocks noGrp="1"/>
          </p:cNvSpPr>
          <p:nvPr>
            <p:ph idx="1"/>
          </p:nvPr>
        </p:nvSpPr>
        <p:spPr>
          <a:xfrm>
            <a:off x="1143000" y="461639"/>
            <a:ext cx="9872871" cy="5634361"/>
          </a:xfrm>
        </p:spPr>
        <p:txBody>
          <a:bodyPr>
            <a:normAutofit/>
          </a:bodyPr>
          <a:lstStyle/>
          <a:p>
            <a:r>
              <a:rPr lang="tr-TR" dirty="0">
                <a:latin typeface="Times New Roman" panose="02020603050405020304" pitchFamily="18" charset="0"/>
                <a:cs typeface="Times New Roman" panose="02020603050405020304" pitchFamily="18" charset="0"/>
              </a:rPr>
              <a:t>Deneysel çalışmada, ortalama tabanlı yöntem kullanılarak 3 adet küçük, 12 adet orta ve 10 adet büyük sınıf fındık bulunmaktadır. 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algoritması kullanılarak yapılan kümelemede 3 adet küçük, 10 adet orta, 12 adet büyük fındık tespit edilmektedir.</a:t>
            </a:r>
          </a:p>
          <a:p>
            <a:pPr marL="45720" indent="0">
              <a:buNone/>
            </a:pPr>
            <a:r>
              <a:rPr lang="tr-TR" sz="4000" dirty="0">
                <a:solidFill>
                  <a:srgbClr val="FF0000"/>
                </a:solidFill>
                <a:latin typeface="Times New Roman" panose="02020603050405020304" pitchFamily="18" charset="0"/>
                <a:cs typeface="Times New Roman" panose="02020603050405020304" pitchFamily="18" charset="0"/>
              </a:rPr>
              <a:t>4.Sonuçlar</a:t>
            </a:r>
          </a:p>
          <a:p>
            <a:r>
              <a:rPr lang="tr-TR" dirty="0">
                <a:latin typeface="Times New Roman" panose="02020603050405020304" pitchFamily="18" charset="0"/>
                <a:cs typeface="Times New Roman" panose="02020603050405020304" pitchFamily="18" charset="0"/>
              </a:rPr>
              <a:t>Bu çalışmada örnekleme işlemi için fındık meyvesi kullanılmaktadır. Çalışma ortamında bulunan fındık meyveleri gerçek zamanlı olarak %100 başarımla tespit edilmektedir. Ortalama tabanlı ve K-</a:t>
            </a:r>
            <a:r>
              <a:rPr lang="tr-TR" dirty="0" err="1">
                <a:latin typeface="Times New Roman" panose="02020603050405020304" pitchFamily="18" charset="0"/>
                <a:cs typeface="Times New Roman" panose="02020603050405020304" pitchFamily="18" charset="0"/>
              </a:rPr>
              <a:t>means</a:t>
            </a:r>
            <a:r>
              <a:rPr lang="tr-TR" dirty="0">
                <a:latin typeface="Times New Roman" panose="02020603050405020304" pitchFamily="18" charset="0"/>
                <a:cs typeface="Times New Roman" panose="02020603050405020304" pitchFamily="18" charset="0"/>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a:t>
            </a:r>
          </a:p>
          <a:p>
            <a:r>
              <a:rPr lang="tr-TR" dirty="0">
                <a:latin typeface="Times New Roman" panose="02020603050405020304" pitchFamily="18" charset="0"/>
                <a:cs typeface="Times New Roman" panose="02020603050405020304" pitchFamily="18" charset="0"/>
              </a:rPr>
              <a:t>Önerilen yöntemin deneysel çalışmasında farklı nesneler kullanılarak tespit ve sınıflandırma işlemleri de gerçekleştirilebilmektedir.</a:t>
            </a:r>
            <a:endParaRPr lang="tr-TR" dirty="0">
              <a:solidFill>
                <a:srgbClr val="FF0000"/>
              </a:solidFill>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2172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97930C-E590-2908-781B-02CF2B6FB7E1}"/>
              </a:ext>
            </a:extLst>
          </p:cNvPr>
          <p:cNvSpPr>
            <a:spLocks noGrp="1"/>
          </p:cNvSpPr>
          <p:nvPr>
            <p:ph type="title"/>
          </p:nvPr>
        </p:nvSpPr>
        <p:spPr>
          <a:xfrm>
            <a:off x="1143000" y="476435"/>
            <a:ext cx="9875520" cy="846338"/>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1-Giriş</a:t>
            </a:r>
          </a:p>
        </p:txBody>
      </p:sp>
      <p:sp>
        <p:nvSpPr>
          <p:cNvPr id="3" name="İçerik Yer Tutucusu 2">
            <a:extLst>
              <a:ext uri="{FF2B5EF4-FFF2-40B4-BE49-F238E27FC236}">
                <a16:creationId xmlns:a16="http://schemas.microsoft.com/office/drawing/2014/main" id="{6B3F1725-CC82-CC7D-B9D8-1919AE7C896D}"/>
              </a:ext>
            </a:extLst>
          </p:cNvPr>
          <p:cNvSpPr>
            <a:spLocks noGrp="1"/>
          </p:cNvSpPr>
          <p:nvPr>
            <p:ph idx="1"/>
          </p:nvPr>
        </p:nvSpPr>
        <p:spPr>
          <a:xfrm>
            <a:off x="1143000" y="1171852"/>
            <a:ext cx="9872871" cy="4924148"/>
          </a:xfrm>
        </p:spPr>
        <p:txBody>
          <a:bodyPr/>
          <a:lstStyle/>
          <a:p>
            <a:r>
              <a:rPr lang="tr-TR" dirty="0">
                <a:latin typeface="Times New Roman" panose="02020603050405020304" pitchFamily="18" charset="0"/>
                <a:cs typeface="Times New Roman" panose="02020603050405020304" pitchFamily="18" charset="0"/>
              </a:rPr>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a:t>
            </a:r>
          </a:p>
          <a:p>
            <a:r>
              <a:rPr lang="tr-TR" dirty="0">
                <a:latin typeface="Times New Roman" panose="02020603050405020304" pitchFamily="18" charset="0"/>
                <a:cs typeface="Times New Roman" panose="02020603050405020304" pitchFamily="18" charset="0"/>
              </a:rPr>
              <a:t>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 morfolojik yöntemler , uyum süzgeci gibi yöntemler daha hızlı ve daha anlaşılabilir yöntemlerdir. Bu çalışmada geleneksel bir yöntem olan morfolojik tabanlı bir yöntem kullanılmıştır.  </a:t>
            </a:r>
          </a:p>
        </p:txBody>
      </p:sp>
    </p:spTree>
    <p:extLst>
      <p:ext uri="{BB962C8B-B14F-4D97-AF65-F5344CB8AC3E}">
        <p14:creationId xmlns:p14="http://schemas.microsoft.com/office/powerpoint/2010/main" val="27396383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B1D0076-0B82-885B-B5B2-F8CB15E5482C}"/>
              </a:ext>
            </a:extLst>
          </p:cNvPr>
          <p:cNvSpPr>
            <a:spLocks noGrp="1"/>
          </p:cNvSpPr>
          <p:nvPr>
            <p:ph idx="1"/>
          </p:nvPr>
        </p:nvSpPr>
        <p:spPr>
          <a:xfrm>
            <a:off x="1143000" y="585926"/>
            <a:ext cx="9872871" cy="5510074"/>
          </a:xfrm>
        </p:spPr>
        <p:txBody>
          <a:bodyPr/>
          <a:lstStyle/>
          <a:p>
            <a:r>
              <a:rPr lang="tr-TR" dirty="0">
                <a:latin typeface="Times New Roman" panose="02020603050405020304" pitchFamily="18" charset="0"/>
                <a:cs typeface="Times New Roman" panose="02020603050405020304" pitchFamily="18" charset="0"/>
              </a:rPr>
              <a:t>Retinanın oksijensiz kalması sonucu retinada istenmeyen yeni damarlar oluşur. Bu istenmeyen damarları tespit etmek için retina damar ağ yapısının bilinmesi gerekir. Bu çalışmada, retina damar ağ yapısını otomatik olarak </a:t>
            </a:r>
            <a:r>
              <a:rPr lang="tr-TR" dirty="0" err="1">
                <a:latin typeface="Times New Roman" panose="02020603050405020304" pitchFamily="18" charset="0"/>
                <a:cs typeface="Times New Roman" panose="02020603050405020304" pitchFamily="18" charset="0"/>
              </a:rPr>
              <a:t>bölütleyen</a:t>
            </a:r>
            <a:r>
              <a:rPr lang="tr-TR" dirty="0">
                <a:latin typeface="Times New Roman" panose="02020603050405020304" pitchFamily="18" charset="0"/>
                <a:cs typeface="Times New Roman" panose="02020603050405020304" pitchFamily="18" charset="0"/>
              </a:rPr>
              <a:t> morfolojik tabanlı bir yöntem önerilmiştir. </a:t>
            </a:r>
          </a:p>
          <a:p>
            <a:r>
              <a:rPr lang="tr-TR" dirty="0">
                <a:latin typeface="Times New Roman" panose="02020603050405020304" pitchFamily="18" charset="0"/>
                <a:cs typeface="Times New Roman" panose="02020603050405020304" pitchFamily="18" charset="0"/>
              </a:rPr>
              <a:t>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dirty="0" err="1">
                <a:latin typeface="Times New Roman" panose="02020603050405020304" pitchFamily="18" charset="0"/>
                <a:cs typeface="Times New Roman" panose="02020603050405020304" pitchFamily="18" charset="0"/>
              </a:rPr>
              <a:t>bölütlemek</a:t>
            </a:r>
            <a:r>
              <a:rPr lang="tr-TR" dirty="0">
                <a:latin typeface="Times New Roman" panose="02020603050405020304" pitchFamily="18" charset="0"/>
                <a:cs typeface="Times New Roman" panose="02020603050405020304" pitchFamily="18" charset="0"/>
              </a:rPr>
              <a:t> için üç farklı eşikleme yöntemi kullanılmıştır. Kullanılan eşikleme yöntemleri: Çoklu Eşikleme yöntemi, Maksimum Entropi Tabanlı Eşikleme yöntemi ve Bulanık Kümeleme Tabanlı Eşikleme yöntemidir.</a:t>
            </a:r>
          </a:p>
          <a:p>
            <a:r>
              <a:rPr lang="tr-TR" dirty="0">
                <a:latin typeface="Times New Roman" panose="02020603050405020304" pitchFamily="18" charset="0"/>
                <a:cs typeface="Times New Roman" panose="02020603050405020304" pitchFamily="18" charset="0"/>
              </a:rPr>
              <a:t>Bu çalışmada amaç bu farklı eşikleme algoritmalarının aynı görüntüler üzerindeki performans karşılaştırmasını sağlamaktır.</a:t>
            </a:r>
          </a:p>
        </p:txBody>
      </p:sp>
    </p:spTree>
    <p:extLst>
      <p:ext uri="{BB962C8B-B14F-4D97-AF65-F5344CB8AC3E}">
        <p14:creationId xmlns:p14="http://schemas.microsoft.com/office/powerpoint/2010/main" val="23569641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E7A3CE-7017-A036-F4B1-422544468427}"/>
              </a:ext>
            </a:extLst>
          </p:cNvPr>
          <p:cNvSpPr>
            <a:spLocks noGrp="1"/>
          </p:cNvSpPr>
          <p:nvPr>
            <p:ph type="title"/>
          </p:nvPr>
        </p:nvSpPr>
        <p:spPr>
          <a:xfrm>
            <a:off x="1143000" y="346230"/>
            <a:ext cx="9875520" cy="958788"/>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2-Materyal ve Metot</a:t>
            </a:r>
          </a:p>
        </p:txBody>
      </p:sp>
      <p:sp>
        <p:nvSpPr>
          <p:cNvPr id="3" name="İçerik Yer Tutucusu 2">
            <a:extLst>
              <a:ext uri="{FF2B5EF4-FFF2-40B4-BE49-F238E27FC236}">
                <a16:creationId xmlns:a16="http://schemas.microsoft.com/office/drawing/2014/main" id="{D5D6CF55-15F1-26EE-9546-CCD3E0C7CE02}"/>
              </a:ext>
            </a:extLst>
          </p:cNvPr>
          <p:cNvSpPr>
            <a:spLocks noGrp="1"/>
          </p:cNvSpPr>
          <p:nvPr>
            <p:ph idx="1"/>
          </p:nvPr>
        </p:nvSpPr>
        <p:spPr>
          <a:xfrm>
            <a:off x="1143000" y="1189608"/>
            <a:ext cx="9872871" cy="4906392"/>
          </a:xfrm>
        </p:spPr>
        <p:txBody>
          <a:bodyPr>
            <a:normAutofit lnSpcReduction="10000"/>
          </a:bodyPr>
          <a:lstStyle/>
          <a:p>
            <a:pPr marL="45720" indent="0">
              <a:buNone/>
            </a:pPr>
            <a:r>
              <a:rPr lang="tr-TR" dirty="0">
                <a:solidFill>
                  <a:srgbClr val="FF0000"/>
                </a:solidFill>
                <a:latin typeface="Times New Roman" panose="02020603050405020304" pitchFamily="18" charset="0"/>
                <a:cs typeface="Times New Roman" panose="02020603050405020304" pitchFamily="18" charset="0"/>
              </a:rPr>
              <a:t>2.1.Morfolojik İşlemler: </a:t>
            </a:r>
          </a:p>
          <a:p>
            <a:r>
              <a:rPr lang="tr-TR" dirty="0">
                <a:latin typeface="Times New Roman" panose="02020603050405020304" pitchFamily="18" charset="0"/>
                <a:cs typeface="Times New Roman" panose="02020603050405020304" pitchFamily="18" charset="0"/>
              </a:rPr>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 Alt-şapka dönüşümü, bir giriş görüntüsüne morfolojik bir kapama işlemi uygulandıktan sonra uygulama sonucunun orijinal giriş görüntüsünden çıkarılması işlemidir.</a:t>
            </a:r>
          </a:p>
          <a:p>
            <a:r>
              <a:rPr lang="tr-TR" dirty="0">
                <a:latin typeface="Times New Roman" panose="02020603050405020304" pitchFamily="18" charset="0"/>
                <a:cs typeface="Times New Roman" panose="02020603050405020304" pitchFamily="18" charset="0"/>
              </a:rPr>
              <a:t>Açma işlemi görüntünün arka planına etki ettiğinden, üst-şapka dönüşümünün görüntünün arka planını çıkarması beklenir. Bu dönüşüm, yüksek geçirgen bir filtre gibi davranır ve görüntünün maskeden daha küçük olan parlak alanlarını çıkarır.  Alt-şapka dönüşümü görüntünün arka planını etkiler ve görüntünün arka plandaki maskeden daha küçük olan bazı karanlık alanları üzerinde etkili olur. Parlak alanları (açma işleminin sonuçları) görüntüye eklemek ve karanlık alanları (kapama işleminin sonuçları) görüntüden çıkarmak mümkündür. Sonuç olarak, aydınlık ve karanlık alanlar arasındaki kontrastta bir iyileşme olacaktır.</a:t>
            </a:r>
          </a:p>
          <a:p>
            <a:pPr marL="45720" indent="0">
              <a:buNone/>
            </a:pPr>
            <a:endParaRPr lang="tr-TR"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2165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03514-1539-1B26-F2B7-A6280652737B}"/>
              </a:ext>
            </a:extLst>
          </p:cNvPr>
          <p:cNvSpPr>
            <a:spLocks noGrp="1"/>
          </p:cNvSpPr>
          <p:nvPr>
            <p:ph type="title"/>
          </p:nvPr>
        </p:nvSpPr>
        <p:spPr>
          <a:xfrm>
            <a:off x="1140351" y="445363"/>
            <a:ext cx="9875520" cy="633274"/>
          </a:xfrm>
        </p:spPr>
        <p:txBody>
          <a:bodyPr>
            <a:normAutofit fontScale="90000"/>
          </a:bodyPr>
          <a:lstStyle/>
          <a:p>
            <a:r>
              <a:rPr lang="tr-TR" dirty="0">
                <a:solidFill>
                  <a:srgbClr val="FF0000"/>
                </a:solidFill>
                <a:latin typeface="Times New Roman" panose="02020603050405020304" pitchFamily="18" charset="0"/>
                <a:cs typeface="Times New Roman" panose="02020603050405020304" pitchFamily="18" charset="0"/>
              </a:rPr>
              <a:t>2.2.Eşikleme Yöntemleri</a:t>
            </a:r>
          </a:p>
        </p:txBody>
      </p:sp>
      <p:sp>
        <p:nvSpPr>
          <p:cNvPr id="3" name="İçerik Yer Tutucusu 2">
            <a:extLst>
              <a:ext uri="{FF2B5EF4-FFF2-40B4-BE49-F238E27FC236}">
                <a16:creationId xmlns:a16="http://schemas.microsoft.com/office/drawing/2014/main" id="{497BB772-07BC-FB41-B16E-06D0FBB09DCB}"/>
              </a:ext>
            </a:extLst>
          </p:cNvPr>
          <p:cNvSpPr>
            <a:spLocks noGrp="1"/>
          </p:cNvSpPr>
          <p:nvPr>
            <p:ph idx="1"/>
          </p:nvPr>
        </p:nvSpPr>
        <p:spPr>
          <a:xfrm>
            <a:off x="1143000" y="1207363"/>
            <a:ext cx="9872871" cy="4888637"/>
          </a:xfrm>
        </p:spPr>
        <p:txBody>
          <a:bodyPr/>
          <a:lstStyle/>
          <a:p>
            <a:r>
              <a:rPr lang="tr-TR" dirty="0">
                <a:latin typeface="Times New Roman" panose="02020603050405020304" pitchFamily="18" charset="0"/>
                <a:cs typeface="Times New Roman" panose="02020603050405020304" pitchFamily="18" charset="0"/>
              </a:rPr>
              <a:t>Görüntü eşikleme sadeliği ve sağlamlığı nedeni ile en sık kullanılan görüntü bölütleme yöntemlerinden biridir. </a:t>
            </a:r>
          </a:p>
          <a:p>
            <a:r>
              <a:rPr lang="tr-TR" dirty="0">
                <a:latin typeface="Times New Roman" panose="02020603050405020304" pitchFamily="18" charset="0"/>
                <a:cs typeface="Times New Roman" panose="02020603050405020304" pitchFamily="18" charset="0"/>
              </a:rPr>
              <a:t>Bu çalışmada kullanılan eşikleme yöntemleri şöyledir:</a:t>
            </a:r>
          </a:p>
          <a:p>
            <a:pPr marL="45720" indent="0">
              <a:buNone/>
            </a:pPr>
            <a:r>
              <a:rPr lang="tr-TR" dirty="0">
                <a:solidFill>
                  <a:srgbClr val="FF0000"/>
                </a:solidFill>
                <a:latin typeface="Times New Roman" panose="02020603050405020304" pitchFamily="18" charset="0"/>
                <a:cs typeface="Times New Roman" panose="02020603050405020304" pitchFamily="18" charset="0"/>
              </a:rPr>
              <a:t>2.2.1.Çok Seviyeli Eşikleme: </a:t>
            </a:r>
            <a:r>
              <a:rPr lang="tr-TR" dirty="0">
                <a:latin typeface="Times New Roman" panose="02020603050405020304" pitchFamily="18" charset="0"/>
                <a:cs typeface="Times New Roman" panose="02020603050405020304" pitchFamily="18" charset="0"/>
              </a:rPr>
              <a:t>Gri ölçekli görüntüyü birkaç farklı bölgeye ayırabilen bir işlemdir. Matematiksel modeli aşağıdaki gibidir:</a:t>
            </a:r>
          </a:p>
          <a:p>
            <a:pPr marL="45720" indent="0">
              <a:buNone/>
            </a:pPr>
            <a:endParaRPr lang="tr-TR" dirty="0">
              <a:latin typeface="Times New Roman" panose="02020603050405020304" pitchFamily="18" charset="0"/>
              <a:cs typeface="Times New Roman" panose="02020603050405020304" pitchFamily="18" charset="0"/>
            </a:endParaRPr>
          </a:p>
          <a:p>
            <a:pPr marL="45720" indent="0">
              <a:buNone/>
            </a:pPr>
            <a:r>
              <a:rPr lang="tr-TR" dirty="0">
                <a:solidFill>
                  <a:srgbClr val="FF0000"/>
                </a:solidFill>
                <a:latin typeface="Times New Roman" panose="02020603050405020304" pitchFamily="18" charset="0"/>
                <a:cs typeface="Times New Roman" panose="02020603050405020304" pitchFamily="18" charset="0"/>
              </a:rPr>
              <a:t>2.2.2.Maksimum Entropi Tabanlı Eşikleme: </a:t>
            </a:r>
            <a:r>
              <a:rPr lang="tr-TR" dirty="0">
                <a:latin typeface="Times New Roman" panose="02020603050405020304" pitchFamily="18" charset="0"/>
                <a:cs typeface="Times New Roman" panose="02020603050405020304" pitchFamily="18" charset="0"/>
              </a:rPr>
              <a:t>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endParaRPr lang="tr-TR" dirty="0">
              <a:solidFill>
                <a:srgbClr val="FF0000"/>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09FA761-70A0-052C-D03B-E863FCBA1768}"/>
              </a:ext>
            </a:extLst>
          </p:cNvPr>
          <p:cNvPicPr>
            <a:picLocks noChangeAspect="1"/>
          </p:cNvPicPr>
          <p:nvPr/>
        </p:nvPicPr>
        <p:blipFill>
          <a:blip r:embed="rId2"/>
          <a:stretch>
            <a:fillRect/>
          </a:stretch>
        </p:blipFill>
        <p:spPr>
          <a:xfrm>
            <a:off x="1176129" y="5166804"/>
            <a:ext cx="3813121" cy="1245833"/>
          </a:xfrm>
          <a:prstGeom prst="rect">
            <a:avLst/>
          </a:prstGeom>
        </p:spPr>
      </p:pic>
      <p:pic>
        <p:nvPicPr>
          <p:cNvPr id="7" name="Resim 6">
            <a:extLst>
              <a:ext uri="{FF2B5EF4-FFF2-40B4-BE49-F238E27FC236}">
                <a16:creationId xmlns:a16="http://schemas.microsoft.com/office/drawing/2014/main" id="{C8217E84-10FC-33D7-F2E8-19DFB45CFDE2}"/>
              </a:ext>
            </a:extLst>
          </p:cNvPr>
          <p:cNvPicPr>
            <a:picLocks noChangeAspect="1"/>
          </p:cNvPicPr>
          <p:nvPr/>
        </p:nvPicPr>
        <p:blipFill>
          <a:blip r:embed="rId3"/>
          <a:stretch>
            <a:fillRect/>
          </a:stretch>
        </p:blipFill>
        <p:spPr>
          <a:xfrm>
            <a:off x="1241810" y="3175431"/>
            <a:ext cx="3179270" cy="476250"/>
          </a:xfrm>
          <a:prstGeom prst="rect">
            <a:avLst/>
          </a:prstGeom>
        </p:spPr>
      </p:pic>
    </p:spTree>
    <p:extLst>
      <p:ext uri="{BB962C8B-B14F-4D97-AF65-F5344CB8AC3E}">
        <p14:creationId xmlns:p14="http://schemas.microsoft.com/office/powerpoint/2010/main" val="2168760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FC888E9-2641-BBF9-BDA5-A7DF18551360}"/>
              </a:ext>
            </a:extLst>
          </p:cNvPr>
          <p:cNvSpPr>
            <a:spLocks noGrp="1"/>
          </p:cNvSpPr>
          <p:nvPr>
            <p:ph idx="1"/>
          </p:nvPr>
        </p:nvSpPr>
        <p:spPr>
          <a:xfrm>
            <a:off x="1143000" y="497151"/>
            <a:ext cx="9872871" cy="5598850"/>
          </a:xfrm>
        </p:spPr>
        <p:txBody>
          <a:bodyPr/>
          <a:lstStyle/>
          <a:p>
            <a:pPr marL="45720" indent="0">
              <a:buNone/>
            </a:pPr>
            <a:r>
              <a:rPr lang="tr-TR" dirty="0">
                <a:solidFill>
                  <a:srgbClr val="FF0000"/>
                </a:solidFill>
                <a:latin typeface="Times New Roman" panose="02020603050405020304" pitchFamily="18" charset="0"/>
                <a:cs typeface="Times New Roman" panose="02020603050405020304" pitchFamily="18" charset="0"/>
              </a:rPr>
              <a:t>2.2.3.Bulanık Mantık Tabanlı </a:t>
            </a:r>
            <a:r>
              <a:rPr lang="tr-TR" dirty="0" err="1">
                <a:solidFill>
                  <a:srgbClr val="FF0000"/>
                </a:solidFill>
                <a:latin typeface="Times New Roman" panose="02020603050405020304" pitchFamily="18" charset="0"/>
                <a:cs typeface="Times New Roman" panose="02020603050405020304" pitchFamily="18" charset="0"/>
              </a:rPr>
              <a:t>Eşikleme:</a:t>
            </a:r>
            <a:r>
              <a:rPr lang="tr-TR" dirty="0" err="1">
                <a:latin typeface="Times New Roman" panose="02020603050405020304" pitchFamily="18" charset="0"/>
                <a:cs typeface="Times New Roman" panose="02020603050405020304" pitchFamily="18" charset="0"/>
              </a:rPr>
              <a:t>Bulanık</a:t>
            </a:r>
            <a:r>
              <a:rPr lang="tr-TR" dirty="0">
                <a:latin typeface="Times New Roman" panose="02020603050405020304" pitchFamily="18" charset="0"/>
                <a:cs typeface="Times New Roman" panose="02020603050405020304" pitchFamily="18" charset="0"/>
              </a:rPr>
              <a:t> kümeleme bir yumuşak kümeleme tekniğidir. Bu kümeleme yöntemi, nesnelerin kümelere olan aitliğini ifade etmek için bir derece kavramı kullanır . Her nesne için, toplam derece 1’dir. Aşağıdaki denklem her pikselin üyelik değerini hesaplamak için kullanılır.</a:t>
            </a:r>
          </a:p>
          <a:p>
            <a:pPr marL="45720" indent="0">
              <a:buNone/>
            </a:pPr>
            <a:endParaRPr lang="tr-TR" dirty="0">
              <a:solidFill>
                <a:srgbClr val="FF0000"/>
              </a:solidFill>
              <a:latin typeface="Times New Roman" panose="02020603050405020304" pitchFamily="18" charset="0"/>
              <a:cs typeface="Times New Roman" panose="02020603050405020304" pitchFamily="18" charset="0"/>
            </a:endParaRPr>
          </a:p>
          <a:p>
            <a:pPr marL="45720" indent="0">
              <a:buNone/>
            </a:pPr>
            <a:endParaRPr lang="tr-TR" dirty="0">
              <a:solidFill>
                <a:srgbClr val="FF0000"/>
              </a:solidFill>
              <a:latin typeface="Times New Roman" panose="02020603050405020304" pitchFamily="18" charset="0"/>
              <a:cs typeface="Times New Roman" panose="02020603050405020304" pitchFamily="18" charset="0"/>
            </a:endParaRPr>
          </a:p>
          <a:p>
            <a:pPr marL="45720" indent="0">
              <a:buNone/>
            </a:pPr>
            <a:endParaRPr lang="tr-TR" dirty="0">
              <a:solidFill>
                <a:srgbClr val="FF0000"/>
              </a:solidFill>
              <a:latin typeface="Times New Roman" panose="02020603050405020304" pitchFamily="18" charset="0"/>
              <a:cs typeface="Times New Roman" panose="02020603050405020304" pitchFamily="18" charset="0"/>
            </a:endParaRPr>
          </a:p>
          <a:p>
            <a:pPr marL="45720" indent="0">
              <a:buNone/>
            </a:pPr>
            <a:r>
              <a:rPr lang="tr-TR" dirty="0">
                <a:latin typeface="Times New Roman" panose="02020603050405020304" pitchFamily="18" charset="0"/>
                <a:cs typeface="Times New Roman" panose="02020603050405020304" pitchFamily="18" charset="0"/>
              </a:rPr>
              <a:t>Bölütleme görüntülerini ikili görüntülere dönüştürmek için kullanılacak eşik hesaplaması aşağıda verildiği gibidir:</a:t>
            </a:r>
          </a:p>
          <a:p>
            <a:pPr marL="45720" indent="0">
              <a:buNone/>
            </a:pPr>
            <a:endParaRPr lang="tr-TR" dirty="0">
              <a:solidFill>
                <a:srgbClr val="FF0000"/>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8A428087-34E9-74F1-AE44-70A752B58809}"/>
              </a:ext>
            </a:extLst>
          </p:cNvPr>
          <p:cNvPicPr>
            <a:picLocks noChangeAspect="1"/>
          </p:cNvPicPr>
          <p:nvPr/>
        </p:nvPicPr>
        <p:blipFill>
          <a:blip r:embed="rId2"/>
          <a:stretch>
            <a:fillRect/>
          </a:stretch>
        </p:blipFill>
        <p:spPr>
          <a:xfrm>
            <a:off x="1380892" y="2002332"/>
            <a:ext cx="2444322" cy="1134446"/>
          </a:xfrm>
          <a:prstGeom prst="rect">
            <a:avLst/>
          </a:prstGeom>
        </p:spPr>
      </p:pic>
      <p:pic>
        <p:nvPicPr>
          <p:cNvPr id="7" name="Resim 6">
            <a:extLst>
              <a:ext uri="{FF2B5EF4-FFF2-40B4-BE49-F238E27FC236}">
                <a16:creationId xmlns:a16="http://schemas.microsoft.com/office/drawing/2014/main" id="{E98018AB-5024-F3C3-2357-1AC5D96EF8BA}"/>
              </a:ext>
            </a:extLst>
          </p:cNvPr>
          <p:cNvPicPr>
            <a:picLocks noChangeAspect="1"/>
          </p:cNvPicPr>
          <p:nvPr/>
        </p:nvPicPr>
        <p:blipFill>
          <a:blip r:embed="rId3"/>
          <a:stretch>
            <a:fillRect/>
          </a:stretch>
        </p:blipFill>
        <p:spPr>
          <a:xfrm>
            <a:off x="1380891" y="4396757"/>
            <a:ext cx="3383228" cy="1027499"/>
          </a:xfrm>
          <a:prstGeom prst="rect">
            <a:avLst/>
          </a:prstGeom>
        </p:spPr>
      </p:pic>
    </p:spTree>
    <p:extLst>
      <p:ext uri="{BB962C8B-B14F-4D97-AF65-F5344CB8AC3E}">
        <p14:creationId xmlns:p14="http://schemas.microsoft.com/office/powerpoint/2010/main" val="25504425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966DB3-12E2-2C07-E279-05081B5FD6F8}"/>
              </a:ext>
            </a:extLst>
          </p:cNvPr>
          <p:cNvSpPr>
            <a:spLocks noGrp="1"/>
          </p:cNvSpPr>
          <p:nvPr>
            <p:ph type="title"/>
          </p:nvPr>
        </p:nvSpPr>
        <p:spPr>
          <a:xfrm>
            <a:off x="1143000" y="337351"/>
            <a:ext cx="9875520" cy="719092"/>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3-Kullanılan Yöntem</a:t>
            </a:r>
          </a:p>
        </p:txBody>
      </p:sp>
      <p:sp>
        <p:nvSpPr>
          <p:cNvPr id="3" name="İçerik Yer Tutucusu 2">
            <a:extLst>
              <a:ext uri="{FF2B5EF4-FFF2-40B4-BE49-F238E27FC236}">
                <a16:creationId xmlns:a16="http://schemas.microsoft.com/office/drawing/2014/main" id="{A7E12B61-FE39-9028-2913-7621AB65954E}"/>
              </a:ext>
            </a:extLst>
          </p:cNvPr>
          <p:cNvSpPr>
            <a:spLocks noGrp="1"/>
          </p:cNvSpPr>
          <p:nvPr>
            <p:ph idx="1"/>
          </p:nvPr>
        </p:nvSpPr>
        <p:spPr>
          <a:xfrm>
            <a:off x="1143000" y="1056443"/>
            <a:ext cx="9872871" cy="5039557"/>
          </a:xfrm>
        </p:spPr>
        <p:txBody>
          <a:bodyPr/>
          <a:lstStyle/>
          <a:p>
            <a:r>
              <a:rPr lang="tr-TR" dirty="0">
                <a:latin typeface="Times New Roman" panose="02020603050405020304" pitchFamily="18" charset="0"/>
                <a:cs typeface="Times New Roman" panose="02020603050405020304" pitchFamily="18" charset="0"/>
              </a:rPr>
              <a:t>Önerilen yöntemde, veri setinde bulunan </a:t>
            </a:r>
            <a:r>
              <a:rPr lang="tr-TR" dirty="0" err="1">
                <a:latin typeface="Times New Roman" panose="02020603050405020304" pitchFamily="18" charset="0"/>
                <a:cs typeface="Times New Roman" panose="02020603050405020304" pitchFamily="18" charset="0"/>
              </a:rPr>
              <a:t>fundus</a:t>
            </a:r>
            <a:r>
              <a:rPr lang="tr-TR" dirty="0">
                <a:latin typeface="Times New Roman" panose="02020603050405020304" pitchFamily="18" charset="0"/>
                <a:cs typeface="Times New Roman" panose="02020603050405020304" pitchFamily="18" charset="0"/>
              </a:rPr>
              <a:t> görüntülerine ait damarların bölütlenmesi sağlanmıştır. Öncelikle, veri setinde bulunan görüntüler RGB renk uzayından gri ölçekli görüntülere dönüştürülür. Gri ölçekli görüntülerin tersi üzerinde önerilen sistem uygulanır. </a:t>
            </a:r>
          </a:p>
          <a:p>
            <a:endParaRPr lang="tr-TR" dirty="0"/>
          </a:p>
        </p:txBody>
      </p:sp>
      <p:pic>
        <p:nvPicPr>
          <p:cNvPr id="5" name="Resim 4">
            <a:extLst>
              <a:ext uri="{FF2B5EF4-FFF2-40B4-BE49-F238E27FC236}">
                <a16:creationId xmlns:a16="http://schemas.microsoft.com/office/drawing/2014/main" id="{4EBC5C04-16BA-998A-F38D-21EF0CBFF24B}"/>
              </a:ext>
            </a:extLst>
          </p:cNvPr>
          <p:cNvPicPr>
            <a:picLocks noChangeAspect="1"/>
          </p:cNvPicPr>
          <p:nvPr/>
        </p:nvPicPr>
        <p:blipFill>
          <a:blip r:embed="rId2"/>
          <a:stretch>
            <a:fillRect/>
          </a:stretch>
        </p:blipFill>
        <p:spPr>
          <a:xfrm>
            <a:off x="1305248" y="2452271"/>
            <a:ext cx="3171825" cy="1123950"/>
          </a:xfrm>
          <a:prstGeom prst="rect">
            <a:avLst/>
          </a:prstGeom>
        </p:spPr>
      </p:pic>
      <p:sp>
        <p:nvSpPr>
          <p:cNvPr id="6" name="Ok: Sağ 5">
            <a:extLst>
              <a:ext uri="{FF2B5EF4-FFF2-40B4-BE49-F238E27FC236}">
                <a16:creationId xmlns:a16="http://schemas.microsoft.com/office/drawing/2014/main" id="{48EEE04C-FF2C-FB30-C2CC-CEBCF69C18F9}"/>
              </a:ext>
            </a:extLst>
          </p:cNvPr>
          <p:cNvSpPr/>
          <p:nvPr/>
        </p:nvSpPr>
        <p:spPr>
          <a:xfrm>
            <a:off x="4793942" y="2840854"/>
            <a:ext cx="958788" cy="399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D6DB3EDC-6907-3A69-227B-5C338B17E0FC}"/>
              </a:ext>
            </a:extLst>
          </p:cNvPr>
          <p:cNvSpPr txBox="1"/>
          <p:nvPr/>
        </p:nvSpPr>
        <p:spPr>
          <a:xfrm>
            <a:off x="5752730" y="2691080"/>
            <a:ext cx="4536489" cy="1107996"/>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Sırasıyla, orijinal RGB görüntü, Gri-Ölçekli görüntü, Gri-Ölçekli görüntünün tersi</a:t>
            </a:r>
          </a:p>
        </p:txBody>
      </p:sp>
      <p:pic>
        <p:nvPicPr>
          <p:cNvPr id="9" name="Resim 8">
            <a:extLst>
              <a:ext uri="{FF2B5EF4-FFF2-40B4-BE49-F238E27FC236}">
                <a16:creationId xmlns:a16="http://schemas.microsoft.com/office/drawing/2014/main" id="{7BF0E2EF-5CFB-B716-025F-D76C5F341A57}"/>
              </a:ext>
            </a:extLst>
          </p:cNvPr>
          <p:cNvPicPr>
            <a:picLocks noChangeAspect="1"/>
          </p:cNvPicPr>
          <p:nvPr/>
        </p:nvPicPr>
        <p:blipFill>
          <a:blip r:embed="rId3"/>
          <a:stretch>
            <a:fillRect/>
          </a:stretch>
        </p:blipFill>
        <p:spPr>
          <a:xfrm>
            <a:off x="1602977" y="3663496"/>
            <a:ext cx="1842876" cy="2791302"/>
          </a:xfrm>
          <a:prstGeom prst="rect">
            <a:avLst/>
          </a:prstGeom>
        </p:spPr>
      </p:pic>
      <p:sp>
        <p:nvSpPr>
          <p:cNvPr id="10" name="Ok: Sağ 9">
            <a:extLst>
              <a:ext uri="{FF2B5EF4-FFF2-40B4-BE49-F238E27FC236}">
                <a16:creationId xmlns:a16="http://schemas.microsoft.com/office/drawing/2014/main" id="{B3D5DE84-3EC2-BE3C-4F07-5DC95621606E}"/>
              </a:ext>
            </a:extLst>
          </p:cNvPr>
          <p:cNvSpPr/>
          <p:nvPr/>
        </p:nvSpPr>
        <p:spPr>
          <a:xfrm>
            <a:off x="4793942" y="4527612"/>
            <a:ext cx="958788" cy="594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Metin kutusu 10">
            <a:extLst>
              <a:ext uri="{FF2B5EF4-FFF2-40B4-BE49-F238E27FC236}">
                <a16:creationId xmlns:a16="http://schemas.microsoft.com/office/drawing/2014/main" id="{22DF7F0D-585E-560E-0368-C5190E90B236}"/>
              </a:ext>
            </a:extLst>
          </p:cNvPr>
          <p:cNvSpPr txBox="1"/>
          <p:nvPr/>
        </p:nvSpPr>
        <p:spPr>
          <a:xfrm>
            <a:off x="5795349" y="4620225"/>
            <a:ext cx="3808521" cy="769441"/>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Önerilen sistemin genel yapısı(Akış şeması)</a:t>
            </a:r>
          </a:p>
        </p:txBody>
      </p:sp>
    </p:spTree>
    <p:extLst>
      <p:ext uri="{BB962C8B-B14F-4D97-AF65-F5344CB8AC3E}">
        <p14:creationId xmlns:p14="http://schemas.microsoft.com/office/powerpoint/2010/main" val="26570455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F7A6A-B48E-4F5B-41E6-1E5DBA2AEEBD}"/>
              </a:ext>
            </a:extLst>
          </p:cNvPr>
          <p:cNvSpPr>
            <a:spLocks noGrp="1"/>
          </p:cNvSpPr>
          <p:nvPr>
            <p:ph type="title"/>
          </p:nvPr>
        </p:nvSpPr>
        <p:spPr>
          <a:xfrm>
            <a:off x="1143000" y="372862"/>
            <a:ext cx="9875520" cy="878889"/>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3.1.Veri Seti</a:t>
            </a:r>
          </a:p>
        </p:txBody>
      </p:sp>
      <p:sp>
        <p:nvSpPr>
          <p:cNvPr id="3" name="İçerik Yer Tutucusu 2">
            <a:extLst>
              <a:ext uri="{FF2B5EF4-FFF2-40B4-BE49-F238E27FC236}">
                <a16:creationId xmlns:a16="http://schemas.microsoft.com/office/drawing/2014/main" id="{8E84BBEA-FFA2-ECC7-4AFF-5C4C765A363D}"/>
              </a:ext>
            </a:extLst>
          </p:cNvPr>
          <p:cNvSpPr>
            <a:spLocks noGrp="1"/>
          </p:cNvSpPr>
          <p:nvPr>
            <p:ph idx="1"/>
          </p:nvPr>
        </p:nvSpPr>
        <p:spPr>
          <a:xfrm>
            <a:off x="1143000" y="1127464"/>
            <a:ext cx="9872871" cy="4968536"/>
          </a:xfrm>
        </p:spPr>
        <p:txBody>
          <a:bodyPr/>
          <a:lstStyle/>
          <a:p>
            <a:r>
              <a:rPr lang="tr-TR" dirty="0">
                <a:latin typeface="Times New Roman" panose="02020603050405020304" pitchFamily="18" charset="0"/>
                <a:cs typeface="Times New Roman" panose="02020603050405020304" pitchFamily="18" charset="0"/>
              </a:rPr>
              <a:t>Önerilen yöntem diğer yöntemlerle kıyaslanabilir olması açısından halka açık olarak sunulan DRIVE veri seti üzerinde test edilmiştir.</a:t>
            </a:r>
          </a:p>
          <a:p>
            <a:r>
              <a:rPr lang="tr-TR" dirty="0">
                <a:latin typeface="Times New Roman" panose="02020603050405020304" pitchFamily="18" charset="0"/>
                <a:cs typeface="Times New Roman" panose="02020603050405020304" pitchFamily="18" charset="0"/>
              </a:rPr>
              <a:t>Veri setindeki damar pikselleri, deneyimli bir göz doktoru tarafından eğitilmiş üç gözlemci tarafından manuel olarak bölümlere ayrılmıştır. Test seti iki farklı gözlemci tarafından iki kez </a:t>
            </a:r>
            <a:r>
              <a:rPr lang="tr-TR" dirty="0" err="1">
                <a:latin typeface="Times New Roman" panose="02020603050405020304" pitchFamily="18" charset="0"/>
                <a:cs typeface="Times New Roman" panose="02020603050405020304" pitchFamily="18" charset="0"/>
              </a:rPr>
              <a:t>bölütlendirilmiş</a:t>
            </a:r>
            <a:r>
              <a:rPr lang="tr-TR" dirty="0">
                <a:latin typeface="Times New Roman" panose="02020603050405020304" pitchFamily="18" charset="0"/>
                <a:cs typeface="Times New Roman" panose="02020603050405020304" pitchFamily="18" charset="0"/>
              </a:rPr>
              <a:t> görüntülerden oluşur.</a:t>
            </a:r>
          </a:p>
        </p:txBody>
      </p:sp>
    </p:spTree>
    <p:extLst>
      <p:ext uri="{BB962C8B-B14F-4D97-AF65-F5344CB8AC3E}">
        <p14:creationId xmlns:p14="http://schemas.microsoft.com/office/powerpoint/2010/main" val="41326803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heme/theme1.xml><?xml version="1.0" encoding="utf-8"?>
<a:theme xmlns:a="http://schemas.openxmlformats.org/drawingml/2006/main" name="Temel">
  <a:themeElements>
    <a:clrScheme name="Temel">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em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el">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Temel</Template>
  <TotalTime>314</TotalTime>
  <Words>2407</Words>
  <Application>Microsoft Office PowerPoint</Application>
  <PresentationFormat>Geniş ekran</PresentationFormat>
  <Paragraphs>105</Paragraphs>
  <Slides>27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27</vt:i4>
      </vt:variant>
    </vt:vector>
  </HeadingPairs>
  <TitlesOfParts>
    <vt:vector size="31" baseType="lpstr">
      <vt:lpstr>Arial</vt:lpstr>
      <vt:lpstr>Corbel</vt:lpstr>
      <vt:lpstr>Times New Roman</vt:lpstr>
      <vt:lpstr>Temel</vt:lpstr>
      <vt:lpstr>PowerPoint Sunusu</vt:lpstr>
      <vt:lpstr>RETİNA KAN DAMARLARINI ÇIKARMAK İÇİN EŞİKLEME TEMELLİ MORFOLOJİK BİR YÖNTEM</vt:lpstr>
      <vt:lpstr>1-Giriş</vt:lpstr>
      <vt:lpstr>PowerPoint Sunusu</vt:lpstr>
      <vt:lpstr>2-Materyal ve Metot</vt:lpstr>
      <vt:lpstr>2.2.Eşikleme Yöntemleri</vt:lpstr>
      <vt:lpstr>PowerPoint Sunusu</vt:lpstr>
      <vt:lpstr>3-Kullanılan Yöntem</vt:lpstr>
      <vt:lpstr>3.1.Veri Seti</vt:lpstr>
      <vt:lpstr>3.2.Morfolojik İşlemler</vt:lpstr>
      <vt:lpstr>PowerPoint Sunusu</vt:lpstr>
      <vt:lpstr>PowerPoint Sunusu</vt:lpstr>
      <vt:lpstr>4-Çalışma Sonuçları</vt:lpstr>
      <vt:lpstr>GÖRÜNTÜ İŞLEME TEKNİKLERİ VE KÜMELEME YÖNTEMLERİ KULLANILARAK FINDIK MEYVESİNİN TESPİT VE SINIFLANDIRILMASI</vt:lpstr>
      <vt:lpstr>1-Giriş</vt:lpstr>
      <vt:lpstr>2.Önerilen Yöntem</vt:lpstr>
      <vt:lpstr>2.1.Görüntü Ön İşleme Aşaması</vt:lpstr>
      <vt:lpstr>PowerPoint Sunusu</vt:lpstr>
      <vt:lpstr>PowerPoint Sunusu</vt:lpstr>
      <vt:lpstr>PowerPoint Sunusu</vt:lpstr>
      <vt:lpstr>PowerPoint Sunusu</vt:lpstr>
      <vt:lpstr>2.2.Nesne Bulma ve Özellik Çıkarımı İşlemi Aşaması</vt:lpstr>
      <vt:lpstr>2.3.Sınıflandırma İşlemi Aşamasına Ait Adımlar</vt:lpstr>
      <vt:lpstr>PowerPoint Sunusu</vt:lpstr>
      <vt:lpstr>PowerPoint Sunusu</vt:lpstr>
      <vt:lpstr>3.Deneysel Çalışma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furkan karaçalı</dc:creator>
  <cp:lastModifiedBy>furkan karaçalı</cp:lastModifiedBy>
  <cp:revision>4</cp:revision>
  <dcterms:created xsi:type="dcterms:W3CDTF">2022-12-14T21:31:40Z</dcterms:created>
  <dcterms:modified xsi:type="dcterms:W3CDTF">2022-12-15T18:36:59Z</dcterms:modified>
</cp:coreProperties>
</file>