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7"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29B3FE6-B953-4D9C-A6F4-36DF20FF3110}"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9679C4-5097-4855-B037-2679D88D25BA}" type="slidenum">
              <a:rPr lang="tr-TR" smtClean="0"/>
              <a:t>‹#›</a:t>
            </a:fld>
            <a:endParaRPr lang="tr-TR"/>
          </a:p>
        </p:txBody>
      </p:sp>
    </p:spTree>
    <p:extLst>
      <p:ext uri="{BB962C8B-B14F-4D97-AF65-F5344CB8AC3E}">
        <p14:creationId xmlns:p14="http://schemas.microsoft.com/office/powerpoint/2010/main" val="420414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29B3FE6-B953-4D9C-A6F4-36DF20FF3110}"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9679C4-5097-4855-B037-2679D88D25BA}" type="slidenum">
              <a:rPr lang="tr-TR" smtClean="0"/>
              <a:t>‹#›</a:t>
            </a:fld>
            <a:endParaRPr lang="tr-TR"/>
          </a:p>
        </p:txBody>
      </p:sp>
    </p:spTree>
    <p:extLst>
      <p:ext uri="{BB962C8B-B14F-4D97-AF65-F5344CB8AC3E}">
        <p14:creationId xmlns:p14="http://schemas.microsoft.com/office/powerpoint/2010/main" val="61100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29B3FE6-B953-4D9C-A6F4-36DF20FF3110}"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9679C4-5097-4855-B037-2679D88D25BA}" type="slidenum">
              <a:rPr lang="tr-TR" smtClean="0"/>
              <a:t>‹#›</a:t>
            </a:fld>
            <a:endParaRPr lang="tr-TR"/>
          </a:p>
        </p:txBody>
      </p:sp>
    </p:spTree>
    <p:extLst>
      <p:ext uri="{BB962C8B-B14F-4D97-AF65-F5344CB8AC3E}">
        <p14:creationId xmlns:p14="http://schemas.microsoft.com/office/powerpoint/2010/main" val="179910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29B3FE6-B953-4D9C-A6F4-36DF20FF3110}"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9679C4-5097-4855-B037-2679D88D25BA}"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6272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29B3FE6-B953-4D9C-A6F4-36DF20FF3110}"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9679C4-5097-4855-B037-2679D88D25BA}" type="slidenum">
              <a:rPr lang="tr-TR" smtClean="0"/>
              <a:t>‹#›</a:t>
            </a:fld>
            <a:endParaRPr lang="tr-TR"/>
          </a:p>
        </p:txBody>
      </p:sp>
    </p:spTree>
    <p:extLst>
      <p:ext uri="{BB962C8B-B14F-4D97-AF65-F5344CB8AC3E}">
        <p14:creationId xmlns:p14="http://schemas.microsoft.com/office/powerpoint/2010/main" val="2719792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9B3FE6-B953-4D9C-A6F4-36DF20FF3110}" type="datetimeFigureOut">
              <a:rPr lang="tr-TR" smtClean="0"/>
              <a:t>8.11.2022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9679C4-5097-4855-B037-2679D88D25BA}" type="slidenum">
              <a:rPr lang="tr-TR" smtClean="0"/>
              <a:t>‹#›</a:t>
            </a:fld>
            <a:endParaRPr lang="tr-TR"/>
          </a:p>
        </p:txBody>
      </p:sp>
    </p:spTree>
    <p:extLst>
      <p:ext uri="{BB962C8B-B14F-4D97-AF65-F5344CB8AC3E}">
        <p14:creationId xmlns:p14="http://schemas.microsoft.com/office/powerpoint/2010/main" val="1614877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9B3FE6-B953-4D9C-A6F4-36DF20FF3110}" type="datetimeFigureOut">
              <a:rPr lang="tr-TR" smtClean="0"/>
              <a:t>8.11.2022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9679C4-5097-4855-B037-2679D88D25BA}" type="slidenum">
              <a:rPr lang="tr-TR" smtClean="0"/>
              <a:t>‹#›</a:t>
            </a:fld>
            <a:endParaRPr lang="tr-TR"/>
          </a:p>
        </p:txBody>
      </p:sp>
    </p:spTree>
    <p:extLst>
      <p:ext uri="{BB962C8B-B14F-4D97-AF65-F5344CB8AC3E}">
        <p14:creationId xmlns:p14="http://schemas.microsoft.com/office/powerpoint/2010/main" val="4149582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29B3FE6-B953-4D9C-A6F4-36DF20FF3110}"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9679C4-5097-4855-B037-2679D88D25BA}" type="slidenum">
              <a:rPr lang="tr-TR" smtClean="0"/>
              <a:t>‹#›</a:t>
            </a:fld>
            <a:endParaRPr lang="tr-TR"/>
          </a:p>
        </p:txBody>
      </p:sp>
    </p:spTree>
    <p:extLst>
      <p:ext uri="{BB962C8B-B14F-4D97-AF65-F5344CB8AC3E}">
        <p14:creationId xmlns:p14="http://schemas.microsoft.com/office/powerpoint/2010/main" val="2921702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29B3FE6-B953-4D9C-A6F4-36DF20FF3110}"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9679C4-5097-4855-B037-2679D88D25BA}" type="slidenum">
              <a:rPr lang="tr-TR" smtClean="0"/>
              <a:t>‹#›</a:t>
            </a:fld>
            <a:endParaRPr lang="tr-TR"/>
          </a:p>
        </p:txBody>
      </p:sp>
    </p:spTree>
    <p:extLst>
      <p:ext uri="{BB962C8B-B14F-4D97-AF65-F5344CB8AC3E}">
        <p14:creationId xmlns:p14="http://schemas.microsoft.com/office/powerpoint/2010/main" val="813763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29B3FE6-B953-4D9C-A6F4-36DF20FF3110}"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9679C4-5097-4855-B037-2679D88D25BA}" type="slidenum">
              <a:rPr lang="tr-TR" smtClean="0"/>
              <a:t>‹#›</a:t>
            </a:fld>
            <a:endParaRPr lang="tr-TR"/>
          </a:p>
        </p:txBody>
      </p:sp>
    </p:spTree>
    <p:extLst>
      <p:ext uri="{BB962C8B-B14F-4D97-AF65-F5344CB8AC3E}">
        <p14:creationId xmlns:p14="http://schemas.microsoft.com/office/powerpoint/2010/main" val="3515278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F29B3FE6-B953-4D9C-A6F4-36DF20FF3110}"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9679C4-5097-4855-B037-2679D88D25BA}" type="slidenum">
              <a:rPr lang="tr-TR" smtClean="0"/>
              <a:t>‹#›</a:t>
            </a:fld>
            <a:endParaRPr lang="tr-TR"/>
          </a:p>
        </p:txBody>
      </p:sp>
    </p:spTree>
    <p:extLst>
      <p:ext uri="{BB962C8B-B14F-4D97-AF65-F5344CB8AC3E}">
        <p14:creationId xmlns:p14="http://schemas.microsoft.com/office/powerpoint/2010/main" val="2295542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29B3FE6-B953-4D9C-A6F4-36DF20FF3110}"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9679C4-5097-4855-B037-2679D88D25BA}" type="slidenum">
              <a:rPr lang="tr-TR" smtClean="0"/>
              <a:t>‹#›</a:t>
            </a:fld>
            <a:endParaRPr lang="tr-TR"/>
          </a:p>
        </p:txBody>
      </p:sp>
    </p:spTree>
    <p:extLst>
      <p:ext uri="{BB962C8B-B14F-4D97-AF65-F5344CB8AC3E}">
        <p14:creationId xmlns:p14="http://schemas.microsoft.com/office/powerpoint/2010/main" val="215346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29B3FE6-B953-4D9C-A6F4-36DF20FF3110}"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9679C4-5097-4855-B037-2679D88D25BA}" type="slidenum">
              <a:rPr lang="tr-TR" smtClean="0"/>
              <a:t>‹#›</a:t>
            </a:fld>
            <a:endParaRPr lang="tr-TR"/>
          </a:p>
        </p:txBody>
      </p:sp>
    </p:spTree>
    <p:extLst>
      <p:ext uri="{BB962C8B-B14F-4D97-AF65-F5344CB8AC3E}">
        <p14:creationId xmlns:p14="http://schemas.microsoft.com/office/powerpoint/2010/main" val="936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29B3FE6-B953-4D9C-A6F4-36DF20FF3110}" type="datetimeFigureOut">
              <a:rPr lang="tr-TR" smtClean="0"/>
              <a:t>8.11.2022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C9679C4-5097-4855-B037-2679D88D25BA}" type="slidenum">
              <a:rPr lang="tr-TR" smtClean="0"/>
              <a:t>‹#›</a:t>
            </a:fld>
            <a:endParaRPr lang="tr-TR"/>
          </a:p>
        </p:txBody>
      </p:sp>
    </p:spTree>
    <p:extLst>
      <p:ext uri="{BB962C8B-B14F-4D97-AF65-F5344CB8AC3E}">
        <p14:creationId xmlns:p14="http://schemas.microsoft.com/office/powerpoint/2010/main" val="96863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F29B3FE6-B953-4D9C-A6F4-36DF20FF3110}" type="datetimeFigureOut">
              <a:rPr lang="tr-TR" smtClean="0"/>
              <a:t>8.11.2022</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DC9679C4-5097-4855-B037-2679D88D25BA}" type="slidenum">
              <a:rPr lang="tr-TR" smtClean="0"/>
              <a:t>‹#›</a:t>
            </a:fld>
            <a:endParaRPr lang="tr-TR"/>
          </a:p>
        </p:txBody>
      </p:sp>
    </p:spTree>
    <p:extLst>
      <p:ext uri="{BB962C8B-B14F-4D97-AF65-F5344CB8AC3E}">
        <p14:creationId xmlns:p14="http://schemas.microsoft.com/office/powerpoint/2010/main" val="1905820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29B3FE6-B953-4D9C-A6F4-36DF20FF3110}" type="datetimeFigureOut">
              <a:rPr lang="tr-TR" smtClean="0"/>
              <a:t>8.11.2022</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DC9679C4-5097-4855-B037-2679D88D25BA}" type="slidenum">
              <a:rPr lang="tr-TR" smtClean="0"/>
              <a:t>‹#›</a:t>
            </a:fld>
            <a:endParaRPr lang="tr-TR"/>
          </a:p>
        </p:txBody>
      </p:sp>
    </p:spTree>
    <p:extLst>
      <p:ext uri="{BB962C8B-B14F-4D97-AF65-F5344CB8AC3E}">
        <p14:creationId xmlns:p14="http://schemas.microsoft.com/office/powerpoint/2010/main" val="3793590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F29B3FE6-B953-4D9C-A6F4-36DF20FF3110}" type="datetimeFigureOut">
              <a:rPr lang="tr-TR" smtClean="0"/>
              <a:t>8.11.2022</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DC9679C4-5097-4855-B037-2679D88D25BA}" type="slidenum">
              <a:rPr lang="tr-TR" smtClean="0"/>
              <a:t>‹#›</a:t>
            </a:fld>
            <a:endParaRPr lang="tr-TR"/>
          </a:p>
        </p:txBody>
      </p:sp>
    </p:spTree>
    <p:extLst>
      <p:ext uri="{BB962C8B-B14F-4D97-AF65-F5344CB8AC3E}">
        <p14:creationId xmlns:p14="http://schemas.microsoft.com/office/powerpoint/2010/main" val="353912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29B3FE6-B953-4D9C-A6F4-36DF20FF3110}"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9679C4-5097-4855-B037-2679D88D25BA}" type="slidenum">
              <a:rPr lang="tr-TR" smtClean="0"/>
              <a:t>‹#›</a:t>
            </a:fld>
            <a:endParaRPr lang="tr-TR"/>
          </a:p>
        </p:txBody>
      </p:sp>
    </p:spTree>
    <p:extLst>
      <p:ext uri="{BB962C8B-B14F-4D97-AF65-F5344CB8AC3E}">
        <p14:creationId xmlns:p14="http://schemas.microsoft.com/office/powerpoint/2010/main" val="3507320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9B3FE6-B953-4D9C-A6F4-36DF20FF3110}" type="datetimeFigureOut">
              <a:rPr lang="tr-TR" smtClean="0"/>
              <a:t>8.11.2022</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C9679C4-5097-4855-B037-2679D88D25BA}" type="slidenum">
              <a:rPr lang="tr-TR" smtClean="0"/>
              <a:t>‹#›</a:t>
            </a:fld>
            <a:endParaRPr lang="tr-TR"/>
          </a:p>
        </p:txBody>
      </p:sp>
    </p:spTree>
    <p:extLst>
      <p:ext uri="{BB962C8B-B14F-4D97-AF65-F5344CB8AC3E}">
        <p14:creationId xmlns:p14="http://schemas.microsoft.com/office/powerpoint/2010/main" val="1873979148"/>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B922403-C8E0-6690-9EA6-61F9D29B4F11}"/>
              </a:ext>
            </a:extLst>
          </p:cNvPr>
          <p:cNvSpPr>
            <a:spLocks noGrp="1"/>
          </p:cNvSpPr>
          <p:nvPr>
            <p:ph idx="1"/>
          </p:nvPr>
        </p:nvSpPr>
        <p:spPr>
          <a:xfrm>
            <a:off x="838200" y="1029903"/>
            <a:ext cx="10515600" cy="5147060"/>
          </a:xfrm>
        </p:spPr>
        <p:txBody>
          <a:bodyPr/>
          <a:lstStyle/>
          <a:p>
            <a:pPr marL="0" indent="0">
              <a:buNone/>
            </a:pPr>
            <a:r>
              <a:rPr lang="tr-TR" dirty="0"/>
              <a:t> ADI:FURKAN</a:t>
            </a:r>
          </a:p>
          <a:p>
            <a:pPr marL="0" indent="0">
              <a:buNone/>
            </a:pPr>
            <a:r>
              <a:rPr lang="tr-TR" dirty="0"/>
              <a:t> SOYADI:KARAÇALI</a:t>
            </a:r>
          </a:p>
          <a:p>
            <a:pPr marL="0" indent="0">
              <a:buNone/>
            </a:pPr>
            <a:r>
              <a:rPr lang="tr-TR" dirty="0"/>
              <a:t> NUMARASI:02200201005</a:t>
            </a:r>
          </a:p>
          <a:p>
            <a:pPr marL="0" indent="0">
              <a:buNone/>
            </a:pPr>
            <a:endParaRPr lang="tr-TR" dirty="0"/>
          </a:p>
        </p:txBody>
      </p:sp>
    </p:spTree>
    <p:extLst>
      <p:ext uri="{BB962C8B-B14F-4D97-AF65-F5344CB8AC3E}">
        <p14:creationId xmlns:p14="http://schemas.microsoft.com/office/powerpoint/2010/main" val="2786041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3E39211-65D7-2990-414F-B54AA8D44B58}"/>
              </a:ext>
            </a:extLst>
          </p:cNvPr>
          <p:cNvSpPr>
            <a:spLocks noGrp="1"/>
          </p:cNvSpPr>
          <p:nvPr>
            <p:ph sz="quarter" idx="13"/>
          </p:nvPr>
        </p:nvSpPr>
        <p:spPr>
          <a:xfrm>
            <a:off x="685800" y="260059"/>
            <a:ext cx="10394707" cy="6216241"/>
          </a:xfrm>
        </p:spPr>
        <p:txBody>
          <a:bodyPr/>
          <a:lstStyle/>
          <a:p>
            <a:r>
              <a:rPr lang="tr-TR" dirty="0">
                <a:latin typeface="Times New Roman" panose="02020603050405020304" pitchFamily="18" charset="0"/>
                <a:cs typeface="Times New Roman" panose="02020603050405020304" pitchFamily="18" charset="0"/>
              </a:rPr>
              <a:t>BBE sayesinde şekilce, büyüklükçe birbirinden ayrı olan gözeneklerin ortak özelliği olan birbirine bağlı aynı renk pikseller oluşur. Böylelikle bağlı olan her bir piksel grubu bir değeri ile etiketlenmiş ve bu grubu oluşturan piksellerin koordinatları kaydedilmiştir. Bu sayede her bir gözenek ayrı bir nesne olarak algılanmakta ve bu gözeneklere ait sayı, alan, yoğunluk yuvarlaklık, şekil faktörü gibi sayısal verilere ulaşmak kolay olmaktadır.</a:t>
            </a:r>
          </a:p>
          <a:p>
            <a:pPr marL="0" indent="0">
              <a:buNone/>
            </a:pPr>
            <a:endParaRPr lang="tr-TR" dirty="0"/>
          </a:p>
        </p:txBody>
      </p:sp>
      <p:pic>
        <p:nvPicPr>
          <p:cNvPr id="7" name="Resim 6">
            <a:extLst>
              <a:ext uri="{FF2B5EF4-FFF2-40B4-BE49-F238E27FC236}">
                <a16:creationId xmlns:a16="http://schemas.microsoft.com/office/drawing/2014/main" id="{1A0D7BA5-63BE-AF0A-D09C-8DD7001CD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493" y="1965716"/>
            <a:ext cx="2404714" cy="1837368"/>
          </a:xfrm>
          <a:prstGeom prst="rect">
            <a:avLst/>
          </a:prstGeom>
        </p:spPr>
      </p:pic>
      <p:sp>
        <p:nvSpPr>
          <p:cNvPr id="8" name="Metin kutusu 7">
            <a:extLst>
              <a:ext uri="{FF2B5EF4-FFF2-40B4-BE49-F238E27FC236}">
                <a16:creationId xmlns:a16="http://schemas.microsoft.com/office/drawing/2014/main" id="{659E1942-944E-716C-FD13-9B7E8638C683}"/>
              </a:ext>
            </a:extLst>
          </p:cNvPr>
          <p:cNvSpPr txBox="1"/>
          <p:nvPr/>
        </p:nvSpPr>
        <p:spPr>
          <a:xfrm>
            <a:off x="1111493" y="4026716"/>
            <a:ext cx="3284338" cy="369332"/>
          </a:xfrm>
          <a:prstGeom prst="rect">
            <a:avLst/>
          </a:prstGeom>
          <a:noFill/>
        </p:spPr>
        <p:txBody>
          <a:bodyPr wrap="square" rtlCol="0">
            <a:spAutoFit/>
          </a:bodyPr>
          <a:lstStyle/>
          <a:p>
            <a:r>
              <a:rPr lang="tr-TR" dirty="0"/>
              <a:t>Etiketlenmiş Gözenek</a:t>
            </a:r>
          </a:p>
        </p:txBody>
      </p:sp>
    </p:spTree>
    <p:extLst>
      <p:ext uri="{BB962C8B-B14F-4D97-AF65-F5344CB8AC3E}">
        <p14:creationId xmlns:p14="http://schemas.microsoft.com/office/powerpoint/2010/main" val="3799945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C331FC-2262-9EDD-DA05-11E936F450E4}"/>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2.7. Gözeneklerin Büyüklüklerine Göre Sınıflandırılması</a:t>
            </a:r>
          </a:p>
        </p:txBody>
      </p:sp>
      <p:sp>
        <p:nvSpPr>
          <p:cNvPr id="3" name="İçerik Yer Tutucusu 2">
            <a:extLst>
              <a:ext uri="{FF2B5EF4-FFF2-40B4-BE49-F238E27FC236}">
                <a16:creationId xmlns:a16="http://schemas.microsoft.com/office/drawing/2014/main" id="{AA87F011-605B-7209-2E8F-92310C335162}"/>
              </a:ext>
            </a:extLst>
          </p:cNvPr>
          <p:cNvSpPr>
            <a:spLocks noGrp="1"/>
          </p:cNvSpPr>
          <p:nvPr>
            <p:ph sz="quarter" idx="13"/>
          </p:nvPr>
        </p:nvSpPr>
        <p:spPr>
          <a:xfrm>
            <a:off x="685800" y="2063396"/>
            <a:ext cx="10394707" cy="4471628"/>
          </a:xfrm>
        </p:spPr>
        <p:txBody>
          <a:bodyPr/>
          <a:lstStyle/>
          <a:p>
            <a:r>
              <a:rPr lang="tr-TR" dirty="0">
                <a:latin typeface="Times New Roman" panose="02020603050405020304" pitchFamily="18" charset="0"/>
                <a:cs typeface="Times New Roman" panose="02020603050405020304" pitchFamily="18" charset="0"/>
              </a:rPr>
              <a:t>Farklı büyüklükteki gözeneklerin sayılarındaki değişimlerin gözlenmesi amacıyla gözenekler 0,002mm2 -1mm2 , 1mm2 -3mm2 , 3mm2 -5mm2 ve 5mm2 - 7mm2 olmak üzere 4 sınıfa ayrılmıştır. Her bir sınıf, bir etiket grubuna dâhil edilmiştir. </a:t>
            </a:r>
          </a:p>
          <a:p>
            <a:r>
              <a:rPr lang="tr-TR" dirty="0">
                <a:latin typeface="Times New Roman" panose="02020603050405020304" pitchFamily="18" charset="0"/>
                <a:cs typeface="Times New Roman" panose="02020603050405020304" pitchFamily="18" charset="0"/>
              </a:rPr>
              <a:t>Bu  4 gözenek sınırlarına etiket grubuna göre bir renk değeri atanarak otomatik olarak renklendirilmesi yapılmıştır. </a:t>
            </a:r>
          </a:p>
        </p:txBody>
      </p:sp>
      <p:pic>
        <p:nvPicPr>
          <p:cNvPr id="9" name="Resim 8">
            <a:extLst>
              <a:ext uri="{FF2B5EF4-FFF2-40B4-BE49-F238E27FC236}">
                <a16:creationId xmlns:a16="http://schemas.microsoft.com/office/drawing/2014/main" id="{154BC699-F63F-3A8C-A31F-308B89B99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29" y="3836864"/>
            <a:ext cx="3584296" cy="2480046"/>
          </a:xfrm>
          <a:prstGeom prst="rect">
            <a:avLst/>
          </a:prstGeom>
        </p:spPr>
      </p:pic>
      <p:sp>
        <p:nvSpPr>
          <p:cNvPr id="10" name="Metin kutusu 9">
            <a:extLst>
              <a:ext uri="{FF2B5EF4-FFF2-40B4-BE49-F238E27FC236}">
                <a16:creationId xmlns:a16="http://schemas.microsoft.com/office/drawing/2014/main" id="{13E291B0-794A-2260-B832-E61C9BE425BC}"/>
              </a:ext>
            </a:extLst>
          </p:cNvPr>
          <p:cNvSpPr txBox="1"/>
          <p:nvPr/>
        </p:nvSpPr>
        <p:spPr>
          <a:xfrm>
            <a:off x="4756558" y="4753721"/>
            <a:ext cx="6182686" cy="369332"/>
          </a:xfrm>
          <a:prstGeom prst="rect">
            <a:avLst/>
          </a:prstGeom>
          <a:noFill/>
        </p:spPr>
        <p:txBody>
          <a:bodyPr wrap="square" rtlCol="0">
            <a:spAutoFit/>
          </a:bodyPr>
          <a:lstStyle/>
          <a:p>
            <a:r>
              <a:rPr lang="tr-TR" dirty="0"/>
              <a:t>Gözeneklerin Büyüklüklerine Göre Renklendirilmesi</a:t>
            </a:r>
          </a:p>
        </p:txBody>
      </p:sp>
    </p:spTree>
    <p:extLst>
      <p:ext uri="{BB962C8B-B14F-4D97-AF65-F5344CB8AC3E}">
        <p14:creationId xmlns:p14="http://schemas.microsoft.com/office/powerpoint/2010/main" val="367961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313E06-4722-59B8-2DE2-599B2D10B43D}"/>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2.8. ZSI Başarım İndeksinin Belirlenmesi</a:t>
            </a:r>
          </a:p>
        </p:txBody>
      </p:sp>
      <p:sp>
        <p:nvSpPr>
          <p:cNvPr id="3" name="İçerik Yer Tutucusu 2">
            <a:extLst>
              <a:ext uri="{FF2B5EF4-FFF2-40B4-BE49-F238E27FC236}">
                <a16:creationId xmlns:a16="http://schemas.microsoft.com/office/drawing/2014/main" id="{56746664-B9F6-F2F5-BAEF-04D2FE3BE447}"/>
              </a:ext>
            </a:extLst>
          </p:cNvPr>
          <p:cNvSpPr>
            <a:spLocks noGrp="1"/>
          </p:cNvSpPr>
          <p:nvPr>
            <p:ph sz="quarter" idx="13"/>
          </p:nvPr>
        </p:nvSpPr>
        <p:spPr>
          <a:xfrm>
            <a:off x="710967" y="1333554"/>
            <a:ext cx="11193011" cy="5235026"/>
          </a:xfrm>
        </p:spPr>
        <p:txBody>
          <a:bodyPr/>
          <a:lstStyle/>
          <a:p>
            <a:r>
              <a:rPr lang="tr-TR" dirty="0">
                <a:latin typeface="Times New Roman" panose="02020603050405020304" pitchFamily="18" charset="0"/>
                <a:cs typeface="Times New Roman" panose="02020603050405020304" pitchFamily="18" charset="0"/>
              </a:rPr>
              <a:t>Otomatik bölütlenen gözeneklerin, </a:t>
            </a:r>
            <a:r>
              <a:rPr lang="tr-TR" dirty="0" err="1">
                <a:latin typeface="Times New Roman" panose="02020603050405020304" pitchFamily="18" charset="0"/>
                <a:cs typeface="Times New Roman" panose="02020603050405020304" pitchFamily="18" charset="0"/>
              </a:rPr>
              <a:t>ImageJ</a:t>
            </a:r>
            <a:r>
              <a:rPr lang="tr-TR" dirty="0">
                <a:latin typeface="Times New Roman" panose="02020603050405020304" pitchFamily="18" charset="0"/>
                <a:cs typeface="Times New Roman" panose="02020603050405020304" pitchFamily="18" charset="0"/>
              </a:rPr>
              <a:t> programında bir uzman gıda mühendisi yardımıyla elle bölütlenmesi de yapılmıştır. Üzerinde çalışılan ekmek görüntülerinden, otomatik bölütleme sonucu elde edilen gözenekler ile elle bölütleme sonucu elde edilen gözenekler üst üste çakıştırılarak ZSI başarım indeksi belirlenmiştir </a:t>
            </a:r>
          </a:p>
        </p:txBody>
      </p:sp>
      <p:pic>
        <p:nvPicPr>
          <p:cNvPr id="5" name="Resim 4">
            <a:extLst>
              <a:ext uri="{FF2B5EF4-FFF2-40B4-BE49-F238E27FC236}">
                <a16:creationId xmlns:a16="http://schemas.microsoft.com/office/drawing/2014/main" id="{1A81AC37-D4B8-52E1-F0BE-64A8659DB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322" y="3951067"/>
            <a:ext cx="3191004" cy="1675104"/>
          </a:xfrm>
          <a:prstGeom prst="rect">
            <a:avLst/>
          </a:prstGeom>
        </p:spPr>
      </p:pic>
      <p:pic>
        <p:nvPicPr>
          <p:cNvPr id="7" name="Resim 6">
            <a:extLst>
              <a:ext uri="{FF2B5EF4-FFF2-40B4-BE49-F238E27FC236}">
                <a16:creationId xmlns:a16="http://schemas.microsoft.com/office/drawing/2014/main" id="{CE4A2BDA-ED9B-A18C-0D5E-A1538DB6E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225" y="3951067"/>
            <a:ext cx="3164085" cy="1675104"/>
          </a:xfrm>
          <a:prstGeom prst="rect">
            <a:avLst/>
          </a:prstGeom>
        </p:spPr>
      </p:pic>
      <p:pic>
        <p:nvPicPr>
          <p:cNvPr id="9" name="Resim 8">
            <a:extLst>
              <a:ext uri="{FF2B5EF4-FFF2-40B4-BE49-F238E27FC236}">
                <a16:creationId xmlns:a16="http://schemas.microsoft.com/office/drawing/2014/main" id="{DDB62FB8-9427-9416-6697-54903FBDA6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9659" y="3931905"/>
            <a:ext cx="3309895" cy="1694266"/>
          </a:xfrm>
          <a:prstGeom prst="rect">
            <a:avLst/>
          </a:prstGeom>
        </p:spPr>
      </p:pic>
      <p:sp>
        <p:nvSpPr>
          <p:cNvPr id="10" name="Metin kutusu 9">
            <a:extLst>
              <a:ext uri="{FF2B5EF4-FFF2-40B4-BE49-F238E27FC236}">
                <a16:creationId xmlns:a16="http://schemas.microsoft.com/office/drawing/2014/main" id="{A767921F-DBA8-DCEB-73BF-A6189F3D2CF4}"/>
              </a:ext>
            </a:extLst>
          </p:cNvPr>
          <p:cNvSpPr txBox="1"/>
          <p:nvPr/>
        </p:nvSpPr>
        <p:spPr>
          <a:xfrm>
            <a:off x="827322" y="5805182"/>
            <a:ext cx="3191004" cy="369332"/>
          </a:xfrm>
          <a:prstGeom prst="rect">
            <a:avLst/>
          </a:prstGeom>
          <a:noFill/>
        </p:spPr>
        <p:txBody>
          <a:bodyPr wrap="square" rtlCol="0">
            <a:spAutoFit/>
          </a:bodyPr>
          <a:lstStyle/>
          <a:p>
            <a:r>
              <a:rPr lang="tr-TR" dirty="0"/>
              <a:t>Otomatik Bölütleme</a:t>
            </a:r>
          </a:p>
        </p:txBody>
      </p:sp>
      <p:sp>
        <p:nvSpPr>
          <p:cNvPr id="12" name="Metin kutusu 11">
            <a:extLst>
              <a:ext uri="{FF2B5EF4-FFF2-40B4-BE49-F238E27FC236}">
                <a16:creationId xmlns:a16="http://schemas.microsoft.com/office/drawing/2014/main" id="{B206C5B3-482C-359F-5759-33C79A022076}"/>
              </a:ext>
            </a:extLst>
          </p:cNvPr>
          <p:cNvSpPr txBox="1"/>
          <p:nvPr/>
        </p:nvSpPr>
        <p:spPr>
          <a:xfrm>
            <a:off x="4493225" y="5805182"/>
            <a:ext cx="3164085" cy="369332"/>
          </a:xfrm>
          <a:prstGeom prst="rect">
            <a:avLst/>
          </a:prstGeom>
          <a:noFill/>
        </p:spPr>
        <p:txBody>
          <a:bodyPr wrap="square" rtlCol="0">
            <a:spAutoFit/>
          </a:bodyPr>
          <a:lstStyle/>
          <a:p>
            <a:r>
              <a:rPr lang="tr-TR" dirty="0"/>
              <a:t>Elle Bölütleme</a:t>
            </a:r>
          </a:p>
        </p:txBody>
      </p:sp>
      <p:sp>
        <p:nvSpPr>
          <p:cNvPr id="14" name="Metin kutusu 13">
            <a:extLst>
              <a:ext uri="{FF2B5EF4-FFF2-40B4-BE49-F238E27FC236}">
                <a16:creationId xmlns:a16="http://schemas.microsoft.com/office/drawing/2014/main" id="{8F67A170-0E93-64B3-28B1-820133CCB968}"/>
              </a:ext>
            </a:extLst>
          </p:cNvPr>
          <p:cNvSpPr txBox="1"/>
          <p:nvPr/>
        </p:nvSpPr>
        <p:spPr>
          <a:xfrm>
            <a:off x="8489659" y="5805182"/>
            <a:ext cx="3380763" cy="646331"/>
          </a:xfrm>
          <a:prstGeom prst="rect">
            <a:avLst/>
          </a:prstGeom>
          <a:noFill/>
        </p:spPr>
        <p:txBody>
          <a:bodyPr wrap="square" rtlCol="0">
            <a:spAutoFit/>
          </a:bodyPr>
          <a:lstStyle/>
          <a:p>
            <a:r>
              <a:rPr lang="tr-TR" dirty="0"/>
              <a:t>Otomatik ve Elle Bölütlemenin Çakıştırılması</a:t>
            </a:r>
          </a:p>
        </p:txBody>
      </p:sp>
    </p:spTree>
    <p:extLst>
      <p:ext uri="{BB962C8B-B14F-4D97-AF65-F5344CB8AC3E}">
        <p14:creationId xmlns:p14="http://schemas.microsoft.com/office/powerpoint/2010/main" val="3599495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A4D06D9-858E-929D-65B2-6CAD68F50ABF}"/>
              </a:ext>
            </a:extLst>
          </p:cNvPr>
          <p:cNvSpPr>
            <a:spLocks noGrp="1"/>
          </p:cNvSpPr>
          <p:nvPr>
            <p:ph sz="quarter" idx="13"/>
          </p:nvPr>
        </p:nvSpPr>
        <p:spPr>
          <a:xfrm>
            <a:off x="685800" y="562062"/>
            <a:ext cx="10394707" cy="5972962"/>
          </a:xfrm>
        </p:spPr>
        <p:txBody>
          <a:bodyPr/>
          <a:lstStyle/>
          <a:p>
            <a:r>
              <a:rPr lang="tr-TR" dirty="0">
                <a:latin typeface="Times New Roman" panose="02020603050405020304" pitchFamily="18" charset="0"/>
                <a:cs typeface="Times New Roman" panose="02020603050405020304" pitchFamily="18" charset="0"/>
              </a:rPr>
              <a:t>Çalışmada elde edilen başarım değerlerinin 0,87 ile 0,93 arasında olması, önerilen yöntemlerle gerçekleştirilen bölütlemenin oldukça başarılı olduğunu ortaya koymaktadır.</a:t>
            </a:r>
          </a:p>
        </p:txBody>
      </p:sp>
      <p:pic>
        <p:nvPicPr>
          <p:cNvPr id="9" name="Resim 8">
            <a:extLst>
              <a:ext uri="{FF2B5EF4-FFF2-40B4-BE49-F238E27FC236}">
                <a16:creationId xmlns:a16="http://schemas.microsoft.com/office/drawing/2014/main" id="{C47BC2B6-73A1-EB8D-198D-B355AF690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858" y="1476666"/>
            <a:ext cx="4277322" cy="3334215"/>
          </a:xfrm>
          <a:prstGeom prst="rect">
            <a:avLst/>
          </a:prstGeom>
        </p:spPr>
      </p:pic>
    </p:spTree>
    <p:extLst>
      <p:ext uri="{BB962C8B-B14F-4D97-AF65-F5344CB8AC3E}">
        <p14:creationId xmlns:p14="http://schemas.microsoft.com/office/powerpoint/2010/main" val="143241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AB737A-92B1-E1BD-4332-648F3F4212A6}"/>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2.9. Geliştirilen Arayüz Programı</a:t>
            </a:r>
          </a:p>
        </p:txBody>
      </p:sp>
      <p:sp>
        <p:nvSpPr>
          <p:cNvPr id="3" name="İçerik Yer Tutucusu 2">
            <a:extLst>
              <a:ext uri="{FF2B5EF4-FFF2-40B4-BE49-F238E27FC236}">
                <a16:creationId xmlns:a16="http://schemas.microsoft.com/office/drawing/2014/main" id="{05CF60C9-8AC6-8554-4D3B-EB73870FA1EE}"/>
              </a:ext>
            </a:extLst>
          </p:cNvPr>
          <p:cNvSpPr>
            <a:spLocks noGrp="1"/>
          </p:cNvSpPr>
          <p:nvPr>
            <p:ph sz="quarter" idx="13"/>
          </p:nvPr>
        </p:nvSpPr>
        <p:spPr>
          <a:xfrm>
            <a:off x="685800" y="1249960"/>
            <a:ext cx="10394707" cy="5377343"/>
          </a:xfrm>
        </p:spPr>
        <p:txBody>
          <a:bodyPr/>
          <a:lstStyle/>
          <a:p>
            <a:r>
              <a:rPr lang="tr-TR" dirty="0"/>
              <a:t>Çalışmada ayrıca Matlab GUI arayüz programı kullanılarak, ekmek doku/gözenek bölütleme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 </a:t>
            </a:r>
          </a:p>
        </p:txBody>
      </p:sp>
      <p:pic>
        <p:nvPicPr>
          <p:cNvPr id="5" name="Resim 4">
            <a:extLst>
              <a:ext uri="{FF2B5EF4-FFF2-40B4-BE49-F238E27FC236}">
                <a16:creationId xmlns:a16="http://schemas.microsoft.com/office/drawing/2014/main" id="{98C5A47D-9DAA-D4BF-BFE3-9F39BE130E45}"/>
              </a:ext>
            </a:extLst>
          </p:cNvPr>
          <p:cNvPicPr>
            <a:picLocks noChangeAspect="1"/>
          </p:cNvPicPr>
          <p:nvPr/>
        </p:nvPicPr>
        <p:blipFill>
          <a:blip r:embed="rId2"/>
          <a:stretch>
            <a:fillRect/>
          </a:stretch>
        </p:blipFill>
        <p:spPr>
          <a:xfrm>
            <a:off x="1111493" y="3341353"/>
            <a:ext cx="3619675" cy="2840658"/>
          </a:xfrm>
          <a:prstGeom prst="rect">
            <a:avLst/>
          </a:prstGeom>
        </p:spPr>
      </p:pic>
    </p:spTree>
    <p:extLst>
      <p:ext uri="{BB962C8B-B14F-4D97-AF65-F5344CB8AC3E}">
        <p14:creationId xmlns:p14="http://schemas.microsoft.com/office/powerpoint/2010/main" val="607132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3B7268-3478-FDD7-73AD-017F91F0ED83}"/>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3.Sonuç</a:t>
            </a:r>
          </a:p>
        </p:txBody>
      </p:sp>
      <p:pic>
        <p:nvPicPr>
          <p:cNvPr id="5" name="İçerik Yer Tutucusu 4">
            <a:extLst>
              <a:ext uri="{FF2B5EF4-FFF2-40B4-BE49-F238E27FC236}">
                <a16:creationId xmlns:a16="http://schemas.microsoft.com/office/drawing/2014/main" id="{58E3B2CE-34D1-A91B-B9DE-AF8843B40E5F}"/>
              </a:ext>
            </a:extLst>
          </p:cNvPr>
          <p:cNvPicPr>
            <a:picLocks noGrp="1" noChangeAspect="1"/>
          </p:cNvPicPr>
          <p:nvPr>
            <p:ph sz="quarter" idx="13"/>
          </p:nvPr>
        </p:nvPicPr>
        <p:blipFill>
          <a:blip r:embed="rId2"/>
          <a:stretch>
            <a:fillRect/>
          </a:stretch>
        </p:blipFill>
        <p:spPr>
          <a:xfrm>
            <a:off x="804921" y="1253273"/>
            <a:ext cx="11073890" cy="2363408"/>
          </a:xfrm>
        </p:spPr>
      </p:pic>
      <p:sp>
        <p:nvSpPr>
          <p:cNvPr id="6" name="Metin kutusu 5">
            <a:extLst>
              <a:ext uri="{FF2B5EF4-FFF2-40B4-BE49-F238E27FC236}">
                <a16:creationId xmlns:a16="http://schemas.microsoft.com/office/drawing/2014/main" id="{E9476DA9-75F4-22FF-9267-4864B70777B1}"/>
              </a:ext>
            </a:extLst>
          </p:cNvPr>
          <p:cNvSpPr txBox="1"/>
          <p:nvPr/>
        </p:nvSpPr>
        <p:spPr>
          <a:xfrm>
            <a:off x="804921" y="3766657"/>
            <a:ext cx="11073890" cy="646331"/>
          </a:xfrm>
          <a:prstGeom prst="rect">
            <a:avLst/>
          </a:prstGeom>
          <a:noFill/>
        </p:spPr>
        <p:txBody>
          <a:bodyPr wrap="square" rtlCol="0">
            <a:spAutoFit/>
          </a:bodyPr>
          <a:lstStyle/>
          <a:p>
            <a:r>
              <a:rPr lang="tr-TR"/>
              <a:t>Elde edilen sonuçlar FL ve GL lipaz enzimlerinin DATEM kadar olmasa da ekmek hacmine olumlu etki yaptığını göstermiştir</a:t>
            </a:r>
          </a:p>
        </p:txBody>
      </p:sp>
    </p:spTree>
    <p:extLst>
      <p:ext uri="{BB962C8B-B14F-4D97-AF65-F5344CB8AC3E}">
        <p14:creationId xmlns:p14="http://schemas.microsoft.com/office/powerpoint/2010/main" val="289373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4C118F-C3B8-0A91-94EC-D75647C142D2}"/>
              </a:ext>
            </a:extLst>
          </p:cNvPr>
          <p:cNvSpPr>
            <a:spLocks noGrp="1"/>
          </p:cNvSpPr>
          <p:nvPr>
            <p:ph type="ctrTitle"/>
          </p:nvPr>
        </p:nvSpPr>
        <p:spPr/>
        <p:txBody>
          <a:bodyPr>
            <a:normAutofit fontScale="90000"/>
          </a:bodyPr>
          <a:lstStyle/>
          <a:p>
            <a:r>
              <a:rPr lang="tr-TR" dirty="0"/>
              <a:t>Görüntü İşleme Teknikleri Kullanılarak Ekmek Doku Analizi</a:t>
            </a:r>
          </a:p>
        </p:txBody>
      </p:sp>
    </p:spTree>
    <p:extLst>
      <p:ext uri="{BB962C8B-B14F-4D97-AF65-F5344CB8AC3E}">
        <p14:creationId xmlns:p14="http://schemas.microsoft.com/office/powerpoint/2010/main" val="423705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D79E02-32E4-A25D-B509-00E8FB86CD18}"/>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1.GİRİŞ</a:t>
            </a:r>
          </a:p>
        </p:txBody>
      </p:sp>
      <p:sp>
        <p:nvSpPr>
          <p:cNvPr id="3" name="İçerik Yer Tutucusu 2">
            <a:extLst>
              <a:ext uri="{FF2B5EF4-FFF2-40B4-BE49-F238E27FC236}">
                <a16:creationId xmlns:a16="http://schemas.microsoft.com/office/drawing/2014/main" id="{61BC30E0-33BF-9B61-8C92-1D92602FC53C}"/>
              </a:ext>
            </a:extLst>
          </p:cNvPr>
          <p:cNvSpPr>
            <a:spLocks noGrp="1"/>
          </p:cNvSpPr>
          <p:nvPr>
            <p:ph sz="quarter" idx="13"/>
          </p:nvPr>
        </p:nvSpPr>
        <p:spPr>
          <a:xfrm>
            <a:off x="727745" y="1325165"/>
            <a:ext cx="10394707" cy="3311189"/>
          </a:xfrm>
        </p:spPr>
        <p:txBody>
          <a:bodyPr/>
          <a:lstStyle/>
          <a:p>
            <a:r>
              <a:rPr lang="tr-TR" dirty="0">
                <a:latin typeface="Times New Roman" panose="02020603050405020304" pitchFamily="18" charset="0"/>
                <a:cs typeface="Times New Roman" panose="02020603050405020304" pitchFamily="18" charset="0"/>
              </a:rPr>
              <a:t>Bu çalışmada, DATEM katkı maddesi ile FL ve GL enzimlerinin doğrudan ekmek yapım yöntemiyle (AACC 10-10B, AACC, 2000) elde edilen ekmeklerde kaliteye etkisi belirlenmiştir. Bu amaçla görüntü işleme teknikleri kullanılarak ekmek içi gözeneklerinin bölütlenmesi temelli bir yazılım geliştirilmiştir. Oluşturulan yazılım sayesinde ekmek içi yapısına yönelik gözenek sayısı, gözenek yoğunluğu, toplam ekmek alanı, boşluk oranı (toplam gözenek alanı/toplam ekmek alanı), gibi </a:t>
            </a:r>
            <a:r>
              <a:rPr lang="tr-TR" dirty="0" err="1">
                <a:latin typeface="Times New Roman" panose="02020603050405020304" pitchFamily="18" charset="0"/>
                <a:cs typeface="Times New Roman" panose="02020603050405020304" pitchFamily="18" charset="0"/>
              </a:rPr>
              <a:t>morfometrik</a:t>
            </a:r>
            <a:r>
              <a:rPr lang="tr-TR" dirty="0">
                <a:latin typeface="Times New Roman" panose="02020603050405020304" pitchFamily="18" charset="0"/>
                <a:cs typeface="Times New Roman" panose="02020603050405020304" pitchFamily="18" charset="0"/>
              </a:rPr>
              <a:t> parametreler elde edilmiştir. </a:t>
            </a:r>
          </a:p>
        </p:txBody>
      </p:sp>
    </p:spTree>
    <p:extLst>
      <p:ext uri="{BB962C8B-B14F-4D97-AF65-F5344CB8AC3E}">
        <p14:creationId xmlns:p14="http://schemas.microsoft.com/office/powerpoint/2010/main" val="111678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99B67C-FDDD-1D1E-5F62-5885BD5A3019}"/>
              </a:ext>
            </a:extLst>
          </p:cNvPr>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2. DENEYSEL METOT (EXPERIMENTAL METHOD) </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545FD38D-604D-5065-2CDD-1457310B9239}"/>
              </a:ext>
            </a:extLst>
          </p:cNvPr>
          <p:cNvSpPr>
            <a:spLocks noGrp="1"/>
          </p:cNvSpPr>
          <p:nvPr>
            <p:ph sz="quarter" idx="13"/>
          </p:nvPr>
        </p:nvSpPr>
        <p:spPr/>
        <p:txBody>
          <a:bodyPr/>
          <a:lstStyle/>
          <a:p>
            <a:pPr marL="0" indent="0">
              <a:buNone/>
            </a:pPr>
            <a:r>
              <a:rPr lang="tr-TR" b="1" dirty="0">
                <a:latin typeface="Times New Roman" panose="02020603050405020304" pitchFamily="18" charset="0"/>
                <a:cs typeface="Times New Roman" panose="02020603050405020304" pitchFamily="18" charset="0"/>
              </a:rPr>
              <a:t>2.1. Veri Kümesi(</a:t>
            </a:r>
            <a:r>
              <a:rPr lang="tr-TR" b="1" dirty="0" err="1">
                <a:latin typeface="Times New Roman" panose="02020603050405020304" pitchFamily="18" charset="0"/>
                <a:cs typeface="Times New Roman" panose="02020603050405020304" pitchFamily="18" charset="0"/>
              </a:rPr>
              <a:t>Dataset</a:t>
            </a:r>
            <a:r>
              <a:rPr lang="tr-TR" b="1"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:Çalışmada kullanılan ekmek kesit alan görüntüleri doğrudan ekmek yapım yöntemiyle (AACC 10-10B, AACC, 2000) elde edilmiştir.</a:t>
            </a:r>
          </a:p>
          <a:p>
            <a:r>
              <a:rPr lang="tr-TR" dirty="0">
                <a:latin typeface="Times New Roman" panose="02020603050405020304" pitchFamily="18" charset="0"/>
                <a:cs typeface="Times New Roman" panose="02020603050405020304" pitchFamily="18" charset="0"/>
              </a:rPr>
              <a:t>Şekil 1’de orijinal ekmek görüntüleri gösterilmiş olup her bir görüntüde aynı konsantrasyona sahip 4 farklı ekmek dilimi görüntüsü bulunmaktadır</a:t>
            </a:r>
            <a:r>
              <a:rPr lang="tr-TR" dirty="0"/>
              <a:t>.</a:t>
            </a:r>
          </a:p>
        </p:txBody>
      </p:sp>
      <p:pic>
        <p:nvPicPr>
          <p:cNvPr id="9" name="Resim 8">
            <a:extLst>
              <a:ext uri="{FF2B5EF4-FFF2-40B4-BE49-F238E27FC236}">
                <a16:creationId xmlns:a16="http://schemas.microsoft.com/office/drawing/2014/main" id="{C2F2E602-E3D2-077A-C931-A559870C8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372" y="3575954"/>
            <a:ext cx="2865896" cy="2574274"/>
          </a:xfrm>
          <a:prstGeom prst="rect">
            <a:avLst/>
          </a:prstGeom>
        </p:spPr>
      </p:pic>
      <p:sp>
        <p:nvSpPr>
          <p:cNvPr id="10" name="Metin kutusu 9">
            <a:extLst>
              <a:ext uri="{FF2B5EF4-FFF2-40B4-BE49-F238E27FC236}">
                <a16:creationId xmlns:a16="http://schemas.microsoft.com/office/drawing/2014/main" id="{EA182EC5-4AA1-E5B5-C26A-C02F266B0575}"/>
              </a:ext>
            </a:extLst>
          </p:cNvPr>
          <p:cNvSpPr txBox="1"/>
          <p:nvPr/>
        </p:nvSpPr>
        <p:spPr>
          <a:xfrm>
            <a:off x="808482" y="6220616"/>
            <a:ext cx="4896032" cy="369332"/>
          </a:xfrm>
          <a:prstGeom prst="rect">
            <a:avLst/>
          </a:prstGeom>
          <a:noFill/>
        </p:spPr>
        <p:txBody>
          <a:bodyPr wrap="square" rtlCol="0">
            <a:spAutoFit/>
          </a:bodyPr>
          <a:lstStyle/>
          <a:p>
            <a:r>
              <a:rPr lang="tr-TR" dirty="0"/>
              <a:t>Şekil1.Orijinal Ekmek Görüntüleri</a:t>
            </a:r>
          </a:p>
        </p:txBody>
      </p:sp>
    </p:spTree>
    <p:extLst>
      <p:ext uri="{BB962C8B-B14F-4D97-AF65-F5344CB8AC3E}">
        <p14:creationId xmlns:p14="http://schemas.microsoft.com/office/powerpoint/2010/main" val="287344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AF1593-DB59-0B0D-8768-DD387230CAB4}"/>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2.2. Yöntemler</a:t>
            </a:r>
          </a:p>
        </p:txBody>
      </p:sp>
      <p:sp>
        <p:nvSpPr>
          <p:cNvPr id="3" name="İçerik Yer Tutucusu 2">
            <a:extLst>
              <a:ext uri="{FF2B5EF4-FFF2-40B4-BE49-F238E27FC236}">
                <a16:creationId xmlns:a16="http://schemas.microsoft.com/office/drawing/2014/main" id="{633190FC-4671-83F0-0B57-F2587D96508E}"/>
              </a:ext>
            </a:extLst>
          </p:cNvPr>
          <p:cNvSpPr>
            <a:spLocks noGrp="1"/>
          </p:cNvSpPr>
          <p:nvPr>
            <p:ph sz="quarter" idx="13"/>
          </p:nvPr>
        </p:nvSpPr>
        <p:spPr/>
        <p:txBody>
          <a:bodyPr/>
          <a:lstStyle/>
          <a:p>
            <a:r>
              <a:rPr lang="tr-TR" dirty="0">
                <a:latin typeface="Times New Roman" panose="02020603050405020304" pitchFamily="18" charset="0"/>
                <a:cs typeface="Times New Roman" panose="02020603050405020304" pitchFamily="18" charset="0"/>
              </a:rPr>
              <a:t>Öncelikle her bir ekmek görüntüsü ayrı bir görüntü olacak şekilde 104 farklı renkli ekmek görüntüsü elde edilmiştir. Daha sonra elde edilen renkli 104 adet ekmek görüntüsü gri seviye görüntüsüne dönüştürülmüştür. </a:t>
            </a:r>
          </a:p>
        </p:txBody>
      </p:sp>
      <p:pic>
        <p:nvPicPr>
          <p:cNvPr id="5" name="Resim 4">
            <a:extLst>
              <a:ext uri="{FF2B5EF4-FFF2-40B4-BE49-F238E27FC236}">
                <a16:creationId xmlns:a16="http://schemas.microsoft.com/office/drawing/2014/main" id="{ED02EB6B-E052-F3D4-7823-509067947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493" y="3244442"/>
            <a:ext cx="3636676" cy="2700497"/>
          </a:xfrm>
          <a:prstGeom prst="rect">
            <a:avLst/>
          </a:prstGeom>
        </p:spPr>
      </p:pic>
      <p:sp>
        <p:nvSpPr>
          <p:cNvPr id="6" name="Metin kutusu 5">
            <a:extLst>
              <a:ext uri="{FF2B5EF4-FFF2-40B4-BE49-F238E27FC236}">
                <a16:creationId xmlns:a16="http://schemas.microsoft.com/office/drawing/2014/main" id="{5AA1460A-5E9D-AEEC-77CE-C7F49197FD81}"/>
              </a:ext>
            </a:extLst>
          </p:cNvPr>
          <p:cNvSpPr txBox="1"/>
          <p:nvPr/>
        </p:nvSpPr>
        <p:spPr>
          <a:xfrm>
            <a:off x="1111493" y="6165908"/>
            <a:ext cx="3636676" cy="646331"/>
          </a:xfrm>
          <a:prstGeom prst="rect">
            <a:avLst/>
          </a:prstGeom>
          <a:noFill/>
        </p:spPr>
        <p:txBody>
          <a:bodyPr wrap="square" rtlCol="0">
            <a:spAutoFit/>
          </a:bodyPr>
          <a:lstStyle/>
          <a:p>
            <a:r>
              <a:rPr lang="tr-TR" dirty="0"/>
              <a:t>Şekil2. Gri Seviye Ekmek Görüntüsü</a:t>
            </a:r>
          </a:p>
        </p:txBody>
      </p:sp>
    </p:spTree>
    <p:extLst>
      <p:ext uri="{BB962C8B-B14F-4D97-AF65-F5344CB8AC3E}">
        <p14:creationId xmlns:p14="http://schemas.microsoft.com/office/powerpoint/2010/main" val="269609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C18A05-0AE7-1316-69EA-208FC25F3CAC}"/>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2.3. Histogram Germe</a:t>
            </a:r>
          </a:p>
        </p:txBody>
      </p:sp>
      <p:sp>
        <p:nvSpPr>
          <p:cNvPr id="3" name="İçerik Yer Tutucusu 2">
            <a:extLst>
              <a:ext uri="{FF2B5EF4-FFF2-40B4-BE49-F238E27FC236}">
                <a16:creationId xmlns:a16="http://schemas.microsoft.com/office/drawing/2014/main" id="{C6FFFE6D-163B-2759-91A6-4FF7B1716D5B}"/>
              </a:ext>
            </a:extLst>
          </p:cNvPr>
          <p:cNvSpPr>
            <a:spLocks noGrp="1"/>
          </p:cNvSpPr>
          <p:nvPr>
            <p:ph sz="quarter" idx="13"/>
          </p:nvPr>
        </p:nvSpPr>
        <p:spPr>
          <a:xfrm>
            <a:off x="685800" y="1283516"/>
            <a:ext cx="10394707" cy="5444455"/>
          </a:xfrm>
        </p:spPr>
        <p:txBody>
          <a:bodyPr/>
          <a:lstStyle/>
          <a:p>
            <a:r>
              <a:rPr lang="tr-TR" dirty="0">
                <a:latin typeface="Times New Roman" panose="02020603050405020304" pitchFamily="18" charset="0"/>
                <a:cs typeface="Times New Roman" panose="02020603050405020304" pitchFamily="18" charset="0"/>
              </a:rPr>
              <a:t>Adaptif histogram eşitleme olarak da bilinen histogram germe işlemi düşük kontrastlı resimlere uygulanan bir yöntem olup histogramı geniş bir bölgeye yayma mantığına dayanmaktadır [11]. Ön işlemenin ilk basamağını oluşturan bu yöntem sayesinde gri seviye görüntülerinin kontrastı iyileştirilmiştir.</a:t>
            </a:r>
          </a:p>
        </p:txBody>
      </p:sp>
      <p:pic>
        <p:nvPicPr>
          <p:cNvPr id="5" name="Resim 4">
            <a:extLst>
              <a:ext uri="{FF2B5EF4-FFF2-40B4-BE49-F238E27FC236}">
                <a16:creationId xmlns:a16="http://schemas.microsoft.com/office/drawing/2014/main" id="{E9E8AE58-3A64-A3D6-FD63-89D9CBC9A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812" y="2684046"/>
            <a:ext cx="2662285" cy="2740353"/>
          </a:xfrm>
          <a:prstGeom prst="rect">
            <a:avLst/>
          </a:prstGeom>
        </p:spPr>
      </p:pic>
      <p:sp>
        <p:nvSpPr>
          <p:cNvPr id="6" name="Metin kutusu 5">
            <a:extLst>
              <a:ext uri="{FF2B5EF4-FFF2-40B4-BE49-F238E27FC236}">
                <a16:creationId xmlns:a16="http://schemas.microsoft.com/office/drawing/2014/main" id="{F58DFD98-8454-829B-840F-C9AD7DE6CEC7}"/>
              </a:ext>
            </a:extLst>
          </p:cNvPr>
          <p:cNvSpPr txBox="1"/>
          <p:nvPr/>
        </p:nvSpPr>
        <p:spPr>
          <a:xfrm>
            <a:off x="768812" y="5712903"/>
            <a:ext cx="2913955" cy="923330"/>
          </a:xfrm>
          <a:prstGeom prst="rect">
            <a:avLst/>
          </a:prstGeom>
          <a:noFill/>
        </p:spPr>
        <p:txBody>
          <a:bodyPr wrap="square" rtlCol="0">
            <a:spAutoFit/>
          </a:bodyPr>
          <a:lstStyle/>
          <a:p>
            <a:r>
              <a:rPr lang="tr-TR" dirty="0"/>
              <a:t>Histogram Germe Uygulanmış Örnek Görüntü</a:t>
            </a:r>
          </a:p>
        </p:txBody>
      </p:sp>
      <p:pic>
        <p:nvPicPr>
          <p:cNvPr id="8" name="Resim 7">
            <a:extLst>
              <a:ext uri="{FF2B5EF4-FFF2-40B4-BE49-F238E27FC236}">
                <a16:creationId xmlns:a16="http://schemas.microsoft.com/office/drawing/2014/main" id="{A3F38D53-FB5C-CF00-6A53-A2C0CBCBD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118" y="2684046"/>
            <a:ext cx="3274683" cy="2709998"/>
          </a:xfrm>
          <a:prstGeom prst="rect">
            <a:avLst/>
          </a:prstGeom>
        </p:spPr>
      </p:pic>
      <p:sp>
        <p:nvSpPr>
          <p:cNvPr id="9" name="Metin kutusu 8">
            <a:extLst>
              <a:ext uri="{FF2B5EF4-FFF2-40B4-BE49-F238E27FC236}">
                <a16:creationId xmlns:a16="http://schemas.microsoft.com/office/drawing/2014/main" id="{8F5155C4-9AF8-3E57-248D-88CA393C80FE}"/>
              </a:ext>
            </a:extLst>
          </p:cNvPr>
          <p:cNvSpPr txBox="1"/>
          <p:nvPr/>
        </p:nvSpPr>
        <p:spPr>
          <a:xfrm>
            <a:off x="4241853" y="5712903"/>
            <a:ext cx="2664831" cy="646331"/>
          </a:xfrm>
          <a:prstGeom prst="rect">
            <a:avLst/>
          </a:prstGeom>
          <a:noFill/>
        </p:spPr>
        <p:txBody>
          <a:bodyPr wrap="square" rtlCol="0">
            <a:spAutoFit/>
          </a:bodyPr>
          <a:lstStyle/>
          <a:p>
            <a:r>
              <a:rPr lang="tr-TR" dirty="0"/>
              <a:t>Gri Seviye Görüntü Histogramı</a:t>
            </a:r>
          </a:p>
        </p:txBody>
      </p:sp>
      <p:pic>
        <p:nvPicPr>
          <p:cNvPr id="11" name="Resim 10">
            <a:extLst>
              <a:ext uri="{FF2B5EF4-FFF2-40B4-BE49-F238E27FC236}">
                <a16:creationId xmlns:a16="http://schemas.microsoft.com/office/drawing/2014/main" id="{A1634253-2630-5193-0923-D58EB26007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5516" y="2695417"/>
            <a:ext cx="3583629" cy="2717609"/>
          </a:xfrm>
          <a:prstGeom prst="rect">
            <a:avLst/>
          </a:prstGeom>
        </p:spPr>
      </p:pic>
      <p:sp>
        <p:nvSpPr>
          <p:cNvPr id="12" name="Metin kutusu 11">
            <a:extLst>
              <a:ext uri="{FF2B5EF4-FFF2-40B4-BE49-F238E27FC236}">
                <a16:creationId xmlns:a16="http://schemas.microsoft.com/office/drawing/2014/main" id="{DE5ADB74-7B28-C5BB-525D-C3D5DB4BA11E}"/>
              </a:ext>
            </a:extLst>
          </p:cNvPr>
          <p:cNvSpPr txBox="1"/>
          <p:nvPr/>
        </p:nvSpPr>
        <p:spPr>
          <a:xfrm>
            <a:off x="8345516" y="5712903"/>
            <a:ext cx="3583629" cy="369332"/>
          </a:xfrm>
          <a:prstGeom prst="rect">
            <a:avLst/>
          </a:prstGeom>
          <a:noFill/>
        </p:spPr>
        <p:txBody>
          <a:bodyPr wrap="square" rtlCol="0">
            <a:spAutoFit/>
          </a:bodyPr>
          <a:lstStyle/>
          <a:p>
            <a:r>
              <a:rPr lang="tr-TR" dirty="0"/>
              <a:t>Gerilmiş Histogram</a:t>
            </a:r>
          </a:p>
        </p:txBody>
      </p:sp>
    </p:spTree>
    <p:extLst>
      <p:ext uri="{BB962C8B-B14F-4D97-AF65-F5344CB8AC3E}">
        <p14:creationId xmlns:p14="http://schemas.microsoft.com/office/powerpoint/2010/main" val="249056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1609BA-A802-5DB6-A611-809BDD54E033}"/>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2.4.Histogram Eşitleme</a:t>
            </a:r>
          </a:p>
        </p:txBody>
      </p:sp>
      <p:sp>
        <p:nvSpPr>
          <p:cNvPr id="3" name="İçerik Yer Tutucusu 2">
            <a:extLst>
              <a:ext uri="{FF2B5EF4-FFF2-40B4-BE49-F238E27FC236}">
                <a16:creationId xmlns:a16="http://schemas.microsoft.com/office/drawing/2014/main" id="{5CDD1BE1-4982-071F-FB32-E3D9FCCC8587}"/>
              </a:ext>
            </a:extLst>
          </p:cNvPr>
          <p:cNvSpPr>
            <a:spLocks noGrp="1"/>
          </p:cNvSpPr>
          <p:nvPr>
            <p:ph sz="quarter" idx="13"/>
          </p:nvPr>
        </p:nvSpPr>
        <p:spPr>
          <a:xfrm>
            <a:off x="685800" y="1510018"/>
            <a:ext cx="10394707" cy="5125674"/>
          </a:xfrm>
        </p:spPr>
        <p:txBody>
          <a:bodyPr/>
          <a:lstStyle/>
          <a:p>
            <a:r>
              <a:rPr lang="tr-TR" dirty="0">
                <a:latin typeface="Times New Roman" panose="02020603050405020304" pitchFamily="18" charset="0"/>
                <a:cs typeface="Times New Roman" panose="02020603050405020304" pitchFamily="18" charset="0"/>
              </a:rPr>
              <a:t>Histogram eşitleme renk değerleri düzgün dağılımlı olmayan görüntüler için uygun bir görüntü iyileştirme metodudur. </a:t>
            </a:r>
          </a:p>
          <a:p>
            <a:r>
              <a:rPr lang="tr-TR" dirty="0">
                <a:latin typeface="Times New Roman" panose="02020603050405020304" pitchFamily="18" charset="0"/>
                <a:cs typeface="Times New Roman" panose="02020603050405020304" pitchFamily="18" charset="0"/>
              </a:rPr>
              <a:t>Histogram eşitleme işleminden sonra ön işleme aşaması bitmiş olup, gözeneklerin bölütlenmesiyle görüntü işleme aşamasına geçilecektir.</a:t>
            </a:r>
          </a:p>
        </p:txBody>
      </p:sp>
      <p:pic>
        <p:nvPicPr>
          <p:cNvPr id="4" name="Resim 3">
            <a:extLst>
              <a:ext uri="{FF2B5EF4-FFF2-40B4-BE49-F238E27FC236}">
                <a16:creationId xmlns:a16="http://schemas.microsoft.com/office/drawing/2014/main" id="{91D254D7-A90D-5425-CBA6-6FB6AC0DF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114" y="3041433"/>
            <a:ext cx="3583629" cy="2717609"/>
          </a:xfrm>
          <a:prstGeom prst="rect">
            <a:avLst/>
          </a:prstGeom>
        </p:spPr>
      </p:pic>
      <p:sp>
        <p:nvSpPr>
          <p:cNvPr id="5" name="Metin kutusu 4">
            <a:extLst>
              <a:ext uri="{FF2B5EF4-FFF2-40B4-BE49-F238E27FC236}">
                <a16:creationId xmlns:a16="http://schemas.microsoft.com/office/drawing/2014/main" id="{A39E3223-366D-69A4-14B1-63E8CEC3C1D6}"/>
              </a:ext>
            </a:extLst>
          </p:cNvPr>
          <p:cNvSpPr txBox="1"/>
          <p:nvPr/>
        </p:nvSpPr>
        <p:spPr>
          <a:xfrm>
            <a:off x="879312" y="6206697"/>
            <a:ext cx="3583629" cy="369332"/>
          </a:xfrm>
          <a:prstGeom prst="rect">
            <a:avLst/>
          </a:prstGeom>
          <a:noFill/>
        </p:spPr>
        <p:txBody>
          <a:bodyPr wrap="square" rtlCol="0">
            <a:spAutoFit/>
          </a:bodyPr>
          <a:lstStyle/>
          <a:p>
            <a:r>
              <a:rPr lang="tr-TR" dirty="0"/>
              <a:t>Gerilmiş Histogram</a:t>
            </a:r>
          </a:p>
        </p:txBody>
      </p:sp>
      <p:pic>
        <p:nvPicPr>
          <p:cNvPr id="7" name="Resim 6">
            <a:extLst>
              <a:ext uri="{FF2B5EF4-FFF2-40B4-BE49-F238E27FC236}">
                <a16:creationId xmlns:a16="http://schemas.microsoft.com/office/drawing/2014/main" id="{371469C6-5D4D-C483-A58E-4DBE8A127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3671" y="3041433"/>
            <a:ext cx="2743199" cy="2717609"/>
          </a:xfrm>
          <a:prstGeom prst="rect">
            <a:avLst/>
          </a:prstGeom>
        </p:spPr>
      </p:pic>
      <p:sp>
        <p:nvSpPr>
          <p:cNvPr id="8" name="Metin kutusu 7">
            <a:extLst>
              <a:ext uri="{FF2B5EF4-FFF2-40B4-BE49-F238E27FC236}">
                <a16:creationId xmlns:a16="http://schemas.microsoft.com/office/drawing/2014/main" id="{BA532540-4776-9DC0-780F-656108FBE36D}"/>
              </a:ext>
            </a:extLst>
          </p:cNvPr>
          <p:cNvSpPr txBox="1"/>
          <p:nvPr/>
        </p:nvSpPr>
        <p:spPr>
          <a:xfrm>
            <a:off x="4991450" y="6162628"/>
            <a:ext cx="2575420" cy="369332"/>
          </a:xfrm>
          <a:prstGeom prst="rect">
            <a:avLst/>
          </a:prstGeom>
          <a:noFill/>
        </p:spPr>
        <p:txBody>
          <a:bodyPr wrap="square" rtlCol="0">
            <a:spAutoFit/>
          </a:bodyPr>
          <a:lstStyle/>
          <a:p>
            <a:r>
              <a:rPr lang="tr-TR" dirty="0"/>
              <a:t>Eşitlenmiş Histogram</a:t>
            </a:r>
          </a:p>
        </p:txBody>
      </p:sp>
      <p:pic>
        <p:nvPicPr>
          <p:cNvPr id="10" name="Resim 9">
            <a:extLst>
              <a:ext uri="{FF2B5EF4-FFF2-40B4-BE49-F238E27FC236}">
                <a16:creationId xmlns:a16="http://schemas.microsoft.com/office/drawing/2014/main" id="{D6767963-2D71-377F-8FE6-763DCC72B0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9830" y="2986615"/>
            <a:ext cx="2687914" cy="2827244"/>
          </a:xfrm>
          <a:prstGeom prst="rect">
            <a:avLst/>
          </a:prstGeom>
        </p:spPr>
      </p:pic>
      <p:sp>
        <p:nvSpPr>
          <p:cNvPr id="11" name="Metin kutusu 10">
            <a:extLst>
              <a:ext uri="{FF2B5EF4-FFF2-40B4-BE49-F238E27FC236}">
                <a16:creationId xmlns:a16="http://schemas.microsoft.com/office/drawing/2014/main" id="{E779B108-89F8-CEB5-3532-0B8C6E311224}"/>
              </a:ext>
            </a:extLst>
          </p:cNvPr>
          <p:cNvSpPr txBox="1"/>
          <p:nvPr/>
        </p:nvSpPr>
        <p:spPr>
          <a:xfrm>
            <a:off x="8879830" y="5959059"/>
            <a:ext cx="3236694" cy="646331"/>
          </a:xfrm>
          <a:prstGeom prst="rect">
            <a:avLst/>
          </a:prstGeom>
          <a:noFill/>
        </p:spPr>
        <p:txBody>
          <a:bodyPr wrap="square" rtlCol="0">
            <a:spAutoFit/>
          </a:bodyPr>
          <a:lstStyle/>
          <a:p>
            <a:r>
              <a:rPr lang="tr-TR" dirty="0"/>
              <a:t>Histogramı Eşitlenmiş Örnek Ekmek Görüntüsü</a:t>
            </a:r>
          </a:p>
        </p:txBody>
      </p:sp>
    </p:spTree>
    <p:extLst>
      <p:ext uri="{BB962C8B-B14F-4D97-AF65-F5344CB8AC3E}">
        <p14:creationId xmlns:p14="http://schemas.microsoft.com/office/powerpoint/2010/main" val="1908316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412C6D-845E-5FD7-0A88-A98E134E4DD9}"/>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2.5. Gözeneklerin Otomatik Olarak Bölütlenmesi</a:t>
            </a:r>
          </a:p>
        </p:txBody>
      </p:sp>
      <p:sp>
        <p:nvSpPr>
          <p:cNvPr id="3" name="İçerik Yer Tutucusu 2">
            <a:extLst>
              <a:ext uri="{FF2B5EF4-FFF2-40B4-BE49-F238E27FC236}">
                <a16:creationId xmlns:a16="http://schemas.microsoft.com/office/drawing/2014/main" id="{A45EEA81-A1A9-864C-5642-C1A65E2F7C88}"/>
              </a:ext>
            </a:extLst>
          </p:cNvPr>
          <p:cNvSpPr>
            <a:spLocks noGrp="1"/>
          </p:cNvSpPr>
          <p:nvPr>
            <p:ph sz="quarter" idx="13"/>
          </p:nvPr>
        </p:nvSpPr>
        <p:spPr/>
        <p:txBody>
          <a:bodyPr/>
          <a:lstStyle/>
          <a:p>
            <a:r>
              <a:rPr lang="tr-TR" dirty="0">
                <a:latin typeface="Times New Roman" panose="02020603050405020304" pitchFamily="18" charset="0"/>
                <a:cs typeface="Times New Roman" panose="02020603050405020304" pitchFamily="18" charset="0"/>
              </a:rPr>
              <a:t>Bu kısımda ön işlemeden geçip, işlemeye hazır hale gelen görüntüler öncelikle otsu yöntemiyle </a:t>
            </a:r>
            <a:r>
              <a:rPr lang="tr-TR" dirty="0" err="1">
                <a:latin typeface="Times New Roman" panose="02020603050405020304" pitchFamily="18" charset="0"/>
                <a:cs typeface="Times New Roman" panose="02020603050405020304" pitchFamily="18" charset="0"/>
              </a:rPr>
              <a:t>eşiklenerek</a:t>
            </a:r>
            <a:r>
              <a:rPr lang="tr-TR" dirty="0">
                <a:latin typeface="Times New Roman" panose="02020603050405020304" pitchFamily="18" charset="0"/>
                <a:cs typeface="Times New Roman" panose="02020603050405020304" pitchFamily="18" charset="0"/>
              </a:rPr>
              <a:t> ikili görüntü haline dönüştürülmüştür. </a:t>
            </a:r>
          </a:p>
          <a:p>
            <a:r>
              <a:rPr lang="tr-TR" dirty="0">
                <a:latin typeface="Times New Roman" panose="02020603050405020304" pitchFamily="18" charset="0"/>
                <a:cs typeface="Times New Roman" panose="02020603050405020304" pitchFamily="18" charset="0"/>
              </a:rPr>
              <a:t>Otsu yöntemi, gri seviye görüntüler üzerinde uygulanabilen bir eşik belirleme yöntemidir</a:t>
            </a:r>
          </a:p>
        </p:txBody>
      </p:sp>
      <p:pic>
        <p:nvPicPr>
          <p:cNvPr id="5" name="Resim 4">
            <a:extLst>
              <a:ext uri="{FF2B5EF4-FFF2-40B4-BE49-F238E27FC236}">
                <a16:creationId xmlns:a16="http://schemas.microsoft.com/office/drawing/2014/main" id="{ABFE1C9D-6B15-2293-805A-D0EAC9DC7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496" y="3797109"/>
            <a:ext cx="2781008" cy="2153443"/>
          </a:xfrm>
          <a:prstGeom prst="rect">
            <a:avLst/>
          </a:prstGeom>
        </p:spPr>
      </p:pic>
      <p:pic>
        <p:nvPicPr>
          <p:cNvPr id="7" name="Resim 6">
            <a:extLst>
              <a:ext uri="{FF2B5EF4-FFF2-40B4-BE49-F238E27FC236}">
                <a16:creationId xmlns:a16="http://schemas.microsoft.com/office/drawing/2014/main" id="{1A3E5718-AF14-4B70-1511-5CC520E69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3534" y="3735629"/>
            <a:ext cx="2717796" cy="2233897"/>
          </a:xfrm>
          <a:prstGeom prst="rect">
            <a:avLst/>
          </a:prstGeom>
        </p:spPr>
      </p:pic>
      <p:pic>
        <p:nvPicPr>
          <p:cNvPr id="13" name="Resim 12">
            <a:extLst>
              <a:ext uri="{FF2B5EF4-FFF2-40B4-BE49-F238E27FC236}">
                <a16:creationId xmlns:a16="http://schemas.microsoft.com/office/drawing/2014/main" id="{351C3D82-5A14-C61A-2CC3-FEE75A41B6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274" y="3716655"/>
            <a:ext cx="2463656" cy="2233897"/>
          </a:xfrm>
          <a:prstGeom prst="rect">
            <a:avLst/>
          </a:prstGeom>
        </p:spPr>
      </p:pic>
      <p:sp>
        <p:nvSpPr>
          <p:cNvPr id="14" name="Metin kutusu 13">
            <a:extLst>
              <a:ext uri="{FF2B5EF4-FFF2-40B4-BE49-F238E27FC236}">
                <a16:creationId xmlns:a16="http://schemas.microsoft.com/office/drawing/2014/main" id="{1B03F41E-BA52-9274-7DCB-7598C7D459DE}"/>
              </a:ext>
            </a:extLst>
          </p:cNvPr>
          <p:cNvSpPr txBox="1"/>
          <p:nvPr/>
        </p:nvSpPr>
        <p:spPr>
          <a:xfrm>
            <a:off x="942274" y="5969526"/>
            <a:ext cx="2463656" cy="369332"/>
          </a:xfrm>
          <a:prstGeom prst="rect">
            <a:avLst/>
          </a:prstGeom>
          <a:noFill/>
        </p:spPr>
        <p:txBody>
          <a:bodyPr wrap="square" rtlCol="0">
            <a:spAutoFit/>
          </a:bodyPr>
          <a:lstStyle/>
          <a:p>
            <a:r>
              <a:rPr lang="tr-TR" dirty="0" err="1"/>
              <a:t>Eşiklenmiş</a:t>
            </a:r>
            <a:r>
              <a:rPr lang="tr-TR" dirty="0"/>
              <a:t> Görüntü</a:t>
            </a:r>
          </a:p>
        </p:txBody>
      </p:sp>
      <p:sp>
        <p:nvSpPr>
          <p:cNvPr id="15" name="Metin kutusu 14">
            <a:extLst>
              <a:ext uri="{FF2B5EF4-FFF2-40B4-BE49-F238E27FC236}">
                <a16:creationId xmlns:a16="http://schemas.microsoft.com/office/drawing/2014/main" id="{5A009E07-51C8-F8E2-D7E6-926BCD7638D3}"/>
              </a:ext>
            </a:extLst>
          </p:cNvPr>
          <p:cNvSpPr txBox="1"/>
          <p:nvPr/>
        </p:nvSpPr>
        <p:spPr>
          <a:xfrm>
            <a:off x="4705496" y="5969526"/>
            <a:ext cx="2781008" cy="649388"/>
          </a:xfrm>
          <a:prstGeom prst="rect">
            <a:avLst/>
          </a:prstGeom>
          <a:noFill/>
        </p:spPr>
        <p:txBody>
          <a:bodyPr wrap="square" rtlCol="0">
            <a:spAutoFit/>
          </a:bodyPr>
          <a:lstStyle/>
          <a:p>
            <a:r>
              <a:rPr lang="tr-TR" dirty="0"/>
              <a:t>Bölütlenmiş Toplam Ekmek Yüzeyi</a:t>
            </a:r>
          </a:p>
        </p:txBody>
      </p:sp>
      <p:sp>
        <p:nvSpPr>
          <p:cNvPr id="16" name="Metin kutusu 15">
            <a:extLst>
              <a:ext uri="{FF2B5EF4-FFF2-40B4-BE49-F238E27FC236}">
                <a16:creationId xmlns:a16="http://schemas.microsoft.com/office/drawing/2014/main" id="{6D91CA52-6348-377C-ACBE-ED63BB7C8677}"/>
              </a:ext>
            </a:extLst>
          </p:cNvPr>
          <p:cNvSpPr txBox="1"/>
          <p:nvPr/>
        </p:nvSpPr>
        <p:spPr>
          <a:xfrm>
            <a:off x="8873534" y="6098796"/>
            <a:ext cx="2717796" cy="646331"/>
          </a:xfrm>
          <a:prstGeom prst="rect">
            <a:avLst/>
          </a:prstGeom>
          <a:noFill/>
        </p:spPr>
        <p:txBody>
          <a:bodyPr wrap="square" rtlCol="0">
            <a:spAutoFit/>
          </a:bodyPr>
          <a:lstStyle/>
          <a:p>
            <a:r>
              <a:rPr lang="tr-TR" dirty="0"/>
              <a:t>Otomatik Bölütlenmiş Gözenek Görüntüsü</a:t>
            </a:r>
          </a:p>
        </p:txBody>
      </p:sp>
    </p:spTree>
    <p:extLst>
      <p:ext uri="{BB962C8B-B14F-4D97-AF65-F5344CB8AC3E}">
        <p14:creationId xmlns:p14="http://schemas.microsoft.com/office/powerpoint/2010/main" val="2506517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81FC0C-54FD-E822-84EB-ED3075DCD6BB}"/>
              </a:ext>
            </a:extLst>
          </p:cNvPr>
          <p:cNvSpPr>
            <a:spLocks noGrp="1"/>
          </p:cNvSpPr>
          <p:nvPr>
            <p:ph type="title"/>
          </p:nvPr>
        </p:nvSpPr>
        <p:spPr>
          <a:xfrm>
            <a:off x="646111" y="255864"/>
            <a:ext cx="9404723" cy="1338044"/>
          </a:xfrm>
        </p:spPr>
        <p:txBody>
          <a:bodyPr/>
          <a:lstStyle/>
          <a:p>
            <a:r>
              <a:rPr lang="tr-TR" dirty="0">
                <a:latin typeface="Times New Roman" panose="02020603050405020304" pitchFamily="18" charset="0"/>
                <a:cs typeface="Times New Roman" panose="02020603050405020304" pitchFamily="18" charset="0"/>
              </a:rPr>
              <a:t>2.6. Bağlantılı Bileşen Etiketleme İle Gözenek Etiketleme </a:t>
            </a:r>
          </a:p>
        </p:txBody>
      </p:sp>
      <p:sp>
        <p:nvSpPr>
          <p:cNvPr id="3" name="İçerik Yer Tutucusu 2">
            <a:extLst>
              <a:ext uri="{FF2B5EF4-FFF2-40B4-BE49-F238E27FC236}">
                <a16:creationId xmlns:a16="http://schemas.microsoft.com/office/drawing/2014/main" id="{552E0BE4-188F-8975-E194-677CDF8D22EC}"/>
              </a:ext>
            </a:extLst>
          </p:cNvPr>
          <p:cNvSpPr>
            <a:spLocks noGrp="1"/>
          </p:cNvSpPr>
          <p:nvPr>
            <p:ph sz="quarter" idx="13"/>
          </p:nvPr>
        </p:nvSpPr>
        <p:spPr>
          <a:xfrm>
            <a:off x="685800" y="1761688"/>
            <a:ext cx="10394707" cy="4840448"/>
          </a:xfrm>
        </p:spPr>
        <p:txBody>
          <a:bodyPr/>
          <a:lstStyle/>
          <a:p>
            <a:r>
              <a:rPr lang="tr-TR" dirty="0">
                <a:latin typeface="Times New Roman" panose="02020603050405020304" pitchFamily="18" charset="0"/>
                <a:cs typeface="Times New Roman" panose="02020603050405020304" pitchFamily="18" charset="0"/>
              </a:rPr>
              <a:t>İkili görüntü haline gelen bölütlenmiş gözenek görüntülerine Bağlantılı Bileşen Etiketleme (BBE) yöntemi uygulanmıştır. </a:t>
            </a:r>
          </a:p>
          <a:p>
            <a:r>
              <a:rPr lang="tr-TR" dirty="0">
                <a:latin typeface="Times New Roman" panose="02020603050405020304" pitchFamily="18" charset="0"/>
                <a:cs typeface="Times New Roman" panose="02020603050405020304" pitchFamily="18" charset="0"/>
              </a:rPr>
              <a:t>Yöntem ile görüntü üzerindeki tüm pikseller taranarak her piksele, aşağıdaki algoritma uygulanmaktadır: </a:t>
            </a:r>
          </a:p>
          <a:p>
            <a:r>
              <a:rPr lang="tr-TR" dirty="0">
                <a:latin typeface="Times New Roman" panose="02020603050405020304" pitchFamily="18" charset="0"/>
                <a:cs typeface="Times New Roman" panose="02020603050405020304" pitchFamily="18" charset="0"/>
              </a:rPr>
              <a:t>{ Piksel Siyaha eşit değilse -Pikselin Tüm komşularına bak (8’li komşuluk için) -Tüm komşular siyah veya beyaz ise bu yeni bir pikseldir bu piksele yeni bir değer ata, diğer piksele geç -Komşu piksellerden herhangi biri siyah ya da beyaz piksel ise bir önceki etiket numarasına bu pikseli kaydet }</a:t>
            </a:r>
          </a:p>
        </p:txBody>
      </p:sp>
    </p:spTree>
    <p:extLst>
      <p:ext uri="{BB962C8B-B14F-4D97-AF65-F5344CB8AC3E}">
        <p14:creationId xmlns:p14="http://schemas.microsoft.com/office/powerpoint/2010/main" val="2347900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277</TotalTime>
  <Words>735</Words>
  <Application>Microsoft Office PowerPoint</Application>
  <PresentationFormat>Geniş ekran</PresentationFormat>
  <Paragraphs>50</Paragraphs>
  <Slides>15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15</vt:i4>
      </vt:variant>
    </vt:vector>
  </HeadingPairs>
  <TitlesOfParts>
    <vt:vector size="20" baseType="lpstr">
      <vt:lpstr>Arial</vt:lpstr>
      <vt:lpstr>Century Gothic</vt:lpstr>
      <vt:lpstr>Times New Roman</vt:lpstr>
      <vt:lpstr>Wingdings 3</vt:lpstr>
      <vt:lpstr>İyon</vt:lpstr>
      <vt:lpstr>PowerPoint Sunusu</vt:lpstr>
      <vt:lpstr>Görüntü İşleme Teknikleri Kullanılarak Ekmek Doku Analizi</vt:lpstr>
      <vt:lpstr>1.GİRİŞ</vt:lpstr>
      <vt:lpstr>2. DENEYSEL METOT (EXPERIMENTAL METHOD) </vt:lpstr>
      <vt:lpstr>2.2. Yöntemler</vt:lpstr>
      <vt:lpstr>2.3. Histogram Germe</vt:lpstr>
      <vt:lpstr>2.4.Histogram Eşitleme</vt:lpstr>
      <vt:lpstr>2.5. Gözeneklerin Otomatik Olarak Bölütlenmesi</vt:lpstr>
      <vt:lpstr>2.6. Bağlantılı Bileşen Etiketleme İle Gözenek Etiketleme </vt:lpstr>
      <vt:lpstr>PowerPoint Sunusu</vt:lpstr>
      <vt:lpstr>2.7. Gözeneklerin Büyüklüklerine Göre Sınıflandırılması</vt:lpstr>
      <vt:lpstr>2.8. ZSI Başarım İndeksinin Belirlenmesi</vt:lpstr>
      <vt:lpstr>PowerPoint Sunusu</vt:lpstr>
      <vt:lpstr>2.9. Geliştirilen Arayüz Programı</vt:lpstr>
      <vt:lpstr>3.Sonuç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furkan karaçalı</dc:creator>
  <cp:lastModifiedBy>furkan karaçalı</cp:lastModifiedBy>
  <cp:revision>2</cp:revision>
  <dcterms:created xsi:type="dcterms:W3CDTF">2022-11-08T17:46:09Z</dcterms:created>
  <dcterms:modified xsi:type="dcterms:W3CDTF">2022-11-08T22:23:38Z</dcterms:modified>
</cp:coreProperties>
</file>