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612D7B8-F8AE-4756-B9AC-3CDF07CFDFEF}" type="datetimeFigureOut">
              <a:rPr lang="tr-TR" smtClean="0"/>
              <a:t>15.11.2022</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832D49-C96F-43D4-8479-C6AC9A838CCD}"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22289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12D7B8-F8AE-4756-B9AC-3CDF07CFDFE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23250272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12D7B8-F8AE-4756-B9AC-3CDF07CFDFE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9577085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12D7B8-F8AE-4756-B9AC-3CDF07CFDFE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15869540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12D7B8-F8AE-4756-B9AC-3CDF07CFDFE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832D49-C96F-43D4-8479-C6AC9A838CCD}"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221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612D7B8-F8AE-4756-B9AC-3CDF07CFDFE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3519917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612D7B8-F8AE-4756-B9AC-3CDF07CFDFEF}" type="datetimeFigureOut">
              <a:rPr lang="tr-TR" smtClean="0"/>
              <a:t>15.11.2022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42624998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612D7B8-F8AE-4756-B9AC-3CDF07CFDFEF}"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25704725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2D7B8-F8AE-4756-B9AC-3CDF07CFDFEF}" type="datetimeFigureOut">
              <a:rPr lang="tr-TR" smtClean="0"/>
              <a:t>15.11.2022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213762011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12D7B8-F8AE-4756-B9AC-3CDF07CFDFE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318670096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12D7B8-F8AE-4756-B9AC-3CDF07CFDFE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832D49-C96F-43D4-8479-C6AC9A838CCD}" type="slidenum">
              <a:rPr lang="tr-TR" smtClean="0"/>
              <a:t>‹#›</a:t>
            </a:fld>
            <a:endParaRPr lang="tr-TR"/>
          </a:p>
        </p:txBody>
      </p:sp>
    </p:spTree>
    <p:extLst>
      <p:ext uri="{BB962C8B-B14F-4D97-AF65-F5344CB8AC3E}">
        <p14:creationId xmlns:p14="http://schemas.microsoft.com/office/powerpoint/2010/main" val="264018417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612D7B8-F8AE-4756-B9AC-3CDF07CFDFEF}" type="datetimeFigureOut">
              <a:rPr lang="tr-TR" smtClean="0"/>
              <a:t>15.11.2022</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A832D49-C96F-43D4-8479-C6AC9A838CCD}" type="slidenum">
              <a:rPr lang="tr-TR" smtClean="0"/>
              <a:t>‹#›</a:t>
            </a:fld>
            <a:endParaRPr lang="tr-TR"/>
          </a:p>
        </p:txBody>
      </p:sp>
    </p:spTree>
    <p:extLst>
      <p:ext uri="{BB962C8B-B14F-4D97-AF65-F5344CB8AC3E}">
        <p14:creationId xmlns:p14="http://schemas.microsoft.com/office/powerpoint/2010/main" val="123298044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33831285-8435-2D06-6F01-09F1C556BCC2}"/>
              </a:ext>
            </a:extLst>
          </p:cNvPr>
          <p:cNvSpPr txBox="1"/>
          <p:nvPr/>
        </p:nvSpPr>
        <p:spPr>
          <a:xfrm>
            <a:off x="679508" y="494950"/>
            <a:ext cx="11081857" cy="2554545"/>
          </a:xfrm>
          <a:prstGeom prst="rect">
            <a:avLst/>
          </a:prstGeom>
          <a:noFill/>
        </p:spPr>
        <p:txBody>
          <a:bodyPr wrap="square" rtlCol="0">
            <a:spAutoFit/>
          </a:bodyPr>
          <a:lstStyle/>
          <a:p>
            <a:r>
              <a:rPr lang="tr-TR" sz="4000" dirty="0">
                <a:latin typeface="Times New Roman" panose="02020603050405020304" pitchFamily="18" charset="0"/>
                <a:cs typeface="Times New Roman" panose="02020603050405020304" pitchFamily="18" charset="0"/>
              </a:rPr>
              <a:t>ADI:FURKAN</a:t>
            </a:r>
          </a:p>
          <a:p>
            <a:r>
              <a:rPr lang="tr-TR" sz="4000" dirty="0">
                <a:latin typeface="Times New Roman" panose="02020603050405020304" pitchFamily="18" charset="0"/>
                <a:cs typeface="Times New Roman" panose="02020603050405020304" pitchFamily="18" charset="0"/>
              </a:rPr>
              <a:t>SOYADI:KARAÇALI</a:t>
            </a:r>
          </a:p>
          <a:p>
            <a:r>
              <a:rPr lang="tr-TR" sz="4000" dirty="0">
                <a:latin typeface="Times New Roman" panose="02020603050405020304" pitchFamily="18" charset="0"/>
                <a:cs typeface="Times New Roman" panose="02020603050405020304" pitchFamily="18" charset="0"/>
              </a:rPr>
              <a:t>NUMARASI:02200201005</a:t>
            </a:r>
          </a:p>
          <a:p>
            <a:endParaRPr lang="tr-TR" sz="4000" dirty="0"/>
          </a:p>
        </p:txBody>
      </p:sp>
    </p:spTree>
    <p:extLst>
      <p:ext uri="{BB962C8B-B14F-4D97-AF65-F5344CB8AC3E}">
        <p14:creationId xmlns:p14="http://schemas.microsoft.com/office/powerpoint/2010/main" val="14104388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D80A51-9628-90A9-FE74-10AF29A84C8F}"/>
              </a:ext>
            </a:extLst>
          </p:cNvPr>
          <p:cNvSpPr>
            <a:spLocks noGrp="1"/>
          </p:cNvSpPr>
          <p:nvPr>
            <p:ph type="title"/>
          </p:nvPr>
        </p:nvSpPr>
        <p:spPr>
          <a:xfrm>
            <a:off x="1143000" y="609600"/>
            <a:ext cx="9875520" cy="892029"/>
          </a:xfrm>
        </p:spPr>
        <p:txBody>
          <a:bodyPr>
            <a:normAutofit fontScale="90000"/>
          </a:bodyPr>
          <a:lstStyle/>
          <a:p>
            <a:r>
              <a:rPr lang="tr-TR" sz="4000" dirty="0">
                <a:solidFill>
                  <a:srgbClr val="FF0000"/>
                </a:solidFill>
                <a:latin typeface="Times New Roman" panose="02020603050405020304" pitchFamily="18" charset="0"/>
                <a:cs typeface="Times New Roman" panose="02020603050405020304" pitchFamily="18" charset="0"/>
              </a:rPr>
              <a:t>3. Kiraz Büyüklüklerinin Hesabı ve Araştırma Sonuçları </a:t>
            </a:r>
          </a:p>
        </p:txBody>
      </p:sp>
      <p:sp>
        <p:nvSpPr>
          <p:cNvPr id="3" name="İçerik Yer Tutucusu 2">
            <a:extLst>
              <a:ext uri="{FF2B5EF4-FFF2-40B4-BE49-F238E27FC236}">
                <a16:creationId xmlns:a16="http://schemas.microsoft.com/office/drawing/2014/main" id="{B7F033AE-D647-9026-176E-225A93155ED8}"/>
              </a:ext>
            </a:extLst>
          </p:cNvPr>
          <p:cNvSpPr>
            <a:spLocks noGrp="1"/>
          </p:cNvSpPr>
          <p:nvPr>
            <p:ph idx="1"/>
          </p:nvPr>
        </p:nvSpPr>
        <p:spPr>
          <a:xfrm>
            <a:off x="1143000" y="1635853"/>
            <a:ext cx="9872871" cy="4460147"/>
          </a:xfrm>
        </p:spPr>
        <p:txBody>
          <a:bodyPr/>
          <a:lstStyle/>
          <a:p>
            <a:r>
              <a:rPr lang="tr-TR" dirty="0">
                <a:latin typeface="Times New Roman" panose="02020603050405020304" pitchFamily="18" charset="0"/>
                <a:cs typeface="Times New Roman" panose="02020603050405020304" pitchFamily="18" charset="0"/>
              </a:rPr>
              <a:t>Sınırları belirlenen kirazlar belirli işlemlerden geçirildikten sonra kirazlara ait alan bilgileri hesaplanmıştır. Hesaplanan alan verileri daha önce belirttiğimiz boyut standartlarına göre değerlendirilmiş ve değerlendirme sonucunda kirazlar boyutlarına göre sınıflandırılmıştır.</a:t>
            </a: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229C2BB2-1EAA-3065-0A07-2C68EE1C79B3}"/>
              </a:ext>
            </a:extLst>
          </p:cNvPr>
          <p:cNvPicPr>
            <a:picLocks noChangeAspect="1"/>
          </p:cNvPicPr>
          <p:nvPr/>
        </p:nvPicPr>
        <p:blipFill>
          <a:blip r:embed="rId2"/>
          <a:stretch>
            <a:fillRect/>
          </a:stretch>
        </p:blipFill>
        <p:spPr>
          <a:xfrm>
            <a:off x="1434517" y="3009548"/>
            <a:ext cx="3728441" cy="2932985"/>
          </a:xfrm>
          <a:prstGeom prst="rect">
            <a:avLst/>
          </a:prstGeom>
        </p:spPr>
      </p:pic>
    </p:spTree>
    <p:extLst>
      <p:ext uri="{BB962C8B-B14F-4D97-AF65-F5344CB8AC3E}">
        <p14:creationId xmlns:p14="http://schemas.microsoft.com/office/powerpoint/2010/main" val="122022377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CA2D17-EBD7-3A4C-08F0-B8693FF457FE}"/>
              </a:ext>
            </a:extLst>
          </p:cNvPr>
          <p:cNvSpPr>
            <a:spLocks noGrp="1"/>
          </p:cNvSpPr>
          <p:nvPr>
            <p:ph idx="1"/>
          </p:nvPr>
        </p:nvSpPr>
        <p:spPr>
          <a:xfrm>
            <a:off x="1143000" y="780176"/>
            <a:ext cx="9872871" cy="5315824"/>
          </a:xfrm>
        </p:spPr>
        <p:txBody>
          <a:bodyPr/>
          <a:lstStyle/>
          <a:p>
            <a:r>
              <a:rPr lang="tr-TR" dirty="0"/>
              <a:t>Sonuç olarak kiraz meyvesinin klasik sınıflandırma yöntemleri yerine görüntü işleme teknikleri ile sınıflandırılması sağlanmıştır.</a:t>
            </a:r>
          </a:p>
          <a:p>
            <a:pPr marL="45720" indent="0">
              <a:buNone/>
            </a:pPr>
            <a:endParaRPr lang="tr-TR" dirty="0"/>
          </a:p>
          <a:p>
            <a:r>
              <a:rPr lang="tr-TR" dirty="0"/>
              <a:t>Bu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 de sınıflandırılması sağlanabilmektedir. </a:t>
            </a:r>
          </a:p>
        </p:txBody>
      </p:sp>
    </p:spTree>
    <p:extLst>
      <p:ext uri="{BB962C8B-B14F-4D97-AF65-F5344CB8AC3E}">
        <p14:creationId xmlns:p14="http://schemas.microsoft.com/office/powerpoint/2010/main" val="36407128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42192-5BE6-EC22-B256-E959C9DFE2D0}"/>
              </a:ext>
            </a:extLst>
          </p:cNvPr>
          <p:cNvSpPr>
            <a:spLocks noGrp="1"/>
          </p:cNvSpPr>
          <p:nvPr>
            <p:ph type="title"/>
          </p:nvPr>
        </p:nvSpPr>
        <p:spPr>
          <a:xfrm>
            <a:off x="1376078" y="200511"/>
            <a:ext cx="9603275" cy="5009051"/>
          </a:xfrm>
        </p:spPr>
        <p:txBody>
          <a:bodyPr>
            <a:normAutofit/>
          </a:bodyPr>
          <a:lstStyle/>
          <a:p>
            <a:r>
              <a:rPr lang="tr-TR" sz="4000" dirty="0">
                <a:latin typeface="Times New Roman" panose="02020603050405020304" pitchFamily="18" charset="0"/>
                <a:cs typeface="Times New Roman" panose="02020603050405020304" pitchFamily="18" charset="0"/>
              </a:rPr>
              <a:t>Görüntü İşleme Yöntemleri Kullanılarak Kiraz Meyvesinin Sınıflandırılması</a:t>
            </a:r>
          </a:p>
        </p:txBody>
      </p:sp>
    </p:spTree>
    <p:extLst>
      <p:ext uri="{BB962C8B-B14F-4D97-AF65-F5344CB8AC3E}">
        <p14:creationId xmlns:p14="http://schemas.microsoft.com/office/powerpoint/2010/main" val="352846612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2406B-A4C3-CF55-2D7E-8F55636C312A}"/>
              </a:ext>
            </a:extLst>
          </p:cNvPr>
          <p:cNvSpPr>
            <a:spLocks noGrp="1"/>
          </p:cNvSpPr>
          <p:nvPr>
            <p:ph type="title"/>
          </p:nvPr>
        </p:nvSpPr>
        <p:spPr>
          <a:xfrm>
            <a:off x="1143000" y="609600"/>
            <a:ext cx="9875520" cy="1084976"/>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1. Giriş </a:t>
            </a:r>
          </a:p>
        </p:txBody>
      </p:sp>
      <p:sp>
        <p:nvSpPr>
          <p:cNvPr id="3" name="İçerik Yer Tutucusu 2">
            <a:extLst>
              <a:ext uri="{FF2B5EF4-FFF2-40B4-BE49-F238E27FC236}">
                <a16:creationId xmlns:a16="http://schemas.microsoft.com/office/drawing/2014/main" id="{D07B78CE-5912-B58C-2F84-2463502D9CA1}"/>
              </a:ext>
            </a:extLst>
          </p:cNvPr>
          <p:cNvSpPr>
            <a:spLocks noGrp="1"/>
          </p:cNvSpPr>
          <p:nvPr>
            <p:ph idx="1"/>
          </p:nvPr>
        </p:nvSpPr>
        <p:spPr/>
        <p:txBody>
          <a:bodyPr>
            <a:normAutofit lnSpcReduction="10000"/>
          </a:bodyPr>
          <a:lstStyle/>
          <a:p>
            <a:r>
              <a:rPr lang="tr-TR" dirty="0">
                <a:latin typeface="Times New Roman" panose="02020603050405020304" pitchFamily="18" charset="0"/>
                <a:cs typeface="Times New Roman" panose="02020603050405020304" pitchFamily="18" charset="0"/>
              </a:rPr>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p>
          <a:p>
            <a:r>
              <a:rPr lang="tr-TR" dirty="0">
                <a:latin typeface="Times New Roman" panose="02020603050405020304" pitchFamily="18" charset="0"/>
                <a:cs typeface="Times New Roman" panose="02020603050405020304" pitchFamily="18" charset="0"/>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7379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9A930A-CEF6-8141-50D0-42376AA6EEF7}"/>
              </a:ext>
            </a:extLst>
          </p:cNvPr>
          <p:cNvSpPr>
            <a:spLocks noGrp="1"/>
          </p:cNvSpPr>
          <p:nvPr>
            <p:ph type="title"/>
          </p:nvPr>
        </p:nvSpPr>
        <p:spPr>
          <a:xfrm>
            <a:off x="1143000" y="609600"/>
            <a:ext cx="9875520" cy="590026"/>
          </a:xfrm>
        </p:spPr>
        <p:txBody>
          <a:bodyPr>
            <a:normAutofit fontScale="90000"/>
          </a:bodyPr>
          <a:lstStyle/>
          <a:p>
            <a:r>
              <a:rPr lang="tr-TR" sz="4000" dirty="0">
                <a:solidFill>
                  <a:srgbClr val="FF0000"/>
                </a:solidFill>
                <a:latin typeface="Times New Roman" panose="02020603050405020304" pitchFamily="18" charset="0"/>
                <a:cs typeface="Times New Roman" panose="02020603050405020304" pitchFamily="18" charset="0"/>
              </a:rPr>
              <a:t>2. Materyal ve Metot </a:t>
            </a:r>
          </a:p>
        </p:txBody>
      </p:sp>
      <p:sp>
        <p:nvSpPr>
          <p:cNvPr id="3" name="İçerik Yer Tutucusu 2">
            <a:extLst>
              <a:ext uri="{FF2B5EF4-FFF2-40B4-BE49-F238E27FC236}">
                <a16:creationId xmlns:a16="http://schemas.microsoft.com/office/drawing/2014/main" id="{280B5109-3B08-1E20-0D82-83CA130EE750}"/>
              </a:ext>
            </a:extLst>
          </p:cNvPr>
          <p:cNvSpPr>
            <a:spLocks noGrp="1"/>
          </p:cNvSpPr>
          <p:nvPr>
            <p:ph idx="1"/>
          </p:nvPr>
        </p:nvSpPr>
        <p:spPr>
          <a:xfrm>
            <a:off x="1143000" y="1291905"/>
            <a:ext cx="9872871" cy="4804095"/>
          </a:xfrm>
        </p:spPr>
        <p:txBody>
          <a:bodyPr/>
          <a:lstStyle/>
          <a:p>
            <a:pPr marL="45720" indent="0">
              <a:buNone/>
            </a:pPr>
            <a:r>
              <a:rPr lang="tr-TR" dirty="0">
                <a:solidFill>
                  <a:srgbClr val="FF0000"/>
                </a:solidFill>
                <a:latin typeface="Times New Roman" panose="02020603050405020304" pitchFamily="18" charset="0"/>
                <a:cs typeface="Times New Roman" panose="02020603050405020304" pitchFamily="18" charset="0"/>
              </a:rPr>
              <a:t>2.1. Kiraz Meyvesi: </a:t>
            </a:r>
            <a:r>
              <a:rPr lang="tr-TR" dirty="0">
                <a:latin typeface="Times New Roman" panose="02020603050405020304" pitchFamily="18" charset="0"/>
                <a:cs typeface="Times New Roman" panose="02020603050405020304" pitchFamily="18" charset="0"/>
              </a:rPr>
              <a:t>Latince ismi 'Prunus </a:t>
            </a:r>
            <a:r>
              <a:rPr lang="tr-TR" dirty="0" err="1">
                <a:latin typeface="Times New Roman" panose="02020603050405020304" pitchFamily="18" charset="0"/>
                <a:cs typeface="Times New Roman" panose="02020603050405020304" pitchFamily="18" charset="0"/>
              </a:rPr>
              <a:t>avium</a:t>
            </a:r>
            <a:r>
              <a:rPr lang="tr-TR" dirty="0">
                <a:latin typeface="Times New Roman" panose="02020603050405020304" pitchFamily="18" charset="0"/>
                <a:cs typeface="Times New Roman" panose="02020603050405020304" pitchFamily="18" charset="0"/>
              </a:rPr>
              <a:t>' olan kiraz ağacı, Gülgiller (</a:t>
            </a:r>
            <a:r>
              <a:rPr lang="tr-TR" dirty="0" err="1">
                <a:latin typeface="Times New Roman" panose="02020603050405020304" pitchFamily="18" charset="0"/>
                <a:cs typeface="Times New Roman" panose="02020603050405020304" pitchFamily="18" charset="0"/>
              </a:rPr>
              <a:t>Rosaceae</a:t>
            </a:r>
            <a:r>
              <a:rPr lang="tr-TR" dirty="0">
                <a:latin typeface="Times New Roman" panose="02020603050405020304" pitchFamily="18" charset="0"/>
                <a:cs typeface="Times New Roman" panose="02020603050405020304" pitchFamily="18" charset="0"/>
              </a:rPr>
              <a:t>) familyasının bir üyesidir . Dünyada 1500 civarında çeşidi olan kiraz, tatlı aromalı, sulu ve sert çekirdekli bir meyve türüdür. Aşağıdaki Şekil 1’de ülkeler bazında yıllara göre dünya kiraz üretim miktarları (ton) gösterilmiştir.</a:t>
            </a: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453123D5-5416-A95F-96B8-7373D5F1402A}"/>
              </a:ext>
            </a:extLst>
          </p:cNvPr>
          <p:cNvPicPr>
            <a:picLocks noChangeAspect="1"/>
          </p:cNvPicPr>
          <p:nvPr/>
        </p:nvPicPr>
        <p:blipFill>
          <a:blip r:embed="rId2"/>
          <a:stretch>
            <a:fillRect/>
          </a:stretch>
        </p:blipFill>
        <p:spPr>
          <a:xfrm>
            <a:off x="1299682" y="2870520"/>
            <a:ext cx="6153150" cy="2695575"/>
          </a:xfrm>
          <a:prstGeom prst="rect">
            <a:avLst/>
          </a:prstGeom>
        </p:spPr>
      </p:pic>
    </p:spTree>
    <p:extLst>
      <p:ext uri="{BB962C8B-B14F-4D97-AF65-F5344CB8AC3E}">
        <p14:creationId xmlns:p14="http://schemas.microsoft.com/office/powerpoint/2010/main" val="24032301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91E52D-F07E-DC70-B42C-FF453433D14D}"/>
              </a:ext>
            </a:extLst>
          </p:cNvPr>
          <p:cNvSpPr>
            <a:spLocks noGrp="1"/>
          </p:cNvSpPr>
          <p:nvPr>
            <p:ph type="title"/>
          </p:nvPr>
        </p:nvSpPr>
        <p:spPr>
          <a:xfrm>
            <a:off x="1143000" y="609600"/>
            <a:ext cx="9875520" cy="774583"/>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2.2. Görüntü İşleme</a:t>
            </a:r>
          </a:p>
        </p:txBody>
      </p:sp>
      <p:sp>
        <p:nvSpPr>
          <p:cNvPr id="3" name="İçerik Yer Tutucusu 2">
            <a:extLst>
              <a:ext uri="{FF2B5EF4-FFF2-40B4-BE49-F238E27FC236}">
                <a16:creationId xmlns:a16="http://schemas.microsoft.com/office/drawing/2014/main" id="{78C3EBF4-96B3-0311-FF10-7A0B6C040FDA}"/>
              </a:ext>
            </a:extLst>
          </p:cNvPr>
          <p:cNvSpPr>
            <a:spLocks noGrp="1"/>
          </p:cNvSpPr>
          <p:nvPr>
            <p:ph idx="1"/>
          </p:nvPr>
        </p:nvSpPr>
        <p:spPr>
          <a:xfrm>
            <a:off x="1143000" y="1593908"/>
            <a:ext cx="9872871" cy="4502092"/>
          </a:xfrm>
        </p:spPr>
        <p:txBody>
          <a:bodyPr/>
          <a:lstStyle/>
          <a:p>
            <a:r>
              <a:rPr lang="tr-TR" dirty="0"/>
              <a:t>Görüntü işleme, görüntüyü dijital form haline getirerek spesifik görüntü elde etmek yada yazılımsal olarak görüntü üzerinde istenilen sonucu elde etmek için kullanılan bir yöntemdir . Günümüzde görüntü işleme tıp, askeri alanlar, güvenlik, yüz tanıma, duygu analizi, robotik, sınıflandırma gibi pek çok alanda kullanılmaktadır.</a:t>
            </a:r>
          </a:p>
          <a:p>
            <a:r>
              <a:rPr lang="tr-TR" dirty="0"/>
              <a:t> Görüntülerin arka planında matrisler vardır. Matrisin her hücreleri görüntünün en küçük yapı taşı olan piksellerdir. Bu tanım aşağıdaki resimden de anlaşılabilir.</a:t>
            </a:r>
          </a:p>
        </p:txBody>
      </p:sp>
      <p:pic>
        <p:nvPicPr>
          <p:cNvPr id="5" name="Resim 4">
            <a:extLst>
              <a:ext uri="{FF2B5EF4-FFF2-40B4-BE49-F238E27FC236}">
                <a16:creationId xmlns:a16="http://schemas.microsoft.com/office/drawing/2014/main" id="{F53DDB34-142E-FB74-F6DA-2BA88AFE7026}"/>
              </a:ext>
            </a:extLst>
          </p:cNvPr>
          <p:cNvPicPr>
            <a:picLocks noChangeAspect="1"/>
          </p:cNvPicPr>
          <p:nvPr/>
        </p:nvPicPr>
        <p:blipFill>
          <a:blip r:embed="rId2"/>
          <a:stretch>
            <a:fillRect/>
          </a:stretch>
        </p:blipFill>
        <p:spPr>
          <a:xfrm>
            <a:off x="1143000" y="4188902"/>
            <a:ext cx="4457700" cy="1838325"/>
          </a:xfrm>
          <a:prstGeom prst="rect">
            <a:avLst/>
          </a:prstGeom>
        </p:spPr>
      </p:pic>
    </p:spTree>
    <p:extLst>
      <p:ext uri="{BB962C8B-B14F-4D97-AF65-F5344CB8AC3E}">
        <p14:creationId xmlns:p14="http://schemas.microsoft.com/office/powerpoint/2010/main" val="30548559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4E6673-6E47-BEF5-25C9-B31D78CFF2F4}"/>
              </a:ext>
            </a:extLst>
          </p:cNvPr>
          <p:cNvSpPr>
            <a:spLocks noGrp="1"/>
          </p:cNvSpPr>
          <p:nvPr>
            <p:ph type="title"/>
          </p:nvPr>
        </p:nvSpPr>
        <p:spPr>
          <a:xfrm>
            <a:off x="1143000" y="609600"/>
            <a:ext cx="9875520" cy="673916"/>
          </a:xfrm>
        </p:spPr>
        <p:txBody>
          <a:bodyPr>
            <a:normAutofit/>
          </a:bodyPr>
          <a:lstStyle/>
          <a:p>
            <a:r>
              <a:rPr lang="tr-TR" sz="4000" dirty="0">
                <a:solidFill>
                  <a:srgbClr val="FF0000"/>
                </a:solidFill>
                <a:latin typeface="Times New Roman" panose="02020603050405020304" pitchFamily="18" charset="0"/>
                <a:cs typeface="Times New Roman" panose="02020603050405020304" pitchFamily="18" charset="0"/>
              </a:rPr>
              <a:t>2.3. Uygulama</a:t>
            </a:r>
          </a:p>
        </p:txBody>
      </p:sp>
      <p:sp>
        <p:nvSpPr>
          <p:cNvPr id="3" name="İçerik Yer Tutucusu 2">
            <a:extLst>
              <a:ext uri="{FF2B5EF4-FFF2-40B4-BE49-F238E27FC236}">
                <a16:creationId xmlns:a16="http://schemas.microsoft.com/office/drawing/2014/main" id="{F2364B39-66FE-E0A6-0A57-828951BE9BF2}"/>
              </a:ext>
            </a:extLst>
          </p:cNvPr>
          <p:cNvSpPr>
            <a:spLocks noGrp="1"/>
          </p:cNvSpPr>
          <p:nvPr>
            <p:ph idx="1"/>
          </p:nvPr>
        </p:nvSpPr>
        <p:spPr>
          <a:xfrm>
            <a:off x="1143000" y="1283516"/>
            <a:ext cx="9872871" cy="4812484"/>
          </a:xfrm>
        </p:spPr>
        <p:txBody>
          <a:bodyPr/>
          <a:lstStyle/>
          <a:p>
            <a:r>
              <a:rPr lang="tr-TR" dirty="0">
                <a:latin typeface="Times New Roman" panose="02020603050405020304" pitchFamily="18" charset="0"/>
                <a:cs typeface="Times New Roman" panose="02020603050405020304" pitchFamily="18" charset="0"/>
              </a:rPr>
              <a:t>Sınıflandırma işlemi yapılacak kirazlar Türk Standardı Tasarısı 793’de belirlenen veriler ve diğer kaynaklardan elde edilen boyut standartlarına göre sınıflandırılmıştır. sınıflandırılacak olan kirazların hangi sınıfa dahil oldukları gösterilmiştir. Ancak bu boyutlar kiraz çeşidi ve sınıflandırma biçimine göre gerçekleştirilen program da değiştirilebilmektedir. </a:t>
            </a:r>
          </a:p>
        </p:txBody>
      </p:sp>
      <p:pic>
        <p:nvPicPr>
          <p:cNvPr id="5" name="Resim 4">
            <a:extLst>
              <a:ext uri="{FF2B5EF4-FFF2-40B4-BE49-F238E27FC236}">
                <a16:creationId xmlns:a16="http://schemas.microsoft.com/office/drawing/2014/main" id="{2EFFAB0E-1F59-4695-3F41-85C7E5574953}"/>
              </a:ext>
            </a:extLst>
          </p:cNvPr>
          <p:cNvPicPr>
            <a:picLocks noChangeAspect="1"/>
          </p:cNvPicPr>
          <p:nvPr/>
        </p:nvPicPr>
        <p:blipFill>
          <a:blip r:embed="rId2"/>
          <a:stretch>
            <a:fillRect/>
          </a:stretch>
        </p:blipFill>
        <p:spPr>
          <a:xfrm>
            <a:off x="1176129" y="3093483"/>
            <a:ext cx="5610565" cy="2342583"/>
          </a:xfrm>
          <a:prstGeom prst="rect">
            <a:avLst/>
          </a:prstGeom>
        </p:spPr>
      </p:pic>
    </p:spTree>
    <p:extLst>
      <p:ext uri="{BB962C8B-B14F-4D97-AF65-F5344CB8AC3E}">
        <p14:creationId xmlns:p14="http://schemas.microsoft.com/office/powerpoint/2010/main" val="27579617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A1AB97-A067-7ADD-DA0D-AB4956D604A4}"/>
              </a:ext>
            </a:extLst>
          </p:cNvPr>
          <p:cNvSpPr>
            <a:spLocks noGrp="1"/>
          </p:cNvSpPr>
          <p:nvPr>
            <p:ph idx="1"/>
          </p:nvPr>
        </p:nvSpPr>
        <p:spPr>
          <a:xfrm>
            <a:off x="1143000" y="729842"/>
            <a:ext cx="9872871" cy="5366158"/>
          </a:xfrm>
        </p:spPr>
        <p:txBody>
          <a:bodyPr/>
          <a:lstStyle/>
          <a:p>
            <a:r>
              <a:rPr lang="tr-TR" dirty="0">
                <a:latin typeface="Times New Roman" panose="02020603050405020304" pitchFamily="18" charset="0"/>
                <a:cs typeface="Times New Roman" panose="02020603050405020304" pitchFamily="18" charset="0"/>
              </a:rPr>
              <a:t>Kiraz meyvesinin sınıflandırılması için gerekli olan işlem adımları aşağıdaki gibidir:</a:t>
            </a:r>
          </a:p>
        </p:txBody>
      </p:sp>
      <p:pic>
        <p:nvPicPr>
          <p:cNvPr id="5" name="Resim 4">
            <a:extLst>
              <a:ext uri="{FF2B5EF4-FFF2-40B4-BE49-F238E27FC236}">
                <a16:creationId xmlns:a16="http://schemas.microsoft.com/office/drawing/2014/main" id="{4C376572-DB1B-6584-BB8A-4AF15C86E63B}"/>
              </a:ext>
            </a:extLst>
          </p:cNvPr>
          <p:cNvPicPr>
            <a:picLocks noChangeAspect="1"/>
          </p:cNvPicPr>
          <p:nvPr/>
        </p:nvPicPr>
        <p:blipFill>
          <a:blip r:embed="rId2"/>
          <a:stretch>
            <a:fillRect/>
          </a:stretch>
        </p:blipFill>
        <p:spPr>
          <a:xfrm>
            <a:off x="1304138" y="1343025"/>
            <a:ext cx="7923751" cy="4009151"/>
          </a:xfrm>
          <a:prstGeom prst="rect">
            <a:avLst/>
          </a:prstGeom>
        </p:spPr>
      </p:pic>
    </p:spTree>
    <p:extLst>
      <p:ext uri="{BB962C8B-B14F-4D97-AF65-F5344CB8AC3E}">
        <p14:creationId xmlns:p14="http://schemas.microsoft.com/office/powerpoint/2010/main" val="49350548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A87DE1-E07F-7AB5-5444-77BAB350292A}"/>
              </a:ext>
            </a:extLst>
          </p:cNvPr>
          <p:cNvSpPr>
            <a:spLocks noGrp="1"/>
          </p:cNvSpPr>
          <p:nvPr>
            <p:ph idx="1"/>
          </p:nvPr>
        </p:nvSpPr>
        <p:spPr>
          <a:xfrm>
            <a:off x="1143000" y="553673"/>
            <a:ext cx="9872871" cy="5964573"/>
          </a:xfrm>
        </p:spPr>
        <p:txBody>
          <a:bodyPr/>
          <a:lstStyle/>
          <a:p>
            <a:r>
              <a:rPr lang="tr-TR" dirty="0">
                <a:latin typeface="Times New Roman" panose="02020603050405020304" pitchFamily="18" charset="0"/>
                <a:cs typeface="Times New Roman" panose="02020603050405020304" pitchFamily="18" charset="0"/>
              </a:rPr>
              <a:t>Sınıflandırma işleminin gerçekleşmesi için işlenmemiş resim programa yüklenmelidir. </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Resim siyah- beyaz piksellere dönüştürülmektedir. Bu 2 aşamada gerçekleşir. İlk aşamada resmin arka planı beyaza, kirazlar ise siyaha dönüştürülmektedir. İkinci aşamada ise </a:t>
            </a:r>
            <a:r>
              <a:rPr lang="tr-TR" dirty="0" err="1">
                <a:latin typeface="Times New Roman" panose="02020603050405020304" pitchFamily="18" charset="0"/>
                <a:cs typeface="Times New Roman" panose="02020603050405020304" pitchFamily="18" charset="0"/>
              </a:rPr>
              <a:t>binary</a:t>
            </a:r>
            <a:r>
              <a:rPr lang="tr-TR" dirty="0">
                <a:latin typeface="Times New Roman" panose="02020603050405020304" pitchFamily="18" charset="0"/>
                <a:cs typeface="Times New Roman" panose="02020603050405020304" pitchFamily="18" charset="0"/>
              </a:rPr>
              <a:t> moddaki resim Matlab </a:t>
            </a:r>
            <a:r>
              <a:rPr lang="tr-TR" dirty="0" err="1">
                <a:latin typeface="Times New Roman" panose="02020603050405020304" pitchFamily="18" charset="0"/>
                <a:cs typeface="Times New Roman" panose="02020603050405020304" pitchFamily="18" charset="0"/>
              </a:rPr>
              <a:t>bwboundaries</a:t>
            </a:r>
            <a:r>
              <a:rPr lang="tr-TR" dirty="0">
                <a:latin typeface="Times New Roman" panose="02020603050405020304" pitchFamily="18" charset="0"/>
                <a:cs typeface="Times New Roman" panose="02020603050405020304" pitchFamily="18" charset="0"/>
              </a:rPr>
              <a:t> komutu ile ters çevrilerek arka plan siyaha, sınıflandırılacak olan kirazlar beyaza dönüştürülmektedir.  </a:t>
            </a:r>
          </a:p>
          <a:p>
            <a:pPr marL="45720" indent="0">
              <a:buNone/>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8D25D4C-F7A3-4A90-CE9F-2FCA229F66C4}"/>
              </a:ext>
            </a:extLst>
          </p:cNvPr>
          <p:cNvPicPr>
            <a:picLocks noChangeAspect="1"/>
          </p:cNvPicPr>
          <p:nvPr/>
        </p:nvPicPr>
        <p:blipFill>
          <a:blip r:embed="rId2"/>
          <a:stretch>
            <a:fillRect/>
          </a:stretch>
        </p:blipFill>
        <p:spPr>
          <a:xfrm>
            <a:off x="1303351" y="1428575"/>
            <a:ext cx="3981450" cy="1752600"/>
          </a:xfrm>
          <a:prstGeom prst="rect">
            <a:avLst/>
          </a:prstGeom>
        </p:spPr>
      </p:pic>
      <p:sp>
        <p:nvSpPr>
          <p:cNvPr id="6" name="Metin kutusu 5">
            <a:extLst>
              <a:ext uri="{FF2B5EF4-FFF2-40B4-BE49-F238E27FC236}">
                <a16:creationId xmlns:a16="http://schemas.microsoft.com/office/drawing/2014/main" id="{D10154C6-8292-B14C-C6DE-B267173EFEAE}"/>
              </a:ext>
            </a:extLst>
          </p:cNvPr>
          <p:cNvSpPr txBox="1"/>
          <p:nvPr/>
        </p:nvSpPr>
        <p:spPr>
          <a:xfrm>
            <a:off x="6907201" y="2120209"/>
            <a:ext cx="4664279" cy="430887"/>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Sınıflandırılacak İşlenmemiş Resim</a:t>
            </a:r>
          </a:p>
        </p:txBody>
      </p:sp>
      <p:sp>
        <p:nvSpPr>
          <p:cNvPr id="7" name="Ok: Sağ 6">
            <a:extLst>
              <a:ext uri="{FF2B5EF4-FFF2-40B4-BE49-F238E27FC236}">
                <a16:creationId xmlns:a16="http://schemas.microsoft.com/office/drawing/2014/main" id="{F23ED3C0-3402-EC04-B6D0-6A5209481947}"/>
              </a:ext>
            </a:extLst>
          </p:cNvPr>
          <p:cNvSpPr/>
          <p:nvPr/>
        </p:nvSpPr>
        <p:spPr>
          <a:xfrm>
            <a:off x="5729681" y="206255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a:extLst>
              <a:ext uri="{FF2B5EF4-FFF2-40B4-BE49-F238E27FC236}">
                <a16:creationId xmlns:a16="http://schemas.microsoft.com/office/drawing/2014/main" id="{656C6B6E-C2C5-D054-EA8E-0136AD1511B4}"/>
              </a:ext>
            </a:extLst>
          </p:cNvPr>
          <p:cNvPicPr>
            <a:picLocks noChangeAspect="1"/>
          </p:cNvPicPr>
          <p:nvPr/>
        </p:nvPicPr>
        <p:blipFill>
          <a:blip r:embed="rId3"/>
          <a:stretch>
            <a:fillRect/>
          </a:stretch>
        </p:blipFill>
        <p:spPr>
          <a:xfrm>
            <a:off x="1303351" y="4622378"/>
            <a:ext cx="3981450" cy="1895868"/>
          </a:xfrm>
          <a:prstGeom prst="rect">
            <a:avLst/>
          </a:prstGeom>
        </p:spPr>
      </p:pic>
      <p:sp>
        <p:nvSpPr>
          <p:cNvPr id="10" name="Ok: Sağ 9">
            <a:extLst>
              <a:ext uri="{FF2B5EF4-FFF2-40B4-BE49-F238E27FC236}">
                <a16:creationId xmlns:a16="http://schemas.microsoft.com/office/drawing/2014/main" id="{ADDB5AA2-DCCF-0BD1-2A53-C45A585C270A}"/>
              </a:ext>
            </a:extLst>
          </p:cNvPr>
          <p:cNvSpPr/>
          <p:nvPr/>
        </p:nvSpPr>
        <p:spPr>
          <a:xfrm>
            <a:off x="5587068" y="5142451"/>
            <a:ext cx="1121021" cy="545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94C473CD-5C27-C328-B34B-DD891EE1C923}"/>
              </a:ext>
            </a:extLst>
          </p:cNvPr>
          <p:cNvSpPr txBox="1"/>
          <p:nvPr/>
        </p:nvSpPr>
        <p:spPr>
          <a:xfrm>
            <a:off x="6907201" y="5259897"/>
            <a:ext cx="3486759" cy="769441"/>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Resmin siyah-beyaz piksellere dönüşümü</a:t>
            </a:r>
          </a:p>
        </p:txBody>
      </p:sp>
    </p:spTree>
    <p:extLst>
      <p:ext uri="{BB962C8B-B14F-4D97-AF65-F5344CB8AC3E}">
        <p14:creationId xmlns:p14="http://schemas.microsoft.com/office/powerpoint/2010/main" val="13271949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359D3D-0CD6-6DE0-C67D-58B3BBD0B9CE}"/>
              </a:ext>
            </a:extLst>
          </p:cNvPr>
          <p:cNvSpPr>
            <a:spLocks noGrp="1"/>
          </p:cNvSpPr>
          <p:nvPr>
            <p:ph idx="1"/>
          </p:nvPr>
        </p:nvSpPr>
        <p:spPr>
          <a:xfrm>
            <a:off x="1143000" y="671119"/>
            <a:ext cx="10660310" cy="5427677"/>
          </a:xfrm>
        </p:spPr>
        <p:txBody>
          <a:bodyPr/>
          <a:lstStyle/>
          <a:p>
            <a:r>
              <a:rPr lang="tr-TR" dirty="0" err="1">
                <a:latin typeface="Times New Roman" panose="02020603050405020304" pitchFamily="18" charset="0"/>
                <a:cs typeface="Times New Roman" panose="02020603050405020304" pitchFamily="18" charset="0"/>
              </a:rPr>
              <a:t>Binary</a:t>
            </a:r>
            <a:r>
              <a:rPr lang="tr-TR" dirty="0">
                <a:latin typeface="Times New Roman" panose="02020603050405020304" pitchFamily="18" charset="0"/>
                <a:cs typeface="Times New Roman" panose="02020603050405020304" pitchFamily="18" charset="0"/>
              </a:rPr>
              <a:t> resimde bulunan belirli boyutun altındaki gürültü olarak tabir edilen nesneler Matlab </a:t>
            </a:r>
            <a:r>
              <a:rPr lang="tr-TR" dirty="0" err="1">
                <a:latin typeface="Times New Roman" panose="02020603050405020304" pitchFamily="18" charset="0"/>
                <a:cs typeface="Times New Roman" panose="02020603050405020304" pitchFamily="18" charset="0"/>
              </a:rPr>
              <a:t>bwareaopen</a:t>
            </a:r>
            <a:r>
              <a:rPr lang="tr-TR" dirty="0">
                <a:latin typeface="Times New Roman" panose="02020603050405020304" pitchFamily="18" charset="0"/>
                <a:cs typeface="Times New Roman" panose="02020603050405020304" pitchFamily="18" charset="0"/>
              </a:rPr>
              <a:t> komutu ile kaldırılmıştır. Daha sonra program tarafından tespit edilen kirazların sınırları eşikleme yöntemi kullanılarak mavi renk ile belirlenmiş ve resimde bulunan nesne sayısı ekrana yansıtılmıştır.</a:t>
            </a:r>
          </a:p>
        </p:txBody>
      </p:sp>
      <p:pic>
        <p:nvPicPr>
          <p:cNvPr id="7" name="Resim 6">
            <a:extLst>
              <a:ext uri="{FF2B5EF4-FFF2-40B4-BE49-F238E27FC236}">
                <a16:creationId xmlns:a16="http://schemas.microsoft.com/office/drawing/2014/main" id="{693E8DB6-F24B-CB28-2BC9-ADC9A8A1CCCD}"/>
              </a:ext>
            </a:extLst>
          </p:cNvPr>
          <p:cNvPicPr>
            <a:picLocks noChangeAspect="1"/>
          </p:cNvPicPr>
          <p:nvPr/>
        </p:nvPicPr>
        <p:blipFill>
          <a:blip r:embed="rId2"/>
          <a:stretch>
            <a:fillRect/>
          </a:stretch>
        </p:blipFill>
        <p:spPr>
          <a:xfrm>
            <a:off x="1460689" y="2157237"/>
            <a:ext cx="5527340" cy="2716767"/>
          </a:xfrm>
          <a:prstGeom prst="rect">
            <a:avLst/>
          </a:prstGeom>
        </p:spPr>
      </p:pic>
      <p:sp>
        <p:nvSpPr>
          <p:cNvPr id="8" name="Ok: Sağ 7">
            <a:extLst>
              <a:ext uri="{FF2B5EF4-FFF2-40B4-BE49-F238E27FC236}">
                <a16:creationId xmlns:a16="http://schemas.microsoft.com/office/drawing/2014/main" id="{E857E268-63AB-F765-A44F-27A393D637D8}"/>
              </a:ext>
            </a:extLst>
          </p:cNvPr>
          <p:cNvSpPr/>
          <p:nvPr/>
        </p:nvSpPr>
        <p:spPr>
          <a:xfrm>
            <a:off x="7315200" y="2885813"/>
            <a:ext cx="1535185" cy="80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B3A8D630-6A1D-45E8-6ACE-DFA089C20FE4}"/>
              </a:ext>
            </a:extLst>
          </p:cNvPr>
          <p:cNvSpPr txBox="1"/>
          <p:nvPr/>
        </p:nvSpPr>
        <p:spPr>
          <a:xfrm>
            <a:off x="9177556" y="3044825"/>
            <a:ext cx="2751589" cy="769441"/>
          </a:xfrm>
          <a:prstGeom prst="rect">
            <a:avLst/>
          </a:prstGeom>
          <a:noFill/>
        </p:spPr>
        <p:txBody>
          <a:bodyPr wrap="square" rtlCol="0">
            <a:spAutoFit/>
          </a:bodyPr>
          <a:lstStyle/>
          <a:p>
            <a:r>
              <a:rPr lang="tr-TR" sz="2200" dirty="0">
                <a:solidFill>
                  <a:srgbClr val="FF0000"/>
                </a:solidFill>
                <a:latin typeface="Times New Roman" panose="02020603050405020304" pitchFamily="18" charset="0"/>
                <a:cs typeface="Times New Roman" panose="02020603050405020304" pitchFamily="18" charset="0"/>
              </a:rPr>
              <a:t>Kirazların sınırlarının belirlenmesi</a:t>
            </a:r>
          </a:p>
        </p:txBody>
      </p:sp>
    </p:spTree>
    <p:extLst>
      <p:ext uri="{BB962C8B-B14F-4D97-AF65-F5344CB8AC3E}">
        <p14:creationId xmlns:p14="http://schemas.microsoft.com/office/powerpoint/2010/main" val="34929675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TM03457444[[fn=Temel]]</Template>
  <TotalTime>162</TotalTime>
  <Words>561</Words>
  <Application>Microsoft Office PowerPoint</Application>
  <PresentationFormat>Geniş ekran</PresentationFormat>
  <Paragraphs>31</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Corbel</vt:lpstr>
      <vt:lpstr>Times New Roman</vt:lpstr>
      <vt:lpstr>Temel</vt:lpstr>
      <vt:lpstr>PowerPoint Sunusu</vt:lpstr>
      <vt:lpstr>Görüntü İşleme Yöntemleri Kullanılarak Kiraz Meyvesinin Sınıflandırılması</vt:lpstr>
      <vt:lpstr>1. Giriş </vt:lpstr>
      <vt:lpstr>2. Materyal ve Metot </vt:lpstr>
      <vt:lpstr>2.2. Görüntü İşleme</vt:lpstr>
      <vt:lpstr>2.3. Uygulama</vt:lpstr>
      <vt:lpstr>PowerPoint Sunusu</vt:lpstr>
      <vt:lpstr>PowerPoint Sunusu</vt:lpstr>
      <vt:lpstr>PowerPoint Sunusu</vt:lpstr>
      <vt:lpstr>3. Kiraz Büyüklüklerinin Hesabı ve Araştırma Sonuçları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furkan karaçalı</dc:creator>
  <cp:lastModifiedBy>furkan karaçalı</cp:lastModifiedBy>
  <cp:revision>2</cp:revision>
  <dcterms:created xsi:type="dcterms:W3CDTF">2022-11-15T18:01:35Z</dcterms:created>
  <dcterms:modified xsi:type="dcterms:W3CDTF">2022-11-15T20:44:34Z</dcterms:modified>
</cp:coreProperties>
</file>