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0" r:id="rId4"/>
    <p:sldId id="261" r:id="rId5"/>
    <p:sldId id="262" r:id="rId6"/>
    <p:sldId id="258" r:id="rId7"/>
    <p:sldId id="263" r:id="rId8"/>
    <p:sldId id="259" r:id="rId9"/>
    <p:sldId id="264" r:id="rId10"/>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8"/>
    <p:restoredTop sz="94663"/>
  </p:normalViewPr>
  <p:slideViewPr>
    <p:cSldViewPr snapToGrid="0" snapToObjects="1">
      <p:cViewPr>
        <p:scale>
          <a:sx n="102" d="100"/>
          <a:sy n="102" d="100"/>
        </p:scale>
        <p:origin x="80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56F3-BB82-9B44-86E4-AB4205FD2669}" type="datetimeFigureOut">
              <a:rPr lang="en-CN" smtClean="0"/>
              <a:t>2020/5/5</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8A721-55EB-3942-859D-12755E33E795}" type="slidenum">
              <a:rPr lang="en-CN" smtClean="0"/>
              <a:t>‹#›</a:t>
            </a:fld>
            <a:endParaRPr lang="en-CN"/>
          </a:p>
        </p:txBody>
      </p:sp>
    </p:spTree>
    <p:extLst>
      <p:ext uri="{BB962C8B-B14F-4D97-AF65-F5344CB8AC3E}">
        <p14:creationId xmlns:p14="http://schemas.microsoft.com/office/powerpoint/2010/main" val="404218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Helvetica" pitchFamily="2" charset="0"/>
            </a:endParaRPr>
          </a:p>
        </p:txBody>
      </p:sp>
      <p:sp>
        <p:nvSpPr>
          <p:cNvPr id="4" name="Slide Number Placeholder 3"/>
          <p:cNvSpPr>
            <a:spLocks noGrp="1"/>
          </p:cNvSpPr>
          <p:nvPr>
            <p:ph type="sldNum" sz="quarter" idx="5"/>
          </p:nvPr>
        </p:nvSpPr>
        <p:spPr/>
        <p:txBody>
          <a:bodyPr/>
          <a:lstStyle/>
          <a:p>
            <a:fld id="{2338A721-55EB-3942-859D-12755E33E795}" type="slidenum">
              <a:rPr lang="en-CN" smtClean="0"/>
              <a:t>8</a:t>
            </a:fld>
            <a:endParaRPr lang="en-CN"/>
          </a:p>
        </p:txBody>
      </p:sp>
    </p:spTree>
    <p:extLst>
      <p:ext uri="{BB962C8B-B14F-4D97-AF65-F5344CB8AC3E}">
        <p14:creationId xmlns:p14="http://schemas.microsoft.com/office/powerpoint/2010/main" val="360250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F11E-AC93-E44F-BC02-9BF933364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EE66E49C-60CB-9249-AB66-E9214174A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69F74D7B-E5F0-5945-B3F1-62BF50C7F47A}"/>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5" name="Footer Placeholder 4">
            <a:extLst>
              <a:ext uri="{FF2B5EF4-FFF2-40B4-BE49-F238E27FC236}">
                <a16:creationId xmlns:a16="http://schemas.microsoft.com/office/drawing/2014/main" id="{4F30BE19-69FB-8D49-9C0C-C1F8561536E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0A44760-F726-5E4F-A2B9-A5A70B3B1D79}"/>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154871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1108-0BC5-864C-AE83-1FA64F83E947}"/>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5E5DFFB-9048-994A-86B8-8F0EF7D04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AFDBB72-5149-A347-80FD-1177CAA13032}"/>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5" name="Footer Placeholder 4">
            <a:extLst>
              <a:ext uri="{FF2B5EF4-FFF2-40B4-BE49-F238E27FC236}">
                <a16:creationId xmlns:a16="http://schemas.microsoft.com/office/drawing/2014/main" id="{D2AD4120-284F-BE4F-8E74-78BBD383919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D505DEE-CE60-3B46-B3DF-1231731FC0CC}"/>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175426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04F91-9274-A042-946B-579D2FE5E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05477A0-709B-9548-AFD7-E3C846E336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2EE5D43-F640-2F41-86E5-B03201461992}"/>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5" name="Footer Placeholder 4">
            <a:extLst>
              <a:ext uri="{FF2B5EF4-FFF2-40B4-BE49-F238E27FC236}">
                <a16:creationId xmlns:a16="http://schemas.microsoft.com/office/drawing/2014/main" id="{90727258-C565-AF47-B17C-A43D551DBE1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8DE3B48-28FA-274C-A3BD-B1CBEDD3EA5D}"/>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307165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5E1A-8785-3046-8E17-FDE147EC6DB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559B2D07-DF46-D44C-B56E-DC8E5D076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0900ABD-AED6-9947-B952-65F09FA30B8B}"/>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5" name="Footer Placeholder 4">
            <a:extLst>
              <a:ext uri="{FF2B5EF4-FFF2-40B4-BE49-F238E27FC236}">
                <a16:creationId xmlns:a16="http://schemas.microsoft.com/office/drawing/2014/main" id="{BDB23D91-5DF8-5F42-8CB5-578099E00DE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35D4752-8BB3-5A4B-AB97-AAA275CE4645}"/>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283386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304F-F1A2-4C47-89F8-230B2EA47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6E998534-1C99-074C-A8B7-88BB2715D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D02690-6A15-D74A-BC7E-BD01358C46A7}"/>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5" name="Footer Placeholder 4">
            <a:extLst>
              <a:ext uri="{FF2B5EF4-FFF2-40B4-BE49-F238E27FC236}">
                <a16:creationId xmlns:a16="http://schemas.microsoft.com/office/drawing/2014/main" id="{2578D3E0-AD2A-5C4E-981A-5CDCBCBE45F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A4720DD-BB15-D644-A14B-62C2423D64DD}"/>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158547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4F15-1154-B046-BA23-C6C4B540FC0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1987B02-BF01-D943-A8BD-C10C6E39C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69E8B76F-D7A5-A341-8F59-7C4437B59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BFB81377-27E0-DB4D-9AA6-89670E1B19F4}"/>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6" name="Footer Placeholder 5">
            <a:extLst>
              <a:ext uri="{FF2B5EF4-FFF2-40B4-BE49-F238E27FC236}">
                <a16:creationId xmlns:a16="http://schemas.microsoft.com/office/drawing/2014/main" id="{7124498D-44CC-C04B-8AD2-8BB719EE3118}"/>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BDC2D12C-4D26-7B46-8342-4C7B97535C72}"/>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345906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C635-D694-6B4F-A1C2-0DD990F98E85}"/>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85ED7419-4E5E-4544-94E6-07A9CCB60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85E9E-9926-9C45-8614-127B7C408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C5140180-65B8-EE42-9FA3-A5FB037C0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450B7-7D7B-6443-85FC-6ACD1D7A65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A8003969-6BA1-5244-99F4-0B7F8040FA9C}"/>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8" name="Footer Placeholder 7">
            <a:extLst>
              <a:ext uri="{FF2B5EF4-FFF2-40B4-BE49-F238E27FC236}">
                <a16:creationId xmlns:a16="http://schemas.microsoft.com/office/drawing/2014/main" id="{0B45B2FF-B944-4F4E-AFA3-5090FFF5FE7D}"/>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31B9ABE7-AB79-3F46-A980-ACA185DDD676}"/>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322554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BEA8-3376-654B-9175-E300AF9BBC3D}"/>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D77146E-830A-7F4A-B650-DAD9A332A9F3}"/>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4" name="Footer Placeholder 3">
            <a:extLst>
              <a:ext uri="{FF2B5EF4-FFF2-40B4-BE49-F238E27FC236}">
                <a16:creationId xmlns:a16="http://schemas.microsoft.com/office/drawing/2014/main" id="{4D5E7FE8-AA95-C742-ACC6-C4F40E25FCE0}"/>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07F30457-DD9F-B443-967E-8E389867E235}"/>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250271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EEFF8-CABB-4F4D-82E2-95FC3736A1AE}"/>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3" name="Footer Placeholder 2">
            <a:extLst>
              <a:ext uri="{FF2B5EF4-FFF2-40B4-BE49-F238E27FC236}">
                <a16:creationId xmlns:a16="http://schemas.microsoft.com/office/drawing/2014/main" id="{C76214E2-FDCB-8D4A-B5B4-BDD752443F0A}"/>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F31DBDDF-EA81-2542-957B-DC20BC78495F}"/>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32894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F4F-4D46-4A49-8B74-6426F2BDD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0A5DA800-18E5-BC48-8A29-A650270D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09CA652E-E084-F144-9A9D-6A817C161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9DFE3-13C5-7740-A0F8-C11A3C005A35}"/>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6" name="Footer Placeholder 5">
            <a:extLst>
              <a:ext uri="{FF2B5EF4-FFF2-40B4-BE49-F238E27FC236}">
                <a16:creationId xmlns:a16="http://schemas.microsoft.com/office/drawing/2014/main" id="{33A4C18E-1936-064D-AF70-88522BA13D5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E811706-AB32-0F4D-8ADB-86702F3FBB8F}"/>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252009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34C1-621B-344E-9B20-846232719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00EE028-4064-164A-AE8C-49D268130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024B1BE0-6752-404D-AD37-4DA94C29E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B6E8F-BEA6-3E45-8D2F-45C17D7A8E6A}"/>
              </a:ext>
            </a:extLst>
          </p:cNvPr>
          <p:cNvSpPr>
            <a:spLocks noGrp="1"/>
          </p:cNvSpPr>
          <p:nvPr>
            <p:ph type="dt" sz="half" idx="10"/>
          </p:nvPr>
        </p:nvSpPr>
        <p:spPr/>
        <p:txBody>
          <a:bodyPr/>
          <a:lstStyle/>
          <a:p>
            <a:fld id="{764A2284-6B64-3246-B3ED-D2859187D6AD}" type="datetimeFigureOut">
              <a:rPr lang="en-CN" smtClean="0"/>
              <a:t>2020/5/3</a:t>
            </a:fld>
            <a:endParaRPr lang="en-CN"/>
          </a:p>
        </p:txBody>
      </p:sp>
      <p:sp>
        <p:nvSpPr>
          <p:cNvPr id="6" name="Footer Placeholder 5">
            <a:extLst>
              <a:ext uri="{FF2B5EF4-FFF2-40B4-BE49-F238E27FC236}">
                <a16:creationId xmlns:a16="http://schemas.microsoft.com/office/drawing/2014/main" id="{DFBE2B34-64DF-D342-8C8A-C529B02F8311}"/>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F2C6B08-112E-CE46-B77C-1707D577CD04}"/>
              </a:ext>
            </a:extLst>
          </p:cNvPr>
          <p:cNvSpPr>
            <a:spLocks noGrp="1"/>
          </p:cNvSpPr>
          <p:nvPr>
            <p:ph type="sldNum" sz="quarter" idx="12"/>
          </p:nvPr>
        </p:nvSpPr>
        <p:spPr/>
        <p:txBody>
          <a:bodyPr/>
          <a:lstStyle/>
          <a:p>
            <a:fld id="{FCA6194B-FC38-2C4E-9B32-30D43B72FADD}" type="slidenum">
              <a:rPr lang="en-CN" smtClean="0"/>
              <a:t>‹#›</a:t>
            </a:fld>
            <a:endParaRPr lang="en-CN"/>
          </a:p>
        </p:txBody>
      </p:sp>
    </p:spTree>
    <p:extLst>
      <p:ext uri="{BB962C8B-B14F-4D97-AF65-F5344CB8AC3E}">
        <p14:creationId xmlns:p14="http://schemas.microsoft.com/office/powerpoint/2010/main" val="374382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92CCFA-46E8-D74B-B110-4F8735AC5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3E6FFBF-10C4-634A-ABC1-A26CAF564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FBA2D2B-E6BA-624F-B895-FED0702F3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A2284-6B64-3246-B3ED-D2859187D6AD}" type="datetimeFigureOut">
              <a:rPr lang="en-CN" smtClean="0"/>
              <a:t>2020/5/3</a:t>
            </a:fld>
            <a:endParaRPr lang="en-CN"/>
          </a:p>
        </p:txBody>
      </p:sp>
      <p:sp>
        <p:nvSpPr>
          <p:cNvPr id="5" name="Footer Placeholder 4">
            <a:extLst>
              <a:ext uri="{FF2B5EF4-FFF2-40B4-BE49-F238E27FC236}">
                <a16:creationId xmlns:a16="http://schemas.microsoft.com/office/drawing/2014/main" id="{F75C512D-91B5-6D46-9C0D-8A2323616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15FB6E6B-4315-4740-9112-0231CFE64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6194B-FC38-2C4E-9B32-30D43B72FADD}" type="slidenum">
              <a:rPr lang="en-CN" smtClean="0"/>
              <a:t>‹#›</a:t>
            </a:fld>
            <a:endParaRPr lang="en-CN"/>
          </a:p>
        </p:txBody>
      </p:sp>
    </p:spTree>
    <p:extLst>
      <p:ext uri="{BB962C8B-B14F-4D97-AF65-F5344CB8AC3E}">
        <p14:creationId xmlns:p14="http://schemas.microsoft.com/office/powerpoint/2010/main" val="61181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itting, bird, swimming, looking&#10;&#10;Description automatically generated">
            <a:extLst>
              <a:ext uri="{FF2B5EF4-FFF2-40B4-BE49-F238E27FC236}">
                <a16:creationId xmlns:a16="http://schemas.microsoft.com/office/drawing/2014/main" id="{FA8FD1C2-97B4-2D41-91F0-41D50EE17A02}"/>
              </a:ext>
            </a:extLst>
          </p:cNvPr>
          <p:cNvPicPr>
            <a:picLocks noChangeAspect="1"/>
          </p:cNvPicPr>
          <p:nvPr/>
        </p:nvPicPr>
        <p:blipFill>
          <a:blip r:embed="rId2"/>
          <a:stretch>
            <a:fillRect/>
          </a:stretch>
        </p:blipFill>
        <p:spPr>
          <a:xfrm>
            <a:off x="0" y="0"/>
            <a:ext cx="12202642" cy="6858000"/>
          </a:xfrm>
          <a:prstGeom prst="rect">
            <a:avLst/>
          </a:prstGeom>
        </p:spPr>
      </p:pic>
      <p:sp>
        <p:nvSpPr>
          <p:cNvPr id="7" name="Rectangle 6">
            <a:extLst>
              <a:ext uri="{FF2B5EF4-FFF2-40B4-BE49-F238E27FC236}">
                <a16:creationId xmlns:a16="http://schemas.microsoft.com/office/drawing/2014/main" id="{65BA749F-13FF-BE44-944D-50F2CBAA6F9E}"/>
              </a:ext>
            </a:extLst>
          </p:cNvPr>
          <p:cNvSpPr/>
          <p:nvPr/>
        </p:nvSpPr>
        <p:spPr>
          <a:xfrm>
            <a:off x="0" y="0"/>
            <a:ext cx="12191999" cy="6858000"/>
          </a:xfrm>
          <a:prstGeom prst="rect">
            <a:avLst/>
          </a:prstGeom>
          <a:solidFill>
            <a:srgbClr val="00000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Rectangle 7">
            <a:extLst>
              <a:ext uri="{FF2B5EF4-FFF2-40B4-BE49-F238E27FC236}">
                <a16:creationId xmlns:a16="http://schemas.microsoft.com/office/drawing/2014/main" id="{75694230-B313-7B4B-9468-FF8E4C9B0FCC}"/>
              </a:ext>
            </a:extLst>
          </p:cNvPr>
          <p:cNvSpPr/>
          <p:nvPr/>
        </p:nvSpPr>
        <p:spPr>
          <a:xfrm>
            <a:off x="585591" y="1163962"/>
            <a:ext cx="11020816" cy="1673920"/>
          </a:xfrm>
          <a:prstGeom prst="rect">
            <a:avLst/>
          </a:prstGeom>
        </p:spPr>
        <p:txBody>
          <a:bodyPr wrap="square">
            <a:spAutoFit/>
          </a:bodyPr>
          <a:lstStyle/>
          <a:p>
            <a:pPr>
              <a:lnSpc>
                <a:spcPct val="150000"/>
              </a:lnSpc>
              <a:spcAft>
                <a:spcPts val="0"/>
              </a:spcAft>
            </a:pPr>
            <a:r>
              <a:rPr lang="en-CN" sz="3600" b="1" dirty="0">
                <a:solidFill>
                  <a:schemeClr val="bg1"/>
                </a:solidFill>
                <a:latin typeface="Helvetica" pitchFamily="2" charset="0"/>
                <a:ea typeface="DengXian" panose="02010600030101010101" pitchFamily="2" charset="-122"/>
                <a:cs typeface="Arial" panose="020B0604020202020204" pitchFamily="34" charset="0"/>
              </a:rPr>
              <a:t>Simulation of competitive game player’s MMR</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CN" sz="3600" b="1" dirty="0">
                <a:solidFill>
                  <a:schemeClr val="bg1"/>
                </a:solidFill>
                <a:latin typeface="Helvetica" pitchFamily="2" charset="0"/>
                <a:ea typeface="DengXian" panose="02010600030101010101" pitchFamily="2" charset="-122"/>
                <a:cs typeface="Arial" panose="020B0604020202020204" pitchFamily="34" charset="0"/>
              </a:rPr>
              <a:t>distribution using Monte Carlo Simulation</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cxnSp>
        <p:nvCxnSpPr>
          <p:cNvPr id="10" name="Straight Connector 9">
            <a:extLst>
              <a:ext uri="{FF2B5EF4-FFF2-40B4-BE49-F238E27FC236}">
                <a16:creationId xmlns:a16="http://schemas.microsoft.com/office/drawing/2014/main" id="{DC30EE92-1FB4-E14C-8455-E92378F802AC}"/>
              </a:ext>
            </a:extLst>
          </p:cNvPr>
          <p:cNvCxnSpPr>
            <a:cxnSpLocks/>
          </p:cNvCxnSpPr>
          <p:nvPr/>
        </p:nvCxnSpPr>
        <p:spPr>
          <a:xfrm>
            <a:off x="726510" y="3396615"/>
            <a:ext cx="253025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4D63138-15DB-534C-89EF-80F85BC5E6A4}"/>
              </a:ext>
            </a:extLst>
          </p:cNvPr>
          <p:cNvSpPr/>
          <p:nvPr/>
        </p:nvSpPr>
        <p:spPr>
          <a:xfrm>
            <a:off x="585591" y="3799737"/>
            <a:ext cx="5510409" cy="2817631"/>
          </a:xfrm>
          <a:prstGeom prst="rect">
            <a:avLst/>
          </a:prstGeom>
        </p:spPr>
        <p:txBody>
          <a:bodyPr wrap="square">
            <a:spAutoFit/>
          </a:bodyPr>
          <a:lstStyle/>
          <a:p>
            <a:pPr>
              <a:lnSpc>
                <a:spcPct val="150000"/>
              </a:lnSpc>
              <a:spcAft>
                <a:spcPts val="0"/>
              </a:spcAft>
            </a:pPr>
            <a:r>
              <a:rPr lang="en-US" altLang="zh-CN" sz="2000" dirty="0">
                <a:solidFill>
                  <a:schemeClr val="bg1"/>
                </a:solidFill>
                <a:latin typeface="Helvetica" pitchFamily="2" charset="0"/>
                <a:ea typeface="DengXian" panose="02010600030101010101" pitchFamily="2" charset="-122"/>
                <a:cs typeface="Arial" panose="020B0604020202020204" pitchFamily="34" charset="0"/>
              </a:rPr>
              <a:t>Players</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sz="2000" dirty="0">
                <a:solidFill>
                  <a:schemeClr val="bg1"/>
                </a:solidFill>
                <a:latin typeface="Helvetica" pitchFamily="2" charset="0"/>
                <a:ea typeface="DengXian" panose="02010600030101010101" pitchFamily="2" charset="-122"/>
                <a:cs typeface="Arial" panose="020B0604020202020204" pitchFamily="34" charset="0"/>
              </a:rPr>
              <a:t>would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battle</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with</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randomly</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assigned</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players</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who</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have</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similar</a:t>
            </a:r>
            <a:r>
              <a:rPr lang="zh-CN" altLang="en-US" sz="2000"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MMR, u</a:t>
            </a:r>
            <a:r>
              <a:rPr lang="en-US" sz="2000" dirty="0">
                <a:solidFill>
                  <a:schemeClr val="bg1"/>
                </a:solidFill>
                <a:latin typeface="Helvetica" pitchFamily="2" charset="0"/>
                <a:ea typeface="DengXian" panose="02010600030101010101" pitchFamily="2" charset="-122"/>
                <a:cs typeface="Arial" panose="020B0604020202020204" pitchFamily="34" charset="0"/>
              </a:rPr>
              <a:t>s</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ing</a:t>
            </a:r>
            <a:r>
              <a:rPr lang="en-US" sz="2000" dirty="0">
                <a:solidFill>
                  <a:schemeClr val="bg1"/>
                </a:solidFill>
                <a:latin typeface="Helvetica" pitchFamily="2" charset="0"/>
                <a:ea typeface="DengXian" panose="02010600030101010101" pitchFamily="2" charset="-122"/>
                <a:cs typeface="Arial" panose="020B0604020202020204" pitchFamily="34" charset="0"/>
              </a:rPr>
              <a:t> a simple game that would be affected by the players’ skill level and luc</a:t>
            </a:r>
            <a:r>
              <a:rPr lang="en-US" altLang="zh-CN" sz="2000" dirty="0">
                <a:solidFill>
                  <a:schemeClr val="bg1"/>
                </a:solidFill>
                <a:latin typeface="Helvetica" pitchFamily="2" charset="0"/>
                <a:ea typeface="DengXian" panose="02010600030101010101" pitchFamily="2" charset="-122"/>
                <a:cs typeface="Arial" panose="020B0604020202020204" pitchFamily="34" charset="0"/>
              </a:rPr>
              <a:t>k.</a:t>
            </a:r>
          </a:p>
          <a:p>
            <a:pPr>
              <a:lnSpc>
                <a:spcPct val="150000"/>
              </a:lnSpc>
              <a:spcAft>
                <a:spcPts val="0"/>
              </a:spcAft>
            </a:pPr>
            <a:endParaRPr lang="en-US" sz="2000" dirty="0">
              <a:solidFill>
                <a:schemeClr val="bg1"/>
              </a:solidFill>
              <a:latin typeface="Helvetica" pitchFamily="2" charset="0"/>
              <a:ea typeface="DengXian" panose="02010600030101010101" pitchFamily="2" charset="-122"/>
              <a:cs typeface="Arial" panose="020B0604020202020204" pitchFamily="34" charset="0"/>
            </a:endParaRPr>
          </a:p>
          <a:p>
            <a:pPr>
              <a:lnSpc>
                <a:spcPct val="150000"/>
              </a:lnSpc>
              <a:spcAft>
                <a:spcPts val="0"/>
              </a:spcAft>
            </a:pPr>
            <a:endParaRPr lang="en-US" sz="2000"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16" name="Rectangle 15">
            <a:extLst>
              <a:ext uri="{FF2B5EF4-FFF2-40B4-BE49-F238E27FC236}">
                <a16:creationId xmlns:a16="http://schemas.microsoft.com/office/drawing/2014/main" id="{C4E43807-B75B-D249-92CD-75476E68A664}"/>
              </a:ext>
            </a:extLst>
          </p:cNvPr>
          <p:cNvSpPr/>
          <p:nvPr/>
        </p:nvSpPr>
        <p:spPr>
          <a:xfrm>
            <a:off x="7356077" y="6101225"/>
            <a:ext cx="4250330" cy="467629"/>
          </a:xfrm>
          <a:prstGeom prst="rect">
            <a:avLst/>
          </a:prstGeom>
        </p:spPr>
        <p:txBody>
          <a:bodyPr wrap="none">
            <a:spAutoFit/>
          </a:bodyPr>
          <a:lstStyle/>
          <a:p>
            <a:pPr algn="r">
              <a:lnSpc>
                <a:spcPct val="150000"/>
              </a:lnSpc>
              <a:spcAft>
                <a:spcPts val="0"/>
              </a:spcAft>
            </a:pPr>
            <a:r>
              <a:rPr lang="en-US" altLang="zh-CN" dirty="0">
                <a:solidFill>
                  <a:schemeClr val="bg1"/>
                </a:solidFill>
                <a:latin typeface="Helvetica" pitchFamily="2" charset="0"/>
                <a:ea typeface="DengXian" panose="02010600030101010101" pitchFamily="2" charset="-122"/>
                <a:cs typeface="Arial" panose="020B0604020202020204" pitchFamily="34" charset="0"/>
              </a:rPr>
              <a:t>IS590PR</a:t>
            </a:r>
            <a:r>
              <a:rPr lang="zh-CN" altLang="en-US" dirty="0">
                <a:solidFill>
                  <a:schemeClr val="bg1"/>
                </a:solidFill>
                <a:latin typeface="Helvetica" pitchFamily="2" charset="0"/>
                <a:ea typeface="DengXian" panose="02010600030101010101" pitchFamily="2" charset="-122"/>
                <a:cs typeface="Arial" panose="020B0604020202020204" pitchFamily="34" charset="0"/>
              </a:rPr>
              <a:t> </a:t>
            </a:r>
            <a:r>
              <a:rPr lang="en-US" altLang="zh-CN" dirty="0" err="1">
                <a:solidFill>
                  <a:schemeClr val="bg1"/>
                </a:solidFill>
                <a:latin typeface="Helvetica" pitchFamily="2" charset="0"/>
                <a:ea typeface="DengXian" panose="02010600030101010101" pitchFamily="2" charset="-122"/>
                <a:cs typeface="Arial" panose="020B0604020202020204" pitchFamily="34" charset="0"/>
              </a:rPr>
              <a:t>Xiaojun</a:t>
            </a:r>
            <a:r>
              <a:rPr lang="zh-CN" altLang="en-US" dirty="0">
                <a:solidFill>
                  <a:schemeClr val="bg1"/>
                </a:solidFill>
                <a:latin typeface="Helvetica" pitchFamily="2" charset="0"/>
                <a:ea typeface="DengXian" panose="02010600030101010101" pitchFamily="2" charset="-122"/>
                <a:cs typeface="Arial" panose="020B0604020202020204" pitchFamily="34" charset="0"/>
              </a:rPr>
              <a:t> </a:t>
            </a:r>
            <a:r>
              <a:rPr lang="en-US" altLang="zh-CN" dirty="0">
                <a:solidFill>
                  <a:schemeClr val="bg1"/>
                </a:solidFill>
                <a:latin typeface="Helvetica" pitchFamily="2" charset="0"/>
                <a:ea typeface="DengXian" panose="02010600030101010101" pitchFamily="2" charset="-122"/>
                <a:cs typeface="Arial" panose="020B0604020202020204" pitchFamily="34" charset="0"/>
              </a:rPr>
              <a:t>You(</a:t>
            </a:r>
            <a:r>
              <a:rPr lang="en-US" altLang="zh-CN" dirty="0" err="1">
                <a:solidFill>
                  <a:schemeClr val="bg1"/>
                </a:solidFill>
                <a:latin typeface="Helvetica" pitchFamily="2" charset="0"/>
                <a:ea typeface="DengXian" panose="02010600030101010101" pitchFamily="2" charset="-122"/>
                <a:cs typeface="Arial" panose="020B0604020202020204" pitchFamily="34" charset="0"/>
              </a:rPr>
              <a:t>github</a:t>
            </a:r>
            <a:r>
              <a:rPr lang="en-US" altLang="zh-CN" dirty="0">
                <a:solidFill>
                  <a:schemeClr val="bg1"/>
                </a:solidFill>
                <a:latin typeface="Helvetica" pitchFamily="2" charset="0"/>
                <a:ea typeface="DengXian" panose="02010600030101010101" pitchFamily="2" charset="-122"/>
                <a:cs typeface="Arial" panose="020B0604020202020204" pitchFamily="34" charset="0"/>
              </a:rPr>
              <a:t>:</a:t>
            </a:r>
            <a:r>
              <a:rPr lang="zh-CN" altLang="en-US" dirty="0">
                <a:solidFill>
                  <a:schemeClr val="bg1"/>
                </a:solidFill>
                <a:latin typeface="Helvetica" pitchFamily="2" charset="0"/>
                <a:ea typeface="DengXian" panose="02010600030101010101" pitchFamily="2" charset="-122"/>
                <a:cs typeface="Arial" panose="020B0604020202020204" pitchFamily="34" charset="0"/>
              </a:rPr>
              <a:t> </a:t>
            </a:r>
            <a:r>
              <a:rPr lang="en-US" altLang="zh-CN" dirty="0" err="1">
                <a:solidFill>
                  <a:schemeClr val="bg1"/>
                </a:solidFill>
                <a:latin typeface="Helvetica" pitchFamily="2" charset="0"/>
                <a:ea typeface="DengXian" panose="02010600030101010101" pitchFamily="2" charset="-122"/>
                <a:cs typeface="Arial" panose="020B0604020202020204" pitchFamily="34" charset="0"/>
              </a:rPr>
              <a:t>garagekit</a:t>
            </a:r>
            <a:r>
              <a:rPr lang="en-US" altLang="zh-CN" dirty="0">
                <a:solidFill>
                  <a:schemeClr val="bg1"/>
                </a:solidFill>
                <a:latin typeface="Helvetica" pitchFamily="2" charset="0"/>
                <a:ea typeface="DengXian" panose="02010600030101010101" pitchFamily="2" charset="-122"/>
                <a:cs typeface="Arial" panose="020B0604020202020204" pitchFamily="34" charset="0"/>
              </a:rPr>
              <a:t>)</a:t>
            </a:r>
            <a:endParaRPr lang="en-CN" dirty="0">
              <a:solidFill>
                <a:schemeClr val="bg1"/>
              </a:solidFill>
              <a:latin typeface="Helvetica" pitchFamily="2"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3832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itting, bird, swimming, looking&#10;&#10;Description automatically generated">
            <a:extLst>
              <a:ext uri="{FF2B5EF4-FFF2-40B4-BE49-F238E27FC236}">
                <a16:creationId xmlns:a16="http://schemas.microsoft.com/office/drawing/2014/main" id="{BC07EE35-0B84-B948-B996-482820C4BF1E}"/>
              </a:ext>
            </a:extLst>
          </p:cNvPr>
          <p:cNvPicPr>
            <a:picLocks noChangeAspect="1"/>
          </p:cNvPicPr>
          <p:nvPr/>
        </p:nvPicPr>
        <p:blipFill rotWithShape="1">
          <a:blip r:embed="rId2"/>
          <a:srcRect t="59359" b="20183"/>
          <a:stretch/>
        </p:blipFill>
        <p:spPr>
          <a:xfrm>
            <a:off x="20" y="0"/>
            <a:ext cx="12191980" cy="1215025"/>
          </a:xfrm>
          <a:prstGeom prst="rect">
            <a:avLst/>
          </a:prstGeom>
        </p:spPr>
      </p:pic>
      <p:sp>
        <p:nvSpPr>
          <p:cNvPr id="14" name="Rectangle 13">
            <a:extLst>
              <a:ext uri="{FF2B5EF4-FFF2-40B4-BE49-F238E27FC236}">
                <a16:creationId xmlns:a16="http://schemas.microsoft.com/office/drawing/2014/main" id="{538525AD-AB01-7442-AA83-0706B084EC14}"/>
              </a:ext>
            </a:extLst>
          </p:cNvPr>
          <p:cNvSpPr/>
          <p:nvPr/>
        </p:nvSpPr>
        <p:spPr>
          <a:xfrm>
            <a:off x="0" y="0"/>
            <a:ext cx="12191999" cy="1215025"/>
          </a:xfrm>
          <a:prstGeom prst="rect">
            <a:avLst/>
          </a:prstGeom>
          <a:solidFill>
            <a:srgbClr val="000000">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4E149940-E3F7-7640-895C-3671315F4081}"/>
              </a:ext>
            </a:extLst>
          </p:cNvPr>
          <p:cNvSpPr/>
          <p:nvPr/>
        </p:nvSpPr>
        <p:spPr>
          <a:xfrm>
            <a:off x="184759" y="186018"/>
            <a:ext cx="11020816" cy="842988"/>
          </a:xfrm>
          <a:prstGeom prst="rect">
            <a:avLst/>
          </a:prstGeom>
        </p:spPr>
        <p:txBody>
          <a:bodyPr wrap="square">
            <a:spAutoFit/>
          </a:bodyPr>
          <a:lstStyle/>
          <a:p>
            <a:pP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1.</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Introduction</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5" name="Rectangle 4">
            <a:extLst>
              <a:ext uri="{FF2B5EF4-FFF2-40B4-BE49-F238E27FC236}">
                <a16:creationId xmlns:a16="http://schemas.microsoft.com/office/drawing/2014/main" id="{303BBAFC-EA5B-9642-B650-2F998ED77B78}"/>
              </a:ext>
            </a:extLst>
          </p:cNvPr>
          <p:cNvSpPr/>
          <p:nvPr/>
        </p:nvSpPr>
        <p:spPr>
          <a:xfrm>
            <a:off x="411270" y="2690336"/>
            <a:ext cx="11369458" cy="1894301"/>
          </a:xfrm>
          <a:prstGeom prst="rect">
            <a:avLst/>
          </a:prstGeom>
        </p:spPr>
        <p:txBody>
          <a:bodyPr wrap="square">
            <a:spAutoFit/>
          </a:bodyPr>
          <a:lstStyle/>
          <a:p>
            <a:pPr>
              <a:lnSpc>
                <a:spcPct val="150000"/>
              </a:lnSpc>
              <a:spcAft>
                <a:spcPts val="0"/>
              </a:spcAft>
            </a:pPr>
            <a:r>
              <a:rPr lang="en-US" sz="2000" dirty="0">
                <a:latin typeface="Helvetica" pitchFamily="2" charset="0"/>
                <a:ea typeface="DengXian" panose="02010600030101010101" pitchFamily="2" charset="-122"/>
                <a:cs typeface="Times New Roman" panose="02020603050405020304" pitchFamily="18" charset="0"/>
              </a:rPr>
              <a:t>MMR means matchmaking rating, which is the hidden skill rating to determine the skill level of each player. If a player win a game, his MMR points would increase. If he lose a game, his MMR points would decrease. When a player plays more games, the more the MMR points reflects the player’s skill rating.</a:t>
            </a:r>
            <a:endParaRPr lang="en-CN" sz="2000" dirty="0">
              <a:latin typeface="Helvetica" pitchFamily="2" charset="0"/>
              <a:ea typeface="DengXian" panose="0201060003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7BB00265-0651-AA4C-AF7E-1047B176294A}"/>
              </a:ext>
            </a:extLst>
          </p:cNvPr>
          <p:cNvSpPr/>
          <p:nvPr/>
        </p:nvSpPr>
        <p:spPr>
          <a:xfrm>
            <a:off x="411270" y="1435111"/>
            <a:ext cx="11369458" cy="759567"/>
          </a:xfrm>
          <a:prstGeom prst="rect">
            <a:avLst/>
          </a:prstGeom>
        </p:spPr>
        <p:txBody>
          <a:bodyPr wrap="square">
            <a:spAutoFit/>
          </a:bodyPr>
          <a:lstStyle/>
          <a:p>
            <a:pPr>
              <a:lnSpc>
                <a:spcPct val="150000"/>
              </a:lnSpc>
              <a:spcAft>
                <a:spcPts val="0"/>
              </a:spcAft>
            </a:pPr>
            <a:r>
              <a:rPr lang="en-US" sz="3200" b="1" dirty="0">
                <a:latin typeface="Helvetica" pitchFamily="2" charset="0"/>
                <a:ea typeface="DengXian" panose="02010600030101010101" pitchFamily="2" charset="-122"/>
                <a:cs typeface="Times New Roman" panose="02020603050405020304" pitchFamily="18" charset="0"/>
              </a:rPr>
              <a:t>What</a:t>
            </a:r>
            <a:r>
              <a:rPr lang="en-US" altLang="zh-CN" sz="3200" b="1" dirty="0">
                <a:latin typeface="Helvetica" pitchFamily="2" charset="0"/>
                <a:ea typeface="DengXian" panose="02010600030101010101" pitchFamily="2" charset="-122"/>
                <a:cs typeface="Times New Roman" panose="02020603050405020304" pitchFamily="18" charset="0"/>
              </a:rPr>
              <a:t>’s</a:t>
            </a:r>
            <a:r>
              <a:rPr lang="zh-CN" altLang="en-US" sz="3200" b="1" dirty="0">
                <a:latin typeface="Helvetica" pitchFamily="2" charset="0"/>
                <a:ea typeface="DengXian" panose="02010600030101010101" pitchFamily="2" charset="-122"/>
                <a:cs typeface="Times New Roman" panose="02020603050405020304" pitchFamily="18" charset="0"/>
              </a:rPr>
              <a:t> </a:t>
            </a:r>
            <a:r>
              <a:rPr lang="en-US" altLang="zh-CN" sz="3200" b="1" dirty="0">
                <a:latin typeface="Helvetica" pitchFamily="2" charset="0"/>
                <a:ea typeface="DengXian" panose="02010600030101010101" pitchFamily="2" charset="-122"/>
                <a:cs typeface="Times New Roman" panose="02020603050405020304" pitchFamily="18" charset="0"/>
              </a:rPr>
              <a:t>MMR?</a:t>
            </a:r>
            <a:endParaRPr lang="en-CN" sz="3200" b="1" dirty="0">
              <a:latin typeface="Helvetica" pitchFamily="2" charset="0"/>
              <a:ea typeface="DengXian" panose="02010600030101010101" pitchFamily="2" charset="-122"/>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1E92701A-E030-BF4A-8A9A-385DE2A6FDEB}"/>
              </a:ext>
            </a:extLst>
          </p:cNvPr>
          <p:cNvCxnSpPr>
            <a:cxnSpLocks/>
          </p:cNvCxnSpPr>
          <p:nvPr/>
        </p:nvCxnSpPr>
        <p:spPr>
          <a:xfrm>
            <a:off x="551145" y="2309474"/>
            <a:ext cx="164091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45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bird, swimming, looking&#10;&#10;Description automatically generated">
            <a:extLst>
              <a:ext uri="{FF2B5EF4-FFF2-40B4-BE49-F238E27FC236}">
                <a16:creationId xmlns:a16="http://schemas.microsoft.com/office/drawing/2014/main" id="{BC07EE35-0B84-B948-B996-482820C4BF1E}"/>
              </a:ext>
            </a:extLst>
          </p:cNvPr>
          <p:cNvPicPr>
            <a:picLocks noChangeAspect="1"/>
          </p:cNvPicPr>
          <p:nvPr/>
        </p:nvPicPr>
        <p:blipFill rotWithShape="1">
          <a:blip r:embed="rId2"/>
          <a:srcRect t="59359" b="20183"/>
          <a:stretch/>
        </p:blipFill>
        <p:spPr>
          <a:xfrm>
            <a:off x="20" y="0"/>
            <a:ext cx="12191980" cy="1215025"/>
          </a:xfrm>
          <a:prstGeom prst="rect">
            <a:avLst/>
          </a:prstGeom>
        </p:spPr>
      </p:pic>
      <p:sp>
        <p:nvSpPr>
          <p:cNvPr id="14" name="Rectangle 13">
            <a:extLst>
              <a:ext uri="{FF2B5EF4-FFF2-40B4-BE49-F238E27FC236}">
                <a16:creationId xmlns:a16="http://schemas.microsoft.com/office/drawing/2014/main" id="{538525AD-AB01-7442-AA83-0706B084EC14}"/>
              </a:ext>
            </a:extLst>
          </p:cNvPr>
          <p:cNvSpPr/>
          <p:nvPr/>
        </p:nvSpPr>
        <p:spPr>
          <a:xfrm>
            <a:off x="0" y="0"/>
            <a:ext cx="12191999" cy="1215025"/>
          </a:xfrm>
          <a:prstGeom prst="rect">
            <a:avLst/>
          </a:prstGeom>
          <a:solidFill>
            <a:srgbClr val="000000">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4E149940-E3F7-7640-895C-3671315F4081}"/>
              </a:ext>
            </a:extLst>
          </p:cNvPr>
          <p:cNvSpPr/>
          <p:nvPr/>
        </p:nvSpPr>
        <p:spPr>
          <a:xfrm>
            <a:off x="184759" y="186018"/>
            <a:ext cx="11020816" cy="842988"/>
          </a:xfrm>
          <a:prstGeom prst="rect">
            <a:avLst/>
          </a:prstGeom>
        </p:spPr>
        <p:txBody>
          <a:bodyPr wrap="square">
            <a:spAutoFit/>
          </a:bodyPr>
          <a:lstStyle/>
          <a:p>
            <a:pP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1.</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Introduction</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5" name="Rectangle 4">
            <a:extLst>
              <a:ext uri="{FF2B5EF4-FFF2-40B4-BE49-F238E27FC236}">
                <a16:creationId xmlns:a16="http://schemas.microsoft.com/office/drawing/2014/main" id="{303BBAFC-EA5B-9642-B650-2F998ED77B78}"/>
              </a:ext>
            </a:extLst>
          </p:cNvPr>
          <p:cNvSpPr/>
          <p:nvPr/>
        </p:nvSpPr>
        <p:spPr>
          <a:xfrm>
            <a:off x="411270" y="2690336"/>
            <a:ext cx="11369458" cy="1894365"/>
          </a:xfrm>
          <a:prstGeom prst="rect">
            <a:avLst/>
          </a:prstGeom>
        </p:spPr>
        <p:txBody>
          <a:bodyPr wrap="square">
            <a:spAutoFit/>
          </a:bodyPr>
          <a:lstStyle/>
          <a:p>
            <a:pPr>
              <a:lnSpc>
                <a:spcPct val="150000"/>
              </a:lnSpc>
            </a:pPr>
            <a:r>
              <a:rPr lang="en-US" altLang="zh-CN" sz="2000" dirty="0">
                <a:latin typeface="Helvetica" pitchFamily="2" charset="0"/>
                <a:ea typeface="DengXian" panose="02010600030101010101" pitchFamily="2" charset="-122"/>
                <a:cs typeface="Times New Roman" panose="02020603050405020304" pitchFamily="18" charset="0"/>
              </a:rPr>
              <a:t>Using</a:t>
            </a:r>
            <a:r>
              <a:rPr lang="zh-CN" altLang="en-US" sz="2000" dirty="0">
                <a:latin typeface="Helvetica" pitchFamily="2" charset="0"/>
                <a:ea typeface="DengXian" panose="02010600030101010101" pitchFamily="2" charset="-122"/>
                <a:cs typeface="Times New Roman" panose="02020603050405020304" pitchFamily="18" charset="0"/>
              </a:rPr>
              <a:t> </a:t>
            </a:r>
            <a:r>
              <a:rPr lang="en-US" sz="2000" dirty="0">
                <a:latin typeface="Helvetica" pitchFamily="2" charset="0"/>
                <a:ea typeface="DengXian" panose="02010600030101010101" pitchFamily="2" charset="-122"/>
                <a:cs typeface="Times New Roman" panose="02020603050405020304" pitchFamily="18" charset="0"/>
              </a:rPr>
              <a:t>a simple game that would be affected by the players’ skill level and luck to simulate the matches among players. </a:t>
            </a:r>
            <a:r>
              <a:rPr lang="en-US" altLang="zh-CN" sz="2000" dirty="0">
                <a:latin typeface="Helvetica" pitchFamily="2" charset="0"/>
                <a:ea typeface="DengXian" panose="02010600030101010101" pitchFamily="2" charset="-122"/>
                <a:cs typeface="Arial" panose="020B0604020202020204" pitchFamily="34" charset="0"/>
              </a:rPr>
              <a:t>Players</a:t>
            </a:r>
            <a:r>
              <a:rPr lang="zh-CN" altLang="en-US" sz="2000" dirty="0">
                <a:latin typeface="Helvetica" pitchFamily="2" charset="0"/>
                <a:ea typeface="DengXian" panose="02010600030101010101" pitchFamily="2" charset="-122"/>
                <a:cs typeface="Arial" panose="020B0604020202020204" pitchFamily="34" charset="0"/>
              </a:rPr>
              <a:t> </a:t>
            </a:r>
            <a:r>
              <a:rPr lang="en-US" sz="2000" dirty="0">
                <a:latin typeface="Helvetica" pitchFamily="2" charset="0"/>
                <a:ea typeface="DengXian" panose="02010600030101010101" pitchFamily="2" charset="-122"/>
                <a:cs typeface="Arial" panose="020B0604020202020204" pitchFamily="34" charset="0"/>
              </a:rPr>
              <a:t>would </a:t>
            </a:r>
            <a:r>
              <a:rPr lang="en-US" altLang="zh-CN" sz="2000" dirty="0">
                <a:latin typeface="Helvetica" pitchFamily="2" charset="0"/>
                <a:ea typeface="DengXian" panose="02010600030101010101" pitchFamily="2" charset="-122"/>
                <a:cs typeface="Arial" panose="020B0604020202020204" pitchFamily="34" charset="0"/>
              </a:rPr>
              <a:t>battle</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with</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randomly</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assigned</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players</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who</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have</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similar</a:t>
            </a:r>
            <a:r>
              <a:rPr lang="zh-CN" altLang="en-US" sz="2000" dirty="0">
                <a:latin typeface="Helvetica" pitchFamily="2" charset="0"/>
                <a:ea typeface="DengXian" panose="02010600030101010101" pitchFamily="2" charset="-122"/>
                <a:cs typeface="Arial" panose="020B0604020202020204" pitchFamily="34" charset="0"/>
              </a:rPr>
              <a:t> </a:t>
            </a:r>
            <a:r>
              <a:rPr lang="en-US" altLang="zh-CN" sz="2000" dirty="0">
                <a:latin typeface="Helvetica" pitchFamily="2" charset="0"/>
                <a:ea typeface="DengXian" panose="02010600030101010101" pitchFamily="2" charset="-122"/>
                <a:cs typeface="Arial" panose="020B0604020202020204" pitchFamily="34" charset="0"/>
              </a:rPr>
              <a:t>MMR</a:t>
            </a:r>
            <a:r>
              <a:rPr lang="en-US" sz="2000" dirty="0">
                <a:latin typeface="Helvetica" pitchFamily="2" charset="0"/>
                <a:ea typeface="DengXian" panose="02010600030101010101" pitchFamily="2" charset="-122"/>
                <a:cs typeface="Times New Roman" panose="02020603050405020304" pitchFamily="18" charset="0"/>
              </a:rPr>
              <a:t>. After the matches, I would be able to get the updated MMR values of each player. Then</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I</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would</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build</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a</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scatter</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plot</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to</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have</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a</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look</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at</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the</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distribution</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of</a:t>
            </a:r>
            <a:r>
              <a:rPr lang="zh-CN" altLang="en-US" sz="2000" dirty="0">
                <a:latin typeface="Helvetica" pitchFamily="2" charset="0"/>
                <a:ea typeface="DengXian" panose="02010600030101010101" pitchFamily="2" charset="-122"/>
                <a:cs typeface="Times New Roman" panose="02020603050405020304" pitchFamily="18" charset="0"/>
              </a:rPr>
              <a:t> </a:t>
            </a:r>
            <a:r>
              <a:rPr lang="en-CN" sz="2000" dirty="0">
                <a:latin typeface="Helvetica" pitchFamily="2" charset="0"/>
                <a:ea typeface="DengXian" panose="02010600030101010101" pitchFamily="2" charset="-122"/>
                <a:cs typeface="Times New Roman" panose="02020603050405020304" pitchFamily="18" charset="0"/>
              </a:rPr>
              <a:t>game player’s MMR</a:t>
            </a:r>
            <a:r>
              <a:rPr lang="en-US" altLang="zh-CN" sz="2000" dirty="0">
                <a:latin typeface="Helvetica" pitchFamily="2" charset="0"/>
                <a:ea typeface="DengXian" panose="02010600030101010101" pitchFamily="2" charset="-122"/>
                <a:cs typeface="Times New Roman" panose="02020603050405020304" pitchFamily="18" charset="0"/>
              </a:rPr>
              <a:t>.</a:t>
            </a:r>
            <a:endParaRPr lang="en-CN" sz="2000" dirty="0">
              <a:latin typeface="Helvetica" pitchFamily="2" charset="0"/>
              <a:ea typeface="DengXian" panose="0201060003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7BB00265-0651-AA4C-AF7E-1047B176294A}"/>
              </a:ext>
            </a:extLst>
          </p:cNvPr>
          <p:cNvSpPr/>
          <p:nvPr/>
        </p:nvSpPr>
        <p:spPr>
          <a:xfrm>
            <a:off x="411270" y="1435111"/>
            <a:ext cx="11369458" cy="759567"/>
          </a:xfrm>
          <a:prstGeom prst="rect">
            <a:avLst/>
          </a:prstGeom>
        </p:spPr>
        <p:txBody>
          <a:bodyPr wrap="square">
            <a:spAutoFit/>
          </a:bodyPr>
          <a:lstStyle/>
          <a:p>
            <a:pPr>
              <a:lnSpc>
                <a:spcPct val="150000"/>
              </a:lnSpc>
              <a:spcAft>
                <a:spcPts val="0"/>
              </a:spcAft>
            </a:pPr>
            <a:r>
              <a:rPr lang="en-US" altLang="zh-CN" sz="3200" b="1" dirty="0">
                <a:latin typeface="Helvetica" pitchFamily="2" charset="0"/>
                <a:ea typeface="DengXian" panose="02010600030101010101" pitchFamily="2" charset="-122"/>
                <a:cs typeface="Times New Roman" panose="02020603050405020304" pitchFamily="18" charset="0"/>
              </a:rPr>
              <a:t>How</a:t>
            </a:r>
            <a:r>
              <a:rPr lang="zh-CN" altLang="en-US" sz="3200" b="1" dirty="0">
                <a:latin typeface="Helvetica" pitchFamily="2" charset="0"/>
                <a:ea typeface="DengXian" panose="02010600030101010101" pitchFamily="2" charset="-122"/>
                <a:cs typeface="Times New Roman" panose="02020603050405020304" pitchFamily="18" charset="0"/>
              </a:rPr>
              <a:t> </a:t>
            </a:r>
            <a:r>
              <a:rPr lang="en-US" altLang="zh-CN" sz="3200" b="1" dirty="0">
                <a:latin typeface="Helvetica" pitchFamily="2" charset="0"/>
                <a:ea typeface="DengXian" panose="02010600030101010101" pitchFamily="2" charset="-122"/>
                <a:cs typeface="Times New Roman" panose="02020603050405020304" pitchFamily="18" charset="0"/>
              </a:rPr>
              <a:t>to</a:t>
            </a:r>
            <a:r>
              <a:rPr lang="zh-CN" altLang="en-US" sz="3200" b="1" dirty="0">
                <a:latin typeface="Helvetica" pitchFamily="2" charset="0"/>
                <a:ea typeface="DengXian" panose="02010600030101010101" pitchFamily="2" charset="-122"/>
                <a:cs typeface="Times New Roman" panose="02020603050405020304" pitchFamily="18" charset="0"/>
              </a:rPr>
              <a:t> </a:t>
            </a:r>
            <a:r>
              <a:rPr lang="en-US" altLang="zh-CN" sz="3200" b="1" dirty="0">
                <a:latin typeface="Helvetica" pitchFamily="2" charset="0"/>
                <a:ea typeface="DengXian" panose="02010600030101010101" pitchFamily="2" charset="-122"/>
                <a:cs typeface="Times New Roman" panose="02020603050405020304" pitchFamily="18" charset="0"/>
              </a:rPr>
              <a:t>simulate?</a:t>
            </a:r>
            <a:endParaRPr lang="en-CN" sz="3200" b="1" dirty="0">
              <a:latin typeface="Helvetica" pitchFamily="2" charset="0"/>
              <a:ea typeface="DengXian" panose="02010600030101010101" pitchFamily="2" charset="-122"/>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1E92701A-E030-BF4A-8A9A-385DE2A6FDEB}"/>
              </a:ext>
            </a:extLst>
          </p:cNvPr>
          <p:cNvCxnSpPr>
            <a:cxnSpLocks/>
          </p:cNvCxnSpPr>
          <p:nvPr/>
        </p:nvCxnSpPr>
        <p:spPr>
          <a:xfrm>
            <a:off x="551145" y="2309474"/>
            <a:ext cx="164091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68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bird, swimming, looking&#10;&#10;Description automatically generated">
            <a:extLst>
              <a:ext uri="{FF2B5EF4-FFF2-40B4-BE49-F238E27FC236}">
                <a16:creationId xmlns:a16="http://schemas.microsoft.com/office/drawing/2014/main" id="{BC07EE35-0B84-B948-B996-482820C4BF1E}"/>
              </a:ext>
            </a:extLst>
          </p:cNvPr>
          <p:cNvPicPr>
            <a:picLocks noChangeAspect="1"/>
          </p:cNvPicPr>
          <p:nvPr/>
        </p:nvPicPr>
        <p:blipFill rotWithShape="1">
          <a:blip r:embed="rId2"/>
          <a:srcRect t="59359" b="20183"/>
          <a:stretch/>
        </p:blipFill>
        <p:spPr>
          <a:xfrm>
            <a:off x="20" y="0"/>
            <a:ext cx="12191980" cy="1215025"/>
          </a:xfrm>
          <a:prstGeom prst="rect">
            <a:avLst/>
          </a:prstGeom>
        </p:spPr>
      </p:pic>
      <p:sp>
        <p:nvSpPr>
          <p:cNvPr id="14" name="Rectangle 13">
            <a:extLst>
              <a:ext uri="{FF2B5EF4-FFF2-40B4-BE49-F238E27FC236}">
                <a16:creationId xmlns:a16="http://schemas.microsoft.com/office/drawing/2014/main" id="{538525AD-AB01-7442-AA83-0706B084EC14}"/>
              </a:ext>
            </a:extLst>
          </p:cNvPr>
          <p:cNvSpPr/>
          <p:nvPr/>
        </p:nvSpPr>
        <p:spPr>
          <a:xfrm>
            <a:off x="0" y="0"/>
            <a:ext cx="12191999" cy="1215025"/>
          </a:xfrm>
          <a:prstGeom prst="rect">
            <a:avLst/>
          </a:prstGeom>
          <a:solidFill>
            <a:srgbClr val="000000">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4E149940-E3F7-7640-895C-3671315F4081}"/>
              </a:ext>
            </a:extLst>
          </p:cNvPr>
          <p:cNvSpPr/>
          <p:nvPr/>
        </p:nvSpPr>
        <p:spPr>
          <a:xfrm>
            <a:off x="184759" y="186018"/>
            <a:ext cx="11020816" cy="842988"/>
          </a:xfrm>
          <a:prstGeom prst="rect">
            <a:avLst/>
          </a:prstGeom>
        </p:spPr>
        <p:txBody>
          <a:bodyPr wrap="square">
            <a:spAutoFit/>
          </a:bodyPr>
          <a:lstStyle/>
          <a:p>
            <a:pP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1.</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Introduction</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C14E93E9-43EF-264A-9285-207F61A95883}"/>
              </a:ext>
            </a:extLst>
          </p:cNvPr>
          <p:cNvSpPr/>
          <p:nvPr/>
        </p:nvSpPr>
        <p:spPr>
          <a:xfrm>
            <a:off x="411270" y="2690336"/>
            <a:ext cx="11369458" cy="2355966"/>
          </a:xfrm>
          <a:prstGeom prst="rect">
            <a:avLst/>
          </a:prstGeom>
        </p:spPr>
        <p:txBody>
          <a:bodyPr wrap="square">
            <a:spAutoFit/>
          </a:bodyPr>
          <a:lstStyle/>
          <a:p>
            <a:pPr>
              <a:lnSpc>
                <a:spcPct val="150000"/>
              </a:lnSpc>
            </a:pPr>
            <a:r>
              <a:rPr lang="en-US" altLang="zh-CN" sz="2000" dirty="0">
                <a:latin typeface="Helvetica" pitchFamily="2" charset="0"/>
                <a:ea typeface="DengXian" panose="02010600030101010101" pitchFamily="2" charset="-122"/>
                <a:cs typeface="Times New Roman" panose="02020603050405020304" pitchFamily="18" charset="0"/>
              </a:rPr>
              <a:t>For player</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A and player</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B who are at the similar level of MMR, the scales are engraved with natural numbers 1 to 10000, which determines the position of victory and defeat.</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So</a:t>
            </a:r>
            <a:r>
              <a:rPr lang="zh-CN" altLang="en-US" sz="2000" dirty="0">
                <a:latin typeface="Helvetica" pitchFamily="2" charset="0"/>
                <a:ea typeface="DengXian" panose="02010600030101010101" pitchFamily="2" charset="-122"/>
                <a:cs typeface="Times New Roman" panose="02020603050405020304" pitchFamily="18" charset="0"/>
              </a:rPr>
              <a:t> </a:t>
            </a:r>
            <a:r>
              <a:rPr lang="en-US" altLang="zh-CN" sz="2000" dirty="0">
                <a:latin typeface="Helvetica" pitchFamily="2" charset="0"/>
                <a:ea typeface="DengXian" panose="02010600030101010101" pitchFamily="2" charset="-122"/>
                <a:cs typeface="Times New Roman" panose="02020603050405020304" pitchFamily="18" charset="0"/>
              </a:rPr>
              <a:t>the pivot of destiny is initially at the position of 5000.5. A and B stand on both ends of the left and right cantilevers ([1, 5000] and [5001, 10000]). The system randomly generates a natural number belonging to [1, 10000]. If it falls on the left side, A wins; if it falls on the right side, B wins.</a:t>
            </a:r>
          </a:p>
        </p:txBody>
      </p:sp>
      <p:sp>
        <p:nvSpPr>
          <p:cNvPr id="9" name="Rectangle 8">
            <a:extLst>
              <a:ext uri="{FF2B5EF4-FFF2-40B4-BE49-F238E27FC236}">
                <a16:creationId xmlns:a16="http://schemas.microsoft.com/office/drawing/2014/main" id="{248B1C77-3BF7-6A4E-8C02-11491B5A0678}"/>
              </a:ext>
            </a:extLst>
          </p:cNvPr>
          <p:cNvSpPr/>
          <p:nvPr/>
        </p:nvSpPr>
        <p:spPr>
          <a:xfrm>
            <a:off x="411270" y="1435111"/>
            <a:ext cx="11369458" cy="759567"/>
          </a:xfrm>
          <a:prstGeom prst="rect">
            <a:avLst/>
          </a:prstGeom>
        </p:spPr>
        <p:txBody>
          <a:bodyPr wrap="square">
            <a:spAutoFit/>
          </a:bodyPr>
          <a:lstStyle/>
          <a:p>
            <a:pPr>
              <a:lnSpc>
                <a:spcPct val="150000"/>
              </a:lnSpc>
              <a:spcAft>
                <a:spcPts val="0"/>
              </a:spcAft>
            </a:pPr>
            <a:r>
              <a:rPr lang="en-US" altLang="zh-CN" sz="3200" b="1" dirty="0">
                <a:latin typeface="Helvetica" pitchFamily="2" charset="0"/>
                <a:ea typeface="DengXian" panose="02010600030101010101" pitchFamily="2" charset="-122"/>
                <a:cs typeface="Times New Roman" panose="02020603050405020304" pitchFamily="18" charset="0"/>
              </a:rPr>
              <a:t>What’s</a:t>
            </a:r>
            <a:r>
              <a:rPr lang="zh-CN" altLang="en-US" sz="3200" b="1" dirty="0">
                <a:latin typeface="Helvetica" pitchFamily="2" charset="0"/>
                <a:ea typeface="DengXian" panose="02010600030101010101" pitchFamily="2" charset="-122"/>
                <a:cs typeface="Times New Roman" panose="02020603050405020304" pitchFamily="18" charset="0"/>
              </a:rPr>
              <a:t> </a:t>
            </a:r>
            <a:r>
              <a:rPr lang="en-US" altLang="zh-CN" sz="3200" b="1" dirty="0">
                <a:latin typeface="Helvetica" pitchFamily="2" charset="0"/>
                <a:ea typeface="DengXian" panose="02010600030101010101" pitchFamily="2" charset="-122"/>
                <a:cs typeface="Times New Roman" panose="02020603050405020304" pitchFamily="18" charset="0"/>
              </a:rPr>
              <a:t>the</a:t>
            </a:r>
            <a:r>
              <a:rPr lang="zh-CN" altLang="en-US" sz="3200" b="1" dirty="0">
                <a:latin typeface="Helvetica" pitchFamily="2" charset="0"/>
                <a:ea typeface="DengXian" panose="02010600030101010101" pitchFamily="2" charset="-122"/>
                <a:cs typeface="Times New Roman" panose="02020603050405020304" pitchFamily="18" charset="0"/>
              </a:rPr>
              <a:t> </a:t>
            </a:r>
            <a:r>
              <a:rPr lang="en-US" altLang="zh-CN" sz="3200" b="1" dirty="0">
                <a:latin typeface="Helvetica" pitchFamily="2" charset="0"/>
                <a:ea typeface="DengXian" panose="02010600030101010101" pitchFamily="2" charset="-122"/>
                <a:cs typeface="Times New Roman" panose="02020603050405020304" pitchFamily="18" charset="0"/>
              </a:rPr>
              <a:t>game?</a:t>
            </a:r>
            <a:endParaRPr lang="en-CN" sz="3200" b="1" dirty="0">
              <a:latin typeface="Helvetica" pitchFamily="2" charset="0"/>
              <a:ea typeface="DengXian" panose="02010600030101010101" pitchFamily="2" charset="-122"/>
              <a:cs typeface="Times New Roman" panose="02020603050405020304" pitchFamily="18" charset="0"/>
            </a:endParaRPr>
          </a:p>
        </p:txBody>
      </p:sp>
      <p:cxnSp>
        <p:nvCxnSpPr>
          <p:cNvPr id="10" name="Straight Connector 9">
            <a:extLst>
              <a:ext uri="{FF2B5EF4-FFF2-40B4-BE49-F238E27FC236}">
                <a16:creationId xmlns:a16="http://schemas.microsoft.com/office/drawing/2014/main" id="{B2A2723D-468E-AA48-ADF0-E67F7D150B86}"/>
              </a:ext>
            </a:extLst>
          </p:cNvPr>
          <p:cNvCxnSpPr>
            <a:cxnSpLocks/>
          </p:cNvCxnSpPr>
          <p:nvPr/>
        </p:nvCxnSpPr>
        <p:spPr>
          <a:xfrm>
            <a:off x="551145" y="2309474"/>
            <a:ext cx="164091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A51858C-A9AA-FC47-A179-AB91C96A5C4F}"/>
              </a:ext>
            </a:extLst>
          </p:cNvPr>
          <p:cNvPicPr>
            <a:picLocks noChangeAspect="1"/>
          </p:cNvPicPr>
          <p:nvPr/>
        </p:nvPicPr>
        <p:blipFill>
          <a:blip r:embed="rId3"/>
          <a:stretch>
            <a:fillRect/>
          </a:stretch>
        </p:blipFill>
        <p:spPr>
          <a:xfrm>
            <a:off x="1504167" y="5055859"/>
            <a:ext cx="8382000" cy="1549400"/>
          </a:xfrm>
          <a:prstGeom prst="rect">
            <a:avLst/>
          </a:prstGeom>
        </p:spPr>
      </p:pic>
      <p:sp>
        <p:nvSpPr>
          <p:cNvPr id="6" name="Rectangle 5">
            <a:extLst>
              <a:ext uri="{FF2B5EF4-FFF2-40B4-BE49-F238E27FC236}">
                <a16:creationId xmlns:a16="http://schemas.microsoft.com/office/drawing/2014/main" id="{4F0B84CB-E0EE-1548-93AB-54E568F2BEC1}"/>
              </a:ext>
            </a:extLst>
          </p:cNvPr>
          <p:cNvSpPr/>
          <p:nvPr/>
        </p:nvSpPr>
        <p:spPr>
          <a:xfrm>
            <a:off x="2129425" y="6037545"/>
            <a:ext cx="275572" cy="313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Rectangle 16">
            <a:extLst>
              <a:ext uri="{FF2B5EF4-FFF2-40B4-BE49-F238E27FC236}">
                <a16:creationId xmlns:a16="http://schemas.microsoft.com/office/drawing/2014/main" id="{B879018B-A617-BF48-A5DA-84AAAECEBA8B}"/>
              </a:ext>
            </a:extLst>
          </p:cNvPr>
          <p:cNvSpPr/>
          <p:nvPr/>
        </p:nvSpPr>
        <p:spPr>
          <a:xfrm>
            <a:off x="9020828" y="6037545"/>
            <a:ext cx="275572" cy="313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8" name="Rectangle 17">
            <a:extLst>
              <a:ext uri="{FF2B5EF4-FFF2-40B4-BE49-F238E27FC236}">
                <a16:creationId xmlns:a16="http://schemas.microsoft.com/office/drawing/2014/main" id="{20C78072-EA3C-1244-8B3C-AB670CA42B7A}"/>
              </a:ext>
            </a:extLst>
          </p:cNvPr>
          <p:cNvSpPr/>
          <p:nvPr/>
        </p:nvSpPr>
        <p:spPr>
          <a:xfrm>
            <a:off x="5237968" y="5410436"/>
            <a:ext cx="1300618" cy="526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1" name="Rectangle 20">
            <a:extLst>
              <a:ext uri="{FF2B5EF4-FFF2-40B4-BE49-F238E27FC236}">
                <a16:creationId xmlns:a16="http://schemas.microsoft.com/office/drawing/2014/main" id="{E0CF19B1-6FF9-1A4F-8DD4-0253F2BFDBC9}"/>
              </a:ext>
            </a:extLst>
          </p:cNvPr>
          <p:cNvSpPr/>
          <p:nvPr/>
        </p:nvSpPr>
        <p:spPr>
          <a:xfrm>
            <a:off x="5875751" y="5761971"/>
            <a:ext cx="1300618" cy="313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87234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bird, swimming, looking&#10;&#10;Description automatically generated">
            <a:extLst>
              <a:ext uri="{FF2B5EF4-FFF2-40B4-BE49-F238E27FC236}">
                <a16:creationId xmlns:a16="http://schemas.microsoft.com/office/drawing/2014/main" id="{BC07EE35-0B84-B948-B996-482820C4BF1E}"/>
              </a:ext>
            </a:extLst>
          </p:cNvPr>
          <p:cNvPicPr>
            <a:picLocks noChangeAspect="1"/>
          </p:cNvPicPr>
          <p:nvPr/>
        </p:nvPicPr>
        <p:blipFill rotWithShape="1">
          <a:blip r:embed="rId2"/>
          <a:srcRect t="59359" b="20183"/>
          <a:stretch/>
        </p:blipFill>
        <p:spPr>
          <a:xfrm>
            <a:off x="20" y="0"/>
            <a:ext cx="12191980" cy="1215025"/>
          </a:xfrm>
          <a:prstGeom prst="rect">
            <a:avLst/>
          </a:prstGeom>
        </p:spPr>
      </p:pic>
      <p:sp>
        <p:nvSpPr>
          <p:cNvPr id="14" name="Rectangle 13">
            <a:extLst>
              <a:ext uri="{FF2B5EF4-FFF2-40B4-BE49-F238E27FC236}">
                <a16:creationId xmlns:a16="http://schemas.microsoft.com/office/drawing/2014/main" id="{538525AD-AB01-7442-AA83-0706B084EC14}"/>
              </a:ext>
            </a:extLst>
          </p:cNvPr>
          <p:cNvSpPr/>
          <p:nvPr/>
        </p:nvSpPr>
        <p:spPr>
          <a:xfrm>
            <a:off x="0" y="0"/>
            <a:ext cx="12191999" cy="1215025"/>
          </a:xfrm>
          <a:prstGeom prst="rect">
            <a:avLst/>
          </a:prstGeom>
          <a:solidFill>
            <a:srgbClr val="000000">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4E149940-E3F7-7640-895C-3671315F4081}"/>
              </a:ext>
            </a:extLst>
          </p:cNvPr>
          <p:cNvSpPr/>
          <p:nvPr/>
        </p:nvSpPr>
        <p:spPr>
          <a:xfrm>
            <a:off x="184759" y="186018"/>
            <a:ext cx="11020816" cy="842988"/>
          </a:xfrm>
          <a:prstGeom prst="rect">
            <a:avLst/>
          </a:prstGeom>
        </p:spPr>
        <p:txBody>
          <a:bodyPr wrap="square">
            <a:spAutoFit/>
          </a:bodyPr>
          <a:lstStyle/>
          <a:p>
            <a:pP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1.</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Introduction</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C14E93E9-43EF-264A-9285-207F61A95883}"/>
              </a:ext>
            </a:extLst>
          </p:cNvPr>
          <p:cNvSpPr/>
          <p:nvPr/>
        </p:nvSpPr>
        <p:spPr>
          <a:xfrm>
            <a:off x="411270" y="2690336"/>
            <a:ext cx="11369458" cy="1894301"/>
          </a:xfrm>
          <a:prstGeom prst="rect">
            <a:avLst/>
          </a:prstGeom>
        </p:spPr>
        <p:txBody>
          <a:bodyPr wrap="square">
            <a:spAutoFit/>
          </a:bodyPr>
          <a:lstStyle/>
          <a:p>
            <a:pPr>
              <a:lnSpc>
                <a:spcPct val="150000"/>
              </a:lnSpc>
            </a:pPr>
            <a:r>
              <a:rPr lang="en-US" altLang="zh-CN" sz="2000" dirty="0">
                <a:latin typeface="Helvetica" pitchFamily="2" charset="0"/>
                <a:ea typeface="DengXian" panose="02010600030101010101" pitchFamily="2" charset="-122"/>
                <a:cs typeface="Times New Roman" panose="02020603050405020304" pitchFamily="18" charset="0"/>
              </a:rPr>
              <a:t>The strong players with high MMR should have a higher winning rate against the weak players with low MMR, push the fulcrum of fate to the weaker players with low MMR, increase their own cantilevers, and shorten the cantilevers of their opponents to reduce the probability of winning for the weak.</a:t>
            </a:r>
          </a:p>
        </p:txBody>
      </p:sp>
      <p:sp>
        <p:nvSpPr>
          <p:cNvPr id="9" name="Rectangle 8">
            <a:extLst>
              <a:ext uri="{FF2B5EF4-FFF2-40B4-BE49-F238E27FC236}">
                <a16:creationId xmlns:a16="http://schemas.microsoft.com/office/drawing/2014/main" id="{248B1C77-3BF7-6A4E-8C02-11491B5A0678}"/>
              </a:ext>
            </a:extLst>
          </p:cNvPr>
          <p:cNvSpPr/>
          <p:nvPr/>
        </p:nvSpPr>
        <p:spPr>
          <a:xfrm>
            <a:off x="411270" y="1435111"/>
            <a:ext cx="11369458" cy="759567"/>
          </a:xfrm>
          <a:prstGeom prst="rect">
            <a:avLst/>
          </a:prstGeom>
        </p:spPr>
        <p:txBody>
          <a:bodyPr wrap="square">
            <a:spAutoFit/>
          </a:bodyPr>
          <a:lstStyle/>
          <a:p>
            <a:pPr>
              <a:lnSpc>
                <a:spcPct val="150000"/>
              </a:lnSpc>
              <a:spcAft>
                <a:spcPts val="0"/>
              </a:spcAft>
            </a:pPr>
            <a:r>
              <a:rPr lang="en-US" altLang="zh-CN" sz="3200" b="1" dirty="0">
                <a:latin typeface="Helvetica" pitchFamily="2" charset="0"/>
                <a:ea typeface="DengXian" panose="02010600030101010101" pitchFamily="2" charset="-122"/>
                <a:cs typeface="Times New Roman" panose="02020603050405020304" pitchFamily="18" charset="0"/>
              </a:rPr>
              <a:t>What’s</a:t>
            </a:r>
            <a:r>
              <a:rPr lang="zh-CN" altLang="en-US" sz="3200" b="1" dirty="0">
                <a:latin typeface="Helvetica" pitchFamily="2" charset="0"/>
                <a:ea typeface="DengXian" panose="02010600030101010101" pitchFamily="2" charset="-122"/>
                <a:cs typeface="Times New Roman" panose="02020603050405020304" pitchFamily="18" charset="0"/>
              </a:rPr>
              <a:t> </a:t>
            </a:r>
            <a:r>
              <a:rPr lang="en-US" altLang="zh-CN" sz="3200" b="1" dirty="0">
                <a:latin typeface="Helvetica" pitchFamily="2" charset="0"/>
                <a:ea typeface="DengXian" panose="02010600030101010101" pitchFamily="2" charset="-122"/>
                <a:cs typeface="Times New Roman" panose="02020603050405020304" pitchFamily="18" charset="0"/>
              </a:rPr>
              <a:t>the</a:t>
            </a:r>
            <a:r>
              <a:rPr lang="zh-CN" altLang="en-US" sz="3200" b="1" dirty="0">
                <a:latin typeface="Helvetica" pitchFamily="2" charset="0"/>
                <a:ea typeface="DengXian" panose="02010600030101010101" pitchFamily="2" charset="-122"/>
                <a:cs typeface="Times New Roman" panose="02020603050405020304" pitchFamily="18" charset="0"/>
              </a:rPr>
              <a:t> </a:t>
            </a:r>
            <a:r>
              <a:rPr lang="en-US" altLang="zh-CN" sz="3200" b="1" dirty="0">
                <a:latin typeface="Helvetica" pitchFamily="2" charset="0"/>
                <a:ea typeface="DengXian" panose="02010600030101010101" pitchFamily="2" charset="-122"/>
                <a:cs typeface="Times New Roman" panose="02020603050405020304" pitchFamily="18" charset="0"/>
              </a:rPr>
              <a:t>game?</a:t>
            </a:r>
            <a:endParaRPr lang="en-CN" sz="3200" b="1" dirty="0">
              <a:latin typeface="Helvetica" pitchFamily="2" charset="0"/>
              <a:ea typeface="DengXian" panose="02010600030101010101" pitchFamily="2" charset="-122"/>
              <a:cs typeface="Times New Roman" panose="02020603050405020304" pitchFamily="18" charset="0"/>
            </a:endParaRPr>
          </a:p>
        </p:txBody>
      </p:sp>
      <p:cxnSp>
        <p:nvCxnSpPr>
          <p:cNvPr id="10" name="Straight Connector 9">
            <a:extLst>
              <a:ext uri="{FF2B5EF4-FFF2-40B4-BE49-F238E27FC236}">
                <a16:creationId xmlns:a16="http://schemas.microsoft.com/office/drawing/2014/main" id="{B2A2723D-468E-AA48-ADF0-E67F7D150B86}"/>
              </a:ext>
            </a:extLst>
          </p:cNvPr>
          <p:cNvCxnSpPr>
            <a:cxnSpLocks/>
          </p:cNvCxnSpPr>
          <p:nvPr/>
        </p:nvCxnSpPr>
        <p:spPr>
          <a:xfrm>
            <a:off x="551145" y="2309474"/>
            <a:ext cx="164091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A51858C-A9AA-FC47-A179-AB91C96A5C4F}"/>
              </a:ext>
            </a:extLst>
          </p:cNvPr>
          <p:cNvPicPr>
            <a:picLocks noChangeAspect="1"/>
          </p:cNvPicPr>
          <p:nvPr/>
        </p:nvPicPr>
        <p:blipFill>
          <a:blip r:embed="rId3"/>
          <a:stretch>
            <a:fillRect/>
          </a:stretch>
        </p:blipFill>
        <p:spPr>
          <a:xfrm>
            <a:off x="1504167" y="5055859"/>
            <a:ext cx="8382000" cy="1549400"/>
          </a:xfrm>
          <a:prstGeom prst="rect">
            <a:avLst/>
          </a:prstGeom>
        </p:spPr>
      </p:pic>
      <p:sp>
        <p:nvSpPr>
          <p:cNvPr id="6" name="Rectangle 5">
            <a:extLst>
              <a:ext uri="{FF2B5EF4-FFF2-40B4-BE49-F238E27FC236}">
                <a16:creationId xmlns:a16="http://schemas.microsoft.com/office/drawing/2014/main" id="{4F0B84CB-E0EE-1548-93AB-54E568F2BEC1}"/>
              </a:ext>
            </a:extLst>
          </p:cNvPr>
          <p:cNvSpPr/>
          <p:nvPr/>
        </p:nvSpPr>
        <p:spPr>
          <a:xfrm>
            <a:off x="2129425" y="6037545"/>
            <a:ext cx="275572" cy="313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Rectangle 16">
            <a:extLst>
              <a:ext uri="{FF2B5EF4-FFF2-40B4-BE49-F238E27FC236}">
                <a16:creationId xmlns:a16="http://schemas.microsoft.com/office/drawing/2014/main" id="{B879018B-A617-BF48-A5DA-84AAAECEBA8B}"/>
              </a:ext>
            </a:extLst>
          </p:cNvPr>
          <p:cNvSpPr/>
          <p:nvPr/>
        </p:nvSpPr>
        <p:spPr>
          <a:xfrm>
            <a:off x="9020828" y="6037545"/>
            <a:ext cx="275572" cy="313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64958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bird, swimming, looking&#10;&#10;Description automatically generated">
            <a:extLst>
              <a:ext uri="{FF2B5EF4-FFF2-40B4-BE49-F238E27FC236}">
                <a16:creationId xmlns:a16="http://schemas.microsoft.com/office/drawing/2014/main" id="{BC07EE35-0B84-B948-B996-482820C4BF1E}"/>
              </a:ext>
            </a:extLst>
          </p:cNvPr>
          <p:cNvPicPr>
            <a:picLocks noChangeAspect="1"/>
          </p:cNvPicPr>
          <p:nvPr/>
        </p:nvPicPr>
        <p:blipFill rotWithShape="1">
          <a:blip r:embed="rId2"/>
          <a:srcRect t="59359" b="20183"/>
          <a:stretch/>
        </p:blipFill>
        <p:spPr>
          <a:xfrm>
            <a:off x="20" y="0"/>
            <a:ext cx="12191980" cy="1215025"/>
          </a:xfrm>
          <a:prstGeom prst="rect">
            <a:avLst/>
          </a:prstGeom>
        </p:spPr>
      </p:pic>
      <p:sp>
        <p:nvSpPr>
          <p:cNvPr id="14" name="Rectangle 13">
            <a:extLst>
              <a:ext uri="{FF2B5EF4-FFF2-40B4-BE49-F238E27FC236}">
                <a16:creationId xmlns:a16="http://schemas.microsoft.com/office/drawing/2014/main" id="{538525AD-AB01-7442-AA83-0706B084EC14}"/>
              </a:ext>
            </a:extLst>
          </p:cNvPr>
          <p:cNvSpPr/>
          <p:nvPr/>
        </p:nvSpPr>
        <p:spPr>
          <a:xfrm>
            <a:off x="0" y="0"/>
            <a:ext cx="12191999" cy="1215025"/>
          </a:xfrm>
          <a:prstGeom prst="rect">
            <a:avLst/>
          </a:prstGeom>
          <a:solidFill>
            <a:srgbClr val="000000">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4E149940-E3F7-7640-895C-3671315F4081}"/>
              </a:ext>
            </a:extLst>
          </p:cNvPr>
          <p:cNvSpPr/>
          <p:nvPr/>
        </p:nvSpPr>
        <p:spPr>
          <a:xfrm>
            <a:off x="184759" y="186018"/>
            <a:ext cx="11020816" cy="842988"/>
          </a:xfrm>
          <a:prstGeom prst="rect">
            <a:avLst/>
          </a:prstGeom>
        </p:spPr>
        <p:txBody>
          <a:bodyPr wrap="square">
            <a:spAutoFit/>
          </a:bodyPr>
          <a:lstStyle/>
          <a:p>
            <a:pP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2.</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Variables</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5" name="Rectangle 4">
            <a:extLst>
              <a:ext uri="{FF2B5EF4-FFF2-40B4-BE49-F238E27FC236}">
                <a16:creationId xmlns:a16="http://schemas.microsoft.com/office/drawing/2014/main" id="{6BF1DE0B-8AD5-4C46-B3B4-3129528B86C2}"/>
              </a:ext>
            </a:extLst>
          </p:cNvPr>
          <p:cNvSpPr/>
          <p:nvPr/>
        </p:nvSpPr>
        <p:spPr>
          <a:xfrm>
            <a:off x="411270" y="1710683"/>
            <a:ext cx="11369458" cy="759567"/>
          </a:xfrm>
          <a:prstGeom prst="rect">
            <a:avLst/>
          </a:prstGeom>
        </p:spPr>
        <p:txBody>
          <a:bodyPr wrap="square">
            <a:spAutoFit/>
          </a:bodyPr>
          <a:lstStyle/>
          <a:p>
            <a:pPr>
              <a:lnSpc>
                <a:spcPct val="150000"/>
              </a:lnSpc>
              <a:spcAft>
                <a:spcPts val="0"/>
              </a:spcAft>
            </a:pPr>
            <a:r>
              <a:rPr lang="en-US" sz="3200" b="1" dirty="0">
                <a:latin typeface="Helvetica" pitchFamily="2" charset="0"/>
                <a:ea typeface="DengXian" panose="02010600030101010101" pitchFamily="2" charset="-122"/>
                <a:cs typeface="Times New Roman" panose="02020603050405020304" pitchFamily="18" charset="0"/>
              </a:rPr>
              <a:t>Variables:</a:t>
            </a:r>
            <a:endParaRPr lang="en-CN" sz="3200" b="1" dirty="0">
              <a:latin typeface="Helvetica" pitchFamily="2" charset="0"/>
              <a:ea typeface="DengXian" panose="02010600030101010101" pitchFamily="2" charset="-122"/>
              <a:cs typeface="Times New Roman" panose="02020603050405020304" pitchFamily="18" charset="0"/>
            </a:endParaRPr>
          </a:p>
        </p:txBody>
      </p:sp>
      <p:cxnSp>
        <p:nvCxnSpPr>
          <p:cNvPr id="6" name="Straight Connector 5">
            <a:extLst>
              <a:ext uri="{FF2B5EF4-FFF2-40B4-BE49-F238E27FC236}">
                <a16:creationId xmlns:a16="http://schemas.microsoft.com/office/drawing/2014/main" id="{45B021DA-F726-804A-B6E5-8CAEFD038202}"/>
              </a:ext>
            </a:extLst>
          </p:cNvPr>
          <p:cNvCxnSpPr>
            <a:cxnSpLocks/>
          </p:cNvCxnSpPr>
          <p:nvPr/>
        </p:nvCxnSpPr>
        <p:spPr>
          <a:xfrm>
            <a:off x="551145" y="2585046"/>
            <a:ext cx="164091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094171D-6A2B-0345-862E-2E7FF2D4A6EE}"/>
              </a:ext>
            </a:extLst>
          </p:cNvPr>
          <p:cNvSpPr/>
          <p:nvPr/>
        </p:nvSpPr>
        <p:spPr>
          <a:xfrm>
            <a:off x="411270" y="2965908"/>
            <a:ext cx="11369458" cy="2814617"/>
          </a:xfrm>
          <a:prstGeom prst="rect">
            <a:avLst/>
          </a:prstGeom>
        </p:spPr>
        <p:txBody>
          <a:bodyPr wrap="square">
            <a:spAutoFit/>
          </a:bodyPr>
          <a:lstStyle/>
          <a:p>
            <a:pPr>
              <a:lnSpc>
                <a:spcPct val="150000"/>
              </a:lnSpc>
            </a:pPr>
            <a:r>
              <a:rPr lang="en-US" sz="2000" dirty="0">
                <a:latin typeface="Helvetica" pitchFamily="2" charset="0"/>
              </a:rPr>
              <a:t>1. the initial value of MMR</a:t>
            </a:r>
            <a:endParaRPr lang="en-CN" sz="2000" dirty="0">
              <a:latin typeface="Helvetica" pitchFamily="2" charset="0"/>
            </a:endParaRPr>
          </a:p>
          <a:p>
            <a:pPr>
              <a:lnSpc>
                <a:spcPct val="150000"/>
              </a:lnSpc>
            </a:pPr>
            <a:r>
              <a:rPr lang="en-US" sz="2000" dirty="0">
                <a:latin typeface="Helvetica" pitchFamily="2" charset="0"/>
              </a:rPr>
              <a:t>2. the compensation of winning probability for players with high MMR value in the game</a:t>
            </a:r>
            <a:endParaRPr lang="en-CN" sz="2000" dirty="0">
              <a:latin typeface="Helvetica" pitchFamily="2" charset="0"/>
            </a:endParaRPr>
          </a:p>
          <a:p>
            <a:pPr>
              <a:lnSpc>
                <a:spcPct val="150000"/>
              </a:lnSpc>
            </a:pPr>
            <a:r>
              <a:rPr lang="en-US" sz="2000" dirty="0">
                <a:latin typeface="Helvetica" pitchFamily="2" charset="0"/>
              </a:rPr>
              <a:t>3. the maximum MMR difference between two players in a randomly matched game(If the MMRs of the two players differ more than the maximum gap, the battle would not proceed)</a:t>
            </a:r>
            <a:endParaRPr lang="en-CN" sz="2000" dirty="0">
              <a:latin typeface="Helvetica" pitchFamily="2" charset="0"/>
            </a:endParaRPr>
          </a:p>
          <a:p>
            <a:pPr>
              <a:lnSpc>
                <a:spcPct val="150000"/>
              </a:lnSpc>
            </a:pPr>
            <a:r>
              <a:rPr lang="en-US" sz="2000" dirty="0">
                <a:latin typeface="Helvetica" pitchFamily="2" charset="0"/>
              </a:rPr>
              <a:t>4. the player's MMR change value after the game</a:t>
            </a:r>
            <a:endParaRPr lang="en-CN" sz="2000" dirty="0">
              <a:latin typeface="Helvetica" pitchFamily="2" charset="0"/>
            </a:endParaRPr>
          </a:p>
          <a:p>
            <a:pPr>
              <a:lnSpc>
                <a:spcPct val="150000"/>
              </a:lnSpc>
            </a:pPr>
            <a:r>
              <a:rPr lang="en-US" sz="2000" dirty="0">
                <a:latin typeface="Helvetica" pitchFamily="2" charset="0"/>
              </a:rPr>
              <a:t>5. the amount of games</a:t>
            </a:r>
            <a:endParaRPr lang="en-CN" sz="2000" dirty="0">
              <a:latin typeface="Helvetica" pitchFamily="2" charset="0"/>
            </a:endParaRPr>
          </a:p>
        </p:txBody>
      </p:sp>
    </p:spTree>
    <p:extLst>
      <p:ext uri="{BB962C8B-B14F-4D97-AF65-F5344CB8AC3E}">
        <p14:creationId xmlns:p14="http://schemas.microsoft.com/office/powerpoint/2010/main" val="75679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bird, swimming, looking&#10;&#10;Description automatically generated">
            <a:extLst>
              <a:ext uri="{FF2B5EF4-FFF2-40B4-BE49-F238E27FC236}">
                <a16:creationId xmlns:a16="http://schemas.microsoft.com/office/drawing/2014/main" id="{BC07EE35-0B84-B948-B996-482820C4BF1E}"/>
              </a:ext>
            </a:extLst>
          </p:cNvPr>
          <p:cNvPicPr>
            <a:picLocks noChangeAspect="1"/>
          </p:cNvPicPr>
          <p:nvPr/>
        </p:nvPicPr>
        <p:blipFill rotWithShape="1">
          <a:blip r:embed="rId2"/>
          <a:srcRect t="59359" b="20183"/>
          <a:stretch/>
        </p:blipFill>
        <p:spPr>
          <a:xfrm>
            <a:off x="20" y="0"/>
            <a:ext cx="12191980" cy="1215025"/>
          </a:xfrm>
          <a:prstGeom prst="rect">
            <a:avLst/>
          </a:prstGeom>
        </p:spPr>
      </p:pic>
      <p:sp>
        <p:nvSpPr>
          <p:cNvPr id="14" name="Rectangle 13">
            <a:extLst>
              <a:ext uri="{FF2B5EF4-FFF2-40B4-BE49-F238E27FC236}">
                <a16:creationId xmlns:a16="http://schemas.microsoft.com/office/drawing/2014/main" id="{538525AD-AB01-7442-AA83-0706B084EC14}"/>
              </a:ext>
            </a:extLst>
          </p:cNvPr>
          <p:cNvSpPr/>
          <p:nvPr/>
        </p:nvSpPr>
        <p:spPr>
          <a:xfrm>
            <a:off x="0" y="0"/>
            <a:ext cx="12191999" cy="1215025"/>
          </a:xfrm>
          <a:prstGeom prst="rect">
            <a:avLst/>
          </a:prstGeom>
          <a:solidFill>
            <a:srgbClr val="000000">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4E149940-E3F7-7640-895C-3671315F4081}"/>
              </a:ext>
            </a:extLst>
          </p:cNvPr>
          <p:cNvSpPr/>
          <p:nvPr/>
        </p:nvSpPr>
        <p:spPr>
          <a:xfrm>
            <a:off x="184759" y="186018"/>
            <a:ext cx="11020816" cy="842988"/>
          </a:xfrm>
          <a:prstGeom prst="rect">
            <a:avLst/>
          </a:prstGeom>
        </p:spPr>
        <p:txBody>
          <a:bodyPr wrap="square">
            <a:spAutoFit/>
          </a:bodyPr>
          <a:lstStyle/>
          <a:p>
            <a:pP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3.</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Hypothesis</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5" name="Rectangle 4">
            <a:extLst>
              <a:ext uri="{FF2B5EF4-FFF2-40B4-BE49-F238E27FC236}">
                <a16:creationId xmlns:a16="http://schemas.microsoft.com/office/drawing/2014/main" id="{6BF1DE0B-8AD5-4C46-B3B4-3129528B86C2}"/>
              </a:ext>
            </a:extLst>
          </p:cNvPr>
          <p:cNvSpPr/>
          <p:nvPr/>
        </p:nvSpPr>
        <p:spPr>
          <a:xfrm>
            <a:off x="411270" y="1710683"/>
            <a:ext cx="11369458" cy="759567"/>
          </a:xfrm>
          <a:prstGeom prst="rect">
            <a:avLst/>
          </a:prstGeom>
        </p:spPr>
        <p:txBody>
          <a:bodyPr wrap="square">
            <a:spAutoFit/>
          </a:bodyPr>
          <a:lstStyle/>
          <a:p>
            <a:pPr>
              <a:lnSpc>
                <a:spcPct val="150000"/>
              </a:lnSpc>
              <a:spcAft>
                <a:spcPts val="0"/>
              </a:spcAft>
            </a:pPr>
            <a:r>
              <a:rPr lang="en-US" sz="3200" b="1" dirty="0">
                <a:latin typeface="Helvetica" pitchFamily="2" charset="0"/>
                <a:ea typeface="DengXian" panose="02010600030101010101" pitchFamily="2" charset="-122"/>
                <a:cs typeface="Times New Roman" panose="02020603050405020304" pitchFamily="18" charset="0"/>
              </a:rPr>
              <a:t>Hypothesis:</a:t>
            </a:r>
            <a:endParaRPr lang="en-CN" sz="3200" b="1" dirty="0">
              <a:latin typeface="Helvetica" pitchFamily="2" charset="0"/>
              <a:ea typeface="DengXian" panose="02010600030101010101" pitchFamily="2" charset="-122"/>
              <a:cs typeface="Times New Roman" panose="02020603050405020304" pitchFamily="18" charset="0"/>
            </a:endParaRPr>
          </a:p>
        </p:txBody>
      </p:sp>
      <p:cxnSp>
        <p:nvCxnSpPr>
          <p:cNvPr id="6" name="Straight Connector 5">
            <a:extLst>
              <a:ext uri="{FF2B5EF4-FFF2-40B4-BE49-F238E27FC236}">
                <a16:creationId xmlns:a16="http://schemas.microsoft.com/office/drawing/2014/main" id="{45B021DA-F726-804A-B6E5-8CAEFD038202}"/>
              </a:ext>
            </a:extLst>
          </p:cNvPr>
          <p:cNvCxnSpPr>
            <a:cxnSpLocks/>
          </p:cNvCxnSpPr>
          <p:nvPr/>
        </p:nvCxnSpPr>
        <p:spPr>
          <a:xfrm>
            <a:off x="551145" y="2585046"/>
            <a:ext cx="1640910" cy="0"/>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094171D-6A2B-0345-862E-2E7FF2D4A6EE}"/>
              </a:ext>
            </a:extLst>
          </p:cNvPr>
          <p:cNvSpPr/>
          <p:nvPr/>
        </p:nvSpPr>
        <p:spPr>
          <a:xfrm>
            <a:off x="411270" y="2965908"/>
            <a:ext cx="11369458" cy="1432636"/>
          </a:xfrm>
          <a:prstGeom prst="rect">
            <a:avLst/>
          </a:prstGeom>
        </p:spPr>
        <p:txBody>
          <a:bodyPr wrap="square">
            <a:spAutoFit/>
          </a:bodyPr>
          <a:lstStyle/>
          <a:p>
            <a:pPr>
              <a:lnSpc>
                <a:spcPct val="150000"/>
              </a:lnSpc>
            </a:pPr>
            <a:r>
              <a:rPr lang="en-US" sz="2000" dirty="0">
                <a:latin typeface="Helvetica" pitchFamily="2" charset="0"/>
              </a:rPr>
              <a:t>1. the distribution of MMR would be more concentrated when the maximum MMR difference between two players in a randomly matched game decrease.</a:t>
            </a:r>
            <a:endParaRPr lang="en-CN" sz="2000" dirty="0">
              <a:latin typeface="Helvetica" pitchFamily="2" charset="0"/>
            </a:endParaRPr>
          </a:p>
          <a:p>
            <a:pPr>
              <a:lnSpc>
                <a:spcPct val="150000"/>
              </a:lnSpc>
            </a:pPr>
            <a:r>
              <a:rPr lang="en-US" sz="2000" dirty="0">
                <a:latin typeface="Helvetica" pitchFamily="2" charset="0"/>
              </a:rPr>
              <a:t>2. the distribution of MMR would be more concentrated when the initial value of MMR decrease.</a:t>
            </a:r>
            <a:endParaRPr lang="en-CN" sz="2000" dirty="0">
              <a:latin typeface="Helvetica" pitchFamily="2" charset="0"/>
            </a:endParaRPr>
          </a:p>
        </p:txBody>
      </p:sp>
    </p:spTree>
    <p:extLst>
      <p:ext uri="{BB962C8B-B14F-4D97-AF65-F5344CB8AC3E}">
        <p14:creationId xmlns:p14="http://schemas.microsoft.com/office/powerpoint/2010/main" val="117681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bird, swimming, looking&#10;&#10;Description automatically generated">
            <a:extLst>
              <a:ext uri="{FF2B5EF4-FFF2-40B4-BE49-F238E27FC236}">
                <a16:creationId xmlns:a16="http://schemas.microsoft.com/office/drawing/2014/main" id="{BC07EE35-0B84-B948-B996-482820C4BF1E}"/>
              </a:ext>
            </a:extLst>
          </p:cNvPr>
          <p:cNvPicPr>
            <a:picLocks noChangeAspect="1"/>
          </p:cNvPicPr>
          <p:nvPr/>
        </p:nvPicPr>
        <p:blipFill rotWithShape="1">
          <a:blip r:embed="rId3"/>
          <a:srcRect t="59359" b="20183"/>
          <a:stretch/>
        </p:blipFill>
        <p:spPr>
          <a:xfrm>
            <a:off x="20" y="0"/>
            <a:ext cx="12191980" cy="1215025"/>
          </a:xfrm>
          <a:prstGeom prst="rect">
            <a:avLst/>
          </a:prstGeom>
        </p:spPr>
      </p:pic>
      <p:sp>
        <p:nvSpPr>
          <p:cNvPr id="14" name="Rectangle 13">
            <a:extLst>
              <a:ext uri="{FF2B5EF4-FFF2-40B4-BE49-F238E27FC236}">
                <a16:creationId xmlns:a16="http://schemas.microsoft.com/office/drawing/2014/main" id="{538525AD-AB01-7442-AA83-0706B084EC14}"/>
              </a:ext>
            </a:extLst>
          </p:cNvPr>
          <p:cNvSpPr/>
          <p:nvPr/>
        </p:nvSpPr>
        <p:spPr>
          <a:xfrm>
            <a:off x="0" y="0"/>
            <a:ext cx="12191999" cy="1215025"/>
          </a:xfrm>
          <a:prstGeom prst="rect">
            <a:avLst/>
          </a:prstGeom>
          <a:solidFill>
            <a:srgbClr val="000000">
              <a:alpha val="6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4E149940-E3F7-7640-895C-3671315F4081}"/>
              </a:ext>
            </a:extLst>
          </p:cNvPr>
          <p:cNvSpPr/>
          <p:nvPr/>
        </p:nvSpPr>
        <p:spPr>
          <a:xfrm>
            <a:off x="184759" y="186018"/>
            <a:ext cx="11020816" cy="842988"/>
          </a:xfrm>
          <a:prstGeom prst="rect">
            <a:avLst/>
          </a:prstGeom>
        </p:spPr>
        <p:txBody>
          <a:bodyPr wrap="square">
            <a:spAutoFit/>
          </a:bodyPr>
          <a:lstStyle/>
          <a:p>
            <a:pP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3.</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Result</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
        <p:nvSpPr>
          <p:cNvPr id="6" name="Rectangle 5">
            <a:extLst>
              <a:ext uri="{FF2B5EF4-FFF2-40B4-BE49-F238E27FC236}">
                <a16:creationId xmlns:a16="http://schemas.microsoft.com/office/drawing/2014/main" id="{9972174F-2E66-674A-BFB7-A7D7252B6B74}"/>
              </a:ext>
            </a:extLst>
          </p:cNvPr>
          <p:cNvSpPr/>
          <p:nvPr/>
        </p:nvSpPr>
        <p:spPr>
          <a:xfrm>
            <a:off x="411270" y="1512889"/>
            <a:ext cx="11369458" cy="970971"/>
          </a:xfrm>
          <a:prstGeom prst="rect">
            <a:avLst/>
          </a:prstGeom>
        </p:spPr>
        <p:txBody>
          <a:bodyPr wrap="square">
            <a:spAutoFit/>
          </a:bodyPr>
          <a:lstStyle/>
          <a:p>
            <a:pPr>
              <a:lnSpc>
                <a:spcPct val="150000"/>
              </a:lnSpc>
            </a:pPr>
            <a:r>
              <a:rPr lang="en-US" sz="2000" dirty="0">
                <a:latin typeface="Helvetica" pitchFamily="2" charset="0"/>
              </a:rPr>
              <a:t>I am still testing various parameters to prove my hypothesis</a:t>
            </a:r>
            <a:r>
              <a:rPr lang="en-US" altLang="zh-CN" sz="2000" dirty="0">
                <a:latin typeface="Helvetica" pitchFamily="2" charset="0"/>
              </a:rPr>
              <a:t>.</a:t>
            </a:r>
            <a:r>
              <a:rPr lang="zh-CN" altLang="en-US" sz="2000" dirty="0">
                <a:latin typeface="Helvetica" pitchFamily="2" charset="0"/>
              </a:rPr>
              <a:t> </a:t>
            </a:r>
            <a:r>
              <a:rPr lang="en-US" altLang="zh-CN" sz="2000" dirty="0">
                <a:latin typeface="Helvetica" pitchFamily="2" charset="0"/>
              </a:rPr>
              <a:t>The following scatterplot is the result of 10,000 rounds of battle against 30,000 players whose initial MMR are 1,000.</a:t>
            </a:r>
            <a:endParaRPr lang="en-US" sz="2000" dirty="0">
              <a:latin typeface="Helvetica" pitchFamily="2" charset="0"/>
            </a:endParaRPr>
          </a:p>
        </p:txBody>
      </p:sp>
      <p:pic>
        <p:nvPicPr>
          <p:cNvPr id="7" name="Picture 6" descr="A screenshot of a social media post&#10;&#10;Description automatically generated">
            <a:extLst>
              <a:ext uri="{FF2B5EF4-FFF2-40B4-BE49-F238E27FC236}">
                <a16:creationId xmlns:a16="http://schemas.microsoft.com/office/drawing/2014/main" id="{76B611C1-2928-B944-8556-64B5C998B280}"/>
              </a:ext>
            </a:extLst>
          </p:cNvPr>
          <p:cNvPicPr>
            <a:picLocks noChangeAspect="1"/>
          </p:cNvPicPr>
          <p:nvPr/>
        </p:nvPicPr>
        <p:blipFill rotWithShape="1">
          <a:blip r:embed="rId4"/>
          <a:srcRect l="7521" t="9802" r="8182" b="4398"/>
          <a:stretch/>
        </p:blipFill>
        <p:spPr>
          <a:xfrm>
            <a:off x="2168046" y="2483860"/>
            <a:ext cx="7054241" cy="4310668"/>
          </a:xfrm>
          <a:prstGeom prst="rect">
            <a:avLst/>
          </a:prstGeom>
        </p:spPr>
      </p:pic>
    </p:spTree>
    <p:extLst>
      <p:ext uri="{BB962C8B-B14F-4D97-AF65-F5344CB8AC3E}">
        <p14:creationId xmlns:p14="http://schemas.microsoft.com/office/powerpoint/2010/main" val="422440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itting, bird, swimming, looking&#10;&#10;Description automatically generated">
            <a:extLst>
              <a:ext uri="{FF2B5EF4-FFF2-40B4-BE49-F238E27FC236}">
                <a16:creationId xmlns:a16="http://schemas.microsoft.com/office/drawing/2014/main" id="{FA8FD1C2-97B4-2D41-91F0-41D50EE17A02}"/>
              </a:ext>
            </a:extLst>
          </p:cNvPr>
          <p:cNvPicPr>
            <a:picLocks noChangeAspect="1"/>
          </p:cNvPicPr>
          <p:nvPr/>
        </p:nvPicPr>
        <p:blipFill>
          <a:blip r:embed="rId2"/>
          <a:stretch>
            <a:fillRect/>
          </a:stretch>
        </p:blipFill>
        <p:spPr>
          <a:xfrm>
            <a:off x="0" y="0"/>
            <a:ext cx="12202642" cy="6858000"/>
          </a:xfrm>
          <a:prstGeom prst="rect">
            <a:avLst/>
          </a:prstGeom>
        </p:spPr>
      </p:pic>
      <p:sp>
        <p:nvSpPr>
          <p:cNvPr id="7" name="Rectangle 6">
            <a:extLst>
              <a:ext uri="{FF2B5EF4-FFF2-40B4-BE49-F238E27FC236}">
                <a16:creationId xmlns:a16="http://schemas.microsoft.com/office/drawing/2014/main" id="{65BA749F-13FF-BE44-944D-50F2CBAA6F9E}"/>
              </a:ext>
            </a:extLst>
          </p:cNvPr>
          <p:cNvSpPr/>
          <p:nvPr/>
        </p:nvSpPr>
        <p:spPr>
          <a:xfrm>
            <a:off x="0" y="0"/>
            <a:ext cx="12191999" cy="6858000"/>
          </a:xfrm>
          <a:prstGeom prst="rect">
            <a:avLst/>
          </a:prstGeom>
          <a:solidFill>
            <a:srgbClr val="00000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Rectangle 7">
            <a:extLst>
              <a:ext uri="{FF2B5EF4-FFF2-40B4-BE49-F238E27FC236}">
                <a16:creationId xmlns:a16="http://schemas.microsoft.com/office/drawing/2014/main" id="{75694230-B313-7B4B-9468-FF8E4C9B0FCC}"/>
              </a:ext>
            </a:extLst>
          </p:cNvPr>
          <p:cNvSpPr/>
          <p:nvPr/>
        </p:nvSpPr>
        <p:spPr>
          <a:xfrm>
            <a:off x="585592" y="3007506"/>
            <a:ext cx="11020816" cy="842988"/>
          </a:xfrm>
          <a:prstGeom prst="rect">
            <a:avLst/>
          </a:prstGeom>
        </p:spPr>
        <p:txBody>
          <a:bodyPr wrap="square">
            <a:spAutoFit/>
          </a:bodyPr>
          <a:lstStyle/>
          <a:p>
            <a:pPr algn="ctr">
              <a:lnSpc>
                <a:spcPct val="150000"/>
              </a:lnSpc>
              <a:spcAft>
                <a:spcPts val="0"/>
              </a:spcAft>
            </a:pP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Thank</a:t>
            </a:r>
            <a:r>
              <a:rPr lang="zh-CN" altLang="en-US" sz="3600" b="1" dirty="0">
                <a:solidFill>
                  <a:schemeClr val="bg1"/>
                </a:solidFill>
                <a:latin typeface="Helvetica" pitchFamily="2" charset="0"/>
                <a:ea typeface="DengXian" panose="02010600030101010101" pitchFamily="2" charset="-122"/>
                <a:cs typeface="Arial" panose="020B0604020202020204" pitchFamily="34" charset="0"/>
              </a:rPr>
              <a:t> </a:t>
            </a:r>
            <a:r>
              <a:rPr lang="en-US" altLang="zh-CN" sz="3600" b="1" dirty="0">
                <a:solidFill>
                  <a:schemeClr val="bg1"/>
                </a:solidFill>
                <a:latin typeface="Helvetica" pitchFamily="2" charset="0"/>
                <a:ea typeface="DengXian" panose="02010600030101010101" pitchFamily="2" charset="-122"/>
                <a:cs typeface="Arial" panose="020B0604020202020204" pitchFamily="34" charset="0"/>
              </a:rPr>
              <a:t>You!</a:t>
            </a:r>
            <a:endParaRPr lang="en-CN" sz="3600" b="1" dirty="0">
              <a:solidFill>
                <a:schemeClr val="bg1"/>
              </a:solidFill>
              <a:latin typeface="Helvetica" pitchFamily="2"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0090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539</Words>
  <Application>Microsoft Macintosh PowerPoint</Application>
  <PresentationFormat>Widescreen</PresentationFormat>
  <Paragraphs>30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 Jim</dc:creator>
  <cp:lastModifiedBy>You, Jim</cp:lastModifiedBy>
  <cp:revision>50</cp:revision>
  <dcterms:created xsi:type="dcterms:W3CDTF">2020-05-05T02:32:30Z</dcterms:created>
  <dcterms:modified xsi:type="dcterms:W3CDTF">2020-05-05T22:03:14Z</dcterms:modified>
</cp:coreProperties>
</file>