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c5685cf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c5685cf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Dentro de la carpeta “publisher” que veíamos antes se veían los archivos Dockerfile y publisher.py, veamos el script de Python.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c5685cf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c5685cf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c5685cf4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c5685cf4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Dentro de la carpeta “suscriber” que veíamos antes se veían los archivos Dockerfile y suscriber.py, veamos el script de Python.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En “topics” vemos un “2” después del topic al que se suscribe el cual hace referencia al nivel de Quality of Service seleccionado, en este caso el 2 (nivel más alto de entrega garantizada en MQTT).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c5685cf40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c5685cf40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c5685cf4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c5685cf4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b8f026b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b8f026b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b8f026bd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b8f026bd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8f026bd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8f026bd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c5685cf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c5685cf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bbb2a2db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bbb2a2d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bb2a2d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bbb2a2d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establece el directorio donde se guardarán los certificados.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Se genera una clave privada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ca.key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Se crea un certificado autofirmado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ca.crt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bb2a2db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bbb2a2db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Se genera una clave privada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broker.key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Se crea una solicitud de firma de certificado (CSR).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firma con la CA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broker.crt</a:t>
            </a:r>
            <a:r>
              <a:rPr lang="es">
                <a:solidFill>
                  <a:schemeClr val="dk1"/>
                </a:solidFill>
              </a:rPr>
              <a:t>).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bb2a2db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bb2a2db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generan claves privadas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publisher.key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subscriber.key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crean solicitudes de firma de certificado (CSR).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Se firman con la CA (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publisher.crt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subscriber.crt</a:t>
            </a:r>
            <a:r>
              <a:rPr lang="es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drive.google.com/file/d/1PP2NE2EnTba0R-K8ptP56ONsnodui1uf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Probando MQTT con Python seguro.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 3 (Garai, Pablo y Markel)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730000" y="1318650"/>
            <a:ext cx="33009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Publicador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730000" y="3251550"/>
            <a:ext cx="33009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A continuación se muestra el archivo </a:t>
            </a:r>
            <a:r>
              <a:rPr b="1" lang="es" sz="1600">
                <a:solidFill>
                  <a:schemeClr val="dk2"/>
                </a:solidFill>
              </a:rPr>
              <a:t>publisher.py</a:t>
            </a:r>
            <a:r>
              <a:rPr lang="es" sz="1600">
                <a:solidFill>
                  <a:schemeClr val="dk2"/>
                </a:solidFill>
              </a:rPr>
              <a:t> el cual va publicando artículos preestablecidos en una lista cada 10 segundos.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6480" l="6485" r="8175" t="11592"/>
          <a:stretch/>
        </p:blipFill>
        <p:spPr>
          <a:xfrm>
            <a:off x="4423275" y="562700"/>
            <a:ext cx="4458624" cy="444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730000" y="1318650"/>
            <a:ext cx="33009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Publicador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730000" y="3251550"/>
            <a:ext cx="79839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Aquí podemos ver </a:t>
            </a:r>
            <a:r>
              <a:rPr lang="es" sz="1600">
                <a:solidFill>
                  <a:schemeClr val="dk2"/>
                </a:solidFill>
              </a:rPr>
              <a:t>el archivo</a:t>
            </a:r>
            <a:r>
              <a:rPr b="1" lang="es" sz="1600">
                <a:solidFill>
                  <a:schemeClr val="dk2"/>
                </a:solidFill>
              </a:rPr>
              <a:t> DockerFile</a:t>
            </a:r>
            <a:r>
              <a:rPr lang="es" sz="1600">
                <a:solidFill>
                  <a:schemeClr val="dk2"/>
                </a:solidFill>
              </a:rPr>
              <a:t>, que a partir de una versión slim de Python genera una imagen Docker la cual está diseñada para ejecutar el archivo publisher.py, y la cual utiliza la biblioteca </a:t>
            </a:r>
            <a:r>
              <a:rPr b="1" lang="es" sz="1600">
                <a:solidFill>
                  <a:schemeClr val="dk2"/>
                </a:solidFill>
              </a:rPr>
              <a:t>paho-mqtt </a:t>
            </a:r>
            <a:r>
              <a:rPr lang="es" sz="1600">
                <a:solidFill>
                  <a:schemeClr val="dk2"/>
                </a:solidFill>
              </a:rPr>
              <a:t>(una biblioteca para la comunicación MQTT en Python).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3"/>
          <p:cNvPicPr preferRelativeResize="0"/>
          <p:nvPr/>
        </p:nvPicPr>
        <p:blipFill rotWithShape="1">
          <a:blip r:embed="rId4">
            <a:alphaModFix/>
          </a:blip>
          <a:srcRect b="5401" l="2210" r="0" t="0"/>
          <a:stretch/>
        </p:blipFill>
        <p:spPr>
          <a:xfrm>
            <a:off x="4653325" y="1229175"/>
            <a:ext cx="3595325" cy="13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30000" y="1318650"/>
            <a:ext cx="33009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Suscriptor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730000" y="3150825"/>
            <a:ext cx="3300900" cy="15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A continuación se muestra el archivo </a:t>
            </a:r>
            <a:r>
              <a:rPr b="1" lang="es" sz="1600">
                <a:solidFill>
                  <a:schemeClr val="dk2"/>
                </a:solidFill>
              </a:rPr>
              <a:t>suscriber</a:t>
            </a:r>
            <a:r>
              <a:rPr b="1" lang="es" sz="1600">
                <a:solidFill>
                  <a:schemeClr val="dk2"/>
                </a:solidFill>
              </a:rPr>
              <a:t>.py</a:t>
            </a:r>
            <a:r>
              <a:rPr lang="es" sz="1600">
                <a:solidFill>
                  <a:schemeClr val="dk2"/>
                </a:solidFill>
              </a:rPr>
              <a:t> el cual se suscribe a los topics que se le indiquen en la lista con ese nombre (en este ejemplo se suscribe a las secciones de fútbol de todos los periódicos y a la sección de política de “El País”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 rotWithShape="1">
          <a:blip r:embed="rId4">
            <a:alphaModFix/>
          </a:blip>
          <a:srcRect b="7631" l="8508" r="9524" t="12458"/>
          <a:stretch/>
        </p:blipFill>
        <p:spPr>
          <a:xfrm>
            <a:off x="4501775" y="589575"/>
            <a:ext cx="4346451" cy="447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730000" y="1318650"/>
            <a:ext cx="3300900" cy="19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MQTT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Suscriptor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730000" y="3352475"/>
            <a:ext cx="7983900" cy="14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2"/>
                </a:solidFill>
              </a:rPr>
              <a:t>De manera similar al caso del publicador, el archivo </a:t>
            </a:r>
            <a:r>
              <a:rPr b="1" lang="es" sz="1600">
                <a:solidFill>
                  <a:schemeClr val="dk2"/>
                </a:solidFill>
              </a:rPr>
              <a:t>DockerFile</a:t>
            </a:r>
            <a:r>
              <a:rPr lang="es"/>
              <a:t> </a:t>
            </a:r>
            <a:r>
              <a:rPr lang="es" sz="1600">
                <a:solidFill>
                  <a:schemeClr val="dk2"/>
                </a:solidFill>
              </a:rPr>
              <a:t>presenta cómo genera una imágen Docker diseñada, en este caso, para ejecutar el script suscriber.py</a:t>
            </a:r>
            <a:endParaRPr sz="1600"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4">
            <a:alphaModFix/>
          </a:blip>
          <a:srcRect b="4951" l="1107" r="0" t="5193"/>
          <a:stretch/>
        </p:blipFill>
        <p:spPr>
          <a:xfrm>
            <a:off x="4613025" y="1262375"/>
            <a:ext cx="3673725" cy="13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</a:t>
            </a:r>
            <a:endParaRPr/>
          </a:p>
        </p:txBody>
      </p:sp>
      <p:sp>
        <p:nvSpPr>
          <p:cNvPr id="188" name="Google Shape;188;p26"/>
          <p:cNvSpPr txBox="1"/>
          <p:nvPr>
            <p:ph idx="1" type="subTitle"/>
          </p:nvPr>
        </p:nvSpPr>
        <p:spPr>
          <a:xfrm>
            <a:off x="730000" y="2222575"/>
            <a:ext cx="33009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Prueba de funcionamiento del proyecto en directo, con el uso de comandos y sin ellos.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Vídeo Demo: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350" y="1535500"/>
            <a:ext cx="2777000" cy="22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730000" y="3617150"/>
            <a:ext cx="3300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5"/>
              </a:rPr>
              <a:t>https://drive.google.com/file/d/1PP2NE2EnTba0R-K8ptP56ONsnodui1uf/view?usp=sharing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El objetivo principal de este proyecto es demostrar cómo montar un broker MQTT seguro gracias a establecer una autenticación basada en certificados de cliente y servidor.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Durante esta presentación se mostrarán los pasos seguidos para montar este sistema tanto con scripts de Python como por línea de comandos.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Decisión de usar o no contenedores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Tras valorar los pros y contras de la utilización de contenedores para este trabajo, finalmente se ha optado por su uso, ya que si se entienden los fundamentos y el funcionamiento de Docker y de Docker Compose, es bastante más sencillo realizar este tipo de retos.</a:t>
            </a:r>
            <a:endParaRPr sz="16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164" y="3120626"/>
            <a:ext cx="3305677" cy="1859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33009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de uso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1225" y="2280975"/>
            <a:ext cx="4156500" cy="26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este reto hemos elegido utilizar como ejemplo de la comunicación MQTT, unas suscripciones a periódicos y secciones de periódicos.</a:t>
            </a:r>
            <a:endParaRPr sz="16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El suscriptor podrá suscribirse a periódicos completos o a subsecciones de los mismos, además, también podrá suscribirse a todos los periódicos pero solo a secciones determinadas.</a:t>
            </a:r>
            <a:endParaRPr sz="16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691050"/>
            <a:ext cx="4081076" cy="44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30000" y="1318650"/>
            <a:ext cx="4253100" cy="21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 nuestro ejemplo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carpetas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225" y="678800"/>
            <a:ext cx="1881525" cy="4309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 de los certificados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subTitle"/>
          </p:nvPr>
        </p:nvSpPr>
        <p:spPr>
          <a:xfrm>
            <a:off x="724950" y="2571750"/>
            <a:ext cx="3300900" cy="20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garantizar que la comunicación MQTT es segura, se configura MQTT con TLS mediante certificados.</a:t>
            </a:r>
            <a:endParaRPr/>
          </a:p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Para generar los </a:t>
            </a:r>
            <a:r>
              <a:rPr lang="es" sz="1600"/>
              <a:t>certificados</a:t>
            </a:r>
            <a:r>
              <a:rPr lang="es" sz="1600"/>
              <a:t>, hemos generado un script de bash de Linux el cual genera paso por paso lo necesario para una comunicación MQTT segura mediante TLS.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A continuación se describen los pasos seguidos en el script.</a:t>
            </a:r>
            <a:endParaRPr sz="16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30000" y="1318650"/>
            <a:ext cx="5011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 de certificados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64300" y="2104500"/>
            <a:ext cx="8015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Paso 1: Configuración inicial y creación de la entidad certificadora (CA).</a:t>
            </a:r>
            <a:endParaRPr sz="1600"/>
          </a:p>
        </p:txBody>
      </p:sp>
      <p:pic>
        <p:nvPicPr>
          <p:cNvPr id="133" name="Google Shape;133;p19"/>
          <p:cNvPicPr preferRelativeResize="0"/>
          <p:nvPr/>
        </p:nvPicPr>
        <p:blipFill rotWithShape="1">
          <a:blip r:embed="rId3">
            <a:alphaModFix/>
          </a:blip>
          <a:srcRect b="17131" l="6137" r="17718" t="25320"/>
          <a:stretch/>
        </p:blipFill>
        <p:spPr>
          <a:xfrm>
            <a:off x="876426" y="2700150"/>
            <a:ext cx="7391150" cy="213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30000" y="1318650"/>
            <a:ext cx="5011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 de certificados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64300" y="2104500"/>
            <a:ext cx="8015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Paso 2: Generación de certificados para el broker</a:t>
            </a:r>
            <a:endParaRPr sz="1600"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 b="21170" l="5513" r="8480" t="30562"/>
          <a:stretch/>
        </p:blipFill>
        <p:spPr>
          <a:xfrm>
            <a:off x="663800" y="2700150"/>
            <a:ext cx="8292050" cy="144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730000" y="1318650"/>
            <a:ext cx="50115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Generación de certificados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64300" y="1952100"/>
            <a:ext cx="80154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Paso 3: Generación de certificados para los clientes (publicador/suscriptor)</a:t>
            </a:r>
            <a:endParaRPr sz="1600"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b="20059" l="5888" r="5835" t="18875"/>
          <a:stretch/>
        </p:blipFill>
        <p:spPr>
          <a:xfrm>
            <a:off x="1401275" y="2571750"/>
            <a:ext cx="6341448" cy="22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8000" y="0"/>
            <a:ext cx="1276000" cy="4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