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Markel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49176dc28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49176dc28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925dacc0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925dacc0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4925dacc0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4925dacc0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42da4ddf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42da4ddf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Garai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42da4ddf7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42da4ddf7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Pablo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42da4ddf7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42da4ddf7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Pablo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42da4ddf7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42da4ddf7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Markel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48868b55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48868b55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42ccabf0c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42ccabf0c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Markel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42ccabf0c3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42ccabf0c3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Markel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c37db48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c37db48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Markel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42ccabf0c3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42ccabf0c3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Markel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2dec501e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42dec501e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Markel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42ccabf0c3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42ccabf0c3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Pablo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2ccabf0c3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42ccabf0c3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Pablo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42ccabf0c3_0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42ccabf0c3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Garai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rive.google.com/file/d/1XBFO2zz7bVEN1fLgx3OS7OkqRQAxrtVV/view?usp=sharing" TargetMode="External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Persistencia de datos en una turbina de viento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Grupo 3 (Pablo, Garai y Markel)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8000" y="0"/>
            <a:ext cx="1276000" cy="4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 de nuestro ejemplo - Dashboards</a:t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400" y="1962575"/>
            <a:ext cx="7388873" cy="258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 de nuestro ejemplo - Dashboards</a:t>
            </a:r>
            <a:endParaRPr/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950" y="1899975"/>
            <a:ext cx="7905225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 de nuestro ejemplo - Dashboards</a:t>
            </a:r>
            <a:endParaRPr/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350" y="1907050"/>
            <a:ext cx="8125937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Posibles vías de mejora</a:t>
            </a:r>
            <a:endParaRPr/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729450" y="2078875"/>
            <a:ext cx="3842400" cy="28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 </a:t>
            </a:r>
            <a:r>
              <a:rPr b="1" lang="es">
                <a:solidFill>
                  <a:schemeClr val="dk2"/>
                </a:solidFill>
              </a:rPr>
              <a:t>Dashboards automáticos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Automatizar aún más la generación de dashboards.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Autenticación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Añadir autenticación OAuth2 para mayor seguridad.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8000" y="0"/>
            <a:ext cx="1276000" cy="48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 txBox="1"/>
          <p:nvPr/>
        </p:nvSpPr>
        <p:spPr>
          <a:xfrm>
            <a:off x="5242650" y="2072250"/>
            <a:ext cx="34116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Sistema de alertas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Configurar alertas automáticas si ciertas métricas superan umbrales.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5242650" y="3289650"/>
            <a:ext cx="3523800" cy="10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Nuevos datos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38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Incorporar una API externa que genere nuevos datos en tiempo real.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Problemas / Retos encontrados</a:t>
            </a:r>
            <a:endParaRPr/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729450" y="2078875"/>
            <a:ext cx="7688700" cy="28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Precisión temporal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Adaptar correctamente las marcas de tiempo a nanosegundos para InfluxDB.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Carga masiva de datos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Evitar cuellos de botella en la inserción masiva.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Certificados HTTPS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Generación, configuración y aceptación por parte del navegador.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Diseño del dashboard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Elección de visualizaciones útiles y claras.</a:t>
            </a:r>
            <a:endParaRPr/>
          </a:p>
        </p:txBody>
      </p:sp>
      <p:pic>
        <p:nvPicPr>
          <p:cNvPr id="181" name="Google Shape;1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8000" y="0"/>
            <a:ext cx="1276000" cy="4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6532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Alternativas posibles</a:t>
            </a:r>
            <a:endParaRPr/>
          </a:p>
        </p:txBody>
      </p:sp>
      <p:sp>
        <p:nvSpPr>
          <p:cNvPr id="187" name="Google Shape;187;p27"/>
          <p:cNvSpPr txBox="1"/>
          <p:nvPr>
            <p:ph idx="1" type="body"/>
          </p:nvPr>
        </p:nvSpPr>
        <p:spPr>
          <a:xfrm>
            <a:off x="5015700" y="2078875"/>
            <a:ext cx="3603000" cy="28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Otros Métodos de Comunicación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u="sng"/>
              <a:t>MQTT </a:t>
            </a:r>
            <a:r>
              <a:rPr lang="es"/>
              <a:t>o </a:t>
            </a:r>
            <a:r>
              <a:rPr lang="es" u="sng"/>
              <a:t>Kafka</a:t>
            </a:r>
            <a:r>
              <a:rPr lang="es"/>
              <a:t>: aplicables si hubiera generación continua en tiempo real. No necesario en este caso de carga histórica.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Orquestación con Kubernetes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En contextos de mayor escala, </a:t>
            </a:r>
            <a:r>
              <a:rPr lang="es" u="sng"/>
              <a:t>Kubernetes </a:t>
            </a:r>
            <a:r>
              <a:rPr lang="es"/>
              <a:t>permitiría escalado y recuperación automática, aunque innecesario en esta prueba de concepto.</a:t>
            </a:r>
            <a:endParaRPr/>
          </a:p>
        </p:txBody>
      </p:sp>
      <p:pic>
        <p:nvPicPr>
          <p:cNvPr id="188" name="Google Shape;1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8000" y="0"/>
            <a:ext cx="1276000" cy="48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7"/>
          <p:cNvSpPr txBox="1"/>
          <p:nvPr/>
        </p:nvSpPr>
        <p:spPr>
          <a:xfrm>
            <a:off x="646125" y="2078875"/>
            <a:ext cx="3990900" cy="24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Otras Bases de Datos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PostgreSQL</a:t>
            </a: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buena opción relacional, pero menos eficiente para series temporales.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TimescaleDB</a:t>
            </a: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extensión de PostgreSQL que añade funcionalidad de series temporales, pero requiere configuración adicional.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3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MongoDB Time Series</a:t>
            </a: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opción válida pero menos optimizada que InfluxDB para datos de IoT.</a:t>
            </a:r>
            <a:endParaRPr sz="13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Extras y mejoras implementadas</a:t>
            </a:r>
            <a:endParaRPr/>
          </a:p>
        </p:txBody>
      </p:sp>
      <p:sp>
        <p:nvSpPr>
          <p:cNvPr id="195" name="Google Shape;195;p28"/>
          <p:cNvSpPr txBox="1"/>
          <p:nvPr>
            <p:ph idx="1" type="body"/>
          </p:nvPr>
        </p:nvSpPr>
        <p:spPr>
          <a:xfrm>
            <a:off x="517575" y="2356500"/>
            <a:ext cx="3603000" cy="28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Visualización avanzada con dashboard en InfluxDB.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Demostrar mediante una visualización la inserción de datos correcta, mediante </a:t>
            </a:r>
            <a:r>
              <a:rPr lang="es"/>
              <a:t>línea</a:t>
            </a:r>
            <a:r>
              <a:rPr lang="es"/>
              <a:t> temporal de InfluxDB.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Proceso automatizado con Docker.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8000" y="0"/>
            <a:ext cx="1276000" cy="48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8"/>
          <p:cNvSpPr txBox="1"/>
          <p:nvPr/>
        </p:nvSpPr>
        <p:spPr>
          <a:xfrm>
            <a:off x="4469725" y="2508900"/>
            <a:ext cx="4429200" cy="17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Despliegue completamente automatizado sin pasos manuales.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Inicialización de influxdb sin necesidad de registrarse manualmente.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HTTPS habilitado en el entorno.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Vídeo DEMO</a:t>
            </a:r>
            <a:endParaRPr/>
          </a:p>
        </p:txBody>
      </p:sp>
      <p:sp>
        <p:nvSpPr>
          <p:cNvPr id="203" name="Google Shape;203;p29"/>
          <p:cNvSpPr txBox="1"/>
          <p:nvPr>
            <p:ph idx="1" type="body"/>
          </p:nvPr>
        </p:nvSpPr>
        <p:spPr>
          <a:xfrm>
            <a:off x="729450" y="2078875"/>
            <a:ext cx="5221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https://drive.google.com/file/d/1XBFO2zz7bVEN1fLgx3OS7OkqRQAxrtVV/view?usp=sharing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5000" y="2233113"/>
            <a:ext cx="2343150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 del proyecto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8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El objetivo principal de este proyecto es generar una aplicación que lea el dataset proporcionado y lo inserte en la base de datos de nuestra elección.</a:t>
            </a:r>
            <a:br>
              <a:rPr lang="es" sz="1600"/>
            </a:br>
            <a:r>
              <a:rPr lang="es" sz="1600"/>
              <a:t>También se usarán distintos tipos de agregaciones.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/>
              <a:t>Durante esta presentación se detallarán los pasos seguidos para alcanzar esta solución.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8000" y="0"/>
            <a:ext cx="1276000" cy="4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Decisión de usar o no contenedores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/>
              <a:t>Tras valorar los pros y contras de la utilización de contenedores para este trabajo, finalmente se ha optado por su uso, ya que si se entienden los fundamentos y el funcionamiento de Docker y de Docker Compose, es bastante más sencillo realizar este tipo de retos.</a:t>
            </a:r>
            <a:endParaRPr sz="1600"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9164" y="3120626"/>
            <a:ext cx="3305677" cy="1859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8000" y="0"/>
            <a:ext cx="1276000" cy="4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Decisión de qué modelo de bases de datos utilizar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9450" y="1931725"/>
            <a:ext cx="7688700" cy="31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 naturaleza del dataset utilizado es una serie temporal: mediciones periódicas de variables físicas de una turbina eólica. Por ello, InfluxDB es especialmente apropiada por las siguientes razones:</a:t>
            </a:r>
            <a:endParaRPr sz="14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Está optimizada para manejar datos de series temporales con marcas de tiempo precisas.</a:t>
            </a:r>
            <a:endParaRPr sz="14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Permite realizar agregaciones complejas (media, mínimo, máximo, etc.) sobre ventanas temporales.</a:t>
            </a:r>
            <a:endParaRPr sz="14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Integra visualización y consultas avanzadas desde su propia interfaz.</a:t>
            </a:r>
            <a:endParaRPr sz="14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Tiene una API potente y fácilmente integrable con Python.</a:t>
            </a:r>
            <a:endParaRPr sz="14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Evita sobrecarga innecesaria que podría suponer una base de datos relacional para este tipo de casos.</a:t>
            </a:r>
            <a:endParaRPr sz="1800"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8000" y="0"/>
            <a:ext cx="1276000" cy="4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30000" y="1318650"/>
            <a:ext cx="4253100" cy="21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 de nuestro ejemplo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de carpetas</a:t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8000" y="0"/>
            <a:ext cx="1276000" cy="48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3100" y="995000"/>
            <a:ext cx="4058625" cy="33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51718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Docker compose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Apartado técnico</a:t>
            </a:r>
            <a:endParaRPr/>
          </a:p>
        </p:txBody>
      </p:sp>
      <p:sp>
        <p:nvSpPr>
          <p:cNvPr id="123" name="Google Shape;123;p18"/>
          <p:cNvSpPr txBox="1"/>
          <p:nvPr>
            <p:ph idx="1" type="subTitle"/>
          </p:nvPr>
        </p:nvSpPr>
        <p:spPr>
          <a:xfrm>
            <a:off x="724950" y="2880175"/>
            <a:ext cx="3300900" cy="19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A continuación se muestra el docker-compose.yml que </a:t>
            </a:r>
            <a:r>
              <a:rPr lang="es" sz="1800"/>
              <a:t>despliega</a:t>
            </a:r>
            <a:r>
              <a:rPr lang="es" sz="1800"/>
              <a:t> los servicios.</a:t>
            </a:r>
            <a:endParaRPr sz="1800"/>
          </a:p>
        </p:txBody>
      </p:sp>
      <p:pic>
        <p:nvPicPr>
          <p:cNvPr id="124" name="Google Shape;124;p18" title="carbon (7).png"/>
          <p:cNvPicPr preferRelativeResize="0"/>
          <p:nvPr/>
        </p:nvPicPr>
        <p:blipFill rotWithShape="1">
          <a:blip r:embed="rId3">
            <a:alphaModFix/>
          </a:blip>
          <a:srcRect b="6283" l="11069" r="9407" t="11044"/>
          <a:stretch/>
        </p:blipFill>
        <p:spPr>
          <a:xfrm>
            <a:off x="5043225" y="0"/>
            <a:ext cx="3533824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8000" y="0"/>
            <a:ext cx="1276000" cy="4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 de nuestro ejemplo - Inserción de datos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729450" y="2078875"/>
            <a:ext cx="7688700" cy="28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Para la inserción de datos de nuestro ejemplo, hemos realizado un script de Python que procesa el dataset en formato CSV con la librería </a:t>
            </a:r>
            <a:r>
              <a:rPr b="1" lang="es" sz="1600"/>
              <a:t>Pandas</a:t>
            </a:r>
            <a:r>
              <a:rPr lang="es" sz="1600"/>
              <a:t>. Aquí, se </a:t>
            </a:r>
            <a:r>
              <a:rPr b="1" lang="es" sz="1600"/>
              <a:t>actualizan </a:t>
            </a:r>
            <a:r>
              <a:rPr lang="es" sz="1600"/>
              <a:t>los datos a 2024 y se </a:t>
            </a:r>
            <a:r>
              <a:rPr b="1" lang="es" sz="1600"/>
              <a:t>renombran </a:t>
            </a:r>
            <a:r>
              <a:rPr lang="es" sz="1600"/>
              <a:t>las columnas para que no den problemas. Tras esto, se </a:t>
            </a:r>
            <a:r>
              <a:rPr b="1" lang="es" sz="1600"/>
              <a:t>insertan </a:t>
            </a:r>
            <a:r>
              <a:rPr lang="es" sz="1600"/>
              <a:t>los datos en InfluxDB mapeando los tipos de datos de cada columna desde Pandas a InfluxDB.</a:t>
            </a:r>
            <a:endParaRPr sz="1600"/>
          </a:p>
          <a:p>
            <a:pPr indent="0" lvl="0" marL="0" rtl="0" algn="just">
              <a:lnSpc>
                <a:spcPct val="138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/>
              <a:t>Finalmente, se indica mediante </a:t>
            </a:r>
            <a:r>
              <a:rPr b="1" lang="es" sz="1600"/>
              <a:t>logging.info</a:t>
            </a:r>
            <a:r>
              <a:rPr lang="es" sz="1600"/>
              <a:t> que los datos se han insertado correctamente.</a:t>
            </a:r>
            <a:endParaRPr sz="1600"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8000" y="0"/>
            <a:ext cx="1276000" cy="4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51718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Inserción de datos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Apartado técnico</a:t>
            </a:r>
            <a:endParaRPr/>
          </a:p>
        </p:txBody>
      </p:sp>
      <p:sp>
        <p:nvSpPr>
          <p:cNvPr id="138" name="Google Shape;138;p20"/>
          <p:cNvSpPr txBox="1"/>
          <p:nvPr>
            <p:ph idx="1" type="subTitle"/>
          </p:nvPr>
        </p:nvSpPr>
        <p:spPr>
          <a:xfrm>
            <a:off x="724950" y="2880175"/>
            <a:ext cx="3300900" cy="19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A continuación se añade el script de Python utilizado para realizar la </a:t>
            </a:r>
            <a:r>
              <a:rPr b="1" lang="es" sz="1800"/>
              <a:t>importación</a:t>
            </a:r>
            <a:r>
              <a:rPr lang="es" sz="1800"/>
              <a:t>, </a:t>
            </a:r>
            <a:r>
              <a:rPr b="1" lang="es" sz="1800"/>
              <a:t>transformación </a:t>
            </a:r>
            <a:r>
              <a:rPr lang="es" sz="1800"/>
              <a:t>e </a:t>
            </a:r>
            <a:r>
              <a:rPr b="1" lang="es" sz="1800"/>
              <a:t>inserción </a:t>
            </a:r>
            <a:r>
              <a:rPr lang="es" sz="1800"/>
              <a:t>de datos en Influx desde el dataset.</a:t>
            </a:r>
            <a:endParaRPr sz="1800"/>
          </a:p>
        </p:txBody>
      </p:sp>
      <p:pic>
        <p:nvPicPr>
          <p:cNvPr id="139" name="Google Shape;139;p20" title="carbon.png"/>
          <p:cNvPicPr preferRelativeResize="0"/>
          <p:nvPr/>
        </p:nvPicPr>
        <p:blipFill rotWithShape="1">
          <a:blip r:embed="rId3">
            <a:alphaModFix/>
          </a:blip>
          <a:srcRect b="5026" l="6098" r="7028" t="8453"/>
          <a:stretch/>
        </p:blipFill>
        <p:spPr>
          <a:xfrm>
            <a:off x="4572000" y="0"/>
            <a:ext cx="450345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8000" y="0"/>
            <a:ext cx="1276000" cy="4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 de nuestro ejemplo - Dashboards</a:t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729450" y="2078875"/>
            <a:ext cx="7688700" cy="28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 ha creado un dashboard en InfluxDB que incluye: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○"/>
            </a:pPr>
            <a:r>
              <a:rPr lang="es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5-day period Mean of all data points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○"/>
            </a:pPr>
            <a:r>
              <a:rPr lang="es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Max Wind Speed of all data points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○"/>
            </a:pPr>
            <a:r>
              <a:rPr lang="es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Wind Speed mean of all data points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○"/>
            </a:pPr>
            <a:r>
              <a:rPr lang="es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Max Theoretical Power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○"/>
            </a:pPr>
            <a:r>
              <a:rPr lang="es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Theoretical Power mean of all data points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○"/>
            </a:pPr>
            <a:r>
              <a:rPr lang="es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Max Real Power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○"/>
            </a:pPr>
            <a:r>
              <a:rPr lang="es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Real Power mean of all data points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○"/>
            </a:pPr>
            <a:r>
              <a:rPr lang="es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Wind Direction mean of all data points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38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Además, para poder facilitar que todos tengamos los mismos dashboards, hemos generado un archivo </a:t>
            </a:r>
            <a:r>
              <a:rPr lang="es" sz="1000">
                <a:solidFill>
                  <a:srgbClr val="1F2328"/>
                </a:solidFill>
                <a:latin typeface="Courier New"/>
                <a:ea typeface="Courier New"/>
                <a:cs typeface="Courier New"/>
                <a:sym typeface="Courier New"/>
              </a:rPr>
              <a:t>wind_turbine_data.json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el cual InfluxDB permite importar.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8000" y="0"/>
            <a:ext cx="1276000" cy="4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