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2ccabf0c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2ccabf0c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2ccabf0c3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2ccabf0c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4e17a932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4e17a93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e17a932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4e17a932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4e17a932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4e17a932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4e17a9321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4e17a9321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2ccabf0c3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2ccabf0c3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Garai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9176dc2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9176dc2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925dacc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925dacc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925dacc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925dacc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2ccabf0c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2ccabf0c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Markel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4e17a932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4e17a932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4e17a932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4e17a932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4e17a932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4e17a93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4e17a932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4e17a932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4e17a932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4e17a932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2da4dd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2da4dd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2da4ddf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2da4ddf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Garai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2da4ddf7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2da4ddf7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2da4ddf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2da4ddf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8868b55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8868b55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2ccabf0c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2ccabf0c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Pablo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2ccabf0c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2ccabf0c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ab5c0a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4ab5c0a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531438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531438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4e17a932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4e17a932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4e17a93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4e17a93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4e17a932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4e17a932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Markel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cRzoHZWUrxWF3Mo3Tz4WruyCjm-4u-xe/view?usp=drivesdk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6511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datos de películas con Elasticsearch y Kibana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5697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3 (Pablo, Garai y Markel)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Inserción de datos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Para la inserción de datos de nuestro ejemplo, hemos realizado un script de Python que genera un conjunto de documentos </a:t>
            </a:r>
            <a:r>
              <a:rPr lang="es" sz="1600"/>
              <a:t>simulados sobre películas con atributos como título, año, género, valoración, etc.</a:t>
            </a:r>
            <a:r>
              <a:rPr lang="es" sz="1600"/>
              <a:t> Posteriormente se introducen en Elasticsearch usando su API REST, y por último automatiza la creación del índice que corresponda.</a:t>
            </a:r>
            <a:endParaRPr sz="160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añade el script de Python utilizado para realizar la </a:t>
            </a:r>
            <a:r>
              <a:rPr b="1" lang="es" sz="1800"/>
              <a:t>generación </a:t>
            </a:r>
            <a:r>
              <a:rPr lang="es" sz="1800"/>
              <a:t>e </a:t>
            </a:r>
            <a:r>
              <a:rPr b="1" lang="es" sz="1800"/>
              <a:t>importación</a:t>
            </a:r>
            <a:r>
              <a:rPr lang="e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 datos en Elasticsearch.</a:t>
            </a:r>
            <a:endParaRPr sz="18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 title="carbon (1).png"/>
          <p:cNvPicPr preferRelativeResize="0"/>
          <p:nvPr/>
        </p:nvPicPr>
        <p:blipFill rotWithShape="1">
          <a:blip r:embed="rId4">
            <a:alphaModFix/>
          </a:blip>
          <a:srcRect b="22390" l="7900" r="13489" t="13341"/>
          <a:stretch/>
        </p:blipFill>
        <p:spPr>
          <a:xfrm>
            <a:off x="4754050" y="872925"/>
            <a:ext cx="4293924" cy="339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añade el script de Python utilizado para realizar la </a:t>
            </a:r>
            <a:r>
              <a:rPr b="1" lang="es" sz="1800"/>
              <a:t>generación </a:t>
            </a:r>
            <a:r>
              <a:rPr lang="es" sz="1800"/>
              <a:t>e </a:t>
            </a:r>
            <a:r>
              <a:rPr b="1" lang="es" sz="1800"/>
              <a:t>importación</a:t>
            </a:r>
            <a:r>
              <a:rPr lang="e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 datos en Elasticsearch.</a:t>
            </a:r>
            <a:endParaRPr sz="180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 title="carbon (2).png"/>
          <p:cNvPicPr preferRelativeResize="0"/>
          <p:nvPr/>
        </p:nvPicPr>
        <p:blipFill rotWithShape="1">
          <a:blip r:embed="rId4">
            <a:alphaModFix/>
          </a:blip>
          <a:srcRect b="8751" l="8081" r="19701" t="14485"/>
          <a:stretch/>
        </p:blipFill>
        <p:spPr>
          <a:xfrm>
            <a:off x="4867450" y="648011"/>
            <a:ext cx="4011226" cy="3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añade el script de Python utilizado para realizar la </a:t>
            </a:r>
            <a:r>
              <a:rPr b="1" lang="es" sz="1800"/>
              <a:t>generación </a:t>
            </a:r>
            <a:r>
              <a:rPr lang="es" sz="1800"/>
              <a:t>e </a:t>
            </a:r>
            <a:r>
              <a:rPr b="1" lang="es" sz="1800"/>
              <a:t>importación</a:t>
            </a:r>
            <a:r>
              <a:rPr lang="e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 datos en Elasticsearch.</a:t>
            </a:r>
            <a:endParaRPr sz="1800"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 title="carbon (3).png"/>
          <p:cNvPicPr preferRelativeResize="0"/>
          <p:nvPr/>
        </p:nvPicPr>
        <p:blipFill rotWithShape="1">
          <a:blip r:embed="rId4">
            <a:alphaModFix/>
          </a:blip>
          <a:srcRect b="7133" l="8104" r="11015" t="12267"/>
          <a:stretch/>
        </p:blipFill>
        <p:spPr>
          <a:xfrm>
            <a:off x="4915175" y="484038"/>
            <a:ext cx="3981850" cy="41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añade el script de Python utilizado para realizar la </a:t>
            </a:r>
            <a:r>
              <a:rPr b="1" lang="es" sz="1800"/>
              <a:t>generación </a:t>
            </a:r>
            <a:r>
              <a:rPr lang="es" sz="1800"/>
              <a:t>e </a:t>
            </a:r>
            <a:r>
              <a:rPr b="1" lang="es" sz="1800"/>
              <a:t>importación</a:t>
            </a:r>
            <a:r>
              <a:rPr lang="e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 datos en Elasticsearch.</a:t>
            </a:r>
            <a:endParaRPr sz="1800"/>
          </a:p>
        </p:txBody>
      </p:sp>
      <p:pic>
        <p:nvPicPr>
          <p:cNvPr id="192" name="Google Shape;192;p26" title="carbon (4).png"/>
          <p:cNvPicPr preferRelativeResize="0"/>
          <p:nvPr/>
        </p:nvPicPr>
        <p:blipFill rotWithShape="1">
          <a:blip r:embed="rId3">
            <a:alphaModFix/>
          </a:blip>
          <a:srcRect b="7138" l="7987" r="8281" t="11181"/>
          <a:stretch/>
        </p:blipFill>
        <p:spPr>
          <a:xfrm>
            <a:off x="4895075" y="535313"/>
            <a:ext cx="3948250" cy="434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Inserción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añade el script de Python utilizado para realizar la </a:t>
            </a:r>
            <a:r>
              <a:rPr b="1" lang="es" sz="1800"/>
              <a:t>generación </a:t>
            </a:r>
            <a:r>
              <a:rPr lang="es" sz="1800"/>
              <a:t>e </a:t>
            </a:r>
            <a:r>
              <a:rPr b="1" lang="es" sz="1800"/>
              <a:t>importación</a:t>
            </a:r>
            <a:r>
              <a:rPr lang="es" sz="1800"/>
              <a:t>,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de datos en Elasticsearch.</a:t>
            </a:r>
            <a:endParaRPr sz="1800"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 title="carbon (5).png"/>
          <p:cNvPicPr preferRelativeResize="0"/>
          <p:nvPr/>
        </p:nvPicPr>
        <p:blipFill rotWithShape="1">
          <a:blip r:embed="rId4">
            <a:alphaModFix/>
          </a:blip>
          <a:srcRect b="9938" l="8079" r="8112" t="16445"/>
          <a:stretch/>
        </p:blipFill>
        <p:spPr>
          <a:xfrm>
            <a:off x="4719700" y="1074375"/>
            <a:ext cx="4383374" cy="29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visualización de los datos se ha hecho mediante Dashboards en Kibana y se pueden ver visualizaciones como: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Número total de películas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Calificaciones máximas de las películas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Mapa con el origen de las películas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etc.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Además, para facilitar la importación de estos gráficos, se ha creado un archivo </a:t>
            </a:r>
            <a:r>
              <a:rPr i="1"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.ndjson </a:t>
            </a: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ubicado en la carpeta “dashboard”.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450" y="1853850"/>
            <a:ext cx="6236149" cy="16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425" y="3507625"/>
            <a:ext cx="5421150" cy="15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75" y="1853850"/>
            <a:ext cx="7093500" cy="31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975" y="1935400"/>
            <a:ext cx="676565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objetivo principal de este proyecto es visualizar un conjunto de datos simulados sobre películas usando la pila ELK (Elasticsearch, Logstash, </a:t>
            </a:r>
            <a:r>
              <a:rPr lang="es" sz="1600"/>
              <a:t>Kibana</a:t>
            </a:r>
            <a:r>
              <a:rPr lang="es" sz="1600"/>
              <a:t>), todo ello tras una previa ingestión de datos y un procesamiento de los mismos. El funcionamiento general se basará en la generación de datos aleatorios sobre películas,  que estos se inserten en Elasticsearch y por último, se visualicen con Kibana mediante dashboards interactivos.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Durante esta presentación se detallarán los pasos seguidos para alcanzar esta solución.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50" y="1892900"/>
            <a:ext cx="674090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38" y="1853850"/>
            <a:ext cx="68225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163" y="1853850"/>
            <a:ext cx="61252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66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- Dashboards</a:t>
            </a:r>
            <a:endParaRPr/>
          </a:p>
        </p:txBody>
      </p:sp>
      <p:pic>
        <p:nvPicPr>
          <p:cNvPr id="257" name="Google Shape;2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999175"/>
            <a:ext cx="8839198" cy="2443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vías de mejora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729450" y="2078875"/>
            <a:ext cx="38424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Validación previa de datos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Añadir validación de datos antes de su inserción.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Automatizar importación de dashboards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s"/>
              <a:t>Automatizar también la importación del dashboard mediante API de Kibana.</a:t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5242650" y="1853850"/>
            <a:ext cx="3411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Alertas automáticas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Configurar alertas automáticas en Kibana.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5228975" y="2765650"/>
            <a:ext cx="3523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Autenticación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Añadir autenticación basada en roles.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5242650" y="3723350"/>
            <a:ext cx="35238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Uso de HTTPS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Incluir HTTPS para las comunicaciones entre servicios.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/ Retos encontrados</a:t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Coordinación entre nodos del clúster: </a:t>
            </a:r>
            <a:r>
              <a:rPr lang="es">
                <a:solidFill>
                  <a:schemeClr val="dk2"/>
                </a:solidFill>
              </a:rPr>
              <a:t>Configuración de nombres, puertos y certificados.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Carga masiva de datos: </a:t>
            </a:r>
            <a:r>
              <a:rPr lang="es">
                <a:solidFill>
                  <a:schemeClr val="dk2"/>
                </a:solidFill>
              </a:rPr>
              <a:t>Evitar cuellos de botella en la inserción masiva.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Formato del dashboard .ndjson: </a:t>
            </a:r>
            <a:r>
              <a:rPr lang="es">
                <a:solidFill>
                  <a:schemeClr val="dk2"/>
                </a:solidFill>
              </a:rPr>
              <a:t>Requiere ajustes específicos al importar.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Carga masiva de datos: </a:t>
            </a:r>
            <a:r>
              <a:rPr lang="es">
                <a:solidFill>
                  <a:schemeClr val="dk2"/>
                </a:solidFill>
              </a:rPr>
              <a:t>Evitar errores de inserción por tamaño o formato.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/>
        </p:nvSpPr>
        <p:spPr>
          <a:xfrm>
            <a:off x="646125" y="2078875"/>
            <a:ext cx="39909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Otras bases de datos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InfluxDB: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más adecuada para datos de series temporales.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MongoDB:</a:t>
            </a:r>
            <a:r>
              <a:rPr lang="es"/>
              <a:t>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buena opción si se quiere flexibilidad en el esquema de documentos.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PostgreSQL + Metabase: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alternativa relacional con buena interfaz de visualización.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9"/>
          <p:cNvSpPr txBox="1"/>
          <p:nvPr>
            <p:ph type="title"/>
          </p:nvPr>
        </p:nvSpPr>
        <p:spPr>
          <a:xfrm>
            <a:off x="6532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5015700" y="2078875"/>
            <a:ext cx="36030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Otros métodos de generación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Generación en tiempo real con </a:t>
            </a:r>
            <a:r>
              <a:rPr lang="es" u="sng"/>
              <a:t>Kafka </a:t>
            </a:r>
            <a:r>
              <a:rPr lang="es"/>
              <a:t>o </a:t>
            </a:r>
            <a:r>
              <a:rPr lang="es" u="sng"/>
              <a:t>Flask APIs.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Inserción desde </a:t>
            </a:r>
            <a:r>
              <a:rPr lang="es" u="sng"/>
              <a:t>datasets reales</a:t>
            </a:r>
            <a:r>
              <a:rPr lang="es"/>
              <a:t> en lugar de simulados.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Extras y mejoras implementadas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517575" y="2356500"/>
            <a:ext cx="36030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Char char="●"/>
            </a:pPr>
            <a:r>
              <a:rPr lang="es">
                <a:solidFill>
                  <a:srgbClr val="1F2328"/>
                </a:solidFill>
                <a:highlight>
                  <a:srgbClr val="FFFFFF"/>
                </a:highlight>
              </a:rPr>
              <a:t>Clúster de Elasticsearch de 3 nodos con autenticación.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300"/>
              <a:buChar char="●"/>
            </a:pPr>
            <a:r>
              <a:rPr lang="es">
                <a:solidFill>
                  <a:srgbClr val="1F2328"/>
                </a:solidFill>
                <a:highlight>
                  <a:srgbClr val="FFFFFF"/>
                </a:highlight>
              </a:rPr>
              <a:t>Script automático para insertar datos de películas.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300"/>
              <a:buChar char="●"/>
            </a:pPr>
            <a:r>
              <a:rPr lang="es">
                <a:solidFill>
                  <a:srgbClr val="1F2328"/>
                </a:solidFill>
                <a:highlight>
                  <a:srgbClr val="FFFFFF"/>
                </a:highlight>
              </a:rPr>
              <a:t>Uso de un mapa en el dashboard personalizado de Kibana.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4469725" y="2508900"/>
            <a:ext cx="44292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1F232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Exportación e importación del dashboard en formato .ndjson.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1F232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Orquestación completa con Docker Compose.</a:t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232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300"/>
              <a:buFont typeface="Lato"/>
              <a:buChar char="●"/>
            </a:pPr>
            <a:r>
              <a:rPr lang="es" sz="1300">
                <a:solidFill>
                  <a:srgbClr val="1F232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Script de parada automática del clúster.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Vídeo DEMO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729450" y="2078875"/>
            <a:ext cx="522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https://drive.google.com/file/d/1cRzoHZWUrxWF3Mo3Tz4WruyCjm-4u-xe/view?usp=drivesdk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000" y="2233113"/>
            <a:ext cx="23431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Decisión de usar o no contenedores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Tras valorar los pros y contras de la utilización de contenedores para este trabajo, finalmente se ha optado por su uso, ya que si se entienden los fundamentos y el funcionamiento de Docker y de Docker Compose, es bastante más sencillo realizar este tipo de retos.</a:t>
            </a:r>
            <a:endParaRPr sz="16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164" y="3120626"/>
            <a:ext cx="3305677" cy="18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42531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carpetas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400" y="1214425"/>
            <a:ext cx="25050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30000" y="709050"/>
            <a:ext cx="80706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 de Elasticsearch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730000" y="2325000"/>
            <a:ext cx="27954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</a:rPr>
              <a:t>Se ha desplegado un clúster de </a:t>
            </a:r>
            <a:r>
              <a:rPr b="1" lang="es" sz="1500">
                <a:solidFill>
                  <a:srgbClr val="1F2328"/>
                </a:solidFill>
                <a:highlight>
                  <a:srgbClr val="FFFFFF"/>
                </a:highlight>
              </a:rPr>
              <a:t>3 nodos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</a:rPr>
              <a:t> de Elasticsearch con autenticación habilitada gracias al contenedor “setup”.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677800" y="2325000"/>
            <a:ext cx="21750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</a:rPr>
              <a:t>Se ha configurado </a:t>
            </a:r>
            <a:r>
              <a:rPr b="1" lang="es" sz="1500">
                <a:solidFill>
                  <a:srgbClr val="1F2328"/>
                </a:solidFill>
                <a:highlight>
                  <a:srgbClr val="FFFFFF"/>
                </a:highlight>
              </a:rPr>
              <a:t>Kibana 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</a:rPr>
              <a:t>para conectarse al clúster de forma segura.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397000" y="2325000"/>
            <a:ext cx="21750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</a:rPr>
              <a:t>Se ha creado un script </a:t>
            </a:r>
            <a:r>
              <a:rPr b="1" lang="es" sz="1500">
                <a:solidFill>
                  <a:srgbClr val="1F2328"/>
                </a:solidFill>
                <a:highlight>
                  <a:srgbClr val="FFFFFF"/>
                </a:highlight>
              </a:rPr>
              <a:t>stop_cluster.sh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</a:rPr>
              <a:t> que permite </a:t>
            </a:r>
            <a:r>
              <a:rPr b="1" lang="es" sz="1500">
                <a:solidFill>
                  <a:srgbClr val="1F2328"/>
                </a:solidFill>
                <a:highlight>
                  <a:srgbClr val="FFFFFF"/>
                </a:highlight>
              </a:rPr>
              <a:t>detener 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</a:rPr>
              <a:t>todo el clúster de forma ordenada.</a:t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275" y="3844050"/>
            <a:ext cx="742826" cy="74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3875" y="3844050"/>
            <a:ext cx="742826" cy="74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563" y="3917525"/>
            <a:ext cx="595875" cy="5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muestra el docker-compose.yml que despliega los servicios.</a:t>
            </a:r>
            <a:endParaRPr sz="18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title="carbon (6).png"/>
          <p:cNvPicPr preferRelativeResize="0"/>
          <p:nvPr/>
        </p:nvPicPr>
        <p:blipFill rotWithShape="1">
          <a:blip r:embed="rId4">
            <a:alphaModFix/>
          </a:blip>
          <a:srcRect b="4441" l="8583" r="7839" t="6914"/>
          <a:stretch/>
        </p:blipFill>
        <p:spPr>
          <a:xfrm>
            <a:off x="5019750" y="0"/>
            <a:ext cx="25527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muestra el docker-compose.yml que despliega los servicios.</a:t>
            </a:r>
            <a:endParaRPr sz="1800"/>
          </a:p>
        </p:txBody>
      </p:sp>
      <p:pic>
        <p:nvPicPr>
          <p:cNvPr id="137" name="Google Shape;137;p19" title="carbon (7).png"/>
          <p:cNvPicPr preferRelativeResize="0"/>
          <p:nvPr/>
        </p:nvPicPr>
        <p:blipFill rotWithShape="1">
          <a:blip r:embed="rId3">
            <a:alphaModFix/>
          </a:blip>
          <a:srcRect b="4961" l="8161" r="8560" t="8749"/>
          <a:stretch/>
        </p:blipFill>
        <p:spPr>
          <a:xfrm>
            <a:off x="4659275" y="0"/>
            <a:ext cx="325263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muestra el docker-compose.yml que despliega los servicios.</a:t>
            </a:r>
            <a:endParaRPr sz="1800"/>
          </a:p>
        </p:txBody>
      </p:sp>
      <p:pic>
        <p:nvPicPr>
          <p:cNvPr id="145" name="Google Shape;145;p20" title="carbon (8).png"/>
          <p:cNvPicPr preferRelativeResize="0"/>
          <p:nvPr/>
        </p:nvPicPr>
        <p:blipFill rotWithShape="1">
          <a:blip r:embed="rId3">
            <a:alphaModFix/>
          </a:blip>
          <a:srcRect b="8063" l="8183" r="8483" t="12878"/>
          <a:stretch/>
        </p:blipFill>
        <p:spPr>
          <a:xfrm>
            <a:off x="4572000" y="355875"/>
            <a:ext cx="4571999" cy="4343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71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Apartado técnico</a:t>
            </a:r>
            <a:endParaRPr/>
          </a:p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724950" y="2880175"/>
            <a:ext cx="3300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 continuación se muestra el docker-compose.yml que despliega los servicios.</a:t>
            </a:r>
            <a:endParaRPr sz="1800"/>
          </a:p>
        </p:txBody>
      </p:sp>
      <p:pic>
        <p:nvPicPr>
          <p:cNvPr id="153" name="Google Shape;153;p21" title="carbon (9).png"/>
          <p:cNvPicPr preferRelativeResize="0"/>
          <p:nvPr/>
        </p:nvPicPr>
        <p:blipFill rotWithShape="1">
          <a:blip r:embed="rId3">
            <a:alphaModFix/>
          </a:blip>
          <a:srcRect b="7718" l="8557" r="9475" t="13435"/>
          <a:stretch/>
        </p:blipFill>
        <p:spPr>
          <a:xfrm>
            <a:off x="4572000" y="329025"/>
            <a:ext cx="4571999" cy="44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