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93" r:id="rId4"/>
    <p:sldId id="294" r:id="rId5"/>
    <p:sldId id="292" r:id="rId6"/>
    <p:sldId id="258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95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96" r:id="rId31"/>
    <p:sldId id="282" r:id="rId32"/>
    <p:sldId id="283" r:id="rId33"/>
    <p:sldId id="284" r:id="rId34"/>
    <p:sldId id="285" r:id="rId35"/>
    <p:sldId id="297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976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C3F3-F21F-D54D-B8D2-CE293A65605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A254-D739-6642-94F5-36647DF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A254-D739-6642-94F5-36647DFFB0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A254-D739-6642-94F5-36647DFFB0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A254-D739-6642-94F5-36647DFFB0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A254-D739-6642-94F5-36647DFFB0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A254-D739-6642-94F5-36647DFFB0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bg-BG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bg-BG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bg-BG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bg-BG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bg-BG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bg-BG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gp.toronto.edu/~hertzman/411notes.pdf" TargetMode="External"/><Relationship Id="rId3" Type="http://schemas.openxmlformats.org/officeDocument/2006/relationships/hyperlink" Target="http://pages.stat.wisc.edu/~sraschka/teaching/stat479-fs2018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Машинно </a:t>
            </a:r>
            <a:r>
              <a:rPr lang="bg-BG" dirty="0" smtClean="0"/>
              <a:t>обучение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доц</a:t>
            </a:r>
            <a:r>
              <a:rPr lang="bg-BG" dirty="0" smtClean="0"/>
              <a:t>. Анна Розева, </a:t>
            </a:r>
            <a:r>
              <a:rPr lang="en-US" dirty="0" err="1" smtClean="0"/>
              <a:t>arozeva@tu-sofia.bg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5293" y="676069"/>
            <a:ext cx="619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ИСН </a:t>
            </a:r>
            <a:r>
              <a:rPr lang="mr-IN" dirty="0" smtClean="0"/>
              <a:t>–</a:t>
            </a:r>
            <a:r>
              <a:rPr lang="bg-BG" dirty="0" smtClean="0"/>
              <a:t> Методи и софтуер за машинно обучение </a:t>
            </a:r>
            <a:r>
              <a:rPr lang="mr-IN" dirty="0" smtClean="0"/>
              <a:t>–</a:t>
            </a:r>
            <a:r>
              <a:rPr lang="bg-BG" dirty="0" smtClean="0"/>
              <a:t> 2019 /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8183"/>
          </a:xfrm>
        </p:spPr>
        <p:txBody>
          <a:bodyPr/>
          <a:lstStyle/>
          <a:p>
            <a:r>
              <a:rPr lang="bg-BG" dirty="0" smtClean="0"/>
              <a:t>2. Категории машинно </a:t>
            </a:r>
            <a:r>
              <a:rPr lang="bg-BG" dirty="0"/>
              <a:t>обучение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Направлявано (</a:t>
            </a:r>
            <a:r>
              <a:rPr lang="en-US" b="1" dirty="0" smtClean="0"/>
              <a:t>supervised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най-развита област на </a:t>
            </a:r>
            <a:r>
              <a:rPr lang="bg-BG" dirty="0" smtClean="0"/>
              <a:t>МО!</a:t>
            </a:r>
            <a:endParaRPr lang="en-US" dirty="0" smtClean="0"/>
          </a:p>
          <a:p>
            <a:r>
              <a:rPr lang="bg-BG" dirty="0" smtClean="0"/>
              <a:t>Ненаправлявано (</a:t>
            </a:r>
            <a:r>
              <a:rPr lang="en-US" b="1" dirty="0" smtClean="0"/>
              <a:t>unsupervised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Подкрепено (</a:t>
            </a:r>
            <a:r>
              <a:rPr lang="bg-BG" dirty="0" smtClean="0"/>
              <a:t>с бонуси) -  (</a:t>
            </a:r>
            <a:r>
              <a:rPr lang="en-US" b="1" dirty="0" smtClean="0"/>
              <a:t>reinforcement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bg-BG" sz="2000" dirty="0"/>
              <a:t>Направлявано (</a:t>
            </a:r>
            <a:r>
              <a:rPr lang="en-US" sz="2000" b="1" dirty="0"/>
              <a:t>supervised</a:t>
            </a:r>
            <a:r>
              <a:rPr lang="en-US" sz="2000" dirty="0" smtClean="0"/>
              <a:t>)</a:t>
            </a:r>
            <a:r>
              <a:rPr lang="bg-BG" sz="2000" dirty="0" smtClean="0"/>
              <a:t>- МО на </a:t>
            </a:r>
            <a:r>
              <a:rPr lang="bg-BG" sz="2000" b="1" dirty="0" smtClean="0"/>
              <a:t>класификационен</a:t>
            </a:r>
            <a:r>
              <a:rPr lang="bg-BG" sz="2000" dirty="0" smtClean="0"/>
              <a:t> или </a:t>
            </a:r>
            <a:r>
              <a:rPr lang="bg-BG" sz="2000" b="1" dirty="0" smtClean="0"/>
              <a:t>регресионен</a:t>
            </a:r>
            <a:r>
              <a:rPr lang="bg-BG" sz="2000" dirty="0" smtClean="0"/>
              <a:t> модел; </a:t>
            </a:r>
            <a:r>
              <a:rPr lang="bg-BG" sz="2000" b="1" dirty="0" smtClean="0"/>
              <a:t>обучителните данни </a:t>
            </a:r>
            <a:r>
              <a:rPr lang="bg-BG" sz="2000" dirty="0" smtClean="0"/>
              <a:t>са маркирани (</a:t>
            </a:r>
            <a:r>
              <a:rPr lang="en-US" sz="2000" b="1" dirty="0" smtClean="0"/>
              <a:t>labeled</a:t>
            </a:r>
            <a:r>
              <a:rPr lang="en-US" sz="2000" dirty="0" smtClean="0"/>
              <a:t>), </a:t>
            </a:r>
            <a:r>
              <a:rPr lang="bg-BG" sz="2000" dirty="0" smtClean="0"/>
              <a:t>съдържат и желания резултат за </a:t>
            </a:r>
            <a:r>
              <a:rPr lang="bg-BG" sz="2000" dirty="0" smtClean="0"/>
              <a:t>прогнозиране</a:t>
            </a:r>
            <a:r>
              <a:rPr lang="bg-BG" sz="2000" dirty="0" smtClean="0"/>
              <a:t>; директна обратна връзка, </a:t>
            </a:r>
            <a:r>
              <a:rPr lang="bg-BG" sz="2000" dirty="0" smtClean="0"/>
              <a:t> прогнозиране на резултат, бъдеща стойност, поведене </a:t>
            </a:r>
            <a:r>
              <a:rPr lang="en-US" sz="2000" dirty="0" smtClean="0"/>
              <a:t> </a:t>
            </a:r>
            <a:endParaRPr lang="bg-BG" sz="2000" dirty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345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1052021"/>
          </a:xfrm>
        </p:spPr>
        <p:txBody>
          <a:bodyPr/>
          <a:lstStyle/>
          <a:p>
            <a:r>
              <a:rPr lang="bg-BG" dirty="0"/>
              <a:t>Направлявано (</a:t>
            </a:r>
            <a:r>
              <a:rPr lang="en-US" b="1" dirty="0"/>
              <a:t>supervised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bg-BG" dirty="0"/>
              <a:t>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18 at 6.5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" y="2662566"/>
            <a:ext cx="3637791" cy="3494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6854" y="2932143"/>
            <a:ext cx="3708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Двоична класификационна задача (+, -), 2 предиктора</a:t>
            </a:r>
            <a:r>
              <a:rPr lang="en-US" dirty="0" smtClean="0"/>
              <a:t> x1, </a:t>
            </a:r>
            <a:r>
              <a:rPr lang="en-US" dirty="0" smtClean="0"/>
              <a:t>x2</a:t>
            </a:r>
            <a:endParaRPr lang="bg-BG" dirty="0" smtClean="0"/>
          </a:p>
          <a:p>
            <a:r>
              <a:rPr lang="bg-BG" dirty="0" smtClean="0"/>
              <a:t>Линията </a:t>
            </a:r>
            <a:r>
              <a:rPr lang="mr-IN" dirty="0" smtClean="0"/>
              <a:t>–</a:t>
            </a:r>
            <a:r>
              <a:rPr lang="bg-BG" dirty="0" smtClean="0"/>
              <a:t> функционалната форма на модела</a:t>
            </a:r>
            <a:r>
              <a:rPr lang="bg-BG" dirty="0" smtClean="0"/>
              <a:t>  </a:t>
            </a:r>
            <a:endParaRPr lang="en-US" dirty="0"/>
          </a:p>
        </p:txBody>
      </p:sp>
      <p:pic>
        <p:nvPicPr>
          <p:cNvPr id="6" name="Picture 5" descr="Screen Shot 2020-02-18 at 7.47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81" y="5994399"/>
            <a:ext cx="4826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1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1052021"/>
          </a:xfrm>
        </p:spPr>
        <p:txBody>
          <a:bodyPr/>
          <a:lstStyle/>
          <a:p>
            <a:r>
              <a:rPr lang="bg-BG" dirty="0"/>
              <a:t>Направлявано (</a:t>
            </a:r>
            <a:r>
              <a:rPr lang="en-US" b="1" dirty="0"/>
              <a:t>supervised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bg-BG" dirty="0"/>
              <a:t>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016854" y="2932143"/>
            <a:ext cx="370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Линейна регресионна задача, </a:t>
            </a:r>
            <a:endParaRPr lang="bg-BG" dirty="0" smtClean="0"/>
          </a:p>
          <a:p>
            <a:r>
              <a:rPr lang="bg-BG" dirty="0" smtClean="0"/>
              <a:t>1 </a:t>
            </a:r>
            <a:r>
              <a:rPr lang="bg-BG" dirty="0" smtClean="0"/>
              <a:t>предиктор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bg-BG" dirty="0" smtClean="0"/>
              <a:t>и1  </a:t>
            </a:r>
            <a:r>
              <a:rPr lang="bg-BG" dirty="0" smtClean="0"/>
              <a:t>изходна променлива </a:t>
            </a:r>
            <a:r>
              <a:rPr lang="en-US" dirty="0" smtClean="0"/>
              <a:t>y</a:t>
            </a:r>
            <a:endParaRPr lang="en-US" dirty="0"/>
          </a:p>
        </p:txBody>
      </p:sp>
      <p:pic>
        <p:nvPicPr>
          <p:cNvPr id="6" name="Picture 5" descr="Screen Shot 2020-02-18 at 7.4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2" y="5994399"/>
            <a:ext cx="4826000" cy="254000"/>
          </a:xfrm>
          <a:prstGeom prst="rect">
            <a:avLst/>
          </a:prstGeom>
        </p:spPr>
      </p:pic>
      <p:pic>
        <p:nvPicPr>
          <p:cNvPr id="7" name="Picture 6" descr="Screen Shot 2020-02-18 at 6.5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683757"/>
            <a:ext cx="3472137" cy="33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8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63862"/>
          </a:xfrm>
        </p:spPr>
        <p:txBody>
          <a:bodyPr/>
          <a:lstStyle/>
          <a:p>
            <a:r>
              <a:rPr lang="bg-BG" dirty="0" smtClean="0"/>
              <a:t>Ненаправлявано (</a:t>
            </a:r>
            <a:r>
              <a:rPr lang="en-US" b="1" dirty="0" smtClean="0"/>
              <a:t>unsupervised</a:t>
            </a:r>
            <a:r>
              <a:rPr lang="en-US" dirty="0"/>
              <a:t>)</a:t>
            </a:r>
            <a:r>
              <a:rPr lang="bg-BG" dirty="0"/>
              <a:t> 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2756646"/>
            <a:ext cx="3425104" cy="3491753"/>
          </a:xfrm>
        </p:spPr>
        <p:txBody>
          <a:bodyPr>
            <a:normAutofit/>
          </a:bodyPr>
          <a:lstStyle/>
          <a:p>
            <a:r>
              <a:rPr lang="bg-BG" b="1" dirty="0" smtClean="0"/>
              <a:t>Немаркирани</a:t>
            </a:r>
            <a:r>
              <a:rPr lang="bg-BG" dirty="0" smtClean="0"/>
              <a:t> данни</a:t>
            </a:r>
          </a:p>
          <a:p>
            <a:r>
              <a:rPr lang="bg-BG" dirty="0" smtClean="0"/>
              <a:t>Задачи </a:t>
            </a:r>
            <a:r>
              <a:rPr lang="mr-IN" dirty="0" smtClean="0"/>
              <a:t>–</a:t>
            </a:r>
            <a:r>
              <a:rPr lang="bg-BG" dirty="0" smtClean="0"/>
              <a:t> клъстериране (принадлежност към група), намаляване на размерност (компресиране в  по-ниско размерно подпространство)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18 at 7.5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24" y="2756646"/>
            <a:ext cx="3568846" cy="3390404"/>
          </a:xfrm>
          <a:prstGeom prst="rect">
            <a:avLst/>
          </a:prstGeom>
        </p:spPr>
      </p:pic>
      <p:pic>
        <p:nvPicPr>
          <p:cNvPr id="5" name="Picture 4" descr="Screen Shot 2020-02-18 at 7.47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70" y="6121399"/>
            <a:ext cx="4826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7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 smtClean="0"/>
              <a:t>Подкрепено (</a:t>
            </a:r>
            <a:r>
              <a:rPr lang="en-US" dirty="0" smtClean="0"/>
              <a:t>reinforcement</a:t>
            </a:r>
            <a:r>
              <a:rPr lang="bg-BG" dirty="0" smtClean="0"/>
              <a:t>)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Обучение чрез получаване на бонуси при извършване на последователност от ходове</a:t>
            </a:r>
            <a:r>
              <a:rPr lang="mr-IN" dirty="0" smtClean="0"/>
              <a:t>–</a:t>
            </a:r>
            <a:r>
              <a:rPr lang="bg-BG" dirty="0" smtClean="0"/>
              <a:t> игри, роботи, дронове, самоуправляващи се коли.</a:t>
            </a:r>
          </a:p>
          <a:p>
            <a:pPr lvl="1"/>
            <a:r>
              <a:rPr lang="bg-BG" dirty="0" smtClean="0"/>
              <a:t>Обучаемият </a:t>
            </a:r>
            <a:r>
              <a:rPr lang="mr-IN" dirty="0" smtClean="0"/>
              <a:t>–</a:t>
            </a:r>
            <a:r>
              <a:rPr lang="bg-BG" dirty="0" smtClean="0"/>
              <a:t> бонус за всеки ход и/или </a:t>
            </a:r>
            <a:r>
              <a:rPr lang="bg-BG" dirty="0" smtClean="0"/>
              <a:t>краен </a:t>
            </a:r>
            <a:r>
              <a:rPr lang="bg-BG" dirty="0" smtClean="0"/>
              <a:t>резултат;  да научи поведение, чрез което максимизира бонуса си при последователност от ходове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endParaRPr lang="bg-BG" dirty="0"/>
          </a:p>
          <a:p>
            <a:pPr marL="228600" lvl="1" indent="0">
              <a:buNone/>
            </a:pP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18 at 8.2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66" y="4331185"/>
            <a:ext cx="3812765" cy="19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8183"/>
          </a:xfrm>
        </p:spPr>
        <p:txBody>
          <a:bodyPr/>
          <a:lstStyle/>
          <a:p>
            <a:r>
              <a:rPr lang="bg-BG" dirty="0"/>
              <a:t>3</a:t>
            </a:r>
            <a:r>
              <a:rPr lang="bg-BG" dirty="0" smtClean="0"/>
              <a:t>. </a:t>
            </a:r>
            <a:r>
              <a:rPr lang="bg-BG" dirty="0"/>
              <a:t>Направлявано (</a:t>
            </a:r>
            <a:r>
              <a:rPr lang="en-US" b="1" dirty="0"/>
              <a:t>supervised</a:t>
            </a:r>
            <a:r>
              <a:rPr lang="en-US" dirty="0"/>
              <a:t>)</a:t>
            </a:r>
            <a:r>
              <a:rPr lang="bg-BG" dirty="0"/>
              <a:t> 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Обучително множество с маркирани данни =&gt; алгоритъм за МО  научава модел, който да прогнозира </a:t>
            </a:r>
            <a:r>
              <a:rPr lang="bg-BG" dirty="0" smtClean="0"/>
              <a:t>маркерите </a:t>
            </a:r>
            <a:r>
              <a:rPr lang="bg-BG" dirty="0" smtClean="0"/>
              <a:t>на </a:t>
            </a:r>
            <a:r>
              <a:rPr lang="bg-BG" dirty="0" smtClean="0"/>
              <a:t>немаркирани </a:t>
            </a:r>
            <a:r>
              <a:rPr lang="bg-BG" dirty="0" smtClean="0"/>
              <a:t>данни</a:t>
            </a:r>
          </a:p>
          <a:p>
            <a:pPr lvl="1"/>
            <a:r>
              <a:rPr lang="bg-BG" dirty="0"/>
              <a:t>Обучително множество </a:t>
            </a:r>
            <a:r>
              <a:rPr lang="mr-IN" dirty="0" smtClean="0"/>
              <a:t>–</a:t>
            </a:r>
            <a:r>
              <a:rPr lang="bg-BG" dirty="0" smtClean="0"/>
              <a:t> тестовото </a:t>
            </a:r>
            <a:r>
              <a:rPr lang="bg-BG" dirty="0" smtClean="0"/>
              <a:t>с маркирани данни ( пазят се за тестване) или </a:t>
            </a:r>
            <a:r>
              <a:rPr lang="bg-BG" dirty="0" smtClean="0"/>
              <a:t>с немаркирани </a:t>
            </a:r>
            <a:r>
              <a:rPr lang="bg-BG" dirty="0" smtClean="0"/>
              <a:t>данни, ще бъдат събирани в бъдеще</a:t>
            </a:r>
            <a:endParaRPr lang="bg-BG" dirty="0" smtClean="0"/>
          </a:p>
          <a:p>
            <a:pPr lvl="1"/>
            <a:r>
              <a:rPr lang="bg-BG" dirty="0" smtClean="0"/>
              <a:t>Напр .</a:t>
            </a:r>
            <a:r>
              <a:rPr lang="bg-BG" dirty="0" smtClean="0"/>
              <a:t>копруси със спам и не спам </a:t>
            </a:r>
            <a:r>
              <a:rPr lang="en-US" dirty="0"/>
              <a:t>e-mail 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да се обучи модел за прогнозиране на </a:t>
            </a:r>
            <a:r>
              <a:rPr lang="en-US" dirty="0"/>
              <a:t>e</a:t>
            </a:r>
            <a:r>
              <a:rPr lang="en-US" dirty="0" smtClean="0"/>
              <a:t>-mail -&gt; </a:t>
            </a:r>
            <a:r>
              <a:rPr lang="bg-BG" dirty="0"/>
              <a:t>спам </a:t>
            </a:r>
            <a:r>
              <a:rPr lang="bg-BG" dirty="0" smtClean="0"/>
              <a:t>или </a:t>
            </a:r>
            <a:r>
              <a:rPr lang="bg-BG" dirty="0" smtClean="0"/>
              <a:t>не</a:t>
            </a: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386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8183"/>
          </a:xfrm>
        </p:spPr>
        <p:txBody>
          <a:bodyPr/>
          <a:lstStyle/>
          <a:p>
            <a:r>
              <a:rPr lang="bg-BG" dirty="0"/>
              <a:t>3</a:t>
            </a:r>
            <a:r>
              <a:rPr lang="bg-BG" dirty="0" smtClean="0"/>
              <a:t>. </a:t>
            </a:r>
            <a:r>
              <a:rPr lang="bg-BG" dirty="0"/>
              <a:t>Направлявано (</a:t>
            </a:r>
            <a:r>
              <a:rPr lang="en-US" b="1" dirty="0"/>
              <a:t>supervised</a:t>
            </a:r>
            <a:r>
              <a:rPr lang="en-US" dirty="0"/>
              <a:t>)</a:t>
            </a:r>
            <a:r>
              <a:rPr lang="bg-BG" dirty="0"/>
              <a:t> 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хипотеза - </a:t>
            </a:r>
            <a:r>
              <a:rPr lang="bg-BG" dirty="0" smtClean="0"/>
              <a:t>ф-я за апроксимиране на неизвестна ф-я </a:t>
            </a:r>
            <a:r>
              <a:rPr lang="en-US" dirty="0" smtClean="0"/>
              <a:t>f(x) = y; 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X- </a:t>
            </a:r>
            <a:r>
              <a:rPr lang="bg-BG" dirty="0" smtClean="0"/>
              <a:t>вектор с входни предиктори </a:t>
            </a:r>
            <a:r>
              <a:rPr lang="bg-BG" dirty="0" smtClean="0"/>
              <a:t>от обучително множество (</a:t>
            </a:r>
            <a:r>
              <a:rPr lang="bg-BG" dirty="0" smtClean="0"/>
              <a:t>пиксели на изображение),  </a:t>
            </a:r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прогнозируем резултат (вид на изображението)</a:t>
            </a:r>
          </a:p>
          <a:p>
            <a:pPr lvl="1"/>
            <a:r>
              <a:rPr lang="bg-BG" dirty="0" smtClean="0"/>
              <a:t>Класификация - </a:t>
            </a:r>
            <a:r>
              <a:rPr lang="bg-BG" dirty="0" smtClean="0"/>
              <a:t>функцията </a:t>
            </a:r>
            <a:r>
              <a:rPr lang="bg-BG" dirty="0" smtClean="0"/>
              <a:t>хипотеза </a:t>
            </a:r>
            <a:r>
              <a:rPr lang="en-US" dirty="0" smtClean="0"/>
              <a:t>h: X-&gt; Y, </a:t>
            </a:r>
            <a:endParaRPr lang="bg-BG" dirty="0" smtClean="0"/>
          </a:p>
          <a:p>
            <a:pPr marL="228600" lvl="1" indent="0">
              <a:buNone/>
            </a:pPr>
            <a:r>
              <a:rPr lang="en-US" dirty="0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R</a:t>
            </a:r>
            <a:r>
              <a:rPr lang="en-US" baseline="30000" dirty="0" err="1" smtClean="0"/>
              <a:t>m</a:t>
            </a:r>
            <a:r>
              <a:rPr lang="en-US" dirty="0" smtClean="0"/>
              <a:t> , Y={1</a:t>
            </a:r>
            <a:r>
              <a:rPr lang="mr-IN" dirty="0" smtClean="0"/>
              <a:t>…</a:t>
            </a:r>
            <a:r>
              <a:rPr lang="en-US" dirty="0" smtClean="0"/>
              <a:t>k}, </a:t>
            </a:r>
            <a:r>
              <a:rPr lang="en-US" dirty="0" smtClean="0"/>
              <a:t>k- </a:t>
            </a:r>
            <a:r>
              <a:rPr lang="bg-BG" dirty="0" smtClean="0"/>
              <a:t>маркери на класовете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bg-BG" dirty="0"/>
              <a:t>Регресия-  да се научи ф-я </a:t>
            </a:r>
            <a:r>
              <a:rPr lang="en-US" dirty="0"/>
              <a:t>h</a:t>
            </a:r>
            <a:r>
              <a:rPr lang="bg-BG" dirty="0"/>
              <a:t>: </a:t>
            </a:r>
            <a:r>
              <a:rPr lang="en-US" dirty="0" err="1"/>
              <a:t>R</a:t>
            </a:r>
            <a:r>
              <a:rPr lang="en-US" baseline="30000" dirty="0" err="1"/>
              <a:t>m</a:t>
            </a:r>
            <a:r>
              <a:rPr lang="bg-BG" baseline="30000" dirty="0"/>
              <a:t> </a:t>
            </a:r>
            <a:r>
              <a:rPr lang="bg-BG" dirty="0"/>
              <a:t>-&gt; </a:t>
            </a:r>
            <a:r>
              <a:rPr lang="en-US" dirty="0"/>
              <a:t>R  </a:t>
            </a:r>
            <a:r>
              <a:rPr lang="bg-BG" dirty="0"/>
              <a:t>при обучително множество</a:t>
            </a:r>
          </a:p>
          <a:p>
            <a:pPr marL="228600" lvl="1" indent="0">
              <a:buNone/>
            </a:pPr>
            <a:r>
              <a:rPr lang="en-US" dirty="0"/>
              <a:t>D = {&lt;x</a:t>
            </a:r>
            <a:r>
              <a:rPr lang="en-US" baseline="30000" dirty="0"/>
              <a:t>{</a:t>
            </a:r>
            <a:r>
              <a:rPr lang="en-US" baseline="30000" dirty="0" err="1"/>
              <a:t>i</a:t>
            </a:r>
            <a:r>
              <a:rPr lang="en-US" baseline="30000" dirty="0"/>
              <a:t>}</a:t>
            </a:r>
            <a:r>
              <a:rPr lang="en-US" dirty="0"/>
              <a:t>, y</a:t>
            </a:r>
            <a:r>
              <a:rPr lang="en-US" baseline="30000" dirty="0"/>
              <a:t>{</a:t>
            </a:r>
            <a:r>
              <a:rPr lang="en-US" baseline="30000" dirty="0" err="1"/>
              <a:t>i</a:t>
            </a:r>
            <a:r>
              <a:rPr lang="en-US" baseline="30000" dirty="0"/>
              <a:t>}</a:t>
            </a:r>
            <a:r>
              <a:rPr lang="en-US" dirty="0"/>
              <a:t> &gt;, I = 1</a:t>
            </a:r>
            <a:r>
              <a:rPr lang="mr-IN" dirty="0"/>
              <a:t>…</a:t>
            </a:r>
            <a:r>
              <a:rPr lang="en-US" dirty="0"/>
              <a:t>n</a:t>
            </a:r>
            <a:r>
              <a:rPr lang="en-US" dirty="0" smtClean="0"/>
              <a:t>}</a:t>
            </a:r>
          </a:p>
          <a:p>
            <a:pPr marL="228600" lvl="1" indent="0">
              <a:buNone/>
            </a:pPr>
            <a:r>
              <a:rPr lang="bg-BG" b="1" dirty="0" smtClean="0"/>
              <a:t>Основно допускане в МО</a:t>
            </a:r>
            <a:r>
              <a:rPr lang="bg-BG" dirty="0" smtClean="0"/>
              <a:t>: Обучителни образци </a:t>
            </a:r>
            <a:r>
              <a:rPr lang="en-US" dirty="0" err="1" smtClean="0"/>
              <a:t>i.i.d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независими, еднакво разпределени</a:t>
            </a:r>
            <a:endParaRPr lang="en-US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685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8183"/>
          </a:xfrm>
        </p:spPr>
        <p:txBody>
          <a:bodyPr/>
          <a:lstStyle/>
          <a:p>
            <a:r>
              <a:rPr lang="bg-BG" dirty="0"/>
              <a:t>3</a:t>
            </a:r>
            <a:r>
              <a:rPr lang="bg-BG" dirty="0" smtClean="0"/>
              <a:t>. </a:t>
            </a:r>
            <a:r>
              <a:rPr lang="bg-BG" dirty="0"/>
              <a:t>Направлявано (</a:t>
            </a:r>
            <a:r>
              <a:rPr lang="en-US" b="1" dirty="0"/>
              <a:t>supervised</a:t>
            </a:r>
            <a:r>
              <a:rPr lang="en-US" dirty="0"/>
              <a:t>)</a:t>
            </a:r>
            <a:r>
              <a:rPr lang="bg-BG" dirty="0"/>
              <a:t> 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18 at 8.55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60" y="2944804"/>
            <a:ext cx="5272318" cy="31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4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8183"/>
          </a:xfrm>
        </p:spPr>
        <p:txBody>
          <a:bodyPr/>
          <a:lstStyle/>
          <a:p>
            <a:r>
              <a:rPr lang="bg-BG" dirty="0"/>
              <a:t>3</a:t>
            </a:r>
            <a:r>
              <a:rPr lang="bg-BG" dirty="0" smtClean="0"/>
              <a:t>. </a:t>
            </a:r>
            <a:r>
              <a:rPr lang="bg-BG" dirty="0"/>
              <a:t>Направлявано (</a:t>
            </a:r>
            <a:r>
              <a:rPr lang="en-US" b="1" dirty="0"/>
              <a:t>supervised</a:t>
            </a:r>
            <a:r>
              <a:rPr lang="en-US" dirty="0"/>
              <a:t>)</a:t>
            </a:r>
            <a:r>
              <a:rPr lang="bg-BG" dirty="0"/>
              <a:t> 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5" name="Picture 4" descr="Screen Shot 2020-02-18 at 8.5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98" y="2315696"/>
            <a:ext cx="5989702" cy="41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/>
              <a:t>3. Направлявано (</a:t>
            </a:r>
            <a:r>
              <a:rPr lang="en-US" b="1" dirty="0"/>
              <a:t>supervised</a:t>
            </a:r>
            <a:r>
              <a:rPr lang="en-US" dirty="0"/>
              <a:t>)</a:t>
            </a:r>
            <a:r>
              <a:rPr lang="bg-BG" dirty="0"/>
              <a:t> МО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Важно допускане: обучителните образци имат същото разпределение като тестовите. </a:t>
            </a:r>
          </a:p>
          <a:p>
            <a:r>
              <a:rPr lang="bg-BG" dirty="0" smtClean="0"/>
              <a:t>Реални ситуации </a:t>
            </a:r>
            <a:r>
              <a:rPr lang="mr-IN" dirty="0" smtClean="0"/>
              <a:t>–</a:t>
            </a:r>
            <a:r>
              <a:rPr lang="bg-BG" dirty="0" smtClean="0"/>
              <a:t> нарушение </a:t>
            </a:r>
            <a:r>
              <a:rPr lang="mr-IN" dirty="0" smtClean="0"/>
              <a:t>–</a:t>
            </a:r>
            <a:r>
              <a:rPr lang="bg-BG" dirty="0" smtClean="0"/>
              <a:t> предизвикателство!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endParaRPr lang="bg-BG" dirty="0"/>
          </a:p>
          <a:p>
            <a:pPr marL="228600" lvl="1" indent="0">
              <a:buNone/>
            </a:pP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8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7853"/>
          </a:xfrm>
        </p:spPr>
        <p:txBody>
          <a:bodyPr/>
          <a:lstStyle/>
          <a:p>
            <a:pPr algn="ctr"/>
            <a:r>
              <a:rPr lang="bg-BG" dirty="0" smtClean="0"/>
              <a:t>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Mitchell, T.M., Machine learning, McGraw-Hill Science/Engineering/Math, 1997</a:t>
            </a:r>
          </a:p>
          <a:p>
            <a:r>
              <a:rPr lang="en-US" b="1" dirty="0" smtClean="0"/>
              <a:t>Machine </a:t>
            </a:r>
            <a:r>
              <a:rPr lang="en-US" b="1" dirty="0"/>
              <a:t>Learning and Data Mining - Lecture </a:t>
            </a:r>
            <a:r>
              <a:rPr lang="en-US" b="1" dirty="0" err="1" smtClean="0"/>
              <a:t>Notes</a:t>
            </a:r>
            <a:r>
              <a:rPr lang="en-US" u="sng" dirty="0" err="1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://www.dgp.toronto.edu/~hertzman/</a:t>
            </a:r>
            <a:r>
              <a:rPr lang="en-US" u="sng" dirty="0" smtClean="0">
                <a:hlinkClick r:id="rId2"/>
              </a:rPr>
              <a:t>411notes.pdf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http://pages.stat.wisc.edu/~sraschka/teaching/stat479-fs2018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/>
              <a:t>3. </a:t>
            </a:r>
            <a:r>
              <a:rPr lang="bg-BG" dirty="0" smtClean="0"/>
              <a:t>Класове алгоритми за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Обобщени линейни модели (логистична регресия)</a:t>
            </a:r>
          </a:p>
          <a:p>
            <a:r>
              <a:rPr lang="en-US" dirty="0" smtClean="0"/>
              <a:t>SVM (</a:t>
            </a:r>
            <a:r>
              <a:rPr lang="bg-BG" dirty="0" smtClean="0"/>
              <a:t>линеен </a:t>
            </a:r>
            <a:r>
              <a:rPr lang="en-US" dirty="0" smtClean="0"/>
              <a:t>SVM, RBF-kernel SVM)</a:t>
            </a:r>
          </a:p>
          <a:p>
            <a:r>
              <a:rPr lang="bg-BG" dirty="0" smtClean="0"/>
              <a:t>Невронни мрежи (многослоен персептрон)</a:t>
            </a:r>
          </a:p>
          <a:p>
            <a:r>
              <a:rPr lang="bg-BG" dirty="0" smtClean="0"/>
              <a:t>Дървовидни / модели базирани на правила (дървета на решения)</a:t>
            </a:r>
          </a:p>
          <a:p>
            <a:r>
              <a:rPr lang="bg-BG" dirty="0" smtClean="0"/>
              <a:t>Графични модели (мрежи на Бейс </a:t>
            </a:r>
            <a:r>
              <a:rPr lang="en-US" dirty="0" smtClean="0"/>
              <a:t>(Bayes)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Групи (</a:t>
            </a:r>
            <a:r>
              <a:rPr lang="en-US" dirty="0" smtClean="0"/>
              <a:t>Random Forests)</a:t>
            </a:r>
          </a:p>
          <a:p>
            <a:r>
              <a:rPr lang="en-US" dirty="0" err="1" smtClean="0"/>
              <a:t>О</a:t>
            </a:r>
            <a:r>
              <a:rPr lang="bg-BG" dirty="0" smtClean="0"/>
              <a:t>бучители чрез примери (</a:t>
            </a:r>
            <a:r>
              <a:rPr lang="en-US" dirty="0" smtClean="0"/>
              <a:t>k-</a:t>
            </a:r>
            <a:r>
              <a:rPr lang="bg-BG" dirty="0" smtClean="0"/>
              <a:t>най-близък съсед)</a:t>
            </a:r>
          </a:p>
          <a:p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671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/>
              <a:t>3. </a:t>
            </a:r>
            <a:r>
              <a:rPr lang="bg-BG" dirty="0" smtClean="0"/>
              <a:t>Категории алгоритми за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Нетърпеливи (</a:t>
            </a:r>
            <a:r>
              <a:rPr lang="en-US" dirty="0" smtClean="0"/>
              <a:t>eager) </a:t>
            </a:r>
            <a:r>
              <a:rPr lang="bg-BG" dirty="0" smtClean="0"/>
              <a:t>/ мързеливи</a:t>
            </a:r>
          </a:p>
          <a:p>
            <a:r>
              <a:rPr lang="bg-BG" dirty="0" smtClean="0"/>
              <a:t>Пакетни / онлайн</a:t>
            </a:r>
          </a:p>
          <a:p>
            <a:r>
              <a:rPr lang="bg-BG" dirty="0" smtClean="0"/>
              <a:t>Параметрични / непараметрични</a:t>
            </a:r>
          </a:p>
          <a:p>
            <a:r>
              <a:rPr lang="bg-BG" dirty="0" smtClean="0"/>
              <a:t>Различаващи / репродуктивни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448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/>
              <a:t>3. </a:t>
            </a:r>
            <a:r>
              <a:rPr lang="bg-BG" dirty="0" smtClean="0"/>
              <a:t>Категории алгоритми за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Н</a:t>
            </a:r>
            <a:r>
              <a:rPr lang="bg-BG" dirty="0" smtClean="0"/>
              <a:t>етърпеливи</a:t>
            </a:r>
            <a:r>
              <a:rPr lang="en-US" dirty="0" smtClean="0"/>
              <a:t> (</a:t>
            </a:r>
            <a:r>
              <a:rPr lang="bg-BG" dirty="0" smtClean="0"/>
              <a:t>припряни) </a:t>
            </a:r>
            <a:r>
              <a:rPr lang="bg-BG" b="1" dirty="0" smtClean="0"/>
              <a:t>/ м</a:t>
            </a:r>
            <a:r>
              <a:rPr lang="bg-BG" dirty="0" smtClean="0"/>
              <a:t>ързеливи</a:t>
            </a:r>
          </a:p>
          <a:p>
            <a:pPr lvl="1"/>
            <a:r>
              <a:rPr lang="bg-BG" b="1" dirty="0" smtClean="0"/>
              <a:t>Н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моментална обработка на обучителните данни, </a:t>
            </a:r>
            <a:r>
              <a:rPr lang="bg-BG" b="1" dirty="0" smtClean="0"/>
              <a:t>М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отлагане на обработката до прогнозирането, т.е. </a:t>
            </a:r>
            <a:r>
              <a:rPr lang="bg-BG" dirty="0" smtClean="0"/>
              <a:t>нямат </a:t>
            </a:r>
            <a:r>
              <a:rPr lang="bg-BG" dirty="0" smtClean="0"/>
              <a:t>обучителна фаза, само съхранение на обучителните данни (най-близък съсед)</a:t>
            </a:r>
          </a:p>
          <a:p>
            <a:r>
              <a:rPr lang="bg-BG" b="1" dirty="0"/>
              <a:t>П</a:t>
            </a:r>
            <a:r>
              <a:rPr lang="bg-BG" dirty="0"/>
              <a:t>акетни </a:t>
            </a:r>
            <a:r>
              <a:rPr lang="bg-BG" b="1" dirty="0"/>
              <a:t>/ о</a:t>
            </a:r>
            <a:r>
              <a:rPr lang="bg-BG" dirty="0"/>
              <a:t>нлайн</a:t>
            </a:r>
          </a:p>
          <a:p>
            <a:pPr lvl="1"/>
            <a:r>
              <a:rPr lang="bg-BG" b="1" dirty="0" smtClean="0"/>
              <a:t>П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моделът се обучава върху цялото обучително множество; </a:t>
            </a:r>
            <a:r>
              <a:rPr lang="bg-BG" b="1" dirty="0" smtClean="0"/>
              <a:t>О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обучаване върху един образец наведнъж. На практика </a:t>
            </a:r>
            <a:r>
              <a:rPr lang="mr-IN" dirty="0" smtClean="0"/>
              <a:t>–</a:t>
            </a:r>
            <a:r>
              <a:rPr lang="bg-BG" dirty="0" smtClean="0"/>
              <a:t> пакетно </a:t>
            </a:r>
            <a:r>
              <a:rPr lang="bg-BG" dirty="0" smtClean="0"/>
              <a:t>обучение </a:t>
            </a:r>
            <a:r>
              <a:rPr lang="bg-BG" dirty="0" smtClean="0"/>
              <a:t>и онлайн обновяване    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52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/>
              <a:t>3. </a:t>
            </a:r>
            <a:r>
              <a:rPr lang="bg-BG" dirty="0" smtClean="0"/>
              <a:t>Категории алгоритми за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П</a:t>
            </a:r>
            <a:r>
              <a:rPr lang="bg-BG" dirty="0"/>
              <a:t>араметрични / </a:t>
            </a:r>
            <a:r>
              <a:rPr lang="bg-BG" b="1" dirty="0"/>
              <a:t>н</a:t>
            </a:r>
            <a:r>
              <a:rPr lang="bg-BG" dirty="0"/>
              <a:t>епараметрични</a:t>
            </a:r>
          </a:p>
          <a:p>
            <a:pPr lvl="1"/>
            <a:r>
              <a:rPr lang="bg-BG" b="1" dirty="0" smtClean="0"/>
              <a:t>П</a:t>
            </a:r>
            <a:r>
              <a:rPr lang="mr-IN" dirty="0" smtClean="0"/>
              <a:t>–</a:t>
            </a:r>
            <a:r>
              <a:rPr lang="bg-BG" dirty="0" smtClean="0"/>
              <a:t> фиксирани, приема се определен вид на функцията </a:t>
            </a:r>
            <a:r>
              <a:rPr lang="en-US" dirty="0" smtClean="0"/>
              <a:t>f(</a:t>
            </a:r>
            <a:r>
              <a:rPr lang="en-US" dirty="0"/>
              <a:t>x) = </a:t>
            </a:r>
            <a:r>
              <a:rPr lang="en-US" dirty="0" smtClean="0"/>
              <a:t>y</a:t>
            </a:r>
            <a:r>
              <a:rPr lang="bg-BG" dirty="0" smtClean="0"/>
              <a:t>, напр. линейната регресия е параметричен модел с </a:t>
            </a:r>
            <a:r>
              <a:rPr lang="en-US" dirty="0" smtClean="0"/>
              <a:t>h(x) = 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 +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+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m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 </a:t>
            </a:r>
            <a:r>
              <a:rPr lang="en-US" dirty="0"/>
              <a:t>+</a:t>
            </a:r>
            <a:r>
              <a:rPr lang="bg-BG" dirty="0" smtClean="0"/>
              <a:t> </a:t>
            </a:r>
            <a:r>
              <a:rPr lang="en-US" dirty="0" smtClean="0"/>
              <a:t>b</a:t>
            </a:r>
            <a:r>
              <a:rPr lang="en-US" dirty="0" smtClean="0"/>
              <a:t>.</a:t>
            </a:r>
            <a:endParaRPr lang="bg-BG" dirty="0" smtClean="0"/>
          </a:p>
          <a:p>
            <a:pPr marL="228600" lvl="1" indent="0">
              <a:buNone/>
            </a:pPr>
            <a:r>
              <a:rPr lang="en-US" dirty="0" smtClean="0"/>
              <a:t> </a:t>
            </a:r>
            <a:r>
              <a:rPr lang="bg-BG" b="1" dirty="0" smtClean="0"/>
              <a:t>Н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гъвкави, без предварително определен брой параметри, расте с нарастване обема на обучителното множество, напр. дърво на решенията, всеки възел с </a:t>
            </a:r>
            <a:r>
              <a:rPr lang="en-US" dirty="0" smtClean="0"/>
              <a:t>T/F </a:t>
            </a:r>
            <a:r>
              <a:rPr lang="bg-BG" dirty="0" smtClean="0"/>
              <a:t>може да е параметър</a:t>
            </a:r>
          </a:p>
          <a:p>
            <a:r>
              <a:rPr lang="bg-BG" b="1" dirty="0"/>
              <a:t>Р</a:t>
            </a:r>
            <a:r>
              <a:rPr lang="bg-BG" dirty="0"/>
              <a:t>азличаващи </a:t>
            </a:r>
            <a:r>
              <a:rPr lang="bg-BG" b="1" dirty="0"/>
              <a:t>/ р</a:t>
            </a:r>
            <a:r>
              <a:rPr lang="bg-BG" dirty="0"/>
              <a:t>епродуктивни</a:t>
            </a:r>
          </a:p>
          <a:p>
            <a:pPr lvl="1"/>
            <a:r>
              <a:rPr lang="bg-BG" b="1" dirty="0" smtClean="0"/>
              <a:t>р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методи, които моделират обединено разпределение </a:t>
            </a:r>
            <a:r>
              <a:rPr lang="en-US" dirty="0" smtClean="0"/>
              <a:t>P(X,Y) = P(Y)P(X</a:t>
            </a:r>
            <a:r>
              <a:rPr lang="en-US" dirty="0" smtClean="0">
                <a:sym typeface="Symbol"/>
              </a:rPr>
              <a:t>Y</a:t>
            </a:r>
            <a:r>
              <a:rPr lang="en-US" b="1" dirty="0" smtClean="0">
                <a:sym typeface="Symbol"/>
              </a:rPr>
              <a:t>) = </a:t>
            </a:r>
            <a:r>
              <a:rPr lang="en-US" dirty="0"/>
              <a:t>P</a:t>
            </a:r>
            <a:r>
              <a:rPr lang="en-US" dirty="0" smtClean="0"/>
              <a:t>(X)</a:t>
            </a:r>
            <a:r>
              <a:rPr lang="en-US" dirty="0"/>
              <a:t>P</a:t>
            </a:r>
            <a:r>
              <a:rPr lang="en-US" dirty="0" smtClean="0"/>
              <a:t>(Y</a:t>
            </a:r>
            <a:r>
              <a:rPr lang="en-US" b="1" dirty="0" smtClean="0">
                <a:sym typeface="Symbol"/>
              </a:rPr>
              <a:t></a:t>
            </a:r>
            <a:r>
              <a:rPr lang="en-US" dirty="0" smtClean="0">
                <a:sym typeface="Symbol"/>
              </a:rPr>
              <a:t>X) </a:t>
            </a:r>
            <a:r>
              <a:rPr lang="bg-BG" dirty="0" smtClean="0">
                <a:sym typeface="Symbol"/>
              </a:rPr>
              <a:t>на обучителни образци </a:t>
            </a:r>
            <a:r>
              <a:rPr lang="en-US" dirty="0" smtClean="0">
                <a:sym typeface="Symbol"/>
              </a:rPr>
              <a:t>x</a:t>
            </a:r>
            <a:r>
              <a:rPr lang="en-US" baseline="30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. </a:t>
            </a:r>
            <a:r>
              <a:rPr lang="bg-BG" b="1" dirty="0" smtClean="0"/>
              <a:t>Р</a:t>
            </a:r>
            <a:r>
              <a:rPr lang="en-US" b="1" dirty="0" smtClean="0"/>
              <a:t> - </a:t>
            </a:r>
            <a:r>
              <a:rPr lang="bg-BG" dirty="0" smtClean="0">
                <a:sym typeface="Symbol"/>
              </a:rPr>
              <a:t> директно моделират </a:t>
            </a:r>
            <a:r>
              <a:rPr lang="en-US" dirty="0"/>
              <a:t>P(Y</a:t>
            </a:r>
            <a:r>
              <a:rPr lang="en-US" b="1" dirty="0">
                <a:sym typeface="Symbol"/>
              </a:rPr>
              <a:t></a:t>
            </a:r>
            <a:r>
              <a:rPr lang="en-US" dirty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r>
              <a:rPr lang="bg-BG" dirty="0" smtClean="0">
                <a:sym typeface="Symbol"/>
              </a:rPr>
              <a:t>. </a:t>
            </a:r>
            <a:r>
              <a:rPr lang="bg-BG" b="1" dirty="0" smtClean="0"/>
              <a:t>р </a:t>
            </a:r>
            <a:r>
              <a:rPr lang="mr-IN" b="1" dirty="0" smtClean="0"/>
              <a:t>–</a:t>
            </a:r>
            <a:r>
              <a:rPr lang="bg-BG" b="1" dirty="0" smtClean="0"/>
              <a:t> </a:t>
            </a:r>
            <a:r>
              <a:rPr lang="bg-BG" dirty="0" smtClean="0"/>
              <a:t>предоставят </a:t>
            </a:r>
            <a:r>
              <a:rPr lang="en-US" dirty="0" smtClean="0">
                <a:sym typeface="Symbol"/>
              </a:rPr>
              <a:t> </a:t>
            </a:r>
            <a:r>
              <a:rPr lang="bg-BG" dirty="0" smtClean="0">
                <a:sym typeface="Symbol"/>
              </a:rPr>
              <a:t>по-голяма дълбочина и възможност за извадки от обединеното разпределение, </a:t>
            </a:r>
            <a:r>
              <a:rPr lang="bg-BG" b="1" dirty="0" smtClean="0"/>
              <a:t>Р </a:t>
            </a:r>
            <a:r>
              <a:rPr lang="mr-IN" b="1" dirty="0" smtClean="0"/>
              <a:t>–</a:t>
            </a:r>
            <a:r>
              <a:rPr lang="bg-BG" b="1" dirty="0" smtClean="0"/>
              <a:t> </a:t>
            </a:r>
            <a:r>
              <a:rPr lang="bg-BG" dirty="0" smtClean="0"/>
              <a:t>по-лесни за изчисление и по-точни прогнози. </a:t>
            </a:r>
            <a:endParaRPr lang="bg-BG" dirty="0" smtClean="0"/>
          </a:p>
          <a:p>
            <a:pPr marL="228600" lvl="1" indent="0">
              <a:buNone/>
            </a:pPr>
            <a:r>
              <a:rPr lang="bg-BG" b="1" dirty="0" smtClean="0"/>
              <a:t>р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”</a:t>
            </a:r>
            <a:r>
              <a:rPr lang="bg-BG" dirty="0" smtClean="0"/>
              <a:t> извличане на информация от текст на чужд език, без да се учи езикът”</a:t>
            </a:r>
            <a:endParaRPr lang="en-US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2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/>
              <a:t>3. </a:t>
            </a:r>
            <a:r>
              <a:rPr lang="bg-BG" dirty="0" smtClean="0"/>
              <a:t>Категории алгоритми за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Еволюционни </a:t>
            </a:r>
            <a:r>
              <a:rPr lang="mr-IN" dirty="0" smtClean="0"/>
              <a:t>–</a:t>
            </a:r>
            <a:r>
              <a:rPr lang="bg-BG" dirty="0" smtClean="0"/>
              <a:t> генетични алгоритми</a:t>
            </a:r>
          </a:p>
          <a:p>
            <a:pPr lvl="1"/>
            <a:r>
              <a:rPr lang="bg-BG" dirty="0" smtClean="0"/>
              <a:t>Свързващи - Невронни мрежи</a:t>
            </a:r>
          </a:p>
          <a:p>
            <a:pPr lvl="1"/>
            <a:r>
              <a:rPr lang="bg-BG" dirty="0" smtClean="0"/>
              <a:t>Символни </a:t>
            </a:r>
            <a:r>
              <a:rPr lang="mr-IN" dirty="0" smtClean="0"/>
              <a:t>–</a:t>
            </a:r>
            <a:r>
              <a:rPr lang="bg-BG" dirty="0" smtClean="0"/>
              <a:t> логически</a:t>
            </a:r>
          </a:p>
          <a:p>
            <a:pPr lvl="1"/>
            <a:r>
              <a:rPr lang="bg-BG" dirty="0" smtClean="0"/>
              <a:t>Бейсови </a:t>
            </a:r>
            <a:r>
              <a:rPr lang="mr-IN" dirty="0" smtClean="0"/>
              <a:t>–</a:t>
            </a:r>
            <a:r>
              <a:rPr lang="bg-BG" dirty="0" smtClean="0"/>
              <a:t> графични</a:t>
            </a:r>
          </a:p>
          <a:p>
            <a:pPr lvl="1"/>
            <a:r>
              <a:rPr lang="bg-BG" dirty="0" smtClean="0"/>
              <a:t>Търсещи аналогия - </a:t>
            </a:r>
            <a:r>
              <a:rPr lang="en-US" dirty="0" smtClean="0"/>
              <a:t>SVM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218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19 at 7.4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72" y="1207352"/>
            <a:ext cx="5305628" cy="52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 smtClean="0"/>
              <a:t>4. Компоненти на алгоритмите за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bg-BG" dirty="0" smtClean="0"/>
              <a:t>Представяне </a:t>
            </a:r>
            <a:r>
              <a:rPr lang="mr-IN" dirty="0" smtClean="0"/>
              <a:t>–</a:t>
            </a:r>
            <a:r>
              <a:rPr lang="bg-BG" dirty="0" smtClean="0"/>
              <a:t> кои хипотези могат да бъдат представени от  даден клас алгоритми</a:t>
            </a:r>
          </a:p>
          <a:p>
            <a:pPr lvl="1"/>
            <a:r>
              <a:rPr lang="bg-BG" dirty="0" smtClean="0"/>
              <a:t>Оптимизация </a:t>
            </a:r>
            <a:r>
              <a:rPr lang="mr-IN" dirty="0" smtClean="0"/>
              <a:t>–</a:t>
            </a:r>
            <a:r>
              <a:rPr lang="bg-BG" dirty="0" smtClean="0"/>
              <a:t> </a:t>
            </a:r>
            <a:r>
              <a:rPr lang="bg-BG" dirty="0" smtClean="0"/>
              <a:t>метрика за настройка на </a:t>
            </a:r>
            <a:r>
              <a:rPr lang="bg-BG" dirty="0" smtClean="0"/>
              <a:t>модела</a:t>
            </a:r>
          </a:p>
          <a:p>
            <a:pPr lvl="1"/>
            <a:r>
              <a:rPr lang="bg-BG" dirty="0" smtClean="0"/>
              <a:t>Оценка </a:t>
            </a:r>
            <a:r>
              <a:rPr lang="mr-IN" dirty="0" smtClean="0"/>
              <a:t>–</a:t>
            </a:r>
            <a:r>
              <a:rPr lang="bg-BG" dirty="0" smtClean="0"/>
              <a:t> на производителността </a:t>
            </a:r>
            <a:r>
              <a:rPr lang="bg-BG" dirty="0"/>
              <a:t>след “</a:t>
            </a:r>
            <a:r>
              <a:rPr lang="bg-BG" dirty="0" smtClean="0"/>
              <a:t>напасването</a:t>
            </a:r>
            <a:r>
              <a:rPr lang="bg-BG" dirty="0" smtClean="0"/>
              <a:t>”, настройката </a:t>
            </a:r>
            <a:r>
              <a:rPr lang="bg-BG" dirty="0"/>
              <a:t>на </a:t>
            </a:r>
            <a:r>
              <a:rPr lang="bg-BG" dirty="0" smtClean="0"/>
              <a:t>модела.</a:t>
            </a:r>
          </a:p>
          <a:p>
            <a:pPr lvl="1"/>
            <a:endParaRPr lang="bg-BG" dirty="0"/>
          </a:p>
          <a:p>
            <a:pPr lvl="1"/>
            <a:r>
              <a:rPr lang="bg-BG" dirty="0" smtClean="0"/>
              <a:t>Стъпки на МО задача:</a:t>
            </a:r>
            <a:endParaRPr lang="bg-BG" dirty="0" smtClean="0"/>
          </a:p>
          <a:p>
            <a:pPr lvl="2"/>
            <a:r>
              <a:rPr lang="bg-BG" dirty="0" smtClean="0"/>
              <a:t>Дефиниране на проблем</a:t>
            </a:r>
          </a:p>
          <a:p>
            <a:pPr lvl="2"/>
            <a:r>
              <a:rPr lang="bg-BG" dirty="0" smtClean="0"/>
              <a:t>Събиране на маркирани данни</a:t>
            </a:r>
          </a:p>
          <a:p>
            <a:pPr lvl="2"/>
            <a:r>
              <a:rPr lang="bg-BG" dirty="0" smtClean="0"/>
              <a:t>Избор на клас алгоритми</a:t>
            </a:r>
          </a:p>
          <a:p>
            <a:pPr lvl="2"/>
            <a:r>
              <a:rPr lang="bg-BG" dirty="0" smtClean="0"/>
              <a:t>Избор на оптимизационна мярка за обучението на модела</a:t>
            </a:r>
          </a:p>
          <a:p>
            <a:pPr lvl="2"/>
            <a:r>
              <a:rPr lang="bg-BG" dirty="0" smtClean="0"/>
              <a:t>Избор на мярка за оценяване на модела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556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 smtClean="0"/>
              <a:t>4. Компоненти на алгоритмите за 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Избор на оптимизационна мярка за обучението на модела </a:t>
            </a:r>
          </a:p>
          <a:p>
            <a:pPr lvl="1"/>
            <a:r>
              <a:rPr lang="bg-BG" dirty="0" smtClean="0"/>
              <a:t>Избор на мярка за оценяване на модела</a:t>
            </a:r>
          </a:p>
          <a:p>
            <a:pPr lvl="2"/>
            <a:endParaRPr lang="bg-BG" dirty="0"/>
          </a:p>
          <a:p>
            <a:pPr lvl="2"/>
            <a:r>
              <a:rPr lang="bg-BG" b="1" dirty="0" smtClean="0"/>
              <a:t>Разлика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цел на оптимизация на логистичната </a:t>
            </a:r>
            <a:r>
              <a:rPr lang="bg-BG" dirty="0" smtClean="0"/>
              <a:t>регресия-  </a:t>
            </a:r>
            <a:r>
              <a:rPr lang="bg-BG" dirty="0" smtClean="0"/>
              <a:t>минимизация на отрицателната логаритмична вероятност  (бинарна кръстосана </a:t>
            </a:r>
            <a:r>
              <a:rPr lang="bg-BG" dirty="0" smtClean="0"/>
              <a:t>ентропия)</a:t>
            </a:r>
            <a:r>
              <a:rPr lang="bg-BG" dirty="0" smtClean="0"/>
              <a:t>, метрика за оценяване</a:t>
            </a:r>
            <a:r>
              <a:rPr lang="mr-IN" dirty="0" smtClean="0"/>
              <a:t>–</a:t>
            </a:r>
            <a:r>
              <a:rPr lang="bg-BG" dirty="0" smtClean="0"/>
              <a:t> точност на класификацията </a:t>
            </a:r>
            <a:r>
              <a:rPr lang="bg-BG" dirty="0" smtClean="0"/>
              <a:t>(</a:t>
            </a:r>
            <a:r>
              <a:rPr lang="en-US" dirty="0" smtClean="0"/>
              <a:t>classification accuracy)</a:t>
            </a:r>
            <a:r>
              <a:rPr lang="bg-BG" dirty="0" smtClean="0"/>
              <a:t>или </a:t>
            </a:r>
            <a:r>
              <a:rPr lang="bg-BG" dirty="0" smtClean="0"/>
              <a:t>погрешна </a:t>
            </a:r>
            <a:r>
              <a:rPr lang="bg-BG" dirty="0" smtClean="0"/>
              <a:t>класификация</a:t>
            </a:r>
            <a:r>
              <a:rPr lang="en-US" dirty="0" smtClean="0"/>
              <a:t> (misclassification error)</a:t>
            </a:r>
            <a:r>
              <a:rPr lang="bg-BG" dirty="0" smtClean="0"/>
              <a:t>  </a:t>
            </a:r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610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/>
              <a:t>5</a:t>
            </a:r>
            <a:r>
              <a:rPr lang="bg-BG" dirty="0" smtClean="0"/>
              <a:t>. Обучение, настройка на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класификационен / регресионен модел </a:t>
            </a:r>
            <a:r>
              <a:rPr lang="mr-IN" dirty="0" smtClean="0"/>
              <a:t>–</a:t>
            </a:r>
            <a:r>
              <a:rPr lang="bg-BG" dirty="0" smtClean="0"/>
              <a:t>използване на оптимизационен алгоритъм за оптимизация на целева функция </a:t>
            </a:r>
            <a:r>
              <a:rPr lang="mr-IN" dirty="0" smtClean="0"/>
              <a:t>–</a:t>
            </a:r>
            <a:r>
              <a:rPr lang="bg-BG" dirty="0" smtClean="0"/>
              <a:t> </a:t>
            </a:r>
            <a:r>
              <a:rPr lang="en-US" dirty="0" smtClean="0"/>
              <a:t>max log </a:t>
            </a:r>
            <a:r>
              <a:rPr lang="bg-BG" dirty="0" smtClean="0"/>
              <a:t>вероятност, </a:t>
            </a:r>
            <a:r>
              <a:rPr lang="en-US" dirty="0" smtClean="0"/>
              <a:t>min </a:t>
            </a:r>
            <a:r>
              <a:rPr lang="bg-BG" dirty="0" smtClean="0"/>
              <a:t>средна квадратична грешка</a:t>
            </a:r>
            <a:endParaRPr lang="en-US" dirty="0" smtClean="0"/>
          </a:p>
          <a:p>
            <a:r>
              <a:rPr lang="bg-BG" b="1" dirty="0" smtClean="0"/>
              <a:t>Методи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Комбинаторно търсене, “лакомо” (</a:t>
            </a:r>
            <a:r>
              <a:rPr lang="en-US" dirty="0" smtClean="0"/>
              <a:t>greedy) </a:t>
            </a:r>
            <a:r>
              <a:rPr lang="bg-BG" dirty="0" smtClean="0"/>
              <a:t>търсене (дървета на решения)</a:t>
            </a:r>
          </a:p>
          <a:p>
            <a:pPr lvl="1"/>
            <a:r>
              <a:rPr lang="bg-BG" dirty="0" smtClean="0"/>
              <a:t> Неограничена изпъкнала “</a:t>
            </a:r>
            <a:r>
              <a:rPr lang="en-US" dirty="0" smtClean="0"/>
              <a:t>convex</a:t>
            </a:r>
            <a:r>
              <a:rPr lang="bg-BG" dirty="0" smtClean="0"/>
              <a:t>”</a:t>
            </a:r>
            <a:r>
              <a:rPr lang="en-US" dirty="0" smtClean="0"/>
              <a:t> </a:t>
            </a:r>
            <a:r>
              <a:rPr lang="bg-BG" dirty="0" smtClean="0"/>
              <a:t>оптимизация (логистична регресия)</a:t>
            </a:r>
          </a:p>
          <a:p>
            <a:pPr lvl="1"/>
            <a:r>
              <a:rPr lang="bg-BG" dirty="0" smtClean="0"/>
              <a:t>Неизпъкнала оптимизация, обратно разпространение</a:t>
            </a:r>
            <a:r>
              <a:rPr lang="en-US" dirty="0" smtClean="0"/>
              <a:t> “</a:t>
            </a:r>
            <a:r>
              <a:rPr lang="en-US" dirty="0" err="1" smtClean="0"/>
              <a:t>backpropagation</a:t>
            </a:r>
            <a:r>
              <a:rPr lang="en-US" dirty="0" smtClean="0"/>
              <a:t>” (</a:t>
            </a:r>
            <a:r>
              <a:rPr lang="bg-BG" dirty="0" smtClean="0"/>
              <a:t>невронни мрежи)	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922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bg-BG" dirty="0" smtClean="0"/>
              <a:t>. Категории оптимизационни задачи и алгоритми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Максимизация на постериорна вероятност </a:t>
            </a:r>
            <a:r>
              <a:rPr lang="mr-IN" dirty="0" smtClean="0"/>
              <a:t>–</a:t>
            </a:r>
            <a:r>
              <a:rPr lang="bg-BG" dirty="0" smtClean="0"/>
              <a:t> </a:t>
            </a:r>
            <a:r>
              <a:rPr lang="en-US" dirty="0" smtClean="0"/>
              <a:t>naïve Bayes</a:t>
            </a:r>
          </a:p>
          <a:p>
            <a:r>
              <a:rPr lang="bg-BG" dirty="0" smtClean="0"/>
              <a:t> Максимизация на функцията за напасване </a:t>
            </a:r>
            <a:r>
              <a:rPr lang="mr-IN" dirty="0" smtClean="0"/>
              <a:t>–</a:t>
            </a:r>
            <a:r>
              <a:rPr lang="bg-BG" dirty="0" smtClean="0"/>
              <a:t> генетично програмиране</a:t>
            </a:r>
          </a:p>
          <a:p>
            <a:r>
              <a:rPr lang="bg-BG" dirty="0" smtClean="0"/>
              <a:t> Максимизиране на общия бонус (</a:t>
            </a:r>
            <a:r>
              <a:rPr lang="en-US" dirty="0" smtClean="0"/>
              <a:t>reinforcement learning)</a:t>
            </a:r>
          </a:p>
          <a:p>
            <a:r>
              <a:rPr lang="bg-BG" dirty="0" smtClean="0"/>
              <a:t>Максимизиране на </a:t>
            </a:r>
            <a:r>
              <a:rPr lang="bg-BG" dirty="0" smtClean="0"/>
              <a:t>добитата информация </a:t>
            </a:r>
            <a:r>
              <a:rPr lang="bg-BG" dirty="0" smtClean="0"/>
              <a:t>(</a:t>
            </a:r>
            <a:r>
              <a:rPr lang="en-US" dirty="0" smtClean="0"/>
              <a:t>information gain) / </a:t>
            </a:r>
            <a:r>
              <a:rPr lang="bg-BG" dirty="0" smtClean="0"/>
              <a:t>минимизиране на  напр. неточности на възли наследници (</a:t>
            </a:r>
            <a:r>
              <a:rPr lang="en-US" dirty="0" smtClean="0"/>
              <a:t>CART </a:t>
            </a:r>
            <a:r>
              <a:rPr lang="bg-BG" dirty="0" smtClean="0"/>
              <a:t>дървета на решения)</a:t>
            </a:r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003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7853"/>
          </a:xfrm>
        </p:spPr>
        <p:txBody>
          <a:bodyPr/>
          <a:lstStyle/>
          <a:p>
            <a:pPr algn="ctr"/>
            <a:r>
              <a:rPr lang="bg-BG" dirty="0" smtClean="0"/>
              <a:t>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Въведение в МО</a:t>
            </a:r>
          </a:p>
          <a:p>
            <a:r>
              <a:rPr lang="bg-BG" dirty="0" smtClean="0"/>
              <a:t>Софтуерна среда</a:t>
            </a:r>
          </a:p>
          <a:p>
            <a:r>
              <a:rPr lang="bg-BG" dirty="0" smtClean="0"/>
              <a:t>Платформи</a:t>
            </a:r>
            <a:endParaRPr lang="en-US" dirty="0" smtClean="0"/>
          </a:p>
          <a:p>
            <a:r>
              <a:rPr lang="bg-BG" dirty="0" smtClean="0"/>
              <a:t>Вероятности, функции на разпределение - преговор</a:t>
            </a:r>
          </a:p>
          <a:p>
            <a:r>
              <a:rPr lang="bg-BG" dirty="0" smtClean="0"/>
              <a:t>Намаляване на размерност </a:t>
            </a:r>
            <a:r>
              <a:rPr lang="mr-IN" dirty="0" smtClean="0"/>
              <a:t>–</a:t>
            </a:r>
            <a:r>
              <a:rPr lang="bg-BG" dirty="0" smtClean="0"/>
              <a:t> извличане и подбор на предиктори (</a:t>
            </a:r>
            <a:r>
              <a:rPr lang="en-US" dirty="0" smtClean="0"/>
              <a:t>feature extraction, selection)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bg-BG" dirty="0" smtClean="0"/>
              <a:t>. Категории оптимизационни задачи и алгоритми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Минимизация </a:t>
            </a:r>
            <a:r>
              <a:rPr lang="bg-BG" dirty="0" smtClean="0"/>
              <a:t>на функцията на средна квадратична грешка (печалба/загуба) (</a:t>
            </a:r>
            <a:r>
              <a:rPr lang="en-US" dirty="0" smtClean="0"/>
              <a:t>CART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регресия на дървета </a:t>
            </a:r>
            <a:r>
              <a:rPr lang="bg-BG" dirty="0"/>
              <a:t>на </a:t>
            </a:r>
            <a:r>
              <a:rPr lang="bg-BG" dirty="0" smtClean="0"/>
              <a:t>решения, линейна регресия,  адаптивни линейни неврони)</a:t>
            </a:r>
          </a:p>
          <a:p>
            <a:r>
              <a:rPr lang="bg-BG" dirty="0"/>
              <a:t> </a:t>
            </a:r>
            <a:r>
              <a:rPr lang="bg-BG" dirty="0" smtClean="0"/>
              <a:t>Максимизация на логаритмична </a:t>
            </a:r>
            <a:r>
              <a:rPr lang="bg-BG" dirty="0"/>
              <a:t>вероятност </a:t>
            </a:r>
            <a:r>
              <a:rPr lang="bg-BG" dirty="0" smtClean="0"/>
              <a:t>или минимизация на функцията на кръстосана ентропия (печалба</a:t>
            </a:r>
            <a:r>
              <a:rPr lang="bg-BG" dirty="0"/>
              <a:t>/</a:t>
            </a:r>
            <a:r>
              <a:rPr lang="bg-BG" dirty="0" smtClean="0"/>
              <a:t>загуба)</a:t>
            </a:r>
          </a:p>
          <a:p>
            <a:r>
              <a:rPr lang="bg-BG" dirty="0" smtClean="0"/>
              <a:t> Минимизация на загубата в съединенията (</a:t>
            </a:r>
            <a:r>
              <a:rPr lang="en-US" dirty="0" smtClean="0"/>
              <a:t>hinge) (</a:t>
            </a:r>
            <a:r>
              <a:rPr lang="bg-BG" dirty="0" smtClean="0"/>
              <a:t> </a:t>
            </a:r>
            <a:r>
              <a:rPr lang="en-US" dirty="0" smtClean="0"/>
              <a:t>SVM)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396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/>
              <a:t>7</a:t>
            </a:r>
            <a:r>
              <a:rPr lang="bg-BG" dirty="0" smtClean="0"/>
              <a:t>. Оценка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Точност на класификация </a:t>
            </a:r>
            <a:r>
              <a:rPr lang="en-US" dirty="0" smtClean="0"/>
              <a:t>ACC</a:t>
            </a:r>
            <a:endParaRPr lang="bg-BG" dirty="0" smtClean="0"/>
          </a:p>
          <a:p>
            <a:pPr lvl="1"/>
            <a:r>
              <a:rPr lang="bg-BG" dirty="0"/>
              <a:t>% на правилно класифицираните данни</a:t>
            </a:r>
            <a:endParaRPr lang="bg-BG" dirty="0" smtClean="0"/>
          </a:p>
          <a:p>
            <a:pPr lvl="1"/>
            <a:r>
              <a:rPr lang="bg-BG" dirty="0" smtClean="0"/>
              <a:t>Обобщена </a:t>
            </a:r>
            <a:r>
              <a:rPr lang="bg-BG" dirty="0"/>
              <a:t>производителност на модел </a:t>
            </a:r>
            <a:r>
              <a:rPr lang="mr-IN" dirty="0"/>
              <a:t>–</a:t>
            </a:r>
            <a:r>
              <a:rPr lang="bg-BG" dirty="0"/>
              <a:t> върху нови данни със същото разпределение като </a:t>
            </a:r>
            <a:r>
              <a:rPr lang="bg-BG" dirty="0" smtClean="0"/>
              <a:t>обучителните </a:t>
            </a:r>
          </a:p>
          <a:p>
            <a:r>
              <a:rPr lang="bg-BG" dirty="0"/>
              <a:t>Г</a:t>
            </a:r>
            <a:r>
              <a:rPr lang="bg-BG" dirty="0" smtClean="0"/>
              <a:t>решка на прогнозата (грешка от некоректна класификация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ERR=1-ACC</a:t>
            </a:r>
          </a:p>
          <a:p>
            <a:pPr lvl="1"/>
            <a:r>
              <a:rPr lang="bg-BG" dirty="0" smtClean="0"/>
              <a:t>Напр. ф-я </a:t>
            </a:r>
            <a:r>
              <a:rPr lang="en-US" dirty="0" smtClean="0"/>
              <a:t>0-1 L(y’, y), y’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прогнозна стойност, </a:t>
            </a:r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истинска стойност, </a:t>
            </a:r>
          </a:p>
          <a:p>
            <a:pPr lvl="1"/>
            <a:r>
              <a:rPr lang="en-US" dirty="0" smtClean="0"/>
              <a:t>ERR </a:t>
            </a:r>
            <a:r>
              <a:rPr lang="mr-IN" dirty="0" smtClean="0"/>
              <a:t>–</a:t>
            </a:r>
            <a:r>
              <a:rPr lang="en-US" dirty="0" smtClean="0"/>
              <a:t> E[L(Y’, Y)]</a:t>
            </a:r>
            <a:r>
              <a:rPr lang="bg-BG" dirty="0" smtClean="0"/>
              <a:t>, очаквана стойност, определя се от тестовото множество </a:t>
            </a:r>
            <a:r>
              <a:rPr lang="en-US" dirty="0" err="1" smtClean="0"/>
              <a:t>Dt</a:t>
            </a:r>
            <a:r>
              <a:rPr lang="en-US" dirty="0" smtClean="0"/>
              <a:t>:</a:t>
            </a:r>
          </a:p>
          <a:p>
            <a:pPr lvl="1"/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20 at 8.4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82" y="5408145"/>
            <a:ext cx="4178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/>
              <a:t>7</a:t>
            </a:r>
            <a:r>
              <a:rPr lang="bg-BG" dirty="0" smtClean="0"/>
              <a:t>. Оценка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Грешка на прогнозата (грешка от некоректна класификация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ERR=1-ACC</a:t>
            </a:r>
          </a:p>
          <a:p>
            <a:pPr lvl="1"/>
            <a:r>
              <a:rPr lang="bg-BG" dirty="0" smtClean="0"/>
              <a:t>Популярни метрики: </a:t>
            </a:r>
          </a:p>
          <a:p>
            <a:pPr lvl="2"/>
            <a:r>
              <a:rPr lang="en-US" dirty="0" smtClean="0"/>
              <a:t>ACC (1-ERR)</a:t>
            </a:r>
          </a:p>
          <a:p>
            <a:pPr lvl="2"/>
            <a:r>
              <a:rPr lang="en-US" dirty="0" smtClean="0"/>
              <a:t>ROC AUC</a:t>
            </a:r>
          </a:p>
          <a:p>
            <a:pPr lvl="2"/>
            <a:r>
              <a:rPr lang="en-US" dirty="0" smtClean="0"/>
              <a:t>Precision</a:t>
            </a:r>
          </a:p>
          <a:p>
            <a:pPr lvl="2"/>
            <a:r>
              <a:rPr lang="en-US" dirty="0" smtClean="0"/>
              <a:t>Recall</a:t>
            </a:r>
          </a:p>
          <a:p>
            <a:pPr lvl="2"/>
            <a:r>
              <a:rPr lang="en-US" dirty="0" smtClean="0"/>
              <a:t>(Cross) Entropy</a:t>
            </a:r>
          </a:p>
          <a:p>
            <a:pPr lvl="2"/>
            <a:r>
              <a:rPr lang="bg-BG" dirty="0" smtClean="0"/>
              <a:t>Вероятност</a:t>
            </a:r>
          </a:p>
          <a:p>
            <a:pPr lvl="2"/>
            <a:r>
              <a:rPr lang="bg-BG" dirty="0" smtClean="0"/>
              <a:t>Квадратична грешка / </a:t>
            </a:r>
            <a:r>
              <a:rPr lang="en-US" dirty="0" smtClean="0"/>
              <a:t>MSE</a:t>
            </a:r>
          </a:p>
          <a:p>
            <a:pPr lvl="2"/>
            <a:r>
              <a:rPr lang="bg-BG" dirty="0" smtClean="0"/>
              <a:t> </a:t>
            </a:r>
            <a:r>
              <a:rPr lang="en-US" dirty="0" smtClean="0"/>
              <a:t>L-norms</a:t>
            </a:r>
          </a:p>
          <a:p>
            <a:pPr lvl="2"/>
            <a:r>
              <a:rPr lang="en-US" dirty="0" smtClean="0"/>
              <a:t>Utility</a:t>
            </a:r>
          </a:p>
          <a:p>
            <a:pPr lvl="2"/>
            <a:r>
              <a:rPr lang="en-US" dirty="0" smtClean="0"/>
              <a:t>Fitness</a:t>
            </a:r>
          </a:p>
          <a:p>
            <a:pPr lvl="2"/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bg-BG" dirty="0" smtClean="0"/>
          </a:p>
          <a:p>
            <a:pPr lvl="2"/>
            <a:endParaRPr lang="bg-BG" dirty="0" smtClean="0"/>
          </a:p>
          <a:p>
            <a:pPr lvl="2"/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0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 smtClean="0"/>
              <a:t>8</a:t>
            </a:r>
            <a:r>
              <a:rPr lang="bg-BG" dirty="0" smtClean="0"/>
              <a:t>. МО - подходи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Прилагане на МО за решаване на практически проблем:</a:t>
            </a:r>
          </a:p>
          <a:p>
            <a:pPr lvl="2"/>
            <a:r>
              <a:rPr lang="bg-BG" dirty="0" smtClean="0"/>
              <a:t>Дефиниране на цел и избор на подходящо средство (обучаващ алгоритъм):</a:t>
            </a:r>
          </a:p>
          <a:p>
            <a:pPr lvl="3"/>
            <a:r>
              <a:rPr lang="bg-BG" dirty="0" smtClean="0"/>
              <a:t>Цел </a:t>
            </a:r>
            <a:r>
              <a:rPr lang="mr-IN" dirty="0" smtClean="0"/>
              <a:t>–</a:t>
            </a:r>
            <a:r>
              <a:rPr lang="bg-BG" dirty="0" smtClean="0"/>
              <a:t> разбиране на явление (как резултатът се свързва с входните променливи) / точно прогнозиране (какъв резултат се очаква от бъдещ вход) =&gt; 2 подхода: моделиране на данни, моделиране на алгоритъм</a:t>
            </a:r>
          </a:p>
          <a:p>
            <a:pPr lvl="3"/>
            <a:endParaRPr lang="bg-BG" dirty="0" smtClean="0"/>
          </a:p>
          <a:p>
            <a:pPr lvl="2"/>
            <a:endParaRPr lang="bg-BG" dirty="0" smtClean="0"/>
          </a:p>
          <a:p>
            <a:pPr lvl="2"/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22 at 4.0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6" y="4417971"/>
            <a:ext cx="4191000" cy="1333500"/>
          </a:xfrm>
          <a:prstGeom prst="rect">
            <a:avLst/>
          </a:prstGeom>
        </p:spPr>
      </p:pic>
      <p:pic>
        <p:nvPicPr>
          <p:cNvPr id="5" name="Picture 4" descr="Screen Shot 2020-02-22 at 4.0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17971"/>
            <a:ext cx="4826000" cy="2044700"/>
          </a:xfrm>
          <a:prstGeom prst="rect">
            <a:avLst/>
          </a:prstGeom>
        </p:spPr>
      </p:pic>
      <p:pic>
        <p:nvPicPr>
          <p:cNvPr id="6" name="Picture 5" descr="Screen Shot 2020-02-28 at 4.09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" y="6076949"/>
            <a:ext cx="5003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 smtClean="0"/>
              <a:t>8</a:t>
            </a:r>
            <a:r>
              <a:rPr lang="bg-BG" dirty="0" smtClean="0"/>
              <a:t>. МО - подходи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Информация и прогноза			Прогноза</a:t>
            </a:r>
          </a:p>
          <a:p>
            <a:pPr lvl="3"/>
            <a:r>
              <a:rPr lang="bg-BG" dirty="0" smtClean="0"/>
              <a:t>Валидиране </a:t>
            </a:r>
            <a:r>
              <a:rPr lang="mr-IN" dirty="0" smtClean="0"/>
              <a:t>–</a:t>
            </a:r>
            <a:r>
              <a:rPr lang="bg-BG" dirty="0" smtClean="0"/>
              <a:t> Да/Не с точност на пасване,	Точност на прогнозиране</a:t>
            </a:r>
          </a:p>
          <a:p>
            <a:pPr lvl="3"/>
            <a:r>
              <a:rPr lang="bg-BG" dirty="0" smtClean="0"/>
              <a:t>Оценяване на остатък</a:t>
            </a:r>
          </a:p>
          <a:p>
            <a:pPr lvl="2"/>
            <a:endParaRPr lang="bg-BG" dirty="0" smtClean="0"/>
          </a:p>
          <a:p>
            <a:pPr lvl="2"/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22 at 4.0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756646"/>
            <a:ext cx="4191000" cy="1333500"/>
          </a:xfrm>
          <a:prstGeom prst="rect">
            <a:avLst/>
          </a:prstGeom>
        </p:spPr>
      </p:pic>
      <p:pic>
        <p:nvPicPr>
          <p:cNvPr id="5" name="Picture 4" descr="Screen Shot 2020-02-22 at 4.0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56" y="2630462"/>
            <a:ext cx="4826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8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 smtClean="0"/>
              <a:t>8</a:t>
            </a:r>
            <a:r>
              <a:rPr lang="bg-BG" dirty="0" smtClean="0"/>
              <a:t>. МО - подходи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Моделиране на данни </a:t>
            </a:r>
            <a:r>
              <a:rPr lang="mr-IN" dirty="0" smtClean="0"/>
              <a:t>–</a:t>
            </a:r>
            <a:r>
              <a:rPr lang="bg-BG" dirty="0" smtClean="0"/>
              <a:t> Бейсови класификатори, мрежи, логистична регресия</a:t>
            </a:r>
          </a:p>
          <a:p>
            <a:r>
              <a:rPr lang="bg-BG" dirty="0" smtClean="0"/>
              <a:t>Моделиране на алгоритъм </a:t>
            </a:r>
            <a:r>
              <a:rPr lang="mr-IN" dirty="0" smtClean="0"/>
              <a:t>–</a:t>
            </a:r>
            <a:r>
              <a:rPr lang="bg-BG" dirty="0" smtClean="0"/>
              <a:t> к-най-близък съсед, дървета на решения, </a:t>
            </a:r>
            <a:r>
              <a:rPr lang="en-US" dirty="0" smtClean="0"/>
              <a:t>SVM</a:t>
            </a:r>
            <a:r>
              <a:rPr lang="bg-BG" dirty="0" smtClean="0"/>
              <a:t>			</a:t>
            </a:r>
          </a:p>
          <a:p>
            <a:pPr lvl="2"/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130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 smtClean="0"/>
              <a:t>8</a:t>
            </a:r>
            <a:r>
              <a:rPr lang="bg-BG" dirty="0" smtClean="0"/>
              <a:t>. МО </a:t>
            </a:r>
            <a:r>
              <a:rPr lang="mr-IN" dirty="0" smtClean="0"/>
              <a:t>–</a:t>
            </a:r>
            <a:r>
              <a:rPr lang="bg-BG" dirty="0" smtClean="0"/>
              <a:t> проблеми и предизвикателства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Множество от добри модели</a:t>
            </a:r>
            <a:r>
              <a:rPr lang="bg-BG" dirty="0" smtClean="0"/>
              <a:t>, които пасват добре на данните </a:t>
            </a:r>
            <a:r>
              <a:rPr lang="mr-IN" dirty="0" smtClean="0"/>
              <a:t>–</a:t>
            </a:r>
            <a:r>
              <a:rPr lang="bg-BG" dirty="0" smtClean="0"/>
              <a:t> кой от тях да се избере?</a:t>
            </a:r>
          </a:p>
          <a:p>
            <a:r>
              <a:rPr lang="bg-BG" dirty="0" smtClean="0"/>
              <a:t>Конфликт между </a:t>
            </a:r>
            <a:r>
              <a:rPr lang="bg-BG" b="1" dirty="0" smtClean="0"/>
              <a:t>простота</a:t>
            </a:r>
            <a:r>
              <a:rPr lang="bg-BG" dirty="0" smtClean="0"/>
              <a:t> и </a:t>
            </a:r>
            <a:r>
              <a:rPr lang="bg-BG" b="1" dirty="0" smtClean="0"/>
              <a:t>точност</a:t>
            </a:r>
            <a:r>
              <a:rPr lang="bg-BG" dirty="0" smtClean="0"/>
              <a:t> на модела </a:t>
            </a:r>
            <a:r>
              <a:rPr lang="mr-IN" dirty="0" smtClean="0"/>
              <a:t>–</a:t>
            </a:r>
            <a:r>
              <a:rPr lang="bg-BG" dirty="0" smtClean="0"/>
              <a:t> </a:t>
            </a:r>
          </a:p>
          <a:p>
            <a:r>
              <a:rPr lang="bg-BG" dirty="0" smtClean="0"/>
              <a:t>Проблемът на </a:t>
            </a:r>
            <a:r>
              <a:rPr lang="bg-BG" b="1" dirty="0" smtClean="0"/>
              <a:t>размерността</a:t>
            </a:r>
            <a:r>
              <a:rPr lang="bg-BG" dirty="0" smtClean="0"/>
              <a:t> </a:t>
            </a:r>
            <a:r>
              <a:rPr lang="mr-IN" dirty="0" smtClean="0"/>
              <a:t>–</a:t>
            </a:r>
            <a:r>
              <a:rPr lang="bg-BG" dirty="0" smtClean="0"/>
              <a:t> счита се, че по-големият обем данни е предимство (повече информация), но може да е вредно за модела </a:t>
            </a:r>
            <a:r>
              <a:rPr lang="mr-IN" dirty="0" smtClean="0"/>
              <a:t>–</a:t>
            </a:r>
            <a:r>
              <a:rPr lang="bg-BG" dirty="0" smtClean="0"/>
              <a:t> добро пасване с обучителните данни, но не обобщава добре нови данни, не срещани при обучението, </a:t>
            </a:r>
            <a:r>
              <a:rPr lang="bg-BG" b="1" dirty="0" smtClean="0"/>
              <a:t>шум</a:t>
            </a:r>
            <a:r>
              <a:rPr lang="bg-BG" dirty="0" smtClean="0"/>
              <a:t> на пасване;</a:t>
            </a:r>
          </a:p>
          <a:p>
            <a:pPr lvl="2"/>
            <a:r>
              <a:rPr lang="bg-BG" dirty="0" smtClean="0"/>
              <a:t>Много предиктори, фиксиран брой обучаващи образци</a:t>
            </a:r>
          </a:p>
          <a:p>
            <a:pPr lvl="2"/>
            <a:r>
              <a:rPr lang="bg-BG" dirty="0" smtClean="0"/>
              <a:t>Има модели, които заобикалят този проблем</a:t>
            </a:r>
            <a:r>
              <a:rPr lang="en-US" dirty="0" smtClean="0"/>
              <a:t> (random forest)</a:t>
            </a:r>
            <a:r>
              <a:rPr lang="bg-BG" dirty="0" smtClean="0"/>
              <a:t> </a:t>
            </a:r>
          </a:p>
          <a:p>
            <a:pPr lvl="2"/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338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en-US" dirty="0"/>
              <a:t>9</a:t>
            </a:r>
            <a:r>
              <a:rPr lang="bg-BG" dirty="0" smtClean="0"/>
              <a:t>. МО и други области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МО и </a:t>
            </a:r>
            <a:r>
              <a:rPr lang="en-US" b="1" dirty="0" smtClean="0"/>
              <a:t>data mining </a:t>
            </a:r>
            <a:r>
              <a:rPr lang="bg-BG" dirty="0" smtClean="0"/>
              <a:t>(откриване на закономерности в данни,добиване на знания и вникване в данните,  фокус </a:t>
            </a:r>
            <a:r>
              <a:rPr lang="mr-IN" dirty="0" smtClean="0"/>
              <a:t>–</a:t>
            </a:r>
            <a:r>
              <a:rPr lang="bg-BG" dirty="0" smtClean="0"/>
              <a:t> изчислителни техники, работа с бази данни, обработка на данни, визуализация, </a:t>
            </a:r>
            <a:r>
              <a:rPr lang="en-US" b="1" dirty="0" smtClean="0"/>
              <a:t>Data Science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алгоритмите за МО </a:t>
            </a:r>
            <a:r>
              <a:rPr lang="mr-IN" dirty="0" smtClean="0"/>
              <a:t>–</a:t>
            </a:r>
            <a:r>
              <a:rPr lang="bg-BG" dirty="0" smtClean="0"/>
              <a:t> </a:t>
            </a:r>
            <a:r>
              <a:rPr lang="bg-BG" b="1" dirty="0" smtClean="0"/>
              <a:t>инструменти</a:t>
            </a:r>
            <a:r>
              <a:rPr lang="bg-BG" dirty="0" smtClean="0"/>
              <a:t> за </a:t>
            </a:r>
            <a:r>
              <a:rPr lang="en-US" dirty="0" smtClean="0"/>
              <a:t>data mining, </a:t>
            </a:r>
          </a:p>
          <a:p>
            <a:r>
              <a:rPr lang="bg-BG" dirty="0" smtClean="0"/>
              <a:t>МО и </a:t>
            </a:r>
            <a:r>
              <a:rPr lang="bg-BG" b="1" dirty="0" smtClean="0"/>
              <a:t>изкуствен </a:t>
            </a:r>
            <a:r>
              <a:rPr lang="bg-BG" dirty="0" smtClean="0"/>
              <a:t>интелект </a:t>
            </a:r>
            <a:r>
              <a:rPr lang="en-US" dirty="0" smtClean="0"/>
              <a:t>( </a:t>
            </a:r>
            <a:r>
              <a:rPr lang="bg-BG" dirty="0" smtClean="0"/>
              <a:t>имитиране на естествен интелект (обработка на ествствен език, разпознаване на изображения)</a:t>
            </a:r>
          </a:p>
          <a:p>
            <a:pPr lvl="1"/>
            <a:r>
              <a:rPr lang="bg-BG" dirty="0" smtClean="0"/>
              <a:t>МО </a:t>
            </a:r>
            <a:r>
              <a:rPr lang="mr-IN" dirty="0" smtClean="0"/>
              <a:t>–</a:t>
            </a:r>
            <a:r>
              <a:rPr lang="bg-BG" dirty="0" smtClean="0"/>
              <a:t> </a:t>
            </a:r>
            <a:r>
              <a:rPr lang="bg-BG" b="1" dirty="0" smtClean="0"/>
              <a:t>подобласт</a:t>
            </a:r>
            <a:r>
              <a:rPr lang="bg-BG" dirty="0" smtClean="0"/>
              <a:t> на ИЕ, </a:t>
            </a:r>
            <a:r>
              <a:rPr lang="bg-BG" dirty="0"/>
              <a:t>разработване на алгоритми </a:t>
            </a:r>
            <a:r>
              <a:rPr lang="mr-IN" dirty="0"/>
              <a:t>–</a:t>
            </a:r>
            <a:r>
              <a:rPr lang="bg-BG" dirty="0"/>
              <a:t> компютри да научават модели (прогнозни) от </a:t>
            </a:r>
            <a:r>
              <a:rPr lang="bg-BG" dirty="0" smtClean="0"/>
              <a:t>данни</a:t>
            </a:r>
          </a:p>
          <a:p>
            <a:r>
              <a:rPr lang="bg-BG" dirty="0" smtClean="0"/>
              <a:t>МО </a:t>
            </a:r>
            <a:r>
              <a:rPr lang="bg-BG" dirty="0" smtClean="0"/>
              <a:t>и </a:t>
            </a:r>
            <a:r>
              <a:rPr lang="en-US" b="1" dirty="0" smtClean="0"/>
              <a:t>deep learning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b="1" dirty="0" smtClean="0"/>
              <a:t>подобласт</a:t>
            </a:r>
            <a:r>
              <a:rPr lang="bg-BG" dirty="0" smtClean="0"/>
              <a:t> на МО </a:t>
            </a:r>
            <a:r>
              <a:rPr lang="mr-IN" dirty="0" smtClean="0"/>
              <a:t>–</a:t>
            </a:r>
            <a:r>
              <a:rPr lang="bg-BG" dirty="0" smtClean="0"/>
              <a:t> подмножество алгоритми, специализирани за определени задачи ( напр. </a:t>
            </a:r>
            <a:r>
              <a:rPr lang="bg-BG" dirty="0"/>
              <a:t>обработка на ествствен език, разпознаване на изображения</a:t>
            </a:r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07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22 at 6.0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9" y="1351247"/>
            <a:ext cx="7528410" cy="51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3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26" y="265091"/>
            <a:ext cx="8308975" cy="816823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10. Софтуер за МО -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bg-BG" dirty="0" smtClean="0"/>
              <a:t>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22 at 6.0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1" y="1043178"/>
            <a:ext cx="7433376" cy="5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1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7853"/>
          </a:xfrm>
        </p:spPr>
        <p:txBody>
          <a:bodyPr/>
          <a:lstStyle/>
          <a:p>
            <a:pPr algn="ctr"/>
            <a:r>
              <a:rPr lang="bg-BG" dirty="0" smtClean="0"/>
              <a:t>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Насочвано МО (</a:t>
            </a:r>
            <a:r>
              <a:rPr lang="en-US" dirty="0"/>
              <a:t>KNN)</a:t>
            </a:r>
          </a:p>
          <a:p>
            <a:r>
              <a:rPr lang="bg-BG" dirty="0"/>
              <a:t>Дървовидни методи </a:t>
            </a:r>
            <a:r>
              <a:rPr lang="mr-IN" dirty="0"/>
              <a:t>–</a:t>
            </a:r>
            <a:r>
              <a:rPr lang="bg-BG" dirty="0"/>
              <a:t> дървета на решения, метод “гора” на решения</a:t>
            </a:r>
          </a:p>
          <a:p>
            <a:r>
              <a:rPr lang="bg-BG" dirty="0"/>
              <a:t>Оценяване </a:t>
            </a:r>
            <a:r>
              <a:rPr lang="mr-IN" dirty="0"/>
              <a:t>–</a:t>
            </a:r>
            <a:r>
              <a:rPr lang="bg-BG" dirty="0"/>
              <a:t> </a:t>
            </a:r>
            <a:r>
              <a:rPr lang="en-US" dirty="0"/>
              <a:t>over/</a:t>
            </a:r>
            <a:r>
              <a:rPr lang="en-US" dirty="0" err="1"/>
              <a:t>underfitting</a:t>
            </a:r>
            <a:r>
              <a:rPr lang="en-US" dirty="0"/>
              <a:t>, uncertainty, resampling, model selection, cross-validation, algorithm selection, statistical tests, performance </a:t>
            </a:r>
            <a:r>
              <a:rPr lang="en-US" dirty="0" smtClean="0"/>
              <a:t>metrics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8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26" y="265091"/>
            <a:ext cx="8308975" cy="816823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Платформи </a:t>
            </a:r>
            <a:r>
              <a:rPr lang="bg-BG" dirty="0" smtClean="0"/>
              <a:t>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5" name="Picture 4" descr="Screen Shot 2020-02-22 at 6.24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01" y="155331"/>
            <a:ext cx="6254021" cy="65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26" y="265091"/>
            <a:ext cx="8308975" cy="816823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Платформи </a:t>
            </a:r>
            <a:r>
              <a:rPr lang="bg-BG" dirty="0" smtClean="0"/>
              <a:t>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bg-BG" dirty="0" smtClean="0"/>
          </a:p>
          <a:p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22 at 6.2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84" y="1081914"/>
            <a:ext cx="7124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1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47853"/>
          </a:xfrm>
        </p:spPr>
        <p:txBody>
          <a:bodyPr/>
          <a:lstStyle/>
          <a:p>
            <a:pPr algn="ctr"/>
            <a:r>
              <a:rPr lang="bg-BG" dirty="0" smtClean="0"/>
              <a:t>1. Машинно </a:t>
            </a:r>
            <a:r>
              <a:rPr lang="bg-BG" dirty="0" smtClean="0"/>
              <a:t>обучение</a:t>
            </a:r>
            <a:r>
              <a:rPr lang="en-US" dirty="0" smtClean="0"/>
              <a:t> - </a:t>
            </a:r>
            <a:r>
              <a:rPr lang="bg-BG" dirty="0" smtClean="0"/>
              <a:t>въведение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Начало </a:t>
            </a:r>
            <a:r>
              <a:rPr lang="mr-IN" dirty="0" smtClean="0"/>
              <a:t>–</a:t>
            </a:r>
            <a:r>
              <a:rPr lang="bg-BG" dirty="0" smtClean="0"/>
              <a:t> област на изкуствения интелект, да замести ръчното разработване на програми, автоматизирано </a:t>
            </a:r>
            <a:r>
              <a:rPr lang="bg-BG" dirty="0" smtClean="0"/>
              <a:t>(</a:t>
            </a:r>
            <a:r>
              <a:rPr lang="bg-BG" dirty="0" smtClean="0"/>
              <a:t>най-често за прогнозиране); </a:t>
            </a:r>
            <a:r>
              <a:rPr lang="bg-BG" b="1" dirty="0" smtClean="0"/>
              <a:t>превръщане на данните в програми</a:t>
            </a:r>
          </a:p>
          <a:p>
            <a:r>
              <a:rPr lang="en-US" dirty="0" smtClean="0"/>
              <a:t>Arthur Lee Samuel, 1959 </a:t>
            </a:r>
            <a:r>
              <a:rPr lang="mr-IN" dirty="0" smtClean="0"/>
              <a:t>–</a:t>
            </a:r>
            <a:r>
              <a:rPr lang="bg-BG" dirty="0" smtClean="0"/>
              <a:t> пионер в областта: “</a:t>
            </a:r>
            <a:r>
              <a:rPr lang="bg-BG" dirty="0"/>
              <a:t>О</a:t>
            </a:r>
            <a:r>
              <a:rPr lang="bg-BG" dirty="0" smtClean="0"/>
              <a:t>бласт на знанието, дава възможност </a:t>
            </a:r>
            <a:r>
              <a:rPr lang="bg-BG" b="1" dirty="0" smtClean="0"/>
              <a:t>компютрите</a:t>
            </a:r>
            <a:r>
              <a:rPr lang="bg-BG" dirty="0" smtClean="0"/>
              <a:t> да </a:t>
            </a:r>
            <a:r>
              <a:rPr lang="bg-BG" b="1" dirty="0" smtClean="0"/>
              <a:t>учат</a:t>
            </a:r>
            <a:r>
              <a:rPr lang="bg-BG" dirty="0" smtClean="0"/>
              <a:t>, без да са специално програмирани”</a:t>
            </a:r>
          </a:p>
          <a:p>
            <a:r>
              <a:rPr lang="en-US" dirty="0" smtClean="0"/>
              <a:t>Tom Mitchell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“Как да се създадат </a:t>
            </a:r>
            <a:r>
              <a:rPr lang="bg-BG" b="1" dirty="0" smtClean="0"/>
              <a:t>програми</a:t>
            </a:r>
            <a:r>
              <a:rPr lang="bg-BG" dirty="0" smtClean="0"/>
              <a:t>, които автоматично се </a:t>
            </a:r>
            <a:r>
              <a:rPr lang="bg-BG" b="1" dirty="0" smtClean="0"/>
              <a:t>подобряват</a:t>
            </a:r>
            <a:r>
              <a:rPr lang="bg-BG" dirty="0" smtClean="0"/>
              <a:t> с придобиването на </a:t>
            </a:r>
            <a:r>
              <a:rPr lang="bg-BG" b="1" dirty="0" smtClean="0"/>
              <a:t>опит</a:t>
            </a:r>
            <a:r>
              <a:rPr lang="bg-BG" dirty="0" smtClean="0"/>
              <a:t>”</a:t>
            </a:r>
          </a:p>
          <a:p>
            <a:r>
              <a:rPr lang="en-US" dirty="0" smtClean="0"/>
              <a:t>Bill Gates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“Пробив в МО би струвало колкото 10 </a:t>
            </a:r>
            <a:r>
              <a:rPr lang="en-US" dirty="0" smtClean="0"/>
              <a:t>Microsoft-</a:t>
            </a:r>
            <a:r>
              <a:rPr lang="bg-BG" dirty="0" smtClean="0"/>
              <a:t>а”  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63862"/>
          </a:xfrm>
        </p:spPr>
        <p:txBody>
          <a:bodyPr/>
          <a:lstStyle/>
          <a:p>
            <a:r>
              <a:rPr lang="bg-BG" dirty="0"/>
              <a:t>1. Машинно обучение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49" y="2756646"/>
            <a:ext cx="7846951" cy="3491753"/>
          </a:xfrm>
        </p:spPr>
        <p:txBody>
          <a:bodyPr>
            <a:normAutofit/>
          </a:bodyPr>
          <a:lstStyle/>
          <a:p>
            <a:pPr marL="228600" lvl="1" indent="0">
              <a:lnSpc>
                <a:spcPct val="130000"/>
              </a:lnSpc>
              <a:buNone/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16 at 5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21" y="2320627"/>
            <a:ext cx="5615447" cy="3627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2784" y="5784820"/>
            <a:ext cx="808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rasbt</a:t>
            </a:r>
            <a:r>
              <a:rPr lang="en-US" dirty="0"/>
              <a:t>/stat479-machine-learning-fs19/blob/master/01_overview/01-ml-overview__notes.pdf</a:t>
            </a:r>
          </a:p>
        </p:txBody>
      </p:sp>
    </p:spTree>
    <p:extLst>
      <p:ext uri="{BB962C8B-B14F-4D97-AF65-F5344CB8AC3E}">
        <p14:creationId xmlns:p14="http://schemas.microsoft.com/office/powerpoint/2010/main" val="116090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957942"/>
          </a:xfrm>
        </p:spPr>
        <p:txBody>
          <a:bodyPr/>
          <a:lstStyle/>
          <a:p>
            <a:r>
              <a:rPr lang="bg-BG" dirty="0"/>
              <a:t>1. Машинно обучение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Tom Mitchell </a:t>
            </a:r>
            <a:r>
              <a:rPr lang="mr-IN" dirty="0" smtClean="0"/>
              <a:t>–</a:t>
            </a:r>
            <a:r>
              <a:rPr lang="bg-BG" dirty="0" smtClean="0"/>
              <a:t> “Една програма се </a:t>
            </a:r>
            <a:r>
              <a:rPr lang="bg-BG" b="1" dirty="0" smtClean="0"/>
              <a:t>учи о</a:t>
            </a:r>
            <a:r>
              <a:rPr lang="bg-BG" dirty="0" smtClean="0"/>
              <a:t>т </a:t>
            </a:r>
            <a:r>
              <a:rPr lang="bg-BG" b="1" dirty="0" smtClean="0"/>
              <a:t>опит</a:t>
            </a:r>
            <a:r>
              <a:rPr lang="bg-BG" dirty="0" smtClean="0"/>
              <a:t> Е, свързан с </a:t>
            </a:r>
            <a:r>
              <a:rPr lang="bg-BG" b="1" dirty="0" smtClean="0"/>
              <a:t>клас задачи </a:t>
            </a:r>
            <a:r>
              <a:rPr lang="bg-BG" dirty="0" smtClean="0"/>
              <a:t>Т с мярка за </a:t>
            </a:r>
            <a:r>
              <a:rPr lang="bg-BG" b="1" dirty="0" smtClean="0"/>
              <a:t>производителност</a:t>
            </a:r>
            <a:r>
              <a:rPr lang="bg-BG" dirty="0" smtClean="0"/>
              <a:t> Р  ако производителността й върху задачите от Т измерена с Р се </a:t>
            </a:r>
            <a:r>
              <a:rPr lang="bg-BG" b="1" dirty="0" smtClean="0"/>
              <a:t>подобрява</a:t>
            </a:r>
            <a:r>
              <a:rPr lang="bg-BG" dirty="0" smtClean="0"/>
              <a:t> с  опит Е. </a:t>
            </a:r>
          </a:p>
          <a:p>
            <a:pPr lvl="1"/>
            <a:r>
              <a:rPr lang="bg-BG" dirty="0" smtClean="0"/>
              <a:t>Пример </a:t>
            </a:r>
            <a:r>
              <a:rPr lang="mr-IN" dirty="0" smtClean="0"/>
              <a:t>–</a:t>
            </a:r>
            <a:r>
              <a:rPr lang="bg-BG" dirty="0" smtClean="0"/>
              <a:t> разпознаване на </a:t>
            </a:r>
            <a:r>
              <a:rPr lang="bg-BG" dirty="0" smtClean="0"/>
              <a:t>изписани на ръка цифри</a:t>
            </a:r>
            <a:r>
              <a:rPr lang="bg-BG" dirty="0" smtClean="0"/>
              <a:t>:</a:t>
            </a:r>
          </a:p>
          <a:p>
            <a:pPr lvl="2"/>
            <a:r>
              <a:rPr lang="bg-BG" dirty="0" smtClean="0"/>
              <a:t>Т </a:t>
            </a:r>
            <a:r>
              <a:rPr lang="mr-IN" dirty="0" smtClean="0"/>
              <a:t>–</a:t>
            </a:r>
            <a:r>
              <a:rPr lang="bg-BG" dirty="0" smtClean="0"/>
              <a:t> класифициране на </a:t>
            </a:r>
            <a:r>
              <a:rPr lang="bg-BG" dirty="0" smtClean="0"/>
              <a:t>изписанина </a:t>
            </a:r>
            <a:r>
              <a:rPr lang="bg-BG" dirty="0"/>
              <a:t>ръка  </a:t>
            </a:r>
            <a:r>
              <a:rPr lang="bg-BG" dirty="0" smtClean="0"/>
              <a:t>цифри от изображения</a:t>
            </a:r>
          </a:p>
          <a:p>
            <a:pPr lvl="2"/>
            <a:r>
              <a:rPr lang="bg-BG" dirty="0" smtClean="0"/>
              <a:t>Р </a:t>
            </a:r>
            <a:r>
              <a:rPr lang="mr-IN" dirty="0" smtClean="0"/>
              <a:t>–</a:t>
            </a:r>
            <a:r>
              <a:rPr lang="bg-BG" dirty="0" smtClean="0"/>
              <a:t> процент на коректно класифицираните цифри</a:t>
            </a:r>
          </a:p>
          <a:p>
            <a:pPr lvl="2"/>
            <a:r>
              <a:rPr lang="bg-BG" dirty="0" smtClean="0"/>
              <a:t>Обучителен опит Е </a:t>
            </a:r>
            <a:r>
              <a:rPr lang="mr-IN" dirty="0" smtClean="0"/>
              <a:t>–</a:t>
            </a:r>
            <a:r>
              <a:rPr lang="bg-BG" dirty="0" smtClean="0"/>
              <a:t> множество </a:t>
            </a:r>
            <a:r>
              <a:rPr lang="bg-BG" dirty="0" smtClean="0"/>
              <a:t>от</a:t>
            </a:r>
          </a:p>
          <a:p>
            <a:pPr marL="685800" lvl="3" indent="0">
              <a:buNone/>
            </a:pPr>
            <a:r>
              <a:rPr lang="bg-BG" dirty="0" smtClean="0"/>
              <a:t> класифицирани цифри</a:t>
            </a:r>
            <a:endParaRPr lang="bg-BG" dirty="0" smtClean="0"/>
          </a:p>
          <a:p>
            <a:pPr marL="457200" lvl="2" indent="0">
              <a:buNone/>
            </a:pPr>
            <a:r>
              <a:rPr lang="bg-BG" dirty="0" smtClean="0"/>
              <a:t> </a:t>
            </a: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  <p:pic>
        <p:nvPicPr>
          <p:cNvPr id="4" name="Picture 3" descr="Screen Shot 2020-02-16 at 5.2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62" y="4702059"/>
            <a:ext cx="3222038" cy="17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0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816823"/>
          </a:xfrm>
        </p:spPr>
        <p:txBody>
          <a:bodyPr/>
          <a:lstStyle/>
          <a:p>
            <a:r>
              <a:rPr lang="bg-BG" dirty="0" smtClean="0"/>
              <a:t>1. Машинно обучение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Приложения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Откриване на спам</a:t>
            </a:r>
          </a:p>
          <a:p>
            <a:pPr lvl="1"/>
            <a:r>
              <a:rPr lang="bg-BG" dirty="0" smtClean="0"/>
              <a:t>Лицево разпознаване и откриване на </a:t>
            </a:r>
            <a:r>
              <a:rPr lang="bg-BG" dirty="0" smtClean="0"/>
              <a:t>съвпадение</a:t>
            </a:r>
            <a:endParaRPr lang="bg-BG" dirty="0" smtClean="0"/>
          </a:p>
          <a:p>
            <a:pPr lvl="1"/>
            <a:r>
              <a:rPr lang="bg-BG" dirty="0" smtClean="0"/>
              <a:t>Търсене в уеб</a:t>
            </a:r>
          </a:p>
          <a:p>
            <a:pPr lvl="1"/>
            <a:r>
              <a:rPr lang="bg-BG" dirty="0" smtClean="0"/>
              <a:t>Предсказване на спортни резултати</a:t>
            </a:r>
          </a:p>
          <a:p>
            <a:pPr lvl="1"/>
            <a:r>
              <a:rPr lang="bg-BG" dirty="0" smtClean="0"/>
              <a:t>Откриване на измами с кредитни карти</a:t>
            </a:r>
          </a:p>
          <a:p>
            <a:pPr lvl="1"/>
            <a:r>
              <a:rPr lang="bg-BG" dirty="0" smtClean="0"/>
              <a:t>Борсови прогнози</a:t>
            </a:r>
          </a:p>
          <a:p>
            <a:pPr lvl="1"/>
            <a:r>
              <a:rPr lang="bg-BG" dirty="0" smtClean="0"/>
              <a:t> Диагностика в </a:t>
            </a:r>
            <a:r>
              <a:rPr lang="bg-BG" dirty="0" smtClean="0"/>
              <a:t>медицината</a:t>
            </a:r>
          </a:p>
          <a:p>
            <a:pPr lvl="1"/>
            <a:r>
              <a:rPr lang="bg-BG" dirty="0" smtClean="0"/>
              <a:t>Синтез </a:t>
            </a:r>
            <a:r>
              <a:rPr lang="bg-BG" dirty="0" smtClean="0"/>
              <a:t>на лекарства....</a:t>
            </a:r>
          </a:p>
          <a:p>
            <a:pPr lvl="2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5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4"/>
            <a:ext cx="8308975" cy="769783"/>
          </a:xfrm>
        </p:spPr>
        <p:txBody>
          <a:bodyPr/>
          <a:lstStyle/>
          <a:p>
            <a:r>
              <a:rPr lang="bg-BG" dirty="0"/>
              <a:t>1. Машинно обучение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Прилагане на МО към подобни проблеми:</a:t>
            </a:r>
          </a:p>
          <a:p>
            <a:pPr lvl="1"/>
            <a:r>
              <a:rPr lang="bg-BG" dirty="0" smtClean="0"/>
              <a:t>Какъв резултат се очаква?</a:t>
            </a:r>
          </a:p>
          <a:p>
            <a:pPr lvl="1"/>
            <a:r>
              <a:rPr lang="bg-BG" dirty="0" smtClean="0"/>
              <a:t>Как изглежда множеството от данни</a:t>
            </a:r>
            <a:r>
              <a:rPr lang="bg-BG" dirty="0" smtClean="0"/>
              <a:t>?</a:t>
            </a:r>
          </a:p>
          <a:p>
            <a:pPr lvl="1"/>
            <a:r>
              <a:rPr lang="bg-BG" dirty="0" smtClean="0"/>
              <a:t>Процесът </a:t>
            </a:r>
            <a:r>
              <a:rPr lang="bg-BG" dirty="0" smtClean="0"/>
              <a:t>направляван ли е или не и какви алгоритми да се приложат?</a:t>
            </a:r>
          </a:p>
          <a:p>
            <a:pPr lvl="1"/>
            <a:r>
              <a:rPr lang="bg-BG" dirty="0" smtClean="0"/>
              <a:t>Как да се измери успеваемостта?</a:t>
            </a:r>
          </a:p>
          <a:p>
            <a:pPr lvl="1"/>
            <a:r>
              <a:rPr lang="bg-BG" dirty="0" smtClean="0"/>
              <a:t>Какви са възможни предизвикателства и капани?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 lvl="1">
              <a:lnSpc>
                <a:spcPct val="130000"/>
              </a:lnSpc>
            </a:pPr>
            <a:endParaRPr lang="bg-BG" dirty="0"/>
          </a:p>
          <a:p>
            <a:pPr>
              <a:lnSpc>
                <a:spcPct val="130000"/>
              </a:lnSpc>
            </a:pPr>
            <a:endParaRPr lang="bg-BG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875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9303</TotalTime>
  <Words>2050</Words>
  <Application>Microsoft Macintosh PowerPoint</Application>
  <PresentationFormat>On-screen Show (4:3)</PresentationFormat>
  <Paragraphs>482</Paragraphs>
  <Slides>41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Expo</vt:lpstr>
      <vt:lpstr>Машинно обучение</vt:lpstr>
      <vt:lpstr>Ресурси</vt:lpstr>
      <vt:lpstr>Теми</vt:lpstr>
      <vt:lpstr>Теми</vt:lpstr>
      <vt:lpstr>1. Машинно обучение - въведение</vt:lpstr>
      <vt:lpstr>1. Машинно обучение</vt:lpstr>
      <vt:lpstr>1. Машинно обучение</vt:lpstr>
      <vt:lpstr>1. Машинно обучение</vt:lpstr>
      <vt:lpstr>1. Машинно обучение</vt:lpstr>
      <vt:lpstr>2. Категории машинно обучение</vt:lpstr>
      <vt:lpstr>Направлявано (supervised) МО </vt:lpstr>
      <vt:lpstr>Направлявано (supervised) МО </vt:lpstr>
      <vt:lpstr>Ненаправлявано (unsupervised) МО </vt:lpstr>
      <vt:lpstr>Подкрепено (reinforcement) МО</vt:lpstr>
      <vt:lpstr>3. Направлявано (supervised) МО </vt:lpstr>
      <vt:lpstr>3. Направлявано (supervised) МО </vt:lpstr>
      <vt:lpstr>3. Направлявано (supervised) МО </vt:lpstr>
      <vt:lpstr>3. Направлявано (supervised) МО </vt:lpstr>
      <vt:lpstr>3. Направлявано (supervised) МО </vt:lpstr>
      <vt:lpstr>3. Класове алгоритми за МО</vt:lpstr>
      <vt:lpstr>3. Категории алгоритми за МО</vt:lpstr>
      <vt:lpstr>3. Категории алгоритми за МО</vt:lpstr>
      <vt:lpstr>3. Категории алгоритми за МО</vt:lpstr>
      <vt:lpstr>3. Категории алгоритми за МО</vt:lpstr>
      <vt:lpstr>PowerPoint Presentation</vt:lpstr>
      <vt:lpstr>4. Компоненти на алгоритмите за МО</vt:lpstr>
      <vt:lpstr>4. Компоненти на алгоритмите за МО</vt:lpstr>
      <vt:lpstr>5. Обучение, настройка на модел</vt:lpstr>
      <vt:lpstr>6. Категории оптимизационни задачи и алгоритми</vt:lpstr>
      <vt:lpstr>6. Категории оптимизационни задачи и алгоритми</vt:lpstr>
      <vt:lpstr>7. Оценка</vt:lpstr>
      <vt:lpstr>7. Оценка</vt:lpstr>
      <vt:lpstr>8. МО - подходи</vt:lpstr>
      <vt:lpstr>8. МО - подходи</vt:lpstr>
      <vt:lpstr>8. МО - подходи</vt:lpstr>
      <vt:lpstr>8. МО – проблеми и предизвикателства</vt:lpstr>
      <vt:lpstr>9. МО и други области</vt:lpstr>
      <vt:lpstr>PowerPoint Presentation</vt:lpstr>
      <vt:lpstr>10. Софтуер за МО - Python - </vt:lpstr>
      <vt:lpstr>Платформи - </vt:lpstr>
      <vt:lpstr>Платформи -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 4: Прием, развитие, признаване и сертифициране на студентите </dc:title>
  <dc:creator>Anna Rozeva</dc:creator>
  <cp:lastModifiedBy>Anna Rozeva</cp:lastModifiedBy>
  <cp:revision>194</cp:revision>
  <dcterms:created xsi:type="dcterms:W3CDTF">2020-02-03T13:30:50Z</dcterms:created>
  <dcterms:modified xsi:type="dcterms:W3CDTF">2020-02-28T14:16:06Z</dcterms:modified>
</cp:coreProperties>
</file>