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60"/>
  </p:normalViewPr>
  <p:slideViewPr>
    <p:cSldViewPr>
      <p:cViewPr varScale="1">
        <p:scale>
          <a:sx n="101" d="100"/>
          <a:sy n="101" d="100"/>
        </p:scale>
        <p:origin x="126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D0A34-68E0-4116-AE57-241B6540C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E9200-698B-4EEA-9048-CA912868B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9808-C8A7-43FA-B3F7-4659644AD0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5621C-EBCC-4155-8E74-EEE6A07E8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319BD-C077-4EAF-8252-CB78849D56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8A154-CF82-43CA-9E7F-B327FF460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0F9C0-0211-4136-9440-8728D7F7E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49EA6-C66A-401A-8227-71E0A59B6F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BCF9-517B-4B34-80A3-7C79A005C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E8228-0C82-4856-8179-A25390C44A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CC661-D471-4F9E-B4E4-03CD3DB2A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35A-E5F4-466D-929B-FC7BB26094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8DF2521-775E-4778-8B2E-255CCEF18EC7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6888" y="485775"/>
            <a:ext cx="8151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What’s in a piece of code?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447800"/>
            <a:ext cx="8126412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A series of instructions – no different from a recipe!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Input: files with text and/or numbers (ingredients – flour, eggs)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Output: files with text and/or numbers with some value added (processed food – baked goods)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Language: kitchen with trained staff and equipment (able to parse precise instructions and execute highly-specialized tasks)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Coder: is the Master Chef who comes up with the </a:t>
            </a:r>
            <a:r>
              <a:rPr lang="en-US" sz="2000" dirty="0" smtClean="0">
                <a:latin typeface="Calibri" pitchFamily="34" charset="0"/>
              </a:rPr>
              <a:t>recipe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588" y="3810000"/>
            <a:ext cx="8126412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Interpreted (Python, Perl) versus compiled (C, Fortran) languages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High-level vs. low-level training/equipment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Specialized but ideally suited for certain tasks vs. less specialized and suited for a broad range of tasks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Less work for the Master Chef vs. more work for the MC (needs to train staff and equipment)</a:t>
            </a:r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5841" y="1295400"/>
            <a:ext cx="8393906" cy="5324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Files with recipes (aka scripts) must have the appropriate file extensions (e.g. .</a:t>
            </a:r>
            <a:r>
              <a:rPr lang="en-US" sz="2000" dirty="0" err="1" smtClean="0">
                <a:latin typeface="Calibri" pitchFamily="34" charset="0"/>
              </a:rPr>
              <a:t>py</a:t>
            </a:r>
            <a:r>
              <a:rPr lang="en-US" sz="2000" dirty="0" smtClean="0">
                <a:latin typeface="Calibri" pitchFamily="34" charset="0"/>
              </a:rPr>
              <a:t>, .</a:t>
            </a:r>
            <a:r>
              <a:rPr lang="en-US" sz="2000" dirty="0" err="1" smtClean="0">
                <a:latin typeface="Calibri" pitchFamily="34" charset="0"/>
              </a:rPr>
              <a:t>pl</a:t>
            </a:r>
            <a:r>
              <a:rPr lang="en-US" sz="2000" dirty="0" smtClean="0">
                <a:latin typeface="Calibri" pitchFamily="34" charset="0"/>
              </a:rPr>
              <a:t>, etc.)</a:t>
            </a:r>
            <a:endParaRPr lang="en-US" sz="2000" dirty="0">
              <a:latin typeface="Calibri" pitchFamily="34" charset="0"/>
            </a:endParaRP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endParaRPr lang="en-US" sz="2000" dirty="0">
              <a:latin typeface="Calibri" pitchFamily="34" charset="0"/>
            </a:endParaRP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sym typeface="Symbol" pitchFamily="18" charset="2"/>
              </a:rPr>
              <a:t>Appropriate versions of the interpreter must be installed (Macs and Linux have them installed already but Windows need installation)</a:t>
            </a: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endParaRPr lang="en-US" sz="2000" dirty="0">
              <a:latin typeface="Calibri" pitchFamily="34" charset="0"/>
              <a:sym typeface="Symbol" pitchFamily="18" charset="2"/>
            </a:endParaRP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sym typeface="Symbol" pitchFamily="18" charset="2"/>
              </a:rPr>
              <a:t>File headers (Mac/Unix only) must have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#!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 aka “shebang” with the path to python following immediately; scripts must be an executable (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chmod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+x foo.py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) before being called from the command line.  The advantage of doing this is that you can call the script from any directory</a:t>
            </a:r>
            <a:endParaRPr lang="en-US" sz="20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endParaRPr lang="en-US" sz="2000" dirty="0">
              <a:latin typeface="Calibri" pitchFamily="34" charset="0"/>
            </a:endParaRP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Integrated Development Environment (IDE; e.g. </a:t>
            </a:r>
            <a:r>
              <a:rPr lang="en-US" sz="2000" dirty="0" smtClean="0">
                <a:solidFill>
                  <a:srgbClr val="00B050"/>
                </a:solidFill>
                <a:latin typeface="Calibri" pitchFamily="34" charset="0"/>
              </a:rPr>
              <a:t>Notepad++ </a:t>
            </a:r>
            <a:r>
              <a:rPr lang="en-US" sz="2000" dirty="0" smtClean="0">
                <a:latin typeface="Calibri" pitchFamily="34" charset="0"/>
              </a:rPr>
              <a:t>for Windows; </a:t>
            </a:r>
            <a:r>
              <a:rPr lang="en-US" sz="2000" dirty="0" err="1" smtClean="0">
                <a:solidFill>
                  <a:srgbClr val="00B050"/>
                </a:solidFill>
                <a:latin typeface="Calibri" pitchFamily="34" charset="0"/>
              </a:rPr>
              <a:t>Textwrangler</a:t>
            </a:r>
            <a:r>
              <a:rPr lang="en-US" sz="2000" dirty="0" smtClean="0">
                <a:latin typeface="Calibri" pitchFamily="34" charset="0"/>
              </a:rPr>
              <a:t> for Macs) – an eagle-eyed Sous Chef who catches typos; some IDEs will allow code execution from within the environment without having to execute from command line</a:t>
            </a: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endParaRPr lang="en-US" sz="2000" dirty="0">
              <a:latin typeface="Calibri" pitchFamily="34" charset="0"/>
            </a:endParaRPr>
          </a:p>
          <a:p>
            <a:pPr marL="460375" indent="-407988">
              <a:buClr>
                <a:srgbClr val="F333E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Shout-out to </a:t>
            </a:r>
            <a:r>
              <a:rPr lang="en-US" sz="2000" dirty="0" err="1" smtClean="0">
                <a:latin typeface="Calibri" pitchFamily="34" charset="0"/>
                <a:hlinkClick r:id="rId2"/>
              </a:rPr>
              <a:t>Codeacademy</a:t>
            </a:r>
            <a:r>
              <a:rPr lang="en-US" sz="2000" dirty="0" smtClean="0">
                <a:latin typeface="Calibri" pitchFamily="34" charset="0"/>
              </a:rPr>
              <a:t> (follow link to do Units 1 and 2)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6888" y="485775"/>
            <a:ext cx="8151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Getting Started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888" y="485775"/>
            <a:ext cx="8151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Python Syntax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9588" y="1295400"/>
            <a:ext cx="8126412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Variables are like containers in which you store things like data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Strings (any sequence of alphanumeric characters) 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Numbers (integers; floating values – anything with a decimal)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Boolean (True or False like an on/off switch)</a:t>
            </a:r>
          </a:p>
          <a:p>
            <a:pPr marL="0" lvl="1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Just like containers are labeled with the contents (esp. if they all look alike), you give variables names, preferably, something meaningful</a:t>
            </a:r>
          </a:p>
          <a:p>
            <a:pPr marL="0" lvl="1">
              <a:buClr>
                <a:schemeClr val="accent6"/>
              </a:buClr>
            </a:pPr>
            <a:endParaRPr lang="en-US" sz="2000" dirty="0">
              <a:latin typeface="Calibri" pitchFamily="34" charset="0"/>
            </a:endParaRPr>
          </a:p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Comments (anything following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smtClean="0">
                <a:latin typeface="Calibri" pitchFamily="34" charset="0"/>
              </a:rPr>
              <a:t> or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2000" dirty="0" smtClean="0">
                <a:latin typeface="Calibri" pitchFamily="34" charset="0"/>
              </a:rPr>
              <a:t>) are notes for yourself or someone else so you/they can know what the code does</a:t>
            </a:r>
          </a:p>
          <a:p>
            <a:pPr marL="52387">
              <a:buClr>
                <a:schemeClr val="accent6"/>
              </a:buClr>
            </a:pPr>
            <a:endParaRPr lang="en-US" sz="2000" dirty="0">
              <a:latin typeface="Calibri" pitchFamily="34" charset="0"/>
            </a:endParaRPr>
          </a:p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Arithmetic operations are conducted with symbols that you are familiar with and others you may not (e.g.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marL="52387">
              <a:buClr>
                <a:schemeClr val="accent6"/>
              </a:buClr>
            </a:pPr>
            <a:endParaRPr lang="en-US" sz="2000" dirty="0">
              <a:latin typeface="Calibri" pitchFamily="34" charset="0"/>
            </a:endParaRPr>
          </a:p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There are some rules </a:t>
            </a:r>
            <a:r>
              <a:rPr lang="en-US" sz="2000" dirty="0" smtClean="0">
                <a:latin typeface="Calibri" pitchFamily="34" charset="0"/>
              </a:rPr>
              <a:t>that need to be followed while coding </a:t>
            </a:r>
            <a:r>
              <a:rPr lang="en-US" sz="2000" dirty="0" smtClean="0">
                <a:latin typeface="Calibri" pitchFamily="34" charset="0"/>
              </a:rPr>
              <a:t>as the </a:t>
            </a:r>
            <a:r>
              <a:rPr lang="en-US" sz="2000" dirty="0" smtClean="0">
                <a:latin typeface="Calibri" pitchFamily="34" charset="0"/>
              </a:rPr>
              <a:t>interpreter expects the code to be in a certain format </a:t>
            </a:r>
            <a:r>
              <a:rPr lang="en-US" sz="2000" dirty="0" smtClean="0">
                <a:latin typeface="Calibri" pitchFamily="34" charset="0"/>
              </a:rPr>
              <a:t>(e.g. too </a:t>
            </a:r>
            <a:r>
              <a:rPr lang="en-US" sz="2000" dirty="0" smtClean="0">
                <a:latin typeface="Calibri" pitchFamily="34" charset="0"/>
              </a:rPr>
              <a:t>much or too little whitespace can make the interpreter complain and </a:t>
            </a:r>
            <a:r>
              <a:rPr lang="en-US" sz="2000" dirty="0" smtClean="0">
                <a:latin typeface="Calibri" pitchFamily="34" charset="0"/>
              </a:rPr>
              <a:t>abort)</a:t>
            </a:r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451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ishwar</dc:creator>
  <cp:lastModifiedBy>ishwar</cp:lastModifiedBy>
  <cp:revision>33</cp:revision>
  <dcterms:created xsi:type="dcterms:W3CDTF">2014-04-05T23:33:04Z</dcterms:created>
  <dcterms:modified xsi:type="dcterms:W3CDTF">2016-01-06T16:19:31Z</dcterms:modified>
</cp:coreProperties>
</file>