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60"/>
  </p:normalViewPr>
  <p:slideViewPr>
    <p:cSldViewPr>
      <p:cViewPr varScale="1">
        <p:scale>
          <a:sx n="71" d="100"/>
          <a:sy n="71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D0A34-68E0-4116-AE57-241B6540CB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E9200-698B-4EEA-9048-CA912868B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1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79808-C8A7-43FA-B3F7-4659644AD0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5621C-EBCC-4155-8E74-EEE6A07E8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319BD-C077-4EAF-8252-CB78849D56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8A154-CF82-43CA-9E7F-B327FF460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0F9C0-0211-4136-9440-8728D7F7E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49EA6-C66A-401A-8227-71E0A59B6F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4BCF9-517B-4B34-80A3-7C79A005C7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E8228-0C82-4856-8179-A25390C44A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CC661-D471-4F9E-B4E4-03CD3DB2AB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435A-E5F4-466D-929B-FC7BB26094FC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C8DF2521-775E-4778-8B2E-255CCEF18EC7}" type="slidenum">
              <a:rPr lang="en-US" smtClean="0"/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2744" y="485775"/>
            <a:ext cx="84185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smtClean="0">
                <a:solidFill>
                  <a:schemeClr val="accent3"/>
                </a:solidFill>
                <a:latin typeface="Calibri" pitchFamily="34" charset="0"/>
              </a:rPr>
              <a:t>Manipulating Text</a:t>
            </a:r>
            <a:endParaRPr kumimoji="1" lang="en-US" sz="2800" b="1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8794" y="1295400"/>
            <a:ext cx="8126412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>
                <a:latin typeface="Calibri" pitchFamily="34" charset="0"/>
              </a:rPr>
              <a:t>Method (belongs to, and therefore, works on objects</a:t>
            </a:r>
            <a:r>
              <a:rPr lang="en-US" sz="2000" dirty="0" smtClean="0">
                <a:latin typeface="Calibri" pitchFamily="34" charset="0"/>
              </a:rPr>
              <a:t>)</a:t>
            </a:r>
            <a:endParaRPr lang="en-US" sz="2000" dirty="0" smtClean="0">
              <a:latin typeface="Calibri" pitchFamily="34" charset="0"/>
            </a:endParaRP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Calibri" pitchFamily="34" charset="0"/>
              </a:rPr>
              <a:t>new_variable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err="1" smtClean="0">
                <a:latin typeface="Calibri" pitchFamily="34" charset="0"/>
              </a:rPr>
              <a:t>variable.</a:t>
            </a: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method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</a:rPr>
              <a:t>argument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replace</a:t>
            </a:r>
            <a:endParaRPr lang="en-US" sz="2000" dirty="0" smtClean="0">
              <a:solidFill>
                <a:srgbClr val="00B0F0"/>
              </a:solidFill>
              <a:latin typeface="Calibri" pitchFamily="34" charset="0"/>
            </a:endParaRP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count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find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upper</a:t>
            </a:r>
            <a:r>
              <a:rPr lang="en-US" sz="2000" dirty="0" smtClean="0">
                <a:latin typeface="Calibri" pitchFamily="34" charset="0"/>
              </a:rPr>
              <a:t>/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lower</a:t>
            </a:r>
            <a:endParaRPr lang="en-US" sz="2000" dirty="0" smtClean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8794" y="3470077"/>
            <a:ext cx="8126412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>
                <a:latin typeface="Calibri" pitchFamily="34" charset="0"/>
              </a:rPr>
              <a:t>Function (free-floating)</a:t>
            </a:r>
            <a:endParaRPr lang="en-US" sz="2000" dirty="0" smtClean="0">
              <a:latin typeface="Calibri" pitchFamily="34" charset="0"/>
            </a:endParaRP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Calibri" pitchFamily="34" charset="0"/>
              </a:rPr>
              <a:t>new_variable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function</a:t>
            </a:r>
            <a:r>
              <a:rPr lang="en-US" sz="2000" dirty="0" smtClean="0">
                <a:latin typeface="Calibri" pitchFamily="34" charset="0"/>
              </a:rPr>
              <a:t>(variable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accent2"/>
                </a:solidFill>
                <a:latin typeface="Calibri" pitchFamily="34" charset="0"/>
              </a:rPr>
              <a:t>str</a:t>
            </a:r>
            <a:r>
              <a:rPr lang="en-US" sz="2000" dirty="0" smtClean="0">
                <a:latin typeface="Calibri" pitchFamily="34" charset="0"/>
              </a:rPr>
              <a:t>()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length</a:t>
            </a:r>
            <a:r>
              <a:rPr lang="en-US" sz="2000" dirty="0" smtClean="0">
                <a:latin typeface="Calibri" pitchFamily="34" charset="0"/>
              </a:rPr>
              <a:t>()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8794" y="5029200"/>
            <a:ext cx="8126412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Slicing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Any string can be sliced into sub-strings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</a:rPr>
              <a:t>[</a:t>
            </a:r>
            <a:r>
              <a:rPr lang="en-US" sz="2000" dirty="0" err="1" smtClean="0">
                <a:latin typeface="Calibri" pitchFamily="34" charset="0"/>
              </a:rPr>
              <a:t>begin:end:increment</a:t>
            </a:r>
            <a:r>
              <a:rPr lang="en-US" sz="2000" dirty="0" smtClean="0">
                <a:latin typeface="Calibri" pitchFamily="34" charset="0"/>
              </a:rPr>
              <a:t>]</a:t>
            </a:r>
          </a:p>
          <a:p>
            <a:pPr marL="1374775" lvl="2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Examples: 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</a:rPr>
              <a:t>[-1],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</a:rPr>
              <a:t>[:],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</a:rPr>
              <a:t>[-2:],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</a:rPr>
              <a:t>[:-2],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</a:rPr>
              <a:t>[::-1]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5339285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0   1   2   3   4</a:t>
            </a:r>
          </a:p>
          <a:p>
            <a:r>
              <a:rPr lang="pt-BR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+---+---+---+---+---+</a:t>
            </a:r>
            <a:endParaRPr lang="pt-BR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pt-BR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pt-BR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pt-BR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pt-BR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pt-BR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+---+---+---+---+---+</a:t>
            </a:r>
          </a:p>
          <a:p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</a:t>
            </a:r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1   2   3   4  </a:t>
            </a:r>
          </a:p>
          <a:p>
            <a:r>
              <a:rPr lang="pt-BR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  -4  -3  -2  -1</a:t>
            </a:r>
            <a:endParaRPr lang="en-US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6888" y="485775"/>
            <a:ext cx="8151812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 b="1" dirty="0" err="1" smtClean="0">
                <a:solidFill>
                  <a:schemeClr val="accent3"/>
                </a:solidFill>
                <a:latin typeface="Calibri" pitchFamily="34" charset="0"/>
              </a:rPr>
              <a:t>Input/Output</a:t>
            </a:r>
            <a:endParaRPr kumimoji="1" lang="en-US" sz="2800" b="1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4359" y="1095375"/>
            <a:ext cx="8126412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Reading from files</a:t>
            </a:r>
          </a:p>
          <a:p>
            <a:pPr marL="917575" lvl="1" indent="-407988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</a:rPr>
              <a:t>Files ≡ water tanks</a:t>
            </a:r>
          </a:p>
          <a:p>
            <a:pPr marL="1317625" lvl="3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filename = “my_file.txt”</a:t>
            </a:r>
          </a:p>
          <a:p>
            <a:pPr marL="1317625" lvl="3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alibri" pitchFamily="34" charset="0"/>
              </a:rPr>
              <a:t>infile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smtClean="0">
                <a:solidFill>
                  <a:srgbClr val="00B0F0"/>
                </a:solidFill>
                <a:latin typeface="Calibri" pitchFamily="34" charset="0"/>
              </a:rPr>
              <a:t>open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dirty="0" smtClean="0">
                <a:solidFill>
                  <a:schemeClr val="accent6"/>
                </a:solidFill>
                <a:latin typeface="Calibri" pitchFamily="34" charset="0"/>
              </a:rPr>
              <a:t>filename, “r”</a:t>
            </a:r>
            <a:r>
              <a:rPr lang="en-US" sz="2000" dirty="0" smtClean="0">
                <a:latin typeface="Calibri" pitchFamily="34" charset="0"/>
              </a:rPr>
              <a:t>) 	# attach a pipe</a:t>
            </a:r>
          </a:p>
          <a:p>
            <a:pPr marL="1317625" lvl="3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alibri" pitchFamily="34" charset="0"/>
              </a:rPr>
              <a:t>filecontents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err="1" smtClean="0">
                <a:latin typeface="Calibri" pitchFamily="34" charset="0"/>
              </a:rPr>
              <a:t>infile.</a:t>
            </a: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read</a:t>
            </a:r>
            <a:r>
              <a:rPr lang="en-US" sz="2000" dirty="0" smtClean="0">
                <a:latin typeface="Calibri" pitchFamily="34" charset="0"/>
              </a:rPr>
              <a:t>() 		# open the valve</a:t>
            </a:r>
            <a:endParaRPr lang="en-US" sz="2000" dirty="0">
              <a:latin typeface="Calibri" pitchFamily="34" charset="0"/>
            </a:endParaRPr>
          </a:p>
          <a:p>
            <a:pPr marL="1317625" lvl="3" indent="-407988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libri" pitchFamily="34" charset="0"/>
              </a:rPr>
              <a:t>Python reads file contents including 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\n</a:t>
            </a:r>
            <a:r>
              <a:rPr lang="en-US" sz="2000" dirty="0" smtClean="0">
                <a:latin typeface="Calibri" pitchFamily="34" charset="0"/>
              </a:rPr>
              <a:t> (newline) 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266950"/>
            <a:ext cx="1295400" cy="857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358" y="4724161"/>
            <a:ext cx="8030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4">
              <a:buClr>
                <a:schemeClr val="accent6"/>
              </a:buClr>
            </a:pPr>
            <a:r>
              <a:rPr lang="en-US" sz="2000" dirty="0">
                <a:latin typeface="Calibri" pitchFamily="34" charset="0"/>
              </a:rPr>
              <a:t>Closing files</a:t>
            </a:r>
          </a:p>
          <a:p>
            <a:pPr marL="852487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itchFamily="34" charset="0"/>
              </a:rPr>
              <a:t>Good practice to close </a:t>
            </a:r>
            <a:r>
              <a:rPr lang="en-US" sz="2000" dirty="0" smtClean="0">
                <a:latin typeface="Calibri" pitchFamily="34" charset="0"/>
              </a:rPr>
              <a:t>files to release resources (i.e. memory) </a:t>
            </a:r>
            <a:endParaRPr lang="en-US" sz="2000" dirty="0">
              <a:latin typeface="Calibri" pitchFamily="34" charset="0"/>
            </a:endParaRPr>
          </a:p>
          <a:p>
            <a:pPr marL="1309687" lvl="2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itchFamily="34" charset="0"/>
              </a:rPr>
              <a:t>my_file.</a:t>
            </a:r>
            <a:r>
              <a:rPr lang="en-US" sz="2000" dirty="0" err="1">
                <a:solidFill>
                  <a:schemeClr val="accent2"/>
                </a:solidFill>
                <a:latin typeface="Calibri" pitchFamily="34" charset="0"/>
              </a:rPr>
              <a:t>close</a:t>
            </a:r>
            <a:r>
              <a:rPr lang="en-US" sz="2000" dirty="0">
                <a:latin typeface="Calibri" pitchFamily="34" charset="0"/>
              </a:rPr>
              <a:t>()	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359" y="3063656"/>
            <a:ext cx="845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7">
              <a:buClr>
                <a:schemeClr val="accent6"/>
              </a:buClr>
            </a:pPr>
            <a:r>
              <a:rPr lang="en-US" sz="2000" dirty="0">
                <a:latin typeface="Calibri" pitchFamily="34" charset="0"/>
              </a:rPr>
              <a:t>Writing to files</a:t>
            </a:r>
          </a:p>
          <a:p>
            <a:pPr marL="852487" lvl="2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itchFamily="34" charset="0"/>
              </a:rPr>
              <a:t>The flow of data is reversed</a:t>
            </a:r>
          </a:p>
          <a:p>
            <a:pPr marL="1263650" lvl="4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itchFamily="34" charset="0"/>
              </a:rPr>
              <a:t>outfilename</a:t>
            </a:r>
            <a:r>
              <a:rPr lang="en-US" sz="2000" dirty="0">
                <a:latin typeface="Calibri" pitchFamily="34" charset="0"/>
              </a:rPr>
              <a:t> = “output.txt”</a:t>
            </a:r>
          </a:p>
          <a:p>
            <a:pPr marL="1263650" lvl="4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itchFamily="34" charset="0"/>
              </a:rPr>
              <a:t>outfile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alibri" pitchFamily="34" charset="0"/>
              </a:rPr>
              <a:t>open</a:t>
            </a:r>
            <a:r>
              <a:rPr lang="en-US" sz="2000" dirty="0">
                <a:solidFill>
                  <a:schemeClr val="accent6"/>
                </a:solidFill>
                <a:latin typeface="Calibri" pitchFamily="34" charset="0"/>
              </a:rPr>
              <a:t>(</a:t>
            </a:r>
            <a:r>
              <a:rPr lang="en-US" sz="2000" dirty="0" err="1">
                <a:solidFill>
                  <a:schemeClr val="accent6"/>
                </a:solidFill>
                <a:latin typeface="Calibri" pitchFamily="34" charset="0"/>
              </a:rPr>
              <a:t>outfilename</a:t>
            </a:r>
            <a:r>
              <a:rPr lang="en-US" sz="2000" dirty="0">
                <a:solidFill>
                  <a:schemeClr val="accent6"/>
                </a:solidFill>
                <a:latin typeface="Calibri" pitchFamily="34" charset="0"/>
              </a:rPr>
              <a:t>, “w” or “a”</a:t>
            </a:r>
            <a:r>
              <a:rPr lang="en-US" sz="2000" dirty="0">
                <a:latin typeface="Calibri" pitchFamily="34" charset="0"/>
              </a:rPr>
              <a:t>)	#overwrite or append</a:t>
            </a:r>
          </a:p>
          <a:p>
            <a:pPr marL="1263650" lvl="4" indent="-3429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itchFamily="34" charset="0"/>
              </a:rPr>
              <a:t>outfile.</a:t>
            </a:r>
            <a:r>
              <a:rPr lang="en-US" sz="2000" dirty="0" err="1">
                <a:solidFill>
                  <a:srgbClr val="00B0F0"/>
                </a:solidFill>
                <a:latin typeface="Calibri" pitchFamily="34" charset="0"/>
              </a:rPr>
              <a:t>write</a:t>
            </a:r>
            <a:r>
              <a:rPr lang="en-US" sz="2000" dirty="0">
                <a:latin typeface="Calibri" pitchFamily="34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alibri" pitchFamily="34" charset="0"/>
              </a:rPr>
              <a:t>variable</a:t>
            </a:r>
            <a:r>
              <a:rPr lang="en-US" sz="2000" dirty="0">
                <a:latin typeface="Calibri" pitchFamily="34" charset="0"/>
              </a:rPr>
              <a:t>)			# works like the print </a:t>
            </a:r>
            <a:r>
              <a:rPr lang="en-US" sz="2000" dirty="0" smtClean="0">
                <a:latin typeface="Calibri" pitchFamily="34" charset="0"/>
              </a:rPr>
              <a:t>function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58" y="5769114"/>
            <a:ext cx="8445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4">
              <a:buClr>
                <a:schemeClr val="accent6"/>
              </a:buClr>
            </a:pPr>
            <a:r>
              <a:rPr lang="en-US" sz="2000" dirty="0" smtClean="0">
                <a:latin typeface="Calibri" pitchFamily="34" charset="0"/>
              </a:rPr>
              <a:t>Interactive input</a:t>
            </a:r>
            <a:endParaRPr lang="en-US" sz="2000" dirty="0">
              <a:latin typeface="Calibri" pitchFamily="34" charset="0"/>
            </a:endParaRPr>
          </a:p>
          <a:p>
            <a:pPr marL="852487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Calibri" pitchFamily="34" charset="0"/>
              </a:rPr>
              <a:t>input_filename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err="1" smtClean="0">
                <a:solidFill>
                  <a:srgbClr val="00B0F0"/>
                </a:solidFill>
                <a:latin typeface="Calibri" pitchFamily="34" charset="0"/>
              </a:rPr>
              <a:t>raw_input</a:t>
            </a:r>
            <a:r>
              <a:rPr lang="en-US" sz="2000" dirty="0" smtClean="0">
                <a:latin typeface="Calibri" pitchFamily="34" charset="0"/>
              </a:rPr>
              <a:t>('Input filename: ‘)  # watch out for integers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179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ishwar</dc:creator>
  <cp:lastModifiedBy>ishwar</cp:lastModifiedBy>
  <cp:revision>51</cp:revision>
  <dcterms:created xsi:type="dcterms:W3CDTF">2014-04-05T23:33:04Z</dcterms:created>
  <dcterms:modified xsi:type="dcterms:W3CDTF">2016-01-26T14:39:35Z</dcterms:modified>
</cp:coreProperties>
</file>