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27" autoAdjust="0"/>
    <p:restoredTop sz="94660"/>
  </p:normalViewPr>
  <p:slideViewPr>
    <p:cSldViewPr>
      <p:cViewPr varScale="1">
        <p:scale>
          <a:sx n="96" d="100"/>
          <a:sy n="96" d="100"/>
        </p:scale>
        <p:origin x="102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D0A34-68E0-4116-AE57-241B6540CB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E9200-698B-4EEA-9048-CA912868B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1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79808-C8A7-43FA-B3F7-4659644AD0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5621C-EBCC-4155-8E74-EEE6A07E8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319BD-C077-4EAF-8252-CB78849D56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8A154-CF82-43CA-9E7F-B327FF4604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0F9C0-0211-4136-9440-8728D7F7E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49EA6-C66A-401A-8227-71E0A59B6F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4BCF9-517B-4B34-80A3-7C79A005C7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1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E8228-0C82-4856-8179-A25390C44A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3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CC661-D471-4F9E-B4E4-03CD3DB2AB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6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8DF2521-775E-4778-8B2E-255CCEF18EC7}" type="slidenum">
              <a:rPr lang="en-US" smtClean="0"/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2744" y="485775"/>
            <a:ext cx="8418512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b="1" dirty="0" smtClean="0">
                <a:solidFill>
                  <a:schemeClr val="accent3"/>
                </a:solidFill>
                <a:latin typeface="Calibri" pitchFamily="34" charset="0"/>
              </a:rPr>
              <a:t>Lists &amp; Loops</a:t>
            </a:r>
            <a:endParaRPr kumimoji="1" lang="en-US" sz="2800" b="1" dirty="0">
              <a:solidFill>
                <a:schemeClr val="accent3"/>
              </a:solidFill>
              <a:latin typeface="Calibri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8794" y="1295400"/>
            <a:ext cx="8126412" cy="255454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52387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Lists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One-dimensional arrays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Each item in list called element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Each slot stores one element 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Slot indexed from 0…n-1 for n elements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Identical notation used for strings before:</a:t>
            </a:r>
          </a:p>
          <a:p>
            <a:pPr marL="1423987" lvl="3">
              <a:buClr>
                <a:schemeClr val="accent6"/>
              </a:buClr>
            </a:pP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s</a:t>
            </a:r>
            <a:r>
              <a:rPr lang="en-US" sz="2000" dirty="0" smtClean="0">
                <a:latin typeface="Calibri" pitchFamily="34" charset="0"/>
              </a:rPr>
              <a:t>[0], 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s</a:t>
            </a:r>
            <a:r>
              <a:rPr lang="en-US" sz="2000" dirty="0">
                <a:latin typeface="Calibri" pitchFamily="34" charset="0"/>
              </a:rPr>
              <a:t>[-1], </a:t>
            </a: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s</a:t>
            </a:r>
            <a:r>
              <a:rPr lang="en-US" sz="2000" dirty="0" smtClean="0">
                <a:latin typeface="Calibri" pitchFamily="34" charset="0"/>
              </a:rPr>
              <a:t>[2:5]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append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sort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reverse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methods </a:t>
            </a:r>
            <a:r>
              <a:rPr lang="en-US" sz="2000" dirty="0" smtClean="0">
                <a:latin typeface="Calibri" pitchFamily="34" charset="0"/>
              </a:rPr>
              <a:t>(initialize list before appending)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8794" y="4049970"/>
            <a:ext cx="8126412" cy="22467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52387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Loops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Useful for repetitive tasks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for x in y: </a:t>
            </a:r>
            <a:r>
              <a:rPr lang="en-US" sz="2000" dirty="0" smtClean="0">
                <a:latin typeface="Calibri" pitchFamily="34" charset="0"/>
              </a:rPr>
              <a:t>or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for line in file:</a:t>
            </a:r>
          </a:p>
          <a:p>
            <a:pPr marL="1828800" lvl="2" indent="-1773238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i="1" dirty="0" smtClean="0">
                <a:latin typeface="Calibri" pitchFamily="34" charset="0"/>
              </a:rPr>
              <a:t>execute body of code</a:t>
            </a:r>
          </a:p>
          <a:p>
            <a:pPr marL="1376363" lvl="2" indent="-4064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for number in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 range(</a:t>
            </a:r>
            <a:r>
              <a:rPr lang="en-US" sz="2000" i="1" dirty="0" smtClean="0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, </a:t>
            </a:r>
            <a:r>
              <a:rPr lang="en-US" sz="2000" i="1" dirty="0" smtClean="0">
                <a:solidFill>
                  <a:srgbClr val="00B0F0"/>
                </a:solidFill>
                <a:latin typeface="Calibri" pitchFamily="34" charset="0"/>
              </a:rPr>
              <a:t>y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, </a:t>
            </a:r>
            <a:r>
              <a:rPr lang="en-US" sz="2000" i="1" dirty="0" smtClean="0">
                <a:solidFill>
                  <a:srgbClr val="00B0F0"/>
                </a:solidFill>
                <a:latin typeface="Calibri" pitchFamily="34" charset="0"/>
              </a:rPr>
              <a:t>z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):</a:t>
            </a:r>
            <a:endParaRPr lang="en-US" sz="2000" dirty="0">
              <a:solidFill>
                <a:srgbClr val="00B0F0"/>
              </a:solidFill>
              <a:latin typeface="Calibri" pitchFamily="34" charset="0"/>
            </a:endParaRPr>
          </a:p>
          <a:p>
            <a:pPr marL="966787" lvl="2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	range is a function that loops over </a:t>
            </a:r>
            <a:r>
              <a:rPr lang="en-US" sz="2000" i="1" dirty="0" smtClean="0">
                <a:latin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</a:rPr>
              <a:t> through </a:t>
            </a:r>
            <a:r>
              <a:rPr lang="en-US" sz="2000" i="1" dirty="0" smtClean="0">
                <a:latin typeface="Calibri" pitchFamily="34" charset="0"/>
              </a:rPr>
              <a:t>y-1</a:t>
            </a:r>
            <a:r>
              <a:rPr lang="en-US" sz="2000" dirty="0" smtClean="0">
                <a:latin typeface="Calibri" pitchFamily="34" charset="0"/>
              </a:rPr>
              <a:t> in steps of </a:t>
            </a:r>
            <a:r>
              <a:rPr lang="en-US" sz="2000" i="1" dirty="0" smtClean="0">
                <a:latin typeface="Calibri" pitchFamily="34" charset="0"/>
              </a:rPr>
              <a:t>z</a:t>
            </a:r>
          </a:p>
          <a:p>
            <a:pPr marL="1376363" lvl="2" indent="-4064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while x &lt; y: </a:t>
            </a:r>
            <a:r>
              <a:rPr lang="en-US" sz="2000" dirty="0" smtClean="0">
                <a:latin typeface="Calibri" pitchFamily="34" charset="0"/>
              </a:rPr>
              <a:t>(see next slide for conditional tests)</a:t>
            </a:r>
            <a:endParaRPr lang="en-US" sz="2000" dirty="0">
              <a:solidFill>
                <a:srgbClr val="00B0F0"/>
              </a:solidFill>
              <a:latin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4667" b="666"/>
          <a:stretch/>
        </p:blipFill>
        <p:spPr>
          <a:xfrm>
            <a:off x="6705600" y="1295400"/>
            <a:ext cx="1743707" cy="201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6888" y="485775"/>
            <a:ext cx="8151812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b="1" dirty="0" smtClean="0">
                <a:solidFill>
                  <a:schemeClr val="accent3"/>
                </a:solidFill>
                <a:latin typeface="Calibri" pitchFamily="34" charset="0"/>
              </a:rPr>
              <a:t>Conditionals, Functions and Approach</a:t>
            </a:r>
            <a:endParaRPr kumimoji="1" lang="en-US" sz="2800" b="1" dirty="0">
              <a:solidFill>
                <a:schemeClr val="accent3"/>
              </a:solidFill>
              <a:latin typeface="Calibri" pitchFamily="3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04359" y="1095375"/>
            <a:ext cx="8126412" cy="22467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52387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Conditional tests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Decision points in an algorithm</a:t>
            </a:r>
          </a:p>
          <a:p>
            <a:pPr marL="1317625" lvl="3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Evaluate expression and test if true or false</a:t>
            </a:r>
            <a:endParaRPr lang="en-US" sz="2000" dirty="0">
              <a:latin typeface="Calibri" pitchFamily="34" charset="0"/>
            </a:endParaRPr>
          </a:p>
          <a:p>
            <a:pPr marL="909637" lvl="3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dirty="0">
                <a:latin typeface="Calibri" pitchFamily="34" charset="0"/>
              </a:rPr>
              <a:t>	</a:t>
            </a:r>
            <a:r>
              <a:rPr lang="en-US" sz="2000" dirty="0" smtClean="0">
                <a:latin typeface="Calibri" pitchFamily="34" charset="0"/>
              </a:rPr>
              <a:t>	Execute block of code only if true</a:t>
            </a:r>
          </a:p>
          <a:p>
            <a:pPr marL="1252537" lvl="3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if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else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accent1"/>
                </a:solidFill>
                <a:latin typeface="Calibri" pitchFamily="34" charset="0"/>
              </a:rPr>
              <a:t>elif</a:t>
            </a:r>
            <a:r>
              <a:rPr lang="en-US" sz="2000" dirty="0" smtClean="0">
                <a:latin typeface="Calibri" pitchFamily="34" charset="0"/>
              </a:rPr>
              <a:t> statements and the use of comparison operators ==, &gt;, &lt;, &gt;=, &lt;= and !=</a:t>
            </a:r>
          </a:p>
          <a:p>
            <a:pPr marL="1252537" lvl="3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Use of 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and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or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not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Boolean operators</a:t>
            </a:r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359" y="3505200"/>
            <a:ext cx="8458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7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Bespoke (not built-in) functions</a:t>
            </a:r>
            <a:endParaRPr lang="en-US" sz="2000" dirty="0">
              <a:latin typeface="Calibri" pitchFamily="34" charset="0"/>
            </a:endParaRPr>
          </a:p>
          <a:p>
            <a:pPr marL="852487" lvl="2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A self-contained bit of re-usable code</a:t>
            </a:r>
          </a:p>
          <a:p>
            <a:pPr marL="1255713" lvl="3" indent="-341313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accent1"/>
                </a:solidFill>
                <a:latin typeface="Calibri" pitchFamily="34" charset="0"/>
              </a:rPr>
              <a:t>def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function</a:t>
            </a:r>
            <a:r>
              <a:rPr lang="en-US" sz="2000" dirty="0" smtClean="0">
                <a:latin typeface="Calibri" pitchFamily="34" charset="0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alibri" pitchFamily="34" charset="0"/>
              </a:rPr>
              <a:t>argument(s)</a:t>
            </a:r>
            <a:r>
              <a:rPr lang="en-US" sz="2000" dirty="0" smtClean="0">
                <a:latin typeface="Calibri" pitchFamily="34" charset="0"/>
              </a:rPr>
              <a:t>):</a:t>
            </a:r>
          </a:p>
          <a:p>
            <a:pPr marL="1371600" lvl="4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	Execute block of code</a:t>
            </a:r>
          </a:p>
          <a:p>
            <a:pPr marL="1371600" lvl="4">
              <a:buClr>
                <a:schemeClr val="accent6"/>
              </a:buClr>
            </a:pPr>
            <a:r>
              <a:rPr lang="en-US" sz="2000" dirty="0">
                <a:latin typeface="Calibri" pitchFamily="34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Calibri" pitchFamily="34" charset="0"/>
              </a:rPr>
              <a:t>return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some_variable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4359" y="5299472"/>
            <a:ext cx="79673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7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General tips about coding:</a:t>
            </a:r>
            <a:endParaRPr lang="en-US" sz="2000" dirty="0">
              <a:latin typeface="Calibri" pitchFamily="34" charset="0"/>
            </a:endParaRPr>
          </a:p>
          <a:p>
            <a:pPr marL="852487" lvl="2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Write an outline of the code first in the form of pseudo-code</a:t>
            </a:r>
          </a:p>
          <a:p>
            <a:pPr marL="852487" lvl="2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itchFamily="34" charset="0"/>
              </a:rPr>
              <a:t>Break </a:t>
            </a:r>
            <a:r>
              <a:rPr lang="en-US" sz="2000" dirty="0" smtClean="0">
                <a:latin typeface="Calibri" pitchFamily="34" charset="0"/>
              </a:rPr>
              <a:t>the </a:t>
            </a:r>
            <a:r>
              <a:rPr lang="en-US" sz="2000" dirty="0">
                <a:latin typeface="Calibri" pitchFamily="34" charset="0"/>
              </a:rPr>
              <a:t>task into smaller tasks</a:t>
            </a:r>
          </a:p>
          <a:p>
            <a:pPr marL="852487" lvl="2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Annotate extensively and make script intuitive and interactive</a:t>
            </a:r>
          </a:p>
        </p:txBody>
      </p:sp>
    </p:spTree>
    <p:extLst>
      <p:ext uri="{BB962C8B-B14F-4D97-AF65-F5344CB8AC3E}">
        <p14:creationId xmlns:p14="http://schemas.microsoft.com/office/powerpoint/2010/main" val="1286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4681</TotalTime>
  <Words>133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ishwar</dc:creator>
  <cp:lastModifiedBy>ishwar</cp:lastModifiedBy>
  <cp:revision>63</cp:revision>
  <dcterms:created xsi:type="dcterms:W3CDTF">2014-04-05T23:33:04Z</dcterms:created>
  <dcterms:modified xsi:type="dcterms:W3CDTF">2016-01-27T15:14:11Z</dcterms:modified>
</cp:coreProperties>
</file>