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27" autoAdjust="0"/>
    <p:restoredTop sz="94660"/>
  </p:normalViewPr>
  <p:slideViewPr>
    <p:cSldViewPr>
      <p:cViewPr varScale="1">
        <p:scale>
          <a:sx n="129" d="100"/>
          <a:sy n="129" d="100"/>
        </p:scale>
        <p:origin x="18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D0A34-68E0-4116-AE57-241B6540CB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E9200-698B-4EEA-9048-CA912868B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1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79808-C8A7-43FA-B3F7-4659644AD0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5621C-EBCC-4155-8E74-EEE6A07E8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319BD-C077-4EAF-8252-CB78849D56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8A154-CF82-43CA-9E7F-B327FF460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0F9C0-0211-4136-9440-8728D7F7E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49EA6-C66A-401A-8227-71E0A59B6F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4BCF9-517B-4B34-80A3-7C79A005C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E8228-0C82-4856-8179-A25390C44A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CC661-D471-4F9E-B4E4-03CD3DB2AB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35A-E5F4-466D-929B-FC7BB26094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8DF2521-775E-4778-8B2E-255CCEF18EC7}" type="slidenum">
              <a:rPr lang="en-US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2744" y="485775"/>
            <a:ext cx="84185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smtClean="0">
                <a:solidFill>
                  <a:schemeClr val="accent3"/>
                </a:solidFill>
                <a:latin typeface="Calibri" pitchFamily="34" charset="0"/>
              </a:rPr>
              <a:t>Regular Expressions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8794" y="1066800"/>
            <a:ext cx="8126412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Patterns in text or sequence (strings)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Syntax: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3399"/>
                </a:solidFill>
                <a:latin typeface="Calibri" pitchFamily="34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err="1">
                <a:solidFill>
                  <a:srgbClr val="FF3399"/>
                </a:solidFill>
                <a:latin typeface="Calibri" pitchFamily="34" charset="0"/>
              </a:rPr>
              <a:t>|</a:t>
            </a:r>
            <a:r>
              <a:rPr lang="en-US" sz="2000" dirty="0" err="1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>
                <a:solidFill>
                  <a:srgbClr val="FF3399"/>
                </a:solidFill>
                <a:latin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</a:rPr>
              <a:t> – </a:t>
            </a:r>
            <a:r>
              <a:rPr lang="en-US" sz="2000" dirty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solidFill>
                  <a:srgbClr val="00B0F0"/>
                </a:solidFill>
                <a:latin typeface="Calibri" pitchFamily="34" charset="0"/>
              </a:rPr>
              <a:t>y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[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xyz</a:t>
            </a: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]</a:t>
            </a:r>
            <a:r>
              <a:rPr lang="en-US" sz="2000" dirty="0" smtClean="0">
                <a:latin typeface="Calibri" pitchFamily="34" charset="0"/>
              </a:rPr>
              <a:t> – one of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 smtClean="0">
                <a:latin typeface="Calibri" pitchFamily="34" charset="0"/>
              </a:rPr>
              <a:t>, or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z</a:t>
            </a:r>
            <a:r>
              <a:rPr lang="en-US" sz="2000" dirty="0" smtClean="0">
                <a:latin typeface="Calibri" pitchFamily="34" charset="0"/>
              </a:rPr>
              <a:t>; negated by a </a:t>
            </a: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^</a:t>
            </a:r>
            <a:r>
              <a:rPr lang="en-US" sz="2000" dirty="0" smtClean="0">
                <a:latin typeface="Calibri" pitchFamily="34" charset="0"/>
              </a:rPr>
              <a:t> (i.e. </a:t>
            </a: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[^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xyz</a:t>
            </a: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]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xy</a:t>
            </a:r>
            <a:r>
              <a:rPr lang="en-US" sz="2000" dirty="0" err="1" smtClean="0">
                <a:solidFill>
                  <a:srgbClr val="FF3399"/>
                </a:solidFill>
                <a:latin typeface="Calibri" pitchFamily="34" charset="0"/>
              </a:rPr>
              <a:t>?</a:t>
            </a: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–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i="1" dirty="0" smtClean="0">
                <a:solidFill>
                  <a:schemeClr val="accent1"/>
                </a:solidFill>
                <a:latin typeface="Calibri" pitchFamily="34" charset="0"/>
              </a:rPr>
              <a:t>zero or 1 </a:t>
            </a:r>
            <a:r>
              <a:rPr lang="en-US" sz="2000" dirty="0" smtClean="0">
                <a:latin typeface="Calibri" pitchFamily="34" charset="0"/>
              </a:rPr>
              <a:t>instance of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z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xy</a:t>
            </a:r>
            <a:r>
              <a:rPr lang="en-US" sz="2000" dirty="0" err="1" smtClean="0">
                <a:solidFill>
                  <a:srgbClr val="FF3399"/>
                </a:solidFill>
                <a:latin typeface="Calibri" pitchFamily="34" charset="0"/>
              </a:rPr>
              <a:t>+</a:t>
            </a: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z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i="1" dirty="0" smtClean="0">
                <a:solidFill>
                  <a:schemeClr val="accent1"/>
                </a:solidFill>
                <a:latin typeface="Calibri" pitchFamily="34" charset="0"/>
              </a:rPr>
              <a:t>1 or more </a:t>
            </a:r>
            <a:r>
              <a:rPr lang="en-US" sz="2000" dirty="0" smtClean="0">
                <a:latin typeface="Calibri" pitchFamily="34" charset="0"/>
              </a:rPr>
              <a:t>instances of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z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xy</a:t>
            </a: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*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z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i="1" dirty="0" smtClean="0">
                <a:solidFill>
                  <a:schemeClr val="accent1"/>
                </a:solidFill>
                <a:latin typeface="Calibri" pitchFamily="34" charset="0"/>
              </a:rPr>
              <a:t>zero or more </a:t>
            </a:r>
            <a:r>
              <a:rPr lang="en-US" sz="2000" dirty="0" smtClean="0">
                <a:latin typeface="Calibri" pitchFamily="34" charset="0"/>
              </a:rPr>
              <a:t>instances of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z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xy</a:t>
            </a: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{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2,4</a:t>
            </a: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}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z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i="1" dirty="0" smtClean="0">
                <a:solidFill>
                  <a:schemeClr val="accent1"/>
                </a:solidFill>
                <a:latin typeface="Calibri" pitchFamily="34" charset="0"/>
              </a:rPr>
              <a:t>2-4</a:t>
            </a:r>
            <a:r>
              <a:rPr lang="en-US" sz="2000" dirty="0" smtClean="0">
                <a:latin typeface="Calibri" pitchFamily="34" charset="0"/>
              </a:rPr>
              <a:t> instances of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z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^</a:t>
            </a: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xy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–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</a:rPr>
              <a:t> followed by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 smtClean="0">
                <a:latin typeface="Calibri" pitchFamily="34" charset="0"/>
              </a:rPr>
              <a:t> at the </a:t>
            </a:r>
            <a:r>
              <a:rPr lang="en-US" sz="2000" i="1" dirty="0" smtClean="0">
                <a:solidFill>
                  <a:schemeClr val="accent1"/>
                </a:solidFill>
                <a:latin typeface="Calibri" pitchFamily="34" charset="0"/>
              </a:rPr>
              <a:t>start</a:t>
            </a:r>
            <a:r>
              <a:rPr lang="en-US" sz="2000" dirty="0" smtClean="0">
                <a:latin typeface="Calibri" pitchFamily="34" charset="0"/>
              </a:rPr>
              <a:t> of the </a:t>
            </a:r>
            <a:r>
              <a:rPr lang="en-US" sz="2000" i="1" dirty="0" smtClean="0">
                <a:solidFill>
                  <a:schemeClr val="accent1"/>
                </a:solidFill>
                <a:latin typeface="Calibri" pitchFamily="34" charset="0"/>
              </a:rPr>
              <a:t>string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xy</a:t>
            </a:r>
            <a:r>
              <a:rPr lang="en-US" sz="2000" dirty="0" smtClean="0">
                <a:solidFill>
                  <a:srgbClr val="FF3399"/>
                </a:solidFill>
                <a:latin typeface="Calibri" pitchFamily="34" charset="0"/>
              </a:rPr>
              <a:t>$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–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 smtClean="0">
                <a:latin typeface="Calibri" pitchFamily="34" charset="0"/>
              </a:rPr>
              <a:t> preceded by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</a:rPr>
              <a:t> at the </a:t>
            </a:r>
            <a:r>
              <a:rPr lang="en-US" sz="2000" i="1" dirty="0" smtClean="0">
                <a:solidFill>
                  <a:schemeClr val="accent1"/>
                </a:solidFill>
                <a:latin typeface="Calibri" pitchFamily="34" charset="0"/>
              </a:rPr>
              <a:t>end</a:t>
            </a:r>
            <a:r>
              <a:rPr lang="en-US" sz="2000" dirty="0" smtClean="0">
                <a:latin typeface="Calibri" pitchFamily="34" charset="0"/>
              </a:rPr>
              <a:t> of the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chemeClr val="accent1"/>
                </a:solidFill>
                <a:latin typeface="Calibri" pitchFamily="34" charset="0"/>
              </a:rPr>
              <a:t>string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8794" y="4267200"/>
            <a:ext cx="8272462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Methods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Check if a pattern is found in a string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re.search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(pattern, string):</a:t>
            </a:r>
            <a:endParaRPr lang="en-US" sz="2000" dirty="0">
              <a:solidFill>
                <a:schemeClr val="accent1"/>
              </a:solidFill>
              <a:latin typeface="Calibri" pitchFamily="34" charset="0"/>
            </a:endParaRPr>
          </a:p>
          <a:p>
            <a:pPr lvl="2" indent="-407988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What part(s) of the string matched the pattern (store in </a:t>
            </a:r>
            <a:r>
              <a:rPr lang="en-US" sz="2000" dirty="0" smtClean="0">
                <a:latin typeface="Calibri" pitchFamily="34" charset="0"/>
              </a:rPr>
              <a:t>list):</a:t>
            </a:r>
            <a:endParaRPr lang="en-US" sz="2000" dirty="0" smtClean="0">
              <a:latin typeface="Calibri" pitchFamily="34" charset="0"/>
            </a:endParaRPr>
          </a:p>
          <a:p>
            <a:pPr lvl="3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match_str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 = </a:t>
            </a: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re.findall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(pattern, string)</a:t>
            </a:r>
          </a:p>
          <a:p>
            <a:pPr marL="914400" lvl="3" indent="-407988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Where in the string are the locations of the </a:t>
            </a:r>
            <a:r>
              <a:rPr lang="en-US" sz="2000" dirty="0" smtClean="0">
                <a:latin typeface="Calibri" pitchFamily="34" charset="0"/>
              </a:rPr>
              <a:t>matches (store in object):</a:t>
            </a:r>
            <a:endParaRPr lang="en-US" sz="2000" dirty="0" smtClean="0">
              <a:latin typeface="Calibri" pitchFamily="34" charset="0"/>
            </a:endParaRPr>
          </a:p>
          <a:p>
            <a:pPr marL="1371600" lvl="4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match_pos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 = </a:t>
            </a: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re.finditer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(pattern, string)</a:t>
            </a:r>
            <a:endParaRPr lang="en-US" sz="200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6888" y="485775"/>
            <a:ext cx="81518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smtClean="0">
                <a:solidFill>
                  <a:schemeClr val="accent3"/>
                </a:solidFill>
                <a:latin typeface="Calibri" pitchFamily="34" charset="0"/>
              </a:rPr>
              <a:t>Dictionaries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4359" y="1095375"/>
            <a:ext cx="8126412" cy="532453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err="1" smtClean="0">
                <a:latin typeface="Calibri" pitchFamily="34" charset="0"/>
              </a:rPr>
              <a:t>Key:Value</a:t>
            </a:r>
            <a:r>
              <a:rPr lang="en-US" sz="2000" dirty="0" smtClean="0">
                <a:latin typeface="Calibri" pitchFamily="34" charset="0"/>
              </a:rPr>
              <a:t> pairs (aka Hashes in Perl)</a:t>
            </a:r>
          </a:p>
          <a:p>
            <a:pPr marL="917575" lvl="1" indent="-3444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Examples</a:t>
            </a:r>
          </a:p>
          <a:p>
            <a:pPr marL="1255713" lvl="3" indent="-341313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code = {} or code = {‘ATA’: ‘I’, ‘ATC’: ‘I’, ‘ATT’ : ‘I’,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‘ATG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’ : ‘M’} </a:t>
            </a:r>
            <a:endParaRPr lang="en-US" sz="2000" dirty="0">
              <a:solidFill>
                <a:schemeClr val="accent1"/>
              </a:solidFill>
              <a:latin typeface="Calibri" pitchFamily="34" charset="0"/>
            </a:endParaRPr>
          </a:p>
          <a:p>
            <a:pPr marL="914400" lvl="3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Keys </a:t>
            </a:r>
            <a:r>
              <a:rPr lang="en-US" sz="2000" i="1" dirty="0" smtClean="0">
                <a:latin typeface="Calibri" pitchFamily="34" charset="0"/>
              </a:rPr>
              <a:t>must</a:t>
            </a:r>
            <a:r>
              <a:rPr lang="en-US" sz="2000" dirty="0" smtClean="0">
                <a:latin typeface="Calibri" pitchFamily="34" charset="0"/>
              </a:rPr>
              <a:t> be strings or integers</a:t>
            </a:r>
          </a:p>
          <a:p>
            <a:pPr marL="914400" lvl="3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Keys </a:t>
            </a:r>
            <a:r>
              <a:rPr lang="en-US" sz="2000" i="1" dirty="0" smtClean="0">
                <a:latin typeface="Calibri" pitchFamily="34" charset="0"/>
              </a:rPr>
              <a:t>must</a:t>
            </a:r>
            <a:r>
              <a:rPr lang="en-US" sz="2000" dirty="0" smtClean="0">
                <a:latin typeface="Calibri" pitchFamily="34" charset="0"/>
              </a:rPr>
              <a:t> be unique</a:t>
            </a:r>
            <a:endParaRPr lang="en-US" sz="2000" dirty="0">
              <a:latin typeface="Calibri" pitchFamily="34" charset="0"/>
            </a:endParaRPr>
          </a:p>
          <a:p>
            <a:pPr marL="914400" lvl="3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Append a dictionary simply by:</a:t>
            </a:r>
          </a:p>
          <a:p>
            <a:pPr marL="1255713" lvl="4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code[‘TGA’] = ‘-’ </a:t>
            </a:r>
            <a:endParaRPr lang="en-US" sz="2000" dirty="0">
              <a:solidFill>
                <a:schemeClr val="accent1"/>
              </a:solidFill>
              <a:latin typeface="Calibri" pitchFamily="34" charset="0"/>
            </a:endParaRPr>
          </a:p>
          <a:p>
            <a:pPr marL="914400" lvl="3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Delete an item by</a:t>
            </a:r>
            <a:r>
              <a:rPr lang="en-US" sz="2000" dirty="0">
                <a:latin typeface="Calibri" pitchFamily="34" charset="0"/>
              </a:rPr>
              <a:t>:</a:t>
            </a:r>
          </a:p>
          <a:p>
            <a:pPr marL="1255713" lvl="4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code.pop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(‘TGA’)</a:t>
            </a:r>
            <a:endParaRPr lang="en-US" sz="2000" dirty="0">
              <a:solidFill>
                <a:schemeClr val="accent1"/>
              </a:solidFill>
              <a:latin typeface="Calibri" pitchFamily="34" charset="0"/>
            </a:endParaRPr>
          </a:p>
          <a:p>
            <a:pPr marL="914400" lvl="3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Get the value of a key by:</a:t>
            </a:r>
            <a:endParaRPr lang="en-US" sz="2000" dirty="0">
              <a:latin typeface="Calibri" pitchFamily="34" charset="0"/>
            </a:endParaRPr>
          </a:p>
          <a:p>
            <a:pPr marL="1255713" lvl="4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code.get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(‘TGA’, ‘X’)</a:t>
            </a:r>
            <a:endParaRPr lang="en-US" sz="2000" dirty="0">
              <a:solidFill>
                <a:schemeClr val="accent1"/>
              </a:solidFill>
              <a:latin typeface="Calibri" pitchFamily="34" charset="0"/>
            </a:endParaRPr>
          </a:p>
          <a:p>
            <a:pPr marL="914400" lvl="3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Unlike lists, items in dictionaries are unordered (not ordered in the same way as they were created)</a:t>
            </a:r>
            <a:endParaRPr lang="en-US" sz="2000" dirty="0">
              <a:latin typeface="Calibri" pitchFamily="34" charset="0"/>
            </a:endParaRPr>
          </a:p>
          <a:p>
            <a:pPr marL="1255713" lvl="4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sorted_code</a:t>
            </a:r>
            <a:r>
              <a:rPr lang="en-US" sz="20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= sorted(</a:t>
            </a: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code.items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())</a:t>
            </a:r>
            <a:endParaRPr lang="en-US" sz="2000" dirty="0">
              <a:solidFill>
                <a:schemeClr val="accent1"/>
              </a:solidFill>
              <a:latin typeface="Calibri" pitchFamily="34" charset="0"/>
            </a:endParaRPr>
          </a:p>
          <a:p>
            <a:pPr marL="914400" lvl="3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If we want to do something with the keys and values:</a:t>
            </a:r>
            <a:endParaRPr lang="en-US" sz="2000" dirty="0">
              <a:latin typeface="Calibri" pitchFamily="34" charset="0"/>
            </a:endParaRPr>
          </a:p>
          <a:p>
            <a:pPr marL="1255713" lvl="4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for codon, aa in </a:t>
            </a: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code.items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():</a:t>
            </a:r>
            <a:endParaRPr lang="en-US" sz="2000" dirty="0">
              <a:solidFill>
                <a:schemeClr val="accent1"/>
              </a:solidFill>
              <a:latin typeface="Calibri" pitchFamily="34" charset="0"/>
            </a:endParaRPr>
          </a:p>
          <a:p>
            <a:pPr marL="1255713" lvl="4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i="1" dirty="0" smtClean="0">
                <a:latin typeface="Calibri" pitchFamily="34" charset="0"/>
              </a:rPr>
              <a:t>do something</a:t>
            </a:r>
            <a:endParaRPr lang="en-US" sz="20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4958</TotalTime>
  <Words>309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ishwar</dc:creator>
  <cp:lastModifiedBy>ishwar</cp:lastModifiedBy>
  <cp:revision>82</cp:revision>
  <dcterms:created xsi:type="dcterms:W3CDTF">2014-04-05T23:33:04Z</dcterms:created>
  <dcterms:modified xsi:type="dcterms:W3CDTF">2016-02-03T16:00:11Z</dcterms:modified>
</cp:coreProperties>
</file>