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0" r:id="rId4"/>
    <p:sldId id="261" r:id="rId5"/>
    <p:sldId id="262" r:id="rId6"/>
    <p:sldId id="263" r:id="rId7"/>
    <p:sldId id="257" r:id="rId8"/>
    <p:sldId id="258" r:id="rId9"/>
    <p:sldId id="281" r:id="rId10"/>
    <p:sldId id="272" r:id="rId11"/>
    <p:sldId id="273" r:id="rId12"/>
    <p:sldId id="266" r:id="rId13"/>
    <p:sldId id="259" r:id="rId14"/>
    <p:sldId id="269" r:id="rId15"/>
    <p:sldId id="274" r:id="rId16"/>
    <p:sldId id="270" r:id="rId17"/>
    <p:sldId id="275" r:id="rId18"/>
    <p:sldId id="276" r:id="rId19"/>
    <p:sldId id="271" r:id="rId20"/>
    <p:sldId id="283" r:id="rId21"/>
    <p:sldId id="282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B8AF7-F756-4017-B961-05953E85262E}" v="2" dt="2019-05-07T21:05:2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9" autoAdjust="0"/>
  </p:normalViewPr>
  <p:slideViewPr>
    <p:cSldViewPr>
      <p:cViewPr>
        <p:scale>
          <a:sx n="100" d="100"/>
          <a:sy n="100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06305-3C92-4ABA-A0D7-26DA346E0EA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514E-6F73-479E-942D-EADD6EA7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5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514E-6F73-479E-942D-EADD6EA7EEE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6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58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4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8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0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7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20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111B-F709-4946-B1E7-85BF18FD7D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hyperlink" Target="https://www.rdocument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elogarbin/clustering-com-r-stud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Clustering</a:t>
            </a:r>
            <a:r>
              <a:rPr lang="pt-BR" dirty="0"/>
              <a:t> em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, </a:t>
            </a:r>
            <a:r>
              <a:rPr lang="pt-BR" dirty="0" err="1"/>
              <a:t>DBScan</a:t>
            </a:r>
            <a:r>
              <a:rPr lang="pt-BR" dirty="0"/>
              <a:t> e Hierárquico</a:t>
            </a:r>
          </a:p>
        </p:txBody>
      </p:sp>
    </p:spTree>
    <p:extLst>
      <p:ext uri="{BB962C8B-B14F-4D97-AF65-F5344CB8AC3E}">
        <p14:creationId xmlns:p14="http://schemas.microsoft.com/office/powerpoint/2010/main" val="408624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Eps</a:t>
            </a:r>
            <a:r>
              <a:rPr lang="pt-BR" i="1" dirty="0">
                <a:cs typeface="Calibri"/>
              </a:rPr>
              <a:t>:</a:t>
            </a:r>
          </a:p>
          <a:p>
            <a:pPr marL="0" indent="0">
              <a:buNone/>
            </a:pPr>
            <a:endParaRPr lang="pt-BR" i="1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800" dirty="0">
                <a:latin typeface="Courier New"/>
                <a:ea typeface="+mn-lt"/>
                <a:cs typeface="+mn-lt"/>
              </a:rPr>
              <a:t>1:kNNdistplot(Iris2.features, k = 3)</a:t>
            </a:r>
            <a:endParaRPr lang="pt-BR" sz="2800">
              <a:latin typeface="Courier New"/>
              <a:cs typeface="Courier New"/>
            </a:endParaRPr>
          </a:p>
          <a:p>
            <a:pPr marL="0" indent="0">
              <a:buNone/>
            </a:pPr>
            <a:endParaRPr lang="pt-BR" sz="2800" dirty="0">
              <a:latin typeface="Courier New"/>
              <a:cs typeface="Calibri"/>
            </a:endParaRPr>
          </a:p>
          <a:p>
            <a:pPr lvl="1"/>
            <a:r>
              <a:rPr lang="pt-BR" sz="3200" dirty="0">
                <a:latin typeface="Calibri"/>
                <a:cs typeface="Calibri"/>
              </a:rPr>
              <a:t>São calculadas as distâncias de cada elemento da base </a:t>
            </a:r>
            <a:r>
              <a:rPr lang="pt-BR" sz="3200" b="1" dirty="0">
                <a:latin typeface="Calibri"/>
                <a:cs typeface="Calibri"/>
              </a:rPr>
              <a:t>Iris2.features</a:t>
            </a:r>
            <a:r>
              <a:rPr lang="pt-BR" sz="3200" dirty="0">
                <a:latin typeface="Calibri"/>
                <a:cs typeface="Calibri"/>
              </a:rPr>
              <a:t> com o </a:t>
            </a:r>
            <a:r>
              <a:rPr lang="pt-BR" sz="3200" i="1" dirty="0">
                <a:latin typeface="Calibri"/>
                <a:cs typeface="Calibri"/>
              </a:rPr>
              <a:t>k</a:t>
            </a:r>
            <a:r>
              <a:rPr lang="pt-BR" sz="3200" dirty="0">
                <a:latin typeface="Calibri"/>
                <a:cs typeface="Calibri"/>
              </a:rPr>
              <a:t>-</a:t>
            </a:r>
            <a:r>
              <a:rPr lang="pt-BR" sz="3200" dirty="0" err="1">
                <a:latin typeface="Calibri"/>
                <a:cs typeface="Calibri"/>
              </a:rPr>
              <a:t>ésimo</a:t>
            </a:r>
            <a:r>
              <a:rPr lang="pt-BR" sz="3200" dirty="0">
                <a:latin typeface="Calibri"/>
                <a:cs typeface="Calibri"/>
              </a:rPr>
              <a:t> vizinho mais próximo com o valor definido para </a:t>
            </a:r>
            <a:r>
              <a:rPr lang="pt-BR" sz="3200" b="1" dirty="0">
                <a:latin typeface="Calibri"/>
                <a:cs typeface="Calibri"/>
              </a:rPr>
              <a:t>k = 3</a:t>
            </a:r>
            <a:r>
              <a:rPr lang="pt-BR" sz="3200" dirty="0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pt-BR" sz="2800" i="1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6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Eps</a:t>
            </a:r>
            <a:r>
              <a:rPr lang="pt-BR" i="1" dirty="0">
                <a:cs typeface="Calibri"/>
              </a:rPr>
              <a:t>:</a:t>
            </a:r>
          </a:p>
          <a:p>
            <a:pPr marL="0" indent="0">
              <a:buNone/>
            </a:pPr>
            <a:endParaRPr lang="pt-BR" i="1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pt-BR" sz="3200" dirty="0">
              <a:latin typeface="Calibri"/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908"/>
            <a:ext cx="9144000" cy="423242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72400" y="378904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endCxn id="5" idx="2"/>
          </p:cNvCxnSpPr>
          <p:nvPr/>
        </p:nvCxnSpPr>
        <p:spPr>
          <a:xfrm>
            <a:off x="467544" y="3837801"/>
            <a:ext cx="7704856" cy="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MinPts</a:t>
            </a:r>
            <a:r>
              <a:rPr lang="pt-BR" i="1" dirty="0">
                <a:cs typeface="Calibri"/>
              </a:rPr>
              <a:t>:</a:t>
            </a:r>
          </a:p>
          <a:p>
            <a:pPr lvl="1"/>
            <a:r>
              <a:rPr lang="pt-BR" dirty="0">
                <a:cs typeface="Calibri"/>
              </a:rPr>
              <a:t>Para definição do valor de </a:t>
            </a:r>
            <a:r>
              <a:rPr lang="pt-BR" i="1" dirty="0" err="1">
                <a:cs typeface="Calibri"/>
              </a:rPr>
              <a:t>MinPts</a:t>
            </a:r>
            <a:r>
              <a:rPr lang="pt-BR" dirty="0">
                <a:cs typeface="Calibri"/>
              </a:rPr>
              <a:t> usa-se em média o valor desejado de grupos ou seja o próprio valor de 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.</a:t>
            </a:r>
          </a:p>
          <a:p>
            <a:r>
              <a:rPr lang="pt-BR" dirty="0">
                <a:cs typeface="Calibri"/>
              </a:rPr>
              <a:t>Código em R:</a:t>
            </a:r>
          </a:p>
          <a:p>
            <a:pPr marL="0" indent="0">
              <a:buNone/>
            </a:pPr>
            <a:endParaRPr lang="pt-BR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800" dirty="0">
                <a:latin typeface="Courier New"/>
                <a:ea typeface="+mn-lt"/>
                <a:cs typeface="+mn-lt"/>
              </a:rPr>
              <a:t>1:results &lt;- </a:t>
            </a:r>
            <a:r>
              <a:rPr lang="pt-BR" sz="1800" dirty="0" err="1">
                <a:latin typeface="Courier New"/>
                <a:ea typeface="+mn-lt"/>
                <a:cs typeface="+mn-lt"/>
              </a:rPr>
              <a:t>dbscan</a:t>
            </a:r>
            <a:r>
              <a:rPr lang="pt-BR" sz="1800" dirty="0">
                <a:latin typeface="Courier New"/>
                <a:ea typeface="+mn-lt"/>
                <a:cs typeface="+mn-lt"/>
              </a:rPr>
              <a:t>(Iris2.features, </a:t>
            </a:r>
            <a:r>
              <a:rPr lang="pt-BR" sz="1800" dirty="0" err="1">
                <a:latin typeface="Courier New"/>
                <a:ea typeface="+mn-lt"/>
                <a:cs typeface="+mn-lt"/>
              </a:rPr>
              <a:t>eps</a:t>
            </a:r>
            <a:r>
              <a:rPr lang="pt-BR" sz="1800" dirty="0">
                <a:latin typeface="Courier New"/>
                <a:ea typeface="+mn-lt"/>
                <a:cs typeface="+mn-lt"/>
              </a:rPr>
              <a:t> = 0.6, </a:t>
            </a:r>
            <a:r>
              <a:rPr lang="pt-BR" sz="1800" dirty="0" err="1">
                <a:latin typeface="Courier New"/>
                <a:ea typeface="+mn-lt"/>
                <a:cs typeface="+mn-lt"/>
              </a:rPr>
              <a:t>minPts</a:t>
            </a:r>
            <a:r>
              <a:rPr lang="pt-BR" sz="1800" dirty="0">
                <a:latin typeface="Courier New"/>
                <a:ea typeface="+mn-lt"/>
                <a:cs typeface="+mn-lt"/>
              </a:rPr>
              <a:t> = 4)</a:t>
            </a:r>
          </a:p>
          <a:p>
            <a:pPr marL="0" indent="0">
              <a:buNone/>
            </a:pPr>
            <a:endParaRPr lang="pt-BR" sz="1800" dirty="0">
              <a:latin typeface="Courier New"/>
              <a:cs typeface="Calibri"/>
            </a:endParaRPr>
          </a:p>
          <a:p>
            <a:pPr lvl="1"/>
            <a:r>
              <a:rPr lang="pt-BR" sz="3200" dirty="0">
                <a:latin typeface="Calibri"/>
                <a:cs typeface="Calibri"/>
              </a:rPr>
              <a:t>É executado o algoritmo </a:t>
            </a:r>
            <a:r>
              <a:rPr lang="pt-BR" sz="3200" dirty="0" err="1">
                <a:latin typeface="Calibri"/>
                <a:cs typeface="Calibri"/>
              </a:rPr>
              <a:t>DBScan</a:t>
            </a:r>
            <a:r>
              <a:rPr lang="pt-BR" sz="3200" dirty="0">
                <a:latin typeface="Calibri"/>
                <a:cs typeface="Calibri"/>
              </a:rPr>
              <a:t> na base </a:t>
            </a:r>
            <a:r>
              <a:rPr lang="pt-BR" sz="3200" b="1" dirty="0">
                <a:latin typeface="Calibri"/>
                <a:cs typeface="Calibri"/>
              </a:rPr>
              <a:t>Iris2.features</a:t>
            </a:r>
            <a:r>
              <a:rPr lang="pt-BR" sz="3200" dirty="0">
                <a:latin typeface="Calibri"/>
                <a:cs typeface="Calibri"/>
              </a:rPr>
              <a:t> com os parâmetros </a:t>
            </a:r>
            <a:r>
              <a:rPr lang="pt-BR" sz="3200" b="1" dirty="0" err="1">
                <a:latin typeface="Calibri"/>
                <a:cs typeface="Calibri"/>
              </a:rPr>
              <a:t>eps</a:t>
            </a:r>
            <a:r>
              <a:rPr lang="pt-BR" sz="3200" b="1" dirty="0">
                <a:latin typeface="Calibri"/>
                <a:cs typeface="Calibri"/>
              </a:rPr>
              <a:t> = 0.6</a:t>
            </a:r>
            <a:r>
              <a:rPr lang="pt-BR" sz="3200" dirty="0">
                <a:latin typeface="Calibri"/>
                <a:cs typeface="Calibri"/>
              </a:rPr>
              <a:t> e </a:t>
            </a:r>
            <a:r>
              <a:rPr lang="pt-BR" sz="3200" b="1" dirty="0" err="1">
                <a:latin typeface="Calibri"/>
                <a:cs typeface="Calibri"/>
              </a:rPr>
              <a:t>minPts</a:t>
            </a:r>
            <a:r>
              <a:rPr lang="pt-BR" sz="3200" b="1" dirty="0">
                <a:latin typeface="Calibri"/>
                <a:cs typeface="Calibri"/>
              </a:rPr>
              <a:t> = 4</a:t>
            </a:r>
            <a:r>
              <a:rPr lang="pt-BR" sz="32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84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Hierárquico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/>
              </a:rPr>
              <a:t>Código em R: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alibri"/>
              </a:rPr>
              <a:t>1:  d &lt;- </a:t>
            </a:r>
            <a:r>
              <a:rPr lang="pt-BR" dirty="0" err="1">
                <a:latin typeface="Courier New"/>
                <a:cs typeface="Calibri"/>
              </a:rPr>
              <a:t>dist</a:t>
            </a:r>
            <a:r>
              <a:rPr lang="pt-BR" dirty="0">
                <a:latin typeface="Courier New"/>
                <a:cs typeface="Calibri"/>
              </a:rPr>
              <a:t>(Iris2.features)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alibri"/>
              </a:rPr>
              <a:t>2:  </a:t>
            </a:r>
            <a:r>
              <a:rPr lang="pt-BR" dirty="0" err="1">
                <a:latin typeface="Courier New"/>
                <a:cs typeface="Calibri"/>
              </a:rPr>
              <a:t>results</a:t>
            </a:r>
            <a:r>
              <a:rPr lang="pt-BR" dirty="0">
                <a:latin typeface="Courier New"/>
                <a:cs typeface="Calibri"/>
              </a:rPr>
              <a:t> &lt;- </a:t>
            </a:r>
            <a:r>
              <a:rPr lang="pt-BR" dirty="0" err="1">
                <a:latin typeface="Courier New"/>
                <a:cs typeface="Calibri"/>
              </a:rPr>
              <a:t>hclust</a:t>
            </a:r>
            <a:r>
              <a:rPr lang="pt-BR" dirty="0">
                <a:latin typeface="Courier New"/>
                <a:cs typeface="Calibri"/>
              </a:rPr>
              <a:t>(d, "single")</a:t>
            </a:r>
          </a:p>
          <a:p>
            <a:pPr marL="0" indent="0">
              <a:buNone/>
            </a:pPr>
            <a:endParaRPr lang="pt-BR" dirty="0">
              <a:latin typeface="Courier New"/>
              <a:cs typeface="Calibri"/>
            </a:endParaRPr>
          </a:p>
          <a:p>
            <a:pPr lvl="1"/>
            <a:r>
              <a:rPr lang="pt-BR" dirty="0">
                <a:latin typeface="Calibri"/>
                <a:cs typeface="Calibri"/>
              </a:rPr>
              <a:t>Primeira Linha: É construída a matriz de distancias entre cada elemento da base de dados </a:t>
            </a:r>
            <a:r>
              <a:rPr lang="pt-BR" b="1" dirty="0">
                <a:latin typeface="Calibri"/>
                <a:cs typeface="Calibri"/>
              </a:rPr>
              <a:t>Iris2.features</a:t>
            </a:r>
            <a:r>
              <a:rPr lang="pt-BR" dirty="0">
                <a:latin typeface="Calibri"/>
                <a:cs typeface="Calibri"/>
              </a:rPr>
              <a:t>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Segunda Linha: Utilizada a matriz de distâncias construída na linha anterior, é aplicado o algoritmo de clusterização hierárquica na matriz de distâncias </a:t>
            </a:r>
            <a:r>
              <a:rPr lang="pt-BR" b="1" dirty="0">
                <a:latin typeface="Calibri"/>
                <a:cs typeface="Calibri"/>
              </a:rPr>
              <a:t>d</a:t>
            </a:r>
            <a:r>
              <a:rPr lang="pt-BR" dirty="0">
                <a:latin typeface="Calibri"/>
                <a:cs typeface="Calibri"/>
              </a:rPr>
              <a:t> utilizando o método "</a:t>
            </a:r>
            <a:r>
              <a:rPr lang="pt-BR" b="1" dirty="0">
                <a:latin typeface="Calibri"/>
                <a:cs typeface="Calibri"/>
              </a:rPr>
              <a:t>single</a:t>
            </a:r>
            <a:r>
              <a:rPr lang="pt-BR" dirty="0">
                <a:latin typeface="Calibri"/>
                <a:cs typeface="Calibri"/>
              </a:rPr>
              <a:t>". Pode-se utilizar outros métodos como "</a:t>
            </a:r>
            <a:r>
              <a:rPr lang="pt-BR" b="1" dirty="0">
                <a:latin typeface="Calibri"/>
                <a:cs typeface="Calibri"/>
              </a:rPr>
              <a:t>complete</a:t>
            </a:r>
            <a:r>
              <a:rPr lang="pt-BR" dirty="0">
                <a:latin typeface="Calibri"/>
                <a:cs typeface="Calibri"/>
              </a:rPr>
              <a:t>" e "</a:t>
            </a:r>
            <a:r>
              <a:rPr lang="pt-BR" b="1" dirty="0" err="1">
                <a:latin typeface="Calibri"/>
                <a:cs typeface="Calibri"/>
              </a:rPr>
              <a:t>average</a:t>
            </a:r>
            <a:r>
              <a:rPr lang="pt-BR" dirty="0">
                <a:latin typeface="Calibri"/>
                <a:cs typeface="Calibri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9573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Hierárquico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>
                <a:cs typeface="Calibri"/>
              </a:rPr>
              <a:t>Plotagem </a:t>
            </a:r>
            <a:r>
              <a:rPr lang="pt-BR" dirty="0" err="1">
                <a:cs typeface="Calibri"/>
              </a:rPr>
              <a:t>dendograma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latin typeface="Courier New"/>
                <a:ea typeface="+mn-lt"/>
                <a:cs typeface="+mn-lt"/>
              </a:rPr>
              <a:t>1:plot(</a:t>
            </a:r>
            <a:r>
              <a:rPr lang="pt-BR" sz="2200" dirty="0" err="1">
                <a:latin typeface="Courier New"/>
                <a:ea typeface="+mn-lt"/>
                <a:cs typeface="+mn-lt"/>
              </a:rPr>
              <a:t>results</a:t>
            </a:r>
            <a:r>
              <a:rPr lang="pt-BR" sz="2200" dirty="0">
                <a:latin typeface="Courier New"/>
                <a:ea typeface="+mn-lt"/>
                <a:cs typeface="+mn-lt"/>
              </a:rPr>
              <a:t>)</a:t>
            </a:r>
            <a:endParaRPr lang="pt-BR" sz="2200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2:rect.hclust(</a:t>
            </a:r>
            <a:r>
              <a:rPr lang="pt-BR" sz="2200" dirty="0" err="1">
                <a:latin typeface="Courier New"/>
                <a:cs typeface="Courier New"/>
              </a:rPr>
              <a:t>results</a:t>
            </a:r>
            <a:r>
              <a:rPr lang="pt-BR" sz="2200" dirty="0">
                <a:latin typeface="Courier New"/>
                <a:cs typeface="Courier New"/>
              </a:rPr>
              <a:t>, k = 4, </a:t>
            </a:r>
            <a:r>
              <a:rPr lang="pt-BR" sz="2200" dirty="0" err="1">
                <a:latin typeface="Courier New"/>
                <a:cs typeface="Courier New"/>
              </a:rPr>
              <a:t>border</a:t>
            </a:r>
            <a:r>
              <a:rPr lang="pt-BR" sz="2200" dirty="0">
                <a:latin typeface="Courier New"/>
                <a:cs typeface="Courier New"/>
              </a:rPr>
              <a:t> = "</a:t>
            </a:r>
            <a:r>
              <a:rPr lang="pt-BR" sz="2200" dirty="0" err="1">
                <a:latin typeface="Courier New"/>
                <a:cs typeface="Courier New"/>
              </a:rPr>
              <a:t>red</a:t>
            </a:r>
            <a:r>
              <a:rPr lang="pt-BR" sz="2200" dirty="0">
                <a:latin typeface="Courier New"/>
                <a:cs typeface="Courier New"/>
              </a:rPr>
              <a:t>")</a:t>
            </a:r>
            <a:endParaRPr lang="pt-BR" sz="2200" dirty="0"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3:</a:t>
            </a:r>
            <a:r>
              <a:rPr lang="pt-BR" sz="2200" dirty="0">
                <a:latin typeface="Courier New"/>
                <a:ea typeface="+mn-lt"/>
                <a:cs typeface="+mn-lt"/>
              </a:rPr>
              <a:t>clusters &lt;- </a:t>
            </a:r>
            <a:r>
              <a:rPr lang="pt-BR" sz="2200" dirty="0" err="1">
                <a:latin typeface="Courier New"/>
                <a:ea typeface="+mn-lt"/>
                <a:cs typeface="+mn-lt"/>
              </a:rPr>
              <a:t>cutree</a:t>
            </a:r>
            <a:r>
              <a:rPr lang="pt-BR" sz="2200" dirty="0">
                <a:latin typeface="Courier New"/>
                <a:ea typeface="+mn-lt"/>
                <a:cs typeface="+mn-lt"/>
              </a:rPr>
              <a:t>(</a:t>
            </a:r>
            <a:r>
              <a:rPr lang="pt-BR" sz="2200" dirty="0" err="1">
                <a:latin typeface="Courier New"/>
                <a:ea typeface="+mn-lt"/>
                <a:cs typeface="+mn-lt"/>
              </a:rPr>
              <a:t>results</a:t>
            </a:r>
            <a:r>
              <a:rPr lang="pt-BR" sz="2200" dirty="0">
                <a:latin typeface="Courier New"/>
                <a:ea typeface="+mn-lt"/>
                <a:cs typeface="+mn-lt"/>
              </a:rPr>
              <a:t>, 4)</a:t>
            </a:r>
            <a:endParaRPr lang="pt-BR" sz="2200" dirty="0">
              <a:latin typeface="Courier New"/>
              <a:cs typeface="Courier New"/>
            </a:endParaRP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Primeira linha: Plotagem do </a:t>
            </a:r>
            <a:r>
              <a:rPr lang="pt-BR" dirty="0" err="1">
                <a:cs typeface="Calibri"/>
              </a:rPr>
              <a:t>dendograma</a:t>
            </a:r>
            <a:r>
              <a:rPr lang="pt-BR" dirty="0">
                <a:cs typeface="Calibri"/>
              </a:rPr>
              <a:t> originado pelos resultados (</a:t>
            </a:r>
            <a:r>
              <a:rPr lang="pt-BR" b="1" dirty="0">
                <a:cs typeface="Calibri"/>
              </a:rPr>
              <a:t>results</a:t>
            </a:r>
            <a:r>
              <a:rPr lang="pt-BR" dirty="0">
                <a:cs typeface="Calibri"/>
              </a:rPr>
              <a:t>).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Segunda linha: Realiza um recorte no </a:t>
            </a:r>
            <a:r>
              <a:rPr lang="pt-BR" dirty="0" err="1">
                <a:latin typeface="Calibri"/>
                <a:cs typeface="Calibri"/>
              </a:rPr>
              <a:t>dendograma</a:t>
            </a:r>
            <a:r>
              <a:rPr lang="pt-BR" dirty="0">
                <a:latin typeface="Calibri"/>
                <a:cs typeface="Calibri"/>
              </a:rPr>
              <a:t> originado de </a:t>
            </a:r>
            <a:r>
              <a:rPr lang="pt-BR" b="1" dirty="0" err="1">
                <a:latin typeface="Calibri"/>
                <a:cs typeface="Calibri"/>
              </a:rPr>
              <a:t>results</a:t>
            </a:r>
            <a:r>
              <a:rPr lang="pt-BR" dirty="0">
                <a:latin typeface="Calibri"/>
                <a:cs typeface="Calibri"/>
              </a:rPr>
              <a:t>, separando o </a:t>
            </a:r>
            <a:r>
              <a:rPr lang="pt-BR" dirty="0" err="1">
                <a:latin typeface="Calibri"/>
                <a:cs typeface="Calibri"/>
              </a:rPr>
              <a:t>dendograma</a:t>
            </a:r>
            <a:r>
              <a:rPr lang="pt-BR" dirty="0">
                <a:latin typeface="Calibri"/>
                <a:cs typeface="Calibri"/>
              </a:rPr>
              <a:t> em </a:t>
            </a:r>
            <a:r>
              <a:rPr lang="pt-BR" b="1" dirty="0">
                <a:latin typeface="Calibri"/>
                <a:cs typeface="Calibri"/>
              </a:rPr>
              <a:t>k</a:t>
            </a:r>
            <a:r>
              <a:rPr lang="pt-BR" dirty="0">
                <a:latin typeface="Calibri"/>
                <a:cs typeface="Calibri"/>
              </a:rPr>
              <a:t> grupos (</a:t>
            </a:r>
            <a:r>
              <a:rPr lang="pt-BR" b="1" dirty="0">
                <a:latin typeface="Calibri"/>
                <a:cs typeface="Calibri"/>
              </a:rPr>
              <a:t>k = 4</a:t>
            </a:r>
            <a:r>
              <a:rPr lang="pt-BR" dirty="0">
                <a:latin typeface="Calibri"/>
                <a:cs typeface="Calibri"/>
              </a:rPr>
              <a:t>). A </a:t>
            </a:r>
            <a:r>
              <a:rPr lang="pt-BR" dirty="0" err="1">
                <a:latin typeface="Calibri"/>
                <a:cs typeface="Calibri"/>
              </a:rPr>
              <a:t>tag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b="1" dirty="0" err="1">
                <a:latin typeface="Calibri"/>
                <a:cs typeface="Calibri"/>
              </a:rPr>
              <a:t>border</a:t>
            </a:r>
            <a:r>
              <a:rPr lang="pt-BR" dirty="0">
                <a:latin typeface="Calibri"/>
                <a:cs typeface="Calibri"/>
              </a:rPr>
              <a:t> define a cor dos retângulos que realizam o recorte.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Terceira linha: Gera uma estrutura que indica a qual cluster pertence cada elemento da base de dados, referenciando pelo índice da estrutura. Ex. O elemento de índice 1 da estrutura cluster contem o numero do cluster que o elemento de índice 1 da base de dados pertence.</a:t>
            </a:r>
          </a:p>
        </p:txBody>
      </p:sp>
    </p:spTree>
    <p:extLst>
      <p:ext uri="{BB962C8B-B14F-4D97-AF65-F5344CB8AC3E}">
        <p14:creationId xmlns:p14="http://schemas.microsoft.com/office/powerpoint/2010/main" val="141237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Hierárquico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Plotagem </a:t>
            </a:r>
            <a:r>
              <a:rPr lang="pt-BR" err="1">
                <a:cs typeface="Calibri"/>
              </a:rPr>
              <a:t>dendograma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latin typeface="Calibri"/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143"/>
            <a:ext cx="9144000" cy="41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cs typeface="Calibri"/>
              </a:rPr>
              <a:t>Analise Atributo x Atributo: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1400" dirty="0">
                <a:latin typeface="Courier New"/>
                <a:ea typeface="+mn-lt"/>
                <a:cs typeface="+mn-lt"/>
              </a:rPr>
              <a:t>1:plot(Iris2.features[],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col</a:t>
            </a:r>
            <a:r>
              <a:rPr lang="pt-BR" sz="1400" dirty="0">
                <a:latin typeface="Courier New"/>
                <a:ea typeface="+mn-lt"/>
                <a:cs typeface="+mn-lt"/>
              </a:rPr>
              <a:t> =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results$cluster</a:t>
            </a:r>
            <a:r>
              <a:rPr lang="pt-BR" sz="1400" dirty="0">
                <a:latin typeface="Courier New"/>
                <a:ea typeface="+mn-lt"/>
                <a:cs typeface="+mn-lt"/>
              </a:rPr>
              <a:t>)</a:t>
            </a:r>
            <a:endParaRPr lang="pt-BR" sz="1400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1400" dirty="0">
                <a:latin typeface="Courier New"/>
                <a:ea typeface="+mn-lt"/>
                <a:cs typeface="+mn-lt"/>
              </a:rPr>
              <a:t>2:plot(Iris2.features[c("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petal.length</a:t>
            </a:r>
            <a:r>
              <a:rPr lang="pt-BR" sz="1400" dirty="0">
                <a:latin typeface="Courier New"/>
                <a:ea typeface="+mn-lt"/>
                <a:cs typeface="+mn-lt"/>
              </a:rPr>
              <a:t>", "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petal.width</a:t>
            </a:r>
            <a:r>
              <a:rPr lang="pt-BR" sz="1400" dirty="0">
                <a:latin typeface="Courier New"/>
                <a:ea typeface="+mn-lt"/>
                <a:cs typeface="+mn-lt"/>
              </a:rPr>
              <a:t>")],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col</a:t>
            </a:r>
            <a:r>
              <a:rPr lang="pt-BR" sz="1400" dirty="0">
                <a:latin typeface="Courier New"/>
                <a:ea typeface="+mn-lt"/>
                <a:cs typeface="+mn-lt"/>
              </a:rPr>
              <a:t> =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results$cluster</a:t>
            </a:r>
            <a:r>
              <a:rPr lang="pt-BR" sz="1400" dirty="0">
                <a:latin typeface="Courier New"/>
                <a:ea typeface="+mn-lt"/>
                <a:cs typeface="+mn-lt"/>
              </a:rPr>
              <a:t>)</a:t>
            </a:r>
            <a:endParaRPr lang="pt-BR" sz="1400" dirty="0">
              <a:latin typeface="Courier New"/>
              <a:cs typeface="Calibri"/>
            </a:endParaRP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Primeira linha: Plota uma matriz de gráficos de comparação de todos os atributos com todos os atributos que é definida a coluna </a:t>
            </a:r>
            <a:r>
              <a:rPr lang="pt-BR" b="1" dirty="0">
                <a:cs typeface="Calibri"/>
              </a:rPr>
              <a:t>cluster</a:t>
            </a:r>
            <a:r>
              <a:rPr lang="pt-BR" dirty="0">
                <a:cs typeface="Calibri"/>
              </a:rPr>
              <a:t> da matriz de resultados para identificação dos diferentes grupos.</a:t>
            </a:r>
          </a:p>
          <a:p>
            <a:pPr lvl="1"/>
            <a:r>
              <a:rPr lang="pt-BR" dirty="0">
                <a:cs typeface="Calibri"/>
              </a:rPr>
              <a:t>Segunda linha: Define um gráfico da matriz para ser plotados definindo quais atributos devem ser comparados.</a:t>
            </a:r>
          </a:p>
        </p:txBody>
      </p:sp>
    </p:spTree>
    <p:extLst>
      <p:ext uri="{BB962C8B-B14F-4D97-AF65-F5344CB8AC3E}">
        <p14:creationId xmlns:p14="http://schemas.microsoft.com/office/powerpoint/2010/main" val="3857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Analise Atributo x Atributo: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45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2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Analise Atributo x Atributo: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3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cs typeface="Calibri"/>
              </a:rPr>
              <a:t>Analise por Coordenadas Discriminantes: </a:t>
            </a:r>
          </a:p>
          <a:p>
            <a:pPr lvl="1"/>
            <a:r>
              <a:rPr lang="pt-BR" dirty="0">
                <a:cs typeface="Calibri"/>
              </a:rPr>
              <a:t>Tem o objetivo de substituir um conjunto de </a:t>
            </a:r>
            <a:r>
              <a:rPr lang="pt-BR" dirty="0" err="1">
                <a:cs typeface="Calibri"/>
              </a:rPr>
              <a:t>varios</a:t>
            </a:r>
            <a:r>
              <a:rPr lang="pt-BR" dirty="0">
                <a:cs typeface="Calibri"/>
              </a:rPr>
              <a:t> atributos em um único valor, conhecido como coordenada discriminante.</a:t>
            </a:r>
          </a:p>
          <a:p>
            <a:pPr lvl="2"/>
            <a:r>
              <a:rPr lang="pt-BR" dirty="0">
                <a:cs typeface="Calibri"/>
              </a:rPr>
              <a:t>Este valor é o resultado de uma combinação linear entre os valores de atributos.</a:t>
            </a:r>
          </a:p>
          <a:p>
            <a:pPr lvl="1"/>
            <a:r>
              <a:rPr lang="pt-BR" dirty="0">
                <a:cs typeface="Calibri"/>
              </a:rPr>
              <a:t>Automaticamente o R define as função discriminantes para definir as coordenadas, utilizando análise de correlação canônica por padrão.</a:t>
            </a:r>
          </a:p>
          <a:p>
            <a:pPr lvl="2"/>
            <a:r>
              <a:rPr lang="pt-BR" dirty="0">
                <a:cs typeface="Calibri"/>
              </a:rPr>
              <a:t>Para um melhor entendimento de cada coordenada discriminante é indicada a analise dos dados classificados para identificação de quais atributos foram combinados linearmente.</a:t>
            </a:r>
          </a:p>
        </p:txBody>
      </p:sp>
    </p:spTree>
    <p:extLst>
      <p:ext uri="{BB962C8B-B14F-4D97-AF65-F5344CB8AC3E}">
        <p14:creationId xmlns:p14="http://schemas.microsoft.com/office/powerpoint/2010/main" val="1683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Studio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903"/>
            <a:ext cx="8229600" cy="4462557"/>
          </a:xfrm>
        </p:spPr>
      </p:pic>
      <p:sp>
        <p:nvSpPr>
          <p:cNvPr id="7" name="CaixaDeTexto 6"/>
          <p:cNvSpPr txBox="1"/>
          <p:nvPr/>
        </p:nvSpPr>
        <p:spPr>
          <a:xfrm>
            <a:off x="755576" y="980728"/>
            <a:ext cx="1709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Editor de código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12160" y="1165394"/>
            <a:ext cx="2736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Área de exibição dos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07976" y="6228020"/>
            <a:ext cx="9316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Console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98733" y="6228020"/>
            <a:ext cx="18520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Área de plotagem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610361" y="1350060"/>
            <a:ext cx="0" cy="12148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2"/>
          </p:cNvCxnSpPr>
          <p:nvPr/>
        </p:nvCxnSpPr>
        <p:spPr>
          <a:xfrm flipH="1">
            <a:off x="5724128" y="1534726"/>
            <a:ext cx="1656163" cy="8861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" idx="0"/>
          </p:cNvCxnSpPr>
          <p:nvPr/>
        </p:nvCxnSpPr>
        <p:spPr>
          <a:xfrm flipV="1">
            <a:off x="1373809" y="5733256"/>
            <a:ext cx="0" cy="494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0"/>
          </p:cNvCxnSpPr>
          <p:nvPr/>
        </p:nvCxnSpPr>
        <p:spPr>
          <a:xfrm flipH="1" flipV="1">
            <a:off x="6524755" y="5373216"/>
            <a:ext cx="1" cy="854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4026932" y="1954560"/>
            <a:ext cx="216024" cy="227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115722" y="1317794"/>
            <a:ext cx="20245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Execução do código</a:t>
            </a:r>
          </a:p>
        </p:txBody>
      </p:sp>
      <p:cxnSp>
        <p:nvCxnSpPr>
          <p:cNvPr id="26" name="Conector de seta reta 25"/>
          <p:cNvCxnSpPr>
            <a:stCxn id="25" idx="2"/>
            <a:endCxn id="24" idx="0"/>
          </p:cNvCxnSpPr>
          <p:nvPr/>
        </p:nvCxnSpPr>
        <p:spPr>
          <a:xfrm>
            <a:off x="4128019" y="1687126"/>
            <a:ext cx="6925" cy="2674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Plotagens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Analise por Coordenadas Discriminantes</a:t>
            </a:r>
            <a:r>
              <a:rPr lang="pt-BR" i="1" dirty="0">
                <a:cs typeface="Calibri"/>
              </a:rPr>
              <a:t>:</a:t>
            </a:r>
          </a:p>
          <a:p>
            <a:pPr lvl="1"/>
            <a:r>
              <a:rPr lang="pt-BR" dirty="0">
                <a:cs typeface="Calibri"/>
              </a:rPr>
              <a:t>Biblioteca </a:t>
            </a:r>
            <a:r>
              <a:rPr lang="pt-BR" dirty="0" err="1">
                <a:cs typeface="Calibri"/>
              </a:rPr>
              <a:t>fpc</a:t>
            </a:r>
            <a:endParaRPr lang="pt-BR" dirty="0">
              <a:cs typeface="Calibri"/>
            </a:endParaRPr>
          </a:p>
          <a:p>
            <a:endParaRPr lang="pt-BR" i="1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1:install.packages(“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2:library(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1: Instala a biblioteca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fpc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”.</a:t>
            </a:r>
            <a:endParaRPr lang="pt-BR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2: Importa a biblioteca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fpc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16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>
                <a:cs typeface="Calibri"/>
              </a:rPr>
              <a:t>Analise por Coordenadas Discriminantes: 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1:png(file="resultado_dbscan.png",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=700)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2:plotcluster(Iris2.features,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results$cluster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3:results_to_save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(Iris2.features,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results$cluster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4:write.csv(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results_to_save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 = "resultado.csv")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5:dev.off()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1: Prepara pra salvar em uma imagem (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file="resultado_dbscan.png") </a:t>
            </a:r>
            <a:r>
              <a:rPr lang="pt-BR" dirty="0" err="1">
                <a:latin typeface="+mj-lt"/>
                <a:cs typeface="Courier New" panose="02070309020205020404" pitchFamily="49" charset="0"/>
              </a:rPr>
              <a:t>png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com as dimensões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width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e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height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,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o gráfico a ser gerado;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2: Plota os dados (</a:t>
            </a:r>
            <a:r>
              <a:rPr lang="pt-BR" b="1" dirty="0">
                <a:cs typeface="Calibri"/>
              </a:rPr>
              <a:t>Iris2.features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) </a:t>
            </a:r>
            <a:r>
              <a:rPr lang="pt-BR" dirty="0" err="1">
                <a:latin typeface="+mj-lt"/>
                <a:cs typeface="Courier New" panose="02070309020205020404" pitchFamily="49" charset="0"/>
              </a:rPr>
              <a:t>clusterizados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results$cluster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) utilizando coordenadas discriminantes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dc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”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3: Prepara os dados </a:t>
            </a:r>
            <a:r>
              <a:rPr lang="pt-BR" sz="2400" dirty="0">
                <a:cs typeface="Courier New" panose="02070309020205020404" pitchFamily="49" charset="0"/>
              </a:rPr>
              <a:t>(</a:t>
            </a:r>
            <a:r>
              <a:rPr lang="pt-BR" b="1" dirty="0">
                <a:cs typeface="Calibri"/>
              </a:rPr>
              <a:t>Iris2.features</a:t>
            </a:r>
            <a:r>
              <a:rPr lang="pt-BR" sz="2400" dirty="0">
                <a:cs typeface="Courier New" panose="02070309020205020404" pitchFamily="49" charset="0"/>
              </a:rPr>
              <a:t>)  </a:t>
            </a:r>
            <a:r>
              <a:rPr lang="pt-BR" dirty="0" err="1">
                <a:latin typeface="+mj-lt"/>
                <a:cs typeface="Courier New" panose="02070309020205020404" pitchFamily="49" charset="0"/>
              </a:rPr>
              <a:t>clusterizados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cs typeface="Courier New" panose="02070309020205020404" pitchFamily="49" charset="0"/>
              </a:rPr>
              <a:t>(</a:t>
            </a:r>
            <a:r>
              <a:rPr lang="pt-BR" sz="2900" b="1" dirty="0" err="1">
                <a:cs typeface="Courier New" panose="02070309020205020404" pitchFamily="49" charset="0"/>
              </a:rPr>
              <a:t>results$cluster</a:t>
            </a:r>
            <a:r>
              <a:rPr lang="pt-BR" sz="2400" dirty="0">
                <a:cs typeface="Courier New" panose="02070309020205020404" pitchFamily="49" charset="0"/>
              </a:rPr>
              <a:t>)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para serem salvos em um arquivo;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4: Salva os dados já preparados (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results_to_save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) em um arquivo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“resultado.csv”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5: Encerra o processo de salvamento.</a:t>
            </a:r>
          </a:p>
          <a:p>
            <a:pPr lvl="1"/>
            <a:endParaRPr lang="pt-BR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0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Analise por Coordenadas Discriminantes: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24843"/>
            <a:ext cx="6624736" cy="46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Analise por Coordenadas Discriminantes: </a:t>
            </a:r>
            <a:endParaRPr lang="pt-BR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472655"/>
            <a:ext cx="516255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763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A68-2374-49D4-89CF-46C0950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Referências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ED51-BBFD-4E9C-B1AB-566AA674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sz="2600" dirty="0">
                <a:cs typeface="Calibri"/>
              </a:rPr>
              <a:t>Livro: Introdução ao Data Mining: Mineração de Dados. </a:t>
            </a:r>
            <a:r>
              <a:rPr lang="pt-BR" sz="2600" dirty="0" err="1">
                <a:cs typeface="Calibri"/>
              </a:rPr>
              <a:t>Pang</a:t>
            </a:r>
            <a:r>
              <a:rPr lang="pt-BR" sz="2600" dirty="0">
                <a:cs typeface="Calibri"/>
              </a:rPr>
              <a:t>-Ning </a:t>
            </a:r>
            <a:r>
              <a:rPr lang="pt-BR" sz="2600" dirty="0" err="1">
                <a:cs typeface="Calibri"/>
              </a:rPr>
              <a:t>Tan</a:t>
            </a:r>
            <a:r>
              <a:rPr lang="pt-BR" sz="2600" dirty="0">
                <a:cs typeface="Calibri"/>
              </a:rPr>
              <a:t>, Michel </a:t>
            </a:r>
            <a:r>
              <a:rPr lang="pt-BR" sz="2600" dirty="0" err="1">
                <a:cs typeface="Calibri"/>
              </a:rPr>
              <a:t>Steinbach</a:t>
            </a:r>
            <a:r>
              <a:rPr lang="pt-BR" sz="2600" dirty="0">
                <a:cs typeface="Calibri"/>
              </a:rPr>
              <a:t> e </a:t>
            </a:r>
            <a:r>
              <a:rPr lang="pt-BR" sz="2600" dirty="0" err="1">
                <a:cs typeface="Calibri"/>
              </a:rPr>
              <a:t>Vipin</a:t>
            </a:r>
            <a:r>
              <a:rPr lang="pt-BR" sz="2600" dirty="0">
                <a:cs typeface="Calibri"/>
              </a:rPr>
              <a:t> </a:t>
            </a:r>
            <a:r>
              <a:rPr lang="pt-BR" sz="2600" dirty="0" err="1">
                <a:cs typeface="Calibri"/>
              </a:rPr>
              <a:t>Kumar</a:t>
            </a:r>
            <a:r>
              <a:rPr lang="pt-BR" sz="2600" dirty="0">
                <a:cs typeface="Calibri"/>
              </a:rPr>
              <a:t>.</a:t>
            </a:r>
          </a:p>
          <a:p>
            <a:endParaRPr lang="pt-BR" sz="2600" dirty="0">
              <a:cs typeface="Calibri"/>
            </a:endParaRPr>
          </a:p>
          <a:p>
            <a:r>
              <a:rPr lang="pt-BR" sz="2600" dirty="0">
                <a:ea typeface="+mn-lt"/>
                <a:cs typeface="+mn-lt"/>
              </a:rPr>
              <a:t>Técnicas Estatísticas para Reconhecimento de Padrões - Prof. Aldo von </a:t>
            </a:r>
            <a:r>
              <a:rPr lang="pt-BR" sz="2600" dirty="0" err="1">
                <a:ea typeface="+mn-lt"/>
                <a:cs typeface="+mn-lt"/>
              </a:rPr>
              <a:t>Wangenheim</a:t>
            </a:r>
            <a:r>
              <a:rPr lang="pt-BR" sz="2600" dirty="0">
                <a:ea typeface="+mn-lt"/>
                <a:cs typeface="+mn-lt"/>
              </a:rPr>
              <a:t> - &lt;https://www.inf.ufsc.br/~aldo.vw/patrec/estatisticas.html&gt;</a:t>
            </a:r>
          </a:p>
          <a:p>
            <a:endParaRPr lang="pt-BR" dirty="0">
              <a:cs typeface="Calibri"/>
            </a:endParaRPr>
          </a:p>
          <a:p>
            <a:r>
              <a:rPr lang="pt-BR" sz="2600" dirty="0">
                <a:cs typeface="Calibri"/>
              </a:rPr>
              <a:t>R </a:t>
            </a:r>
            <a:r>
              <a:rPr lang="pt-BR" sz="2600" dirty="0" err="1">
                <a:cs typeface="Calibri"/>
              </a:rPr>
              <a:t>Documentation</a:t>
            </a:r>
            <a:r>
              <a:rPr lang="pt-BR" sz="2600" dirty="0">
                <a:cs typeface="Calibri"/>
              </a:rPr>
              <a:t>: </a:t>
            </a:r>
            <a:r>
              <a:rPr lang="pt-BR" sz="2600" dirty="0">
                <a:ea typeface="+mn-lt"/>
                <a:cs typeface="+mn-lt"/>
                <a:hlinkClick r:id="rId2"/>
              </a:rPr>
              <a:t>https://www.rdocumentation.org/</a:t>
            </a:r>
            <a:endParaRPr lang="pt-BR" sz="2600" dirty="0">
              <a:ea typeface="+mn-lt"/>
              <a:cs typeface="+mn-lt"/>
            </a:endParaRPr>
          </a:p>
          <a:p>
            <a:endParaRPr lang="pt-BR" sz="2600" dirty="0">
              <a:cs typeface="Calibri"/>
            </a:endParaRPr>
          </a:p>
          <a:p>
            <a:r>
              <a:rPr lang="pt-BR" sz="2600" dirty="0">
                <a:cs typeface="Calibri"/>
              </a:rPr>
              <a:t>Bases de Dados: </a:t>
            </a:r>
            <a:r>
              <a:rPr lang="pt-BR" sz="2600" dirty="0">
                <a:hlinkClick r:id="rId3"/>
              </a:rPr>
              <a:t>https://archive.ics.uci.edu/ml/datasets.php</a:t>
            </a:r>
            <a:endParaRPr lang="pt-BR" sz="2600" dirty="0"/>
          </a:p>
          <a:p>
            <a:endParaRPr lang="pt-BR" sz="2600" dirty="0"/>
          </a:p>
          <a:p>
            <a:r>
              <a:rPr lang="pt-BR" sz="2600"/>
              <a:t>Repositório GitHub</a:t>
            </a:r>
            <a:r>
              <a:rPr lang="pt-BR" sz="2600" dirty="0"/>
              <a:t>: </a:t>
            </a:r>
            <a:r>
              <a:rPr lang="pt-BR" sz="2800" dirty="0">
                <a:hlinkClick r:id="rId4"/>
              </a:rPr>
              <a:t>https://github.com/marcelogarbin/clustering-com-r-studio</a:t>
            </a:r>
            <a:endParaRPr lang="pt-BR" sz="2600" dirty="0"/>
          </a:p>
          <a:p>
            <a:endParaRPr lang="pt-BR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92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 Exemplo: Classificação Flor Iris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contém 3 classes com 50 amostras de cada classe;</a:t>
            </a:r>
          </a:p>
          <a:p>
            <a:pPr lvl="1"/>
            <a:r>
              <a:rPr lang="pt-BR" dirty="0"/>
              <a:t>Cada classe se refere a um tipo diferente da flor </a:t>
            </a:r>
            <a:r>
              <a:rPr lang="pt-BR" dirty="0" err="1"/>
              <a:t>iris</a:t>
            </a:r>
            <a:r>
              <a:rPr lang="pt-BR" dirty="0"/>
              <a:t>.</a:t>
            </a:r>
          </a:p>
          <a:p>
            <a:r>
              <a:rPr lang="pt-BR" dirty="0"/>
              <a:t>Informações de atributos: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Comprimento de sépalas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Largura de sépalas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Comprimento de pétalas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Largura de pétalas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Classe: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Iris </a:t>
            </a:r>
            <a:r>
              <a:rPr lang="pt-BR" dirty="0" err="1"/>
              <a:t>Setosa</a:t>
            </a:r>
            <a:r>
              <a:rPr lang="pt-BR" dirty="0"/>
              <a:t>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Iris Versicolor;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Iris </a:t>
            </a:r>
            <a:r>
              <a:rPr lang="pt-BR" dirty="0" err="1"/>
              <a:t>Virginica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5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de amostras de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sepal.length,sepal.width,petal.length,petal.width,class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5.1,3.8,1.6,0.2,Iris-setosa</a:t>
            </a:r>
          </a:p>
          <a:p>
            <a:pPr marL="0" indent="0">
              <a:buNone/>
            </a:pPr>
            <a:r>
              <a:rPr lang="pt-BR" dirty="0"/>
              <a:t>4.6,3.2,1.4,0.2,Iris-setosa</a:t>
            </a:r>
          </a:p>
          <a:p>
            <a:pPr marL="0" indent="0">
              <a:buNone/>
            </a:pPr>
            <a:r>
              <a:rPr lang="pt-BR" dirty="0"/>
              <a:t>5.3,3.7,1.5,0.2,Iris-setosa</a:t>
            </a:r>
          </a:p>
          <a:p>
            <a:pPr marL="0" indent="0">
              <a:buNone/>
            </a:pPr>
            <a:r>
              <a:rPr lang="pt-BR" dirty="0"/>
              <a:t>5.0,3.3,1.4,0.2,Iris-setosa</a:t>
            </a:r>
          </a:p>
          <a:p>
            <a:pPr marL="0" indent="0">
              <a:buNone/>
            </a:pPr>
            <a:r>
              <a:rPr lang="pt-BR" dirty="0"/>
              <a:t>7.0,3.2,4.7,1.4,Iris-versicolor</a:t>
            </a:r>
          </a:p>
          <a:p>
            <a:pPr marL="0" indent="0">
              <a:buNone/>
            </a:pPr>
            <a:r>
              <a:rPr lang="pt-BR" dirty="0"/>
              <a:t>6.4,3.2,4.5,1.5,Iris-versicolor</a:t>
            </a:r>
          </a:p>
          <a:p>
            <a:pPr marL="0" indent="0">
              <a:buNone/>
            </a:pPr>
            <a:r>
              <a:rPr lang="pt-BR" dirty="0"/>
              <a:t>6.9,3.1,4.9,1.5,Iris-versicolor</a:t>
            </a:r>
          </a:p>
          <a:p>
            <a:pPr marL="0" indent="0">
              <a:buNone/>
            </a:pPr>
            <a:r>
              <a:rPr lang="pt-BR" dirty="0"/>
              <a:t>5.5,2.3,4.0,1.3,Iris-versicolor</a:t>
            </a:r>
          </a:p>
          <a:p>
            <a:pPr marL="0" indent="0">
              <a:buNone/>
            </a:pPr>
            <a:r>
              <a:rPr lang="pt-BR" dirty="0"/>
              <a:t>6.3,3.3,6.0,2.5,Iris-virginica</a:t>
            </a:r>
          </a:p>
          <a:p>
            <a:pPr marL="0" indent="0">
              <a:buNone/>
            </a:pPr>
            <a:r>
              <a:rPr lang="pt-BR" dirty="0"/>
              <a:t>5.8,2.7,5.1,1.9,Iris-virginica</a:t>
            </a:r>
          </a:p>
          <a:p>
            <a:pPr marL="0" indent="0">
              <a:buNone/>
            </a:pPr>
            <a:r>
              <a:rPr lang="pt-BR" dirty="0"/>
              <a:t>7.1,3.0,5.9,2.1,Iris-virginica</a:t>
            </a:r>
          </a:p>
          <a:p>
            <a:pPr marL="0" indent="0">
              <a:buNone/>
            </a:pPr>
            <a:r>
              <a:rPr lang="pt-BR" dirty="0"/>
              <a:t>6.3,2.9,5.6,1.8,Iris-virginica</a:t>
            </a:r>
          </a:p>
        </p:txBody>
      </p:sp>
    </p:spTree>
    <p:extLst>
      <p:ext uri="{BB962C8B-B14F-4D97-AF65-F5344CB8AC3E}">
        <p14:creationId xmlns:p14="http://schemas.microsoft.com/office/powerpoint/2010/main" val="37042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 Base de Dados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latin typeface="+mj-lt"/>
              </a:rPr>
              <a:t>Definição do Diretório de Trabalho</a:t>
            </a:r>
          </a:p>
          <a:p>
            <a:pPr marL="0" indent="0">
              <a:buNone/>
            </a:pPr>
            <a:endParaRPr lang="pt-BR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600" dirty="0">
                <a:latin typeface="Courier New"/>
                <a:cs typeface="Courier New"/>
              </a:rPr>
              <a:t>1:  </a:t>
            </a:r>
            <a:r>
              <a:rPr lang="pt-BR" sz="2600" dirty="0" err="1">
                <a:latin typeface="Courier New"/>
                <a:cs typeface="Courier New"/>
              </a:rPr>
              <a:t>setwd</a:t>
            </a:r>
            <a:r>
              <a:rPr lang="pt-BR" sz="2600" dirty="0">
                <a:latin typeface="Courier New"/>
                <a:cs typeface="Courier New"/>
              </a:rPr>
              <a:t>("D:/Desktop/</a:t>
            </a:r>
            <a:r>
              <a:rPr lang="pt-BR" sz="2600" dirty="0" err="1">
                <a:latin typeface="Courier New"/>
                <a:cs typeface="Courier New"/>
              </a:rPr>
              <a:t>iris</a:t>
            </a:r>
            <a:r>
              <a:rPr lang="pt-BR" sz="2600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endParaRPr lang="pt-BR" sz="2100" dirty="0">
              <a:latin typeface="Consolas" panose="020B0609020204030204" pitchFamily="49" charset="0"/>
            </a:endParaRPr>
          </a:p>
          <a:p>
            <a:r>
              <a:rPr lang="pt-BR" dirty="0"/>
              <a:t>Preparação da base de dados: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>
                <a:latin typeface="Courier New"/>
                <a:cs typeface="Courier New"/>
              </a:rPr>
              <a:t>1:  Iris = read.csv("iris_data.csv", h = T)</a:t>
            </a:r>
          </a:p>
          <a:p>
            <a:pPr marL="0" indent="0">
              <a:buNone/>
            </a:pPr>
            <a:r>
              <a:rPr lang="pt-BR" sz="2600" dirty="0">
                <a:latin typeface="Courier New"/>
                <a:cs typeface="Courier New"/>
              </a:rPr>
              <a:t>2:  Iris2 = </a:t>
            </a:r>
            <a:r>
              <a:rPr lang="pt-BR" sz="2600" dirty="0" err="1">
                <a:latin typeface="Courier New"/>
                <a:cs typeface="Courier New"/>
              </a:rPr>
              <a:t>na.omit</a:t>
            </a:r>
            <a:r>
              <a:rPr lang="pt-BR" sz="2600" dirty="0">
                <a:latin typeface="Courier New"/>
                <a:cs typeface="Courier New"/>
              </a:rPr>
              <a:t>(Iris)</a:t>
            </a:r>
          </a:p>
          <a:p>
            <a:pPr marL="0" indent="0">
              <a:buNone/>
            </a:pPr>
            <a:endParaRPr lang="pt-BR" sz="2100" dirty="0"/>
          </a:p>
          <a:p>
            <a:pPr lvl="1"/>
            <a:r>
              <a:rPr lang="pt-BR" dirty="0"/>
              <a:t>Primeira Linha: São carregados os dados contidos no arquivo </a:t>
            </a:r>
            <a:r>
              <a:rPr lang="pt-BR" b="1" i="1" dirty="0"/>
              <a:t>iris_data.csv </a:t>
            </a:r>
            <a:r>
              <a:rPr lang="pt-BR" dirty="0"/>
              <a:t>informando que o dados tem cabeçalho de descrição (</a:t>
            </a:r>
            <a:r>
              <a:rPr lang="pt-BR" b="1" i="1" dirty="0"/>
              <a:t>h = 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Segunda Linha: É realizada uma cópia da base carregada omitindo possíveis erros de dados que possam ocorrer na base de dados, como ausência de valores, </a:t>
            </a:r>
            <a:r>
              <a:rPr lang="pt-BR" dirty="0" err="1"/>
              <a:t>Not</a:t>
            </a:r>
            <a:r>
              <a:rPr lang="pt-BR" dirty="0"/>
              <a:t>-a-</a:t>
            </a:r>
            <a:r>
              <a:rPr lang="pt-BR" dirty="0" err="1"/>
              <a:t>Number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2455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 Base de Dados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Preparação da base de dados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1:  Iris2.features = Iris2</a:t>
            </a:r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2:  Iris2.features$class &lt;- NULL</a:t>
            </a:r>
          </a:p>
          <a:p>
            <a:endParaRPr lang="pt-BR" sz="1700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Primeira Linha: Cria-se uma nova variável chamada </a:t>
            </a:r>
            <a:r>
              <a:rPr lang="pt-BR" b="1" dirty="0"/>
              <a:t>Iris2.features</a:t>
            </a:r>
            <a:r>
              <a:rPr lang="pt-BR" dirty="0"/>
              <a:t> onde é salvo uma cópia da base de dados nesta propriedade;</a:t>
            </a:r>
          </a:p>
          <a:p>
            <a:pPr lvl="1"/>
            <a:r>
              <a:rPr lang="pt-BR" dirty="0"/>
              <a:t>Segunda Linha: Elimina-se o campo </a:t>
            </a:r>
            <a:r>
              <a:rPr lang="pt-BR" b="1" dirty="0"/>
              <a:t>“</a:t>
            </a:r>
            <a:r>
              <a:rPr lang="pt-BR" b="1" dirty="0" err="1"/>
              <a:t>class</a:t>
            </a:r>
            <a:r>
              <a:rPr lang="pt-BR" b="1" dirty="0"/>
              <a:t>” </a:t>
            </a:r>
            <a:r>
              <a:rPr lang="pt-BR" dirty="0"/>
              <a:t>da base de dados definindo seu valor como </a:t>
            </a:r>
            <a:r>
              <a:rPr lang="pt-BR" b="1" dirty="0"/>
              <a:t>NULL</a:t>
            </a:r>
            <a:r>
              <a:rPr lang="pt-BR" dirty="0"/>
              <a:t>. Isso se deve ao fato de que a informação de classe vai ser pesquisada utilizando os algoritmos de </a:t>
            </a:r>
            <a:r>
              <a:rPr lang="pt-BR" i="1" dirty="0" err="1"/>
              <a:t>clustering</a:t>
            </a:r>
            <a:r>
              <a:rPr lang="pt-BR" i="1" dirty="0"/>
              <a:t>, </a:t>
            </a:r>
            <a:r>
              <a:rPr lang="pt-BR" dirty="0"/>
              <a:t>então não pode haver esta informação nos dados a serem analisados</a:t>
            </a:r>
          </a:p>
        </p:txBody>
      </p:sp>
    </p:spTree>
    <p:extLst>
      <p:ext uri="{BB962C8B-B14F-4D97-AF65-F5344CB8AC3E}">
        <p14:creationId xmlns:p14="http://schemas.microsoft.com/office/powerpoint/2010/main" val="4005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Código em R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1:  results &lt;- </a:t>
            </a:r>
            <a:r>
              <a:rPr lang="en-US" sz="1800" dirty="0" err="1">
                <a:latin typeface="Courier New"/>
                <a:cs typeface="Courier New"/>
              </a:rPr>
              <a:t>kmeans</a:t>
            </a:r>
            <a:r>
              <a:rPr lang="en-US" sz="1800" dirty="0">
                <a:latin typeface="Courier New"/>
                <a:cs typeface="Courier New"/>
              </a:rPr>
              <a:t>(Iris2.features, 3, </a:t>
            </a:r>
            <a:r>
              <a:rPr lang="en-US" sz="1800" dirty="0" err="1">
                <a:latin typeface="Courier New"/>
                <a:cs typeface="Courier New"/>
              </a:rPr>
              <a:t>iter.max</a:t>
            </a:r>
            <a:r>
              <a:rPr lang="en-US" sz="1800" dirty="0">
                <a:latin typeface="Courier New"/>
                <a:cs typeface="Courier New"/>
              </a:rPr>
              <a:t> = 5)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É executado o algoritmo K-</a:t>
            </a:r>
            <a:r>
              <a:rPr lang="pt-BR" dirty="0" err="1"/>
              <a:t>means</a:t>
            </a:r>
            <a:r>
              <a:rPr lang="pt-BR" dirty="0"/>
              <a:t> na base </a:t>
            </a:r>
            <a:r>
              <a:rPr lang="pt-BR" b="1" dirty="0"/>
              <a:t>Iris2.features</a:t>
            </a:r>
            <a:r>
              <a:rPr lang="pt-BR" dirty="0"/>
              <a:t>. O algoritmo é configurado para separar os dados em 3 clusters e deve executar o processo em 5 iterações.</a:t>
            </a:r>
          </a:p>
        </p:txBody>
      </p:sp>
    </p:spTree>
    <p:extLst>
      <p:ext uri="{BB962C8B-B14F-4D97-AF65-F5344CB8AC3E}">
        <p14:creationId xmlns:p14="http://schemas.microsoft.com/office/powerpoint/2010/main" val="125504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Biblioteca </a:t>
            </a:r>
            <a:r>
              <a:rPr lang="pt-BR" dirty="0" err="1">
                <a:cs typeface="Calibri"/>
              </a:rPr>
              <a:t>dbscan</a:t>
            </a:r>
            <a:r>
              <a:rPr lang="pt-BR" i="1" dirty="0">
                <a:cs typeface="Calibri"/>
              </a:rPr>
              <a:t>:</a:t>
            </a:r>
          </a:p>
          <a:p>
            <a:endParaRPr lang="pt-BR" i="1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1:install.packages("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2:library(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1: Instala a biblioteca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dbscan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”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2: Importa a biblioteca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dbscan</a:t>
            </a:r>
            <a:endParaRPr lang="pt-BR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2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Eps</a:t>
            </a:r>
            <a:r>
              <a:rPr lang="pt-BR" i="1" dirty="0">
                <a:cs typeface="Calibri"/>
              </a:rPr>
              <a:t>:</a:t>
            </a:r>
          </a:p>
          <a:p>
            <a:pPr lvl="1"/>
            <a:r>
              <a:rPr lang="pt-BR" dirty="0">
                <a:cs typeface="Calibri"/>
              </a:rPr>
              <a:t>Analise do comportamento da distância de um ponto até seu vizinho de índice </a:t>
            </a:r>
            <a:r>
              <a:rPr lang="pt-BR" i="1" dirty="0">
                <a:cs typeface="Calibri"/>
              </a:rPr>
              <a:t>k </a:t>
            </a:r>
            <a:r>
              <a:rPr lang="pt-BR" dirty="0">
                <a:cs typeface="Calibri"/>
              </a:rPr>
              <a:t>mais próximo, chamado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:</a:t>
            </a:r>
          </a:p>
          <a:p>
            <a:pPr lvl="2"/>
            <a:r>
              <a:rPr lang="pt-BR" dirty="0">
                <a:cs typeface="Calibri"/>
              </a:rPr>
              <a:t>O valor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 será pequeno para pontos pertencentes ao grupo;</a:t>
            </a:r>
          </a:p>
          <a:p>
            <a:pPr lvl="2"/>
            <a:r>
              <a:rPr lang="pt-BR" dirty="0">
                <a:cs typeface="Calibri"/>
              </a:rPr>
              <a:t>O valor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 será grande para pontos não pertencentes ao grupo, como ruídos, se relativamente grande.</a:t>
            </a:r>
          </a:p>
          <a:p>
            <a:pPr lvl="1"/>
            <a:r>
              <a:rPr lang="pt-BR" dirty="0">
                <a:cs typeface="Calibri"/>
              </a:rPr>
              <a:t>Calcular a distância para todos os pontos para algum 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, ordená-los em ordem crescente e depois colocar os valores ordenados. Espera-se uma mudança grande no valor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 que corresponda a um valor apropriado de </a:t>
            </a:r>
            <a:r>
              <a:rPr lang="pt-BR" i="1" dirty="0" err="1">
                <a:cs typeface="Calibri"/>
              </a:rPr>
              <a:t>Eps</a:t>
            </a:r>
            <a:r>
              <a:rPr lang="pt-B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235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784</Words>
  <Application>Microsoft Office PowerPoint</Application>
  <PresentationFormat>Apresentação na tela (4:3)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Tema do Office</vt:lpstr>
      <vt:lpstr>Clustering em R</vt:lpstr>
      <vt:lpstr>R Studio</vt:lpstr>
      <vt:lpstr>Base de Dados Exemplo: Classificação Flor Iris</vt:lpstr>
      <vt:lpstr>Exemplos de amostras de base de dados</vt:lpstr>
      <vt:lpstr>Preparação da Base de Dados em R</vt:lpstr>
      <vt:lpstr>Preparação da Base de Dados em R</vt:lpstr>
      <vt:lpstr>Algoritmo K-means</vt:lpstr>
      <vt:lpstr>Algoritmo DBScan</vt:lpstr>
      <vt:lpstr>Algoritmo DBScan</vt:lpstr>
      <vt:lpstr>Algoritmo DBScan</vt:lpstr>
      <vt:lpstr>Algoritmo DBScan</vt:lpstr>
      <vt:lpstr>Algoritmo DBScan</vt:lpstr>
      <vt:lpstr>Algoritmo Hierárquico</vt:lpstr>
      <vt:lpstr>Algoritmo Hierárquico</vt:lpstr>
      <vt:lpstr>Algoritmo Hierárquico</vt:lpstr>
      <vt:lpstr>Formas de Plotagens</vt:lpstr>
      <vt:lpstr>Formas de Plotagens</vt:lpstr>
      <vt:lpstr>Formas de Plotagens</vt:lpstr>
      <vt:lpstr>Formas de Plotagens</vt:lpstr>
      <vt:lpstr>Formas de Plotagens</vt:lpstr>
      <vt:lpstr>Formas de Plotagens</vt:lpstr>
      <vt:lpstr>Formas de Plotagens</vt:lpstr>
      <vt:lpstr>Formas de Plotagens</vt:lpstr>
      <vt:lpstr>Referências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Marcelo Garbin</cp:lastModifiedBy>
  <cp:revision>679</cp:revision>
  <dcterms:created xsi:type="dcterms:W3CDTF">2019-03-07T15:55:53Z</dcterms:created>
  <dcterms:modified xsi:type="dcterms:W3CDTF">2019-06-03T14:43:38Z</dcterms:modified>
</cp:coreProperties>
</file>