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93" r:id="rId5"/>
    <p:sldId id="259" r:id="rId6"/>
    <p:sldId id="294" r:id="rId7"/>
    <p:sldId id="260" r:id="rId8"/>
    <p:sldId id="261" r:id="rId9"/>
    <p:sldId id="295" r:id="rId10"/>
    <p:sldId id="263" r:id="rId11"/>
    <p:sldId id="296" r:id="rId12"/>
    <p:sldId id="268" r:id="rId13"/>
    <p:sldId id="269" r:id="rId14"/>
    <p:sldId id="265" r:id="rId15"/>
    <p:sldId id="264" r:id="rId16"/>
    <p:sldId id="289" r:id="rId17"/>
    <p:sldId id="290" r:id="rId18"/>
    <p:sldId id="291" r:id="rId19"/>
    <p:sldId id="292" r:id="rId20"/>
    <p:sldId id="266" r:id="rId21"/>
    <p:sldId id="267" r:id="rId22"/>
    <p:sldId id="271" r:id="rId23"/>
    <p:sldId id="270" r:id="rId24"/>
    <p:sldId id="272" r:id="rId25"/>
    <p:sldId id="273" r:id="rId26"/>
    <p:sldId id="279" r:id="rId27"/>
    <p:sldId id="280" r:id="rId28"/>
    <p:sldId id="281" r:id="rId29"/>
    <p:sldId id="282" r:id="rId30"/>
    <p:sldId id="284" r:id="rId31"/>
    <p:sldId id="283" r:id="rId32"/>
    <p:sldId id="285" r:id="rId33"/>
    <p:sldId id="286" r:id="rId34"/>
    <p:sldId id="274" r:id="rId35"/>
    <p:sldId id="275" r:id="rId36"/>
    <p:sldId id="276" r:id="rId37"/>
    <p:sldId id="277" r:id="rId38"/>
    <p:sldId id="29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627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6052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364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96117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369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9964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83301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329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463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6326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8496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6996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6276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961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9012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5481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81633807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29202" y="2723801"/>
            <a:ext cx="9448800" cy="1825096"/>
          </a:xfrm>
        </p:spPr>
        <p:txBody>
          <a:bodyPr>
            <a:normAutofit fontScale="90000"/>
          </a:bodyPr>
          <a:lstStyle/>
          <a:p>
            <a:pPr algn="ctr"/>
            <a:r>
              <a:rPr lang="es-MX"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Análisis de consumo musical según características del </a:t>
            </a:r>
            <a:br>
              <a:rPr lang="es-MX"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s-MX"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TOP 100 de canciones más reproducidas en Spotify </a:t>
            </a:r>
          </a:p>
        </p:txBody>
      </p:sp>
    </p:spTree>
    <p:extLst>
      <p:ext uri="{BB962C8B-B14F-4D97-AF65-F5344CB8AC3E}">
        <p14:creationId xmlns:p14="http://schemas.microsoft.com/office/powerpoint/2010/main" val="294874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Preguntas y Datos necesarios</a:t>
            </a:r>
          </a:p>
        </p:txBody>
      </p:sp>
      <p:sp>
        <p:nvSpPr>
          <p:cNvPr id="4" name="Marcador de contenido 2"/>
          <p:cNvSpPr>
            <a:spLocks noGrp="1"/>
          </p:cNvSpPr>
          <p:nvPr>
            <p:ph idx="1"/>
          </p:nvPr>
        </p:nvSpPr>
        <p:spPr>
          <a:xfrm>
            <a:off x="685800" y="1725434"/>
            <a:ext cx="8896082" cy="4493252"/>
          </a:xfrm>
        </p:spPr>
        <p:txBody>
          <a:bodyPr>
            <a:noAutofit/>
          </a:bodyPr>
          <a:lstStyle/>
          <a:p>
            <a:pPr marL="457200" indent="-457200">
              <a:buFont typeface="+mj-lt"/>
              <a:buAutoNum type="arabicPeriod"/>
            </a:pPr>
            <a:r>
              <a:rPr lang="es-MX" dirty="0"/>
              <a:t>¿Qué año produjo la mayor cantidad de hits en el TOP 100?</a:t>
            </a:r>
          </a:p>
          <a:p>
            <a:pPr marL="914400" lvl="2" indent="0">
              <a:buNone/>
            </a:pPr>
            <a:r>
              <a:rPr lang="es-MX" sz="1600" dirty="0"/>
              <a:t>Para esta pregunta se utilizaron las columnas de años y un conteo de títulos de la canciones.</a:t>
            </a:r>
          </a:p>
          <a:p>
            <a:pPr marL="914400" lvl="2" indent="0">
              <a:buNone/>
            </a:pPr>
            <a:endParaRPr lang="es-MX" sz="1600" dirty="0"/>
          </a:p>
          <a:p>
            <a:pPr marL="457200" indent="-457200">
              <a:buFont typeface="+mj-lt"/>
              <a:buAutoNum type="arabicPeriod"/>
            </a:pPr>
            <a:r>
              <a:rPr lang="es-MX" dirty="0"/>
              <a:t>¿Cuál fue el género más escuchado?</a:t>
            </a:r>
          </a:p>
          <a:p>
            <a:pPr marL="914400" lvl="2" indent="0">
              <a:buNone/>
            </a:pPr>
            <a:r>
              <a:rPr lang="es-MX" sz="1600" dirty="0"/>
              <a:t>Para esta pregunta se hicieron dos gráficas la primera se hizo con la información de top_genre y title_song, para poder obtener una información más concreta sobre la pregunta que teníamos de agruparon los subgéneros de música en los géneros: pop, rap, rock, r&amp;b, latin y hip hop.</a:t>
            </a:r>
          </a:p>
          <a:p>
            <a:pPr marL="914400" lvl="2" indent="0">
              <a:buNone/>
            </a:pPr>
            <a:endParaRPr lang="es-MX" sz="1600" dirty="0"/>
          </a:p>
          <a:p>
            <a:pPr marL="457200" indent="-457200">
              <a:buFont typeface="+mj-lt"/>
              <a:buAutoNum type="arabicPeriod"/>
            </a:pPr>
            <a:r>
              <a:rPr lang="es-MX" dirty="0"/>
              <a:t>¿Cuál es el cantante que tiene mayor número de éxitos de streaming?</a:t>
            </a:r>
          </a:p>
          <a:p>
            <a:pPr marL="914400" lvl="2" indent="0">
              <a:buNone/>
            </a:pPr>
            <a:r>
              <a:rPr lang="es-MX" sz="1600" dirty="0"/>
              <a:t>Para esta pregunta agrupamos por artista contando el title_song</a:t>
            </a:r>
          </a:p>
        </p:txBody>
      </p:sp>
    </p:spTree>
    <p:extLst>
      <p:ext uri="{BB962C8B-B14F-4D97-AF65-F5344CB8AC3E}">
        <p14:creationId xmlns:p14="http://schemas.microsoft.com/office/powerpoint/2010/main" val="253820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0212" y="1490888"/>
            <a:ext cx="8596668" cy="3880773"/>
          </a:xfrm>
        </p:spPr>
        <p:txBody>
          <a:bodyPr>
            <a:normAutofit lnSpcReduction="10000"/>
          </a:bodyPr>
          <a:lstStyle/>
          <a:p>
            <a:pPr marL="0" indent="0">
              <a:buNone/>
            </a:pPr>
            <a:r>
              <a:rPr lang="es-MX" dirty="0">
                <a:solidFill>
                  <a:schemeClr val="accent1"/>
                </a:solidFill>
              </a:rPr>
              <a:t>4. </a:t>
            </a:r>
            <a:r>
              <a:rPr lang="es-MX" dirty="0">
                <a:solidFill>
                  <a:schemeClr val="tx1"/>
                </a:solidFill>
              </a:rPr>
              <a:t>¿</a:t>
            </a:r>
            <a:r>
              <a:rPr lang="es-MX" dirty="0"/>
              <a:t>Cuál es el genero musical con mas beats?</a:t>
            </a:r>
          </a:p>
          <a:p>
            <a:pPr marL="457200" lvl="1" indent="0" algn="just">
              <a:buNone/>
            </a:pPr>
            <a:r>
              <a:rPr lang="es-MX" dirty="0"/>
              <a:t>Para dar respuesta a esta pregunta utilizamos los datos de género “top_genre” y  “beats_per_minute”( bits por minuto), con esto podemos relacionar el género con la velocidad de los ritmos.</a:t>
            </a:r>
          </a:p>
          <a:p>
            <a:pPr marL="457200" lvl="1" indent="0" algn="just">
              <a:buNone/>
            </a:pPr>
            <a:endParaRPr lang="es-MX" dirty="0"/>
          </a:p>
          <a:p>
            <a:pPr marL="0" indent="0">
              <a:buNone/>
            </a:pPr>
            <a:r>
              <a:rPr lang="es-MX" dirty="0">
                <a:solidFill>
                  <a:schemeClr val="accent1"/>
                </a:solidFill>
              </a:rPr>
              <a:t>5. </a:t>
            </a:r>
            <a:r>
              <a:rPr lang="es-MX" dirty="0">
                <a:solidFill>
                  <a:schemeClr val="tx1"/>
                </a:solidFill>
              </a:rPr>
              <a:t>¿</a:t>
            </a:r>
            <a:r>
              <a:rPr lang="es-MX" dirty="0"/>
              <a:t>Hay algún patrón en la duración de las canciones a través de los años?</a:t>
            </a:r>
          </a:p>
          <a:p>
            <a:pPr marL="400050" lvl="1" indent="0">
              <a:buNone/>
            </a:pPr>
            <a:r>
              <a:rPr lang="es-MX" dirty="0"/>
              <a:t>Para esto únicamente graficamos en base al tiempo de duración con el año para ver el comportamiento.</a:t>
            </a:r>
          </a:p>
          <a:p>
            <a:pPr marL="400050" lvl="1" indent="0">
              <a:buNone/>
            </a:pPr>
            <a:endParaRPr lang="es-MX" dirty="0"/>
          </a:p>
          <a:p>
            <a:pPr marL="0" indent="0">
              <a:buNone/>
            </a:pPr>
            <a:r>
              <a:rPr lang="es-MX" dirty="0">
                <a:solidFill>
                  <a:schemeClr val="accent1"/>
                </a:solidFill>
              </a:rPr>
              <a:t>6. </a:t>
            </a:r>
            <a:r>
              <a:rPr lang="es-MX" dirty="0"/>
              <a:t>Relación entre popularidad y beats por minuto</a:t>
            </a:r>
          </a:p>
          <a:p>
            <a:pPr marL="457200" lvl="1" indent="0">
              <a:buNone/>
            </a:pPr>
            <a:r>
              <a:rPr lang="es-MX" dirty="0"/>
              <a:t>Se graficó agrupando por año y por artista, y se organizó por popularidad y se utilizó un filtro para ver a partir del año 2012.</a:t>
            </a:r>
          </a:p>
          <a:p>
            <a:endParaRPr lang="es-MX" dirty="0"/>
          </a:p>
        </p:txBody>
      </p:sp>
    </p:spTree>
    <p:extLst>
      <p:ext uri="{BB962C8B-B14F-4D97-AF65-F5344CB8AC3E}">
        <p14:creationId xmlns:p14="http://schemas.microsoft.com/office/powerpoint/2010/main" val="205416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79929" y="2404534"/>
            <a:ext cx="9117106" cy="1646302"/>
          </a:xfrm>
        </p:spPr>
        <p:txBody>
          <a:bodyPr>
            <a:normAutofit fontScale="90000"/>
          </a:bodyPr>
          <a:lstStyle/>
          <a:p>
            <a:r>
              <a:rPr lang="es-MX" dirty="0">
                <a:solidFill>
                  <a:schemeClr val="accent2">
                    <a:lumMod val="75000"/>
                  </a:schemeClr>
                </a:solidFill>
                <a:latin typeface="Alien Encounters" panose="00000400000000000000" pitchFamily="2" charset="0"/>
              </a:rPr>
              <a:t>Limpieza y exploración de los datos</a:t>
            </a:r>
          </a:p>
        </p:txBody>
      </p:sp>
    </p:spTree>
    <p:extLst>
      <p:ext uri="{BB962C8B-B14F-4D97-AF65-F5344CB8AC3E}">
        <p14:creationId xmlns:p14="http://schemas.microsoft.com/office/powerpoint/2010/main" val="388779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1648497"/>
            <a:ext cx="8596668" cy="4392866"/>
          </a:xfrm>
        </p:spPr>
        <p:txBody>
          <a:bodyPr>
            <a:normAutofit/>
          </a:bodyPr>
          <a:lstStyle/>
          <a:p>
            <a:pPr fontAlgn="base"/>
            <a:r>
              <a:rPr lang="es-MX" dirty="0"/>
              <a:t>Durante este proceso no encontramos problemas, sin embargo no utilizaríamos la columna de liveness, por lo que optamos por eliminarla del dataset. Para optimizar el procesamiento de los datos, ya que no valía la pena utilizar recursos en ella.</a:t>
            </a:r>
          </a:p>
          <a:p>
            <a:pPr fontAlgn="base"/>
            <a:endParaRPr lang="es-MX" dirty="0"/>
          </a:p>
          <a:p>
            <a:pPr fontAlgn="base"/>
            <a:r>
              <a:rPr lang="es-MX" dirty="0"/>
              <a:t>También decidimos cambiar los espacios por un guion bajo “_”</a:t>
            </a:r>
          </a:p>
          <a:p>
            <a:pPr fontAlgn="base"/>
            <a:endParaRPr lang="es-MX" dirty="0"/>
          </a:p>
          <a:p>
            <a:pPr fontAlgn="base"/>
            <a:r>
              <a:rPr lang="es-MX" dirty="0"/>
              <a:t>Así mismo cambiamos los puntos “.” por guion bajo “_”</a:t>
            </a:r>
          </a:p>
          <a:p>
            <a:pPr fontAlgn="base"/>
            <a:endParaRPr lang="es-MX" dirty="0"/>
          </a:p>
          <a:p>
            <a:pPr fontAlgn="base"/>
            <a:r>
              <a:rPr lang="es-MX" dirty="0"/>
              <a:t>Durante el proceso de limpieza se buscó por datos nulos, los cuales no se encontraron, así como no hubo datos repetidos, tampoco se encontraron errores de ortografía.</a:t>
            </a:r>
          </a:p>
        </p:txBody>
      </p:sp>
    </p:spTree>
    <p:extLst>
      <p:ext uri="{BB962C8B-B14F-4D97-AF65-F5344CB8AC3E}">
        <p14:creationId xmlns:p14="http://schemas.microsoft.com/office/powerpoint/2010/main" val="421697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47918" y="666539"/>
            <a:ext cx="8754414" cy="4946839"/>
          </a:xfrm>
        </p:spPr>
        <p:txBody>
          <a:bodyPr/>
          <a:lstStyle/>
          <a:p>
            <a:r>
              <a:rPr lang="es-MX" dirty="0"/>
              <a:t>Organizamos el nombre de las columnas cambiando los espacios por “_ “y “.” por “_”; se eliminó una de las columnas que no utilizaríamos “liveness” y renombramos columnas; también cambiamos title por title_song</a:t>
            </a:r>
          </a:p>
        </p:txBody>
      </p:sp>
      <p:pic>
        <p:nvPicPr>
          <p:cNvPr id="6" name="Imagen 5"/>
          <p:cNvPicPr>
            <a:picLocks noChangeAspect="1"/>
          </p:cNvPicPr>
          <p:nvPr/>
        </p:nvPicPr>
        <p:blipFill>
          <a:blip r:embed="rId2"/>
          <a:stretch>
            <a:fillRect/>
          </a:stretch>
        </p:blipFill>
        <p:spPr>
          <a:xfrm>
            <a:off x="247918" y="1969083"/>
            <a:ext cx="10829925" cy="3438525"/>
          </a:xfrm>
          <a:prstGeom prst="rect">
            <a:avLst/>
          </a:prstGeom>
        </p:spPr>
      </p:pic>
    </p:spTree>
    <p:extLst>
      <p:ext uri="{BB962C8B-B14F-4D97-AF65-F5344CB8AC3E}">
        <p14:creationId xmlns:p14="http://schemas.microsoft.com/office/powerpoint/2010/main" val="395362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919827"/>
            <a:ext cx="8596668" cy="3880773"/>
          </a:xfrm>
        </p:spPr>
        <p:txBody>
          <a:bodyPr/>
          <a:lstStyle/>
          <a:p>
            <a:r>
              <a:rPr lang="es-MX" dirty="0"/>
              <a:t>Obtenemos </a:t>
            </a:r>
            <a:r>
              <a:rPr lang="es-ES" dirty="0"/>
              <a:t>datos básicos (cantidad de entradas, cantidad de columnas, nombre de las columnas, valores nulos y tipo de dato)</a:t>
            </a:r>
            <a:endParaRPr lang="es-MX" dirty="0"/>
          </a:p>
        </p:txBody>
      </p:sp>
      <p:pic>
        <p:nvPicPr>
          <p:cNvPr id="6" name="Imagen 5">
            <a:extLst>
              <a:ext uri="{FF2B5EF4-FFF2-40B4-BE49-F238E27FC236}">
                <a16:creationId xmlns:a16="http://schemas.microsoft.com/office/drawing/2014/main" id="{9BDD173D-09E1-47C2-A421-F809A36A3E5D}"/>
              </a:ext>
            </a:extLst>
          </p:cNvPr>
          <p:cNvPicPr>
            <a:picLocks noChangeAspect="1"/>
          </p:cNvPicPr>
          <p:nvPr/>
        </p:nvPicPr>
        <p:blipFill>
          <a:blip r:embed="rId2"/>
          <a:stretch>
            <a:fillRect/>
          </a:stretch>
        </p:blipFill>
        <p:spPr>
          <a:xfrm>
            <a:off x="2149764" y="1842770"/>
            <a:ext cx="5229955" cy="4544059"/>
          </a:xfrm>
          <a:prstGeom prst="rect">
            <a:avLst/>
          </a:prstGeom>
        </p:spPr>
      </p:pic>
    </p:spTree>
    <p:extLst>
      <p:ext uri="{BB962C8B-B14F-4D97-AF65-F5344CB8AC3E}">
        <p14:creationId xmlns:p14="http://schemas.microsoft.com/office/powerpoint/2010/main" val="14103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749AE2-5F96-4631-98BC-5036D28136D4}"/>
              </a:ext>
            </a:extLst>
          </p:cNvPr>
          <p:cNvSpPr>
            <a:spLocks noGrp="1"/>
          </p:cNvSpPr>
          <p:nvPr>
            <p:ph idx="1"/>
          </p:nvPr>
        </p:nvSpPr>
        <p:spPr>
          <a:xfrm>
            <a:off x="361979" y="977363"/>
            <a:ext cx="8596668" cy="3880773"/>
          </a:xfrm>
        </p:spPr>
        <p:txBody>
          <a:bodyPr/>
          <a:lstStyle/>
          <a:p>
            <a:r>
              <a:rPr lang="es-ES" dirty="0"/>
              <a:t>Identificamos que no haya datos repetidos</a:t>
            </a:r>
            <a:endParaRPr lang="es-CO" dirty="0"/>
          </a:p>
        </p:txBody>
      </p:sp>
      <p:pic>
        <p:nvPicPr>
          <p:cNvPr id="5" name="Imagen 4">
            <a:extLst>
              <a:ext uri="{FF2B5EF4-FFF2-40B4-BE49-F238E27FC236}">
                <a16:creationId xmlns:a16="http://schemas.microsoft.com/office/drawing/2014/main" id="{8B599572-42AD-4D37-A089-CDDE842642F3}"/>
              </a:ext>
            </a:extLst>
          </p:cNvPr>
          <p:cNvPicPr>
            <a:picLocks noChangeAspect="1"/>
          </p:cNvPicPr>
          <p:nvPr/>
        </p:nvPicPr>
        <p:blipFill>
          <a:blip r:embed="rId2"/>
          <a:stretch>
            <a:fillRect/>
          </a:stretch>
        </p:blipFill>
        <p:spPr>
          <a:xfrm>
            <a:off x="226573" y="1716224"/>
            <a:ext cx="6992326" cy="4363059"/>
          </a:xfrm>
          <a:prstGeom prst="rect">
            <a:avLst/>
          </a:prstGeom>
        </p:spPr>
      </p:pic>
      <p:pic>
        <p:nvPicPr>
          <p:cNvPr id="7" name="Imagen 6">
            <a:extLst>
              <a:ext uri="{FF2B5EF4-FFF2-40B4-BE49-F238E27FC236}">
                <a16:creationId xmlns:a16="http://schemas.microsoft.com/office/drawing/2014/main" id="{C3DE8041-C17A-4EEC-9225-93EB1A8920BA}"/>
              </a:ext>
            </a:extLst>
          </p:cNvPr>
          <p:cNvPicPr>
            <a:picLocks noChangeAspect="1"/>
          </p:cNvPicPr>
          <p:nvPr/>
        </p:nvPicPr>
        <p:blipFill>
          <a:blip r:embed="rId3"/>
          <a:stretch>
            <a:fillRect/>
          </a:stretch>
        </p:blipFill>
        <p:spPr>
          <a:xfrm>
            <a:off x="7627053" y="1779839"/>
            <a:ext cx="3705742" cy="914528"/>
          </a:xfrm>
          <a:prstGeom prst="rect">
            <a:avLst/>
          </a:prstGeom>
        </p:spPr>
      </p:pic>
    </p:spTree>
    <p:extLst>
      <p:ext uri="{BB962C8B-B14F-4D97-AF65-F5344CB8AC3E}">
        <p14:creationId xmlns:p14="http://schemas.microsoft.com/office/powerpoint/2010/main" val="376945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BCF25B-EF14-456E-978D-6BFDA3612700}"/>
              </a:ext>
            </a:extLst>
          </p:cNvPr>
          <p:cNvSpPr>
            <a:spLocks noGrp="1"/>
          </p:cNvSpPr>
          <p:nvPr>
            <p:ph idx="1"/>
          </p:nvPr>
        </p:nvSpPr>
        <p:spPr>
          <a:xfrm>
            <a:off x="789930" y="1046827"/>
            <a:ext cx="8596668" cy="3880773"/>
          </a:xfrm>
        </p:spPr>
        <p:txBody>
          <a:bodyPr/>
          <a:lstStyle/>
          <a:p>
            <a:r>
              <a:rPr lang="es-ES" dirty="0"/>
              <a:t>Descripción estadística de los datos numéricos (total registros, promedio, desviación estándar, dato mínimo, percentil 25%, percentil 50%, percentil 75% y dato máximo)</a:t>
            </a:r>
            <a:endParaRPr lang="es-CO" dirty="0"/>
          </a:p>
        </p:txBody>
      </p:sp>
      <p:pic>
        <p:nvPicPr>
          <p:cNvPr id="5" name="Imagen 4">
            <a:extLst>
              <a:ext uri="{FF2B5EF4-FFF2-40B4-BE49-F238E27FC236}">
                <a16:creationId xmlns:a16="http://schemas.microsoft.com/office/drawing/2014/main" id="{64912521-C701-43ED-BEFA-FEF086EE2763}"/>
              </a:ext>
            </a:extLst>
          </p:cNvPr>
          <p:cNvPicPr>
            <a:picLocks noChangeAspect="1"/>
          </p:cNvPicPr>
          <p:nvPr/>
        </p:nvPicPr>
        <p:blipFill>
          <a:blip r:embed="rId2"/>
          <a:stretch>
            <a:fillRect/>
          </a:stretch>
        </p:blipFill>
        <p:spPr>
          <a:xfrm>
            <a:off x="467994" y="2229652"/>
            <a:ext cx="9240540" cy="3258005"/>
          </a:xfrm>
          <a:prstGeom prst="rect">
            <a:avLst/>
          </a:prstGeom>
        </p:spPr>
      </p:pic>
    </p:spTree>
    <p:extLst>
      <p:ext uri="{BB962C8B-B14F-4D97-AF65-F5344CB8AC3E}">
        <p14:creationId xmlns:p14="http://schemas.microsoft.com/office/powerpoint/2010/main" val="395046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8A33EF-9336-49DC-B105-79E2C23B9AC2}"/>
              </a:ext>
            </a:extLst>
          </p:cNvPr>
          <p:cNvSpPr>
            <a:spLocks noGrp="1"/>
          </p:cNvSpPr>
          <p:nvPr>
            <p:ph idx="1"/>
          </p:nvPr>
        </p:nvSpPr>
        <p:spPr>
          <a:xfrm>
            <a:off x="677334" y="781408"/>
            <a:ext cx="8596668" cy="3880773"/>
          </a:xfrm>
        </p:spPr>
        <p:txBody>
          <a:bodyPr/>
          <a:lstStyle/>
          <a:p>
            <a:r>
              <a:rPr lang="es-ES" dirty="0"/>
              <a:t>Graficamos la distribución de los datos para entenderlos mejor</a:t>
            </a:r>
            <a:endParaRPr lang="es-CO" dirty="0"/>
          </a:p>
        </p:txBody>
      </p:sp>
      <p:pic>
        <p:nvPicPr>
          <p:cNvPr id="5" name="Imagen 4">
            <a:extLst>
              <a:ext uri="{FF2B5EF4-FFF2-40B4-BE49-F238E27FC236}">
                <a16:creationId xmlns:a16="http://schemas.microsoft.com/office/drawing/2014/main" id="{028DC614-F68E-4DAE-A07A-59337661D195}"/>
              </a:ext>
            </a:extLst>
          </p:cNvPr>
          <p:cNvPicPr>
            <a:picLocks noChangeAspect="1"/>
          </p:cNvPicPr>
          <p:nvPr/>
        </p:nvPicPr>
        <p:blipFill>
          <a:blip r:embed="rId2"/>
          <a:stretch>
            <a:fillRect/>
          </a:stretch>
        </p:blipFill>
        <p:spPr>
          <a:xfrm>
            <a:off x="677334" y="1429855"/>
            <a:ext cx="9211961" cy="4391638"/>
          </a:xfrm>
          <a:prstGeom prst="rect">
            <a:avLst/>
          </a:prstGeom>
        </p:spPr>
      </p:pic>
      <p:pic>
        <p:nvPicPr>
          <p:cNvPr id="7" name="Imagen 6">
            <a:extLst>
              <a:ext uri="{FF2B5EF4-FFF2-40B4-BE49-F238E27FC236}">
                <a16:creationId xmlns:a16="http://schemas.microsoft.com/office/drawing/2014/main" id="{03E4A3CE-7B87-4957-AA56-07925823CABB}"/>
              </a:ext>
            </a:extLst>
          </p:cNvPr>
          <p:cNvPicPr>
            <a:picLocks noChangeAspect="1"/>
          </p:cNvPicPr>
          <p:nvPr/>
        </p:nvPicPr>
        <p:blipFill>
          <a:blip r:embed="rId3"/>
          <a:stretch>
            <a:fillRect/>
          </a:stretch>
        </p:blipFill>
        <p:spPr>
          <a:xfrm>
            <a:off x="969728" y="5724367"/>
            <a:ext cx="6030167" cy="1133633"/>
          </a:xfrm>
          <a:prstGeom prst="rect">
            <a:avLst/>
          </a:prstGeom>
        </p:spPr>
      </p:pic>
    </p:spTree>
    <p:extLst>
      <p:ext uri="{BB962C8B-B14F-4D97-AF65-F5344CB8AC3E}">
        <p14:creationId xmlns:p14="http://schemas.microsoft.com/office/powerpoint/2010/main" val="353754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4889ED-DB6E-4470-A728-23C3B0BF4B16}"/>
              </a:ext>
            </a:extLst>
          </p:cNvPr>
          <p:cNvSpPr>
            <a:spLocks noGrp="1"/>
          </p:cNvSpPr>
          <p:nvPr>
            <p:ph idx="1"/>
          </p:nvPr>
        </p:nvSpPr>
        <p:spPr>
          <a:xfrm>
            <a:off x="677334" y="923460"/>
            <a:ext cx="8596668" cy="3880773"/>
          </a:xfrm>
        </p:spPr>
        <p:txBody>
          <a:bodyPr/>
          <a:lstStyle/>
          <a:p>
            <a:r>
              <a:rPr lang="es-ES" dirty="0"/>
              <a:t>Correlación de los datos</a:t>
            </a:r>
            <a:endParaRPr lang="es-CO" dirty="0"/>
          </a:p>
        </p:txBody>
      </p:sp>
      <p:pic>
        <p:nvPicPr>
          <p:cNvPr id="5" name="Imagen 4">
            <a:extLst>
              <a:ext uri="{FF2B5EF4-FFF2-40B4-BE49-F238E27FC236}">
                <a16:creationId xmlns:a16="http://schemas.microsoft.com/office/drawing/2014/main" id="{A9BB8476-DB1D-4A61-9B04-2C9011FBBFFB}"/>
              </a:ext>
            </a:extLst>
          </p:cNvPr>
          <p:cNvPicPr>
            <a:picLocks noChangeAspect="1"/>
          </p:cNvPicPr>
          <p:nvPr/>
        </p:nvPicPr>
        <p:blipFill>
          <a:blip r:embed="rId2"/>
          <a:stretch>
            <a:fillRect/>
          </a:stretch>
        </p:blipFill>
        <p:spPr>
          <a:xfrm>
            <a:off x="888272" y="1411585"/>
            <a:ext cx="9097645" cy="1076475"/>
          </a:xfrm>
          <a:prstGeom prst="rect">
            <a:avLst/>
          </a:prstGeom>
        </p:spPr>
      </p:pic>
      <p:pic>
        <p:nvPicPr>
          <p:cNvPr id="7" name="Imagen 6">
            <a:extLst>
              <a:ext uri="{FF2B5EF4-FFF2-40B4-BE49-F238E27FC236}">
                <a16:creationId xmlns:a16="http://schemas.microsoft.com/office/drawing/2014/main" id="{C8643E04-1859-4726-ADD4-0112F98DB662}"/>
              </a:ext>
            </a:extLst>
          </p:cNvPr>
          <p:cNvPicPr>
            <a:picLocks noChangeAspect="1"/>
          </p:cNvPicPr>
          <p:nvPr/>
        </p:nvPicPr>
        <p:blipFill>
          <a:blip r:embed="rId3"/>
          <a:stretch>
            <a:fillRect/>
          </a:stretch>
        </p:blipFill>
        <p:spPr>
          <a:xfrm>
            <a:off x="2801517" y="2713161"/>
            <a:ext cx="5271153" cy="4144839"/>
          </a:xfrm>
          <a:prstGeom prst="rect">
            <a:avLst/>
          </a:prstGeom>
        </p:spPr>
      </p:pic>
    </p:spTree>
    <p:extLst>
      <p:ext uri="{BB962C8B-B14F-4D97-AF65-F5344CB8AC3E}">
        <p14:creationId xmlns:p14="http://schemas.microsoft.com/office/powerpoint/2010/main" val="80774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Equipo:</a:t>
            </a:r>
          </a:p>
        </p:txBody>
      </p:sp>
      <p:sp>
        <p:nvSpPr>
          <p:cNvPr id="3" name="Marcador de contenido 2"/>
          <p:cNvSpPr>
            <a:spLocks noGrp="1"/>
          </p:cNvSpPr>
          <p:nvPr>
            <p:ph idx="1"/>
          </p:nvPr>
        </p:nvSpPr>
        <p:spPr>
          <a:xfrm>
            <a:off x="677334" y="1385055"/>
            <a:ext cx="8596668" cy="3880773"/>
          </a:xfrm>
        </p:spPr>
        <p:txBody>
          <a:bodyPr>
            <a:normAutofit/>
          </a:bodyPr>
          <a:lstStyle/>
          <a:p>
            <a:r>
              <a:rPr lang="es-MX" sz="2800" dirty="0"/>
              <a:t>Adriana García</a:t>
            </a:r>
          </a:p>
          <a:p>
            <a:r>
              <a:rPr lang="es-MX" sz="2800" dirty="0"/>
              <a:t>Rodrigo Hernández</a:t>
            </a:r>
          </a:p>
          <a:p>
            <a:r>
              <a:rPr lang="es-MX" sz="2800" dirty="0"/>
              <a:t>Ingrid Alonso</a:t>
            </a:r>
          </a:p>
          <a:p>
            <a:r>
              <a:rPr lang="es-MX" sz="2800" dirty="0"/>
              <a:t>Anahi Reyna</a:t>
            </a:r>
          </a:p>
        </p:txBody>
      </p:sp>
      <p:sp>
        <p:nvSpPr>
          <p:cNvPr id="4" name="Título 1"/>
          <p:cNvSpPr txBox="1">
            <a:spLocks/>
          </p:cNvSpPr>
          <p:nvPr/>
        </p:nvSpPr>
        <p:spPr>
          <a:xfrm>
            <a:off x="5125792" y="4265054"/>
            <a:ext cx="4313489" cy="7705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t>Sensei:</a:t>
            </a:r>
          </a:p>
        </p:txBody>
      </p:sp>
      <p:sp>
        <p:nvSpPr>
          <p:cNvPr id="5" name="Marcador de contenido 2"/>
          <p:cNvSpPr txBox="1">
            <a:spLocks/>
          </p:cNvSpPr>
          <p:nvPr/>
        </p:nvSpPr>
        <p:spPr>
          <a:xfrm>
            <a:off x="5125792" y="4927773"/>
            <a:ext cx="3300688" cy="676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z="2800" dirty="0"/>
              <a:t>Alex Pimentel</a:t>
            </a:r>
          </a:p>
        </p:txBody>
      </p:sp>
    </p:spTree>
    <p:extLst>
      <p:ext uri="{BB962C8B-B14F-4D97-AF65-F5344CB8AC3E}">
        <p14:creationId xmlns:p14="http://schemas.microsoft.com/office/powerpoint/2010/main" val="63552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 y="1634068"/>
            <a:ext cx="10820400" cy="4584618"/>
          </a:xfrm>
        </p:spPr>
        <p:txBody>
          <a:bodyPr/>
          <a:lstStyle/>
          <a:p>
            <a:r>
              <a:rPr lang="es-MX" dirty="0"/>
              <a:t>Quedando así.:</a:t>
            </a:r>
          </a:p>
        </p:txBody>
      </p:sp>
      <p:pic>
        <p:nvPicPr>
          <p:cNvPr id="4" name="Imagen 3"/>
          <p:cNvPicPr>
            <a:picLocks noChangeAspect="1"/>
          </p:cNvPicPr>
          <p:nvPr/>
        </p:nvPicPr>
        <p:blipFill>
          <a:blip r:embed="rId2"/>
          <a:stretch>
            <a:fillRect/>
          </a:stretch>
        </p:blipFill>
        <p:spPr>
          <a:xfrm>
            <a:off x="183524" y="2059477"/>
            <a:ext cx="10951402" cy="3733800"/>
          </a:xfrm>
          <a:prstGeom prst="rect">
            <a:avLst/>
          </a:prstGeom>
        </p:spPr>
      </p:pic>
    </p:spTree>
    <p:extLst>
      <p:ext uri="{BB962C8B-B14F-4D97-AF65-F5344CB8AC3E}">
        <p14:creationId xmlns:p14="http://schemas.microsoft.com/office/powerpoint/2010/main" val="109173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01005" y="3344692"/>
            <a:ext cx="7766936" cy="1646302"/>
          </a:xfrm>
        </p:spPr>
        <p:txBody>
          <a:bodyPr/>
          <a:lstStyle/>
          <a:p>
            <a:pPr algn="ctr"/>
            <a:r>
              <a:rPr lang="es-MX" sz="9600" dirty="0">
                <a:solidFill>
                  <a:schemeClr val="accent2">
                    <a:lumMod val="75000"/>
                  </a:schemeClr>
                </a:solidFill>
                <a:latin typeface="Arial" panose="020B0604020202020204" pitchFamily="34" charset="0"/>
                <a:cs typeface="Arial" panose="020B0604020202020204" pitchFamily="34" charset="0"/>
              </a:rPr>
              <a:t>Análisis de los datos</a:t>
            </a:r>
          </a:p>
        </p:txBody>
      </p:sp>
    </p:spTree>
    <p:extLst>
      <p:ext uri="{BB962C8B-B14F-4D97-AF65-F5344CB8AC3E}">
        <p14:creationId xmlns:p14="http://schemas.microsoft.com/office/powerpoint/2010/main" val="72891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900953" y="737479"/>
            <a:ext cx="10134600" cy="1293028"/>
          </a:xfrm>
        </p:spPr>
        <p:txBody>
          <a:bodyPr>
            <a:normAutofit/>
          </a:bodyPr>
          <a:lstStyle/>
          <a:p>
            <a:r>
              <a:rPr lang="es-MX" dirty="0"/>
              <a:t>1. Año que produjo más hits del top 100</a:t>
            </a:r>
            <a:br>
              <a:rPr lang="es-MX" dirty="0"/>
            </a:br>
            <a:endParaRPr lang="es-MX" dirty="0"/>
          </a:p>
        </p:txBody>
      </p:sp>
      <p:pic>
        <p:nvPicPr>
          <p:cNvPr id="4" name="Marcador de contenido 3"/>
          <p:cNvPicPr>
            <a:picLocks noGrp="1" noChangeAspect="1"/>
          </p:cNvPicPr>
          <p:nvPr>
            <p:ph idx="1"/>
          </p:nvPr>
        </p:nvPicPr>
        <p:blipFill rotWithShape="1">
          <a:blip r:embed="rId2"/>
          <a:srcRect t="26808" r="27112"/>
          <a:stretch/>
        </p:blipFill>
        <p:spPr>
          <a:xfrm>
            <a:off x="1897124" y="1676765"/>
            <a:ext cx="7270730" cy="5058375"/>
          </a:xfrm>
          <a:prstGeom prst="rect">
            <a:avLst/>
          </a:prstGeom>
        </p:spPr>
      </p:pic>
    </p:spTree>
    <p:extLst>
      <p:ext uri="{BB962C8B-B14F-4D97-AF65-F5344CB8AC3E}">
        <p14:creationId xmlns:p14="http://schemas.microsoft.com/office/powerpoint/2010/main" val="2811390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a:p>
        </p:txBody>
      </p:sp>
      <p:pic>
        <p:nvPicPr>
          <p:cNvPr id="4" name="Imagen 3"/>
          <p:cNvPicPr>
            <a:picLocks noChangeAspect="1"/>
          </p:cNvPicPr>
          <p:nvPr/>
        </p:nvPicPr>
        <p:blipFill>
          <a:blip r:embed="rId2"/>
          <a:stretch>
            <a:fillRect/>
          </a:stretch>
        </p:blipFill>
        <p:spPr>
          <a:xfrm>
            <a:off x="261292" y="1437368"/>
            <a:ext cx="9789102" cy="4626690"/>
          </a:xfrm>
          <a:prstGeom prst="rect">
            <a:avLst/>
          </a:prstGeom>
        </p:spPr>
      </p:pic>
      <p:pic>
        <p:nvPicPr>
          <p:cNvPr id="5" name="Marcador de contenido 3"/>
          <p:cNvPicPr>
            <a:picLocks noChangeAspect="1"/>
          </p:cNvPicPr>
          <p:nvPr/>
        </p:nvPicPr>
        <p:blipFill rotWithShape="1">
          <a:blip r:embed="rId3"/>
          <a:srcRect b="74590"/>
          <a:stretch/>
        </p:blipFill>
        <p:spPr>
          <a:xfrm>
            <a:off x="3470744" y="4412684"/>
            <a:ext cx="7507669" cy="1487659"/>
          </a:xfrm>
          <a:prstGeom prst="rect">
            <a:avLst/>
          </a:prstGeom>
        </p:spPr>
      </p:pic>
    </p:spTree>
    <p:extLst>
      <p:ext uri="{BB962C8B-B14F-4D97-AF65-F5344CB8AC3E}">
        <p14:creationId xmlns:p14="http://schemas.microsoft.com/office/powerpoint/2010/main" val="4025627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2. El género más escuchado</a:t>
            </a:r>
            <a:br>
              <a:rPr lang="es-MX" dirty="0"/>
            </a:br>
            <a:endParaRPr lang="es-MX" dirty="0"/>
          </a:p>
        </p:txBody>
      </p:sp>
      <p:sp>
        <p:nvSpPr>
          <p:cNvPr id="3" name="Marcador de contenido 2"/>
          <p:cNvSpPr>
            <a:spLocks noGrp="1"/>
          </p:cNvSpPr>
          <p:nvPr>
            <p:ph idx="1"/>
          </p:nvPr>
        </p:nvSpPr>
        <p:spPr>
          <a:xfrm>
            <a:off x="299433" y="1517466"/>
            <a:ext cx="10820400" cy="4469399"/>
          </a:xfrm>
        </p:spPr>
        <p:txBody>
          <a:bodyPr/>
          <a:lstStyle/>
          <a:p>
            <a:r>
              <a:rPr lang="es-MX" dirty="0"/>
              <a:t>Agrupamos por géneros, pero había muchos sub géneros </a:t>
            </a:r>
          </a:p>
        </p:txBody>
      </p:sp>
      <p:pic>
        <p:nvPicPr>
          <p:cNvPr id="5" name="Marcador de contenido 4">
            <a:extLst>
              <a:ext uri="{FF2B5EF4-FFF2-40B4-BE49-F238E27FC236}">
                <a16:creationId xmlns:a16="http://schemas.microsoft.com/office/drawing/2014/main" id="{5F71803D-0945-4EF3-B9D7-5F1400DBACE2}"/>
              </a:ext>
            </a:extLst>
          </p:cNvPr>
          <p:cNvPicPr>
            <a:picLocks noChangeAspect="1"/>
          </p:cNvPicPr>
          <p:nvPr/>
        </p:nvPicPr>
        <p:blipFill>
          <a:blip r:embed="rId2"/>
          <a:stretch>
            <a:fillRect/>
          </a:stretch>
        </p:blipFill>
        <p:spPr>
          <a:xfrm>
            <a:off x="3368484" y="2124634"/>
            <a:ext cx="4578727" cy="4903339"/>
          </a:xfrm>
          <a:prstGeom prst="rect">
            <a:avLst/>
          </a:prstGeom>
        </p:spPr>
      </p:pic>
    </p:spTree>
    <p:extLst>
      <p:ext uri="{BB962C8B-B14F-4D97-AF65-F5344CB8AC3E}">
        <p14:creationId xmlns:p14="http://schemas.microsoft.com/office/powerpoint/2010/main" val="4276356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450269" y="4873120"/>
            <a:ext cx="6426642" cy="1643595"/>
          </a:xfrm>
          <a:prstGeom prst="rect">
            <a:avLst/>
          </a:prstGeom>
        </p:spPr>
      </p:pic>
      <p:sp>
        <p:nvSpPr>
          <p:cNvPr id="6" name="Marcador de contenido 5">
            <a:extLst>
              <a:ext uri="{FF2B5EF4-FFF2-40B4-BE49-F238E27FC236}">
                <a16:creationId xmlns:a16="http://schemas.microsoft.com/office/drawing/2014/main" id="{F7F62016-9C62-450B-9568-CEDCC45B3A9F}"/>
              </a:ext>
            </a:extLst>
          </p:cNvPr>
          <p:cNvSpPr>
            <a:spLocks noGrp="1"/>
          </p:cNvSpPr>
          <p:nvPr>
            <p:ph idx="1"/>
          </p:nvPr>
        </p:nvSpPr>
        <p:spPr/>
        <p:txBody>
          <a:bodyPr/>
          <a:lstStyle/>
          <a:p>
            <a:endParaRPr lang="es-CO" dirty="0"/>
          </a:p>
        </p:txBody>
      </p:sp>
      <p:pic>
        <p:nvPicPr>
          <p:cNvPr id="7" name="Imagen 6">
            <a:extLst>
              <a:ext uri="{FF2B5EF4-FFF2-40B4-BE49-F238E27FC236}">
                <a16:creationId xmlns:a16="http://schemas.microsoft.com/office/drawing/2014/main" id="{56D0523E-13A8-46C9-AF1D-4AEFFCFEBEA1}"/>
              </a:ext>
            </a:extLst>
          </p:cNvPr>
          <p:cNvPicPr>
            <a:picLocks noChangeAspect="1"/>
          </p:cNvPicPr>
          <p:nvPr/>
        </p:nvPicPr>
        <p:blipFill>
          <a:blip r:embed="rId3"/>
          <a:stretch>
            <a:fillRect/>
          </a:stretch>
        </p:blipFill>
        <p:spPr>
          <a:xfrm>
            <a:off x="490564" y="494944"/>
            <a:ext cx="9572192" cy="4110094"/>
          </a:xfrm>
          <a:prstGeom prst="rect">
            <a:avLst/>
          </a:prstGeom>
        </p:spPr>
      </p:pic>
    </p:spTree>
    <p:extLst>
      <p:ext uri="{BB962C8B-B14F-4D97-AF65-F5344CB8AC3E}">
        <p14:creationId xmlns:p14="http://schemas.microsoft.com/office/powerpoint/2010/main" val="90254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880" y="357448"/>
            <a:ext cx="11323320" cy="5861238"/>
          </a:xfrm>
        </p:spPr>
        <p:txBody>
          <a:bodyPr/>
          <a:lstStyle/>
          <a:p>
            <a:r>
              <a:rPr lang="es-MX" dirty="0"/>
              <a:t>Había demasiados sub géneros por lo que agrupamos de manera más general</a:t>
            </a:r>
          </a:p>
        </p:txBody>
      </p:sp>
      <p:pic>
        <p:nvPicPr>
          <p:cNvPr id="7" name="Imagen 6">
            <a:extLst>
              <a:ext uri="{FF2B5EF4-FFF2-40B4-BE49-F238E27FC236}">
                <a16:creationId xmlns:a16="http://schemas.microsoft.com/office/drawing/2014/main" id="{C8A382B5-E174-4F25-AC9F-916F0017FEE1}"/>
              </a:ext>
            </a:extLst>
          </p:cNvPr>
          <p:cNvPicPr>
            <a:picLocks noChangeAspect="1"/>
          </p:cNvPicPr>
          <p:nvPr/>
        </p:nvPicPr>
        <p:blipFill>
          <a:blip r:embed="rId2"/>
          <a:stretch>
            <a:fillRect/>
          </a:stretch>
        </p:blipFill>
        <p:spPr>
          <a:xfrm>
            <a:off x="1066218" y="926652"/>
            <a:ext cx="8018837" cy="5931348"/>
          </a:xfrm>
          <a:prstGeom prst="rect">
            <a:avLst/>
          </a:prstGeom>
        </p:spPr>
      </p:pic>
    </p:spTree>
    <p:extLst>
      <p:ext uri="{BB962C8B-B14F-4D97-AF65-F5344CB8AC3E}">
        <p14:creationId xmlns:p14="http://schemas.microsoft.com/office/powerpoint/2010/main" val="402840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873236B-1143-425A-BFFB-D3120E31E551}"/>
              </a:ext>
            </a:extLst>
          </p:cNvPr>
          <p:cNvPicPr>
            <a:picLocks noChangeAspect="1"/>
          </p:cNvPicPr>
          <p:nvPr/>
        </p:nvPicPr>
        <p:blipFill>
          <a:blip r:embed="rId2"/>
          <a:stretch>
            <a:fillRect/>
          </a:stretch>
        </p:blipFill>
        <p:spPr>
          <a:xfrm>
            <a:off x="517294" y="1078598"/>
            <a:ext cx="4985731" cy="5140088"/>
          </a:xfrm>
          <a:prstGeom prst="rect">
            <a:avLst/>
          </a:prstGeom>
        </p:spPr>
      </p:pic>
      <p:pic>
        <p:nvPicPr>
          <p:cNvPr id="6" name="Imagen 5">
            <a:extLst>
              <a:ext uri="{FF2B5EF4-FFF2-40B4-BE49-F238E27FC236}">
                <a16:creationId xmlns:a16="http://schemas.microsoft.com/office/drawing/2014/main" id="{59B95346-DFCC-4F30-A675-E523EF31ECF4}"/>
              </a:ext>
            </a:extLst>
          </p:cNvPr>
          <p:cNvPicPr>
            <a:picLocks noChangeAspect="1"/>
          </p:cNvPicPr>
          <p:nvPr/>
        </p:nvPicPr>
        <p:blipFill>
          <a:blip r:embed="rId3"/>
          <a:stretch>
            <a:fillRect/>
          </a:stretch>
        </p:blipFill>
        <p:spPr>
          <a:xfrm>
            <a:off x="5787347" y="1078598"/>
            <a:ext cx="5813627" cy="2167331"/>
          </a:xfrm>
          <a:prstGeom prst="rect">
            <a:avLst/>
          </a:prstGeom>
        </p:spPr>
      </p:pic>
      <p:pic>
        <p:nvPicPr>
          <p:cNvPr id="7" name="Imagen 6">
            <a:extLst>
              <a:ext uri="{FF2B5EF4-FFF2-40B4-BE49-F238E27FC236}">
                <a16:creationId xmlns:a16="http://schemas.microsoft.com/office/drawing/2014/main" id="{7052EDD3-9926-4340-9F8B-16FAA9C9BCAB}"/>
              </a:ext>
            </a:extLst>
          </p:cNvPr>
          <p:cNvPicPr>
            <a:picLocks noChangeAspect="1"/>
          </p:cNvPicPr>
          <p:nvPr/>
        </p:nvPicPr>
        <p:blipFill>
          <a:blip r:embed="rId4"/>
          <a:stretch>
            <a:fillRect/>
          </a:stretch>
        </p:blipFill>
        <p:spPr>
          <a:xfrm>
            <a:off x="4355869" y="3648642"/>
            <a:ext cx="7620000" cy="1190625"/>
          </a:xfrm>
          <a:prstGeom prst="rect">
            <a:avLst/>
          </a:prstGeom>
        </p:spPr>
      </p:pic>
    </p:spTree>
    <p:extLst>
      <p:ext uri="{BB962C8B-B14F-4D97-AF65-F5344CB8AC3E}">
        <p14:creationId xmlns:p14="http://schemas.microsoft.com/office/powerpoint/2010/main" val="389327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3. Cantante más escuchado</a:t>
            </a:r>
            <a:br>
              <a:rPr lang="es-MX" dirty="0"/>
            </a:br>
            <a:endParaRPr lang="es-MX" dirty="0"/>
          </a:p>
        </p:txBody>
      </p:sp>
      <p:pic>
        <p:nvPicPr>
          <p:cNvPr id="5" name="Imagen 4">
            <a:extLst>
              <a:ext uri="{FF2B5EF4-FFF2-40B4-BE49-F238E27FC236}">
                <a16:creationId xmlns:a16="http://schemas.microsoft.com/office/drawing/2014/main" id="{45CC444E-BC91-40E7-8FBA-6330F7E529C1}"/>
              </a:ext>
            </a:extLst>
          </p:cNvPr>
          <p:cNvPicPr>
            <a:picLocks noChangeAspect="1"/>
          </p:cNvPicPr>
          <p:nvPr/>
        </p:nvPicPr>
        <p:blipFill>
          <a:blip r:embed="rId2"/>
          <a:stretch>
            <a:fillRect/>
          </a:stretch>
        </p:blipFill>
        <p:spPr>
          <a:xfrm>
            <a:off x="1707776" y="1216244"/>
            <a:ext cx="6583964" cy="5641756"/>
          </a:xfrm>
          <a:prstGeom prst="rect">
            <a:avLst/>
          </a:prstGeom>
        </p:spPr>
      </p:pic>
    </p:spTree>
    <p:extLst>
      <p:ext uri="{BB962C8B-B14F-4D97-AF65-F5344CB8AC3E}">
        <p14:creationId xmlns:p14="http://schemas.microsoft.com/office/powerpoint/2010/main" val="188284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E7EBCC-36FB-424C-9E2F-1771D284CF87}"/>
              </a:ext>
            </a:extLst>
          </p:cNvPr>
          <p:cNvPicPr>
            <a:picLocks noChangeAspect="1"/>
          </p:cNvPicPr>
          <p:nvPr/>
        </p:nvPicPr>
        <p:blipFill rotWithShape="1">
          <a:blip r:embed="rId2"/>
          <a:srcRect t="9376"/>
          <a:stretch/>
        </p:blipFill>
        <p:spPr>
          <a:xfrm>
            <a:off x="334461" y="1437360"/>
            <a:ext cx="9977611" cy="4382080"/>
          </a:xfrm>
          <a:prstGeom prst="rect">
            <a:avLst/>
          </a:prstGeom>
        </p:spPr>
      </p:pic>
    </p:spTree>
    <p:extLst>
      <p:ext uri="{BB962C8B-B14F-4D97-AF65-F5344CB8AC3E}">
        <p14:creationId xmlns:p14="http://schemas.microsoft.com/office/powerpoint/2010/main" val="286689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Motivación</a:t>
            </a:r>
          </a:p>
        </p:txBody>
      </p:sp>
      <p:sp>
        <p:nvSpPr>
          <p:cNvPr id="3" name="Marcador de contenido 2"/>
          <p:cNvSpPr>
            <a:spLocks noGrp="1"/>
          </p:cNvSpPr>
          <p:nvPr>
            <p:ph idx="1"/>
          </p:nvPr>
        </p:nvSpPr>
        <p:spPr/>
        <p:txBody>
          <a:bodyPr>
            <a:normAutofit/>
          </a:bodyPr>
          <a:lstStyle/>
          <a:p>
            <a:pPr marL="0" indent="0" fontAlgn="base">
              <a:buNone/>
            </a:pPr>
            <a:r>
              <a:rPr lang="es-MX" dirty="0"/>
              <a:t>Se decidió tomar un enfoque del proyecto hacia el área de consumo en música de los últimos años, por lo que se busco una base de datos con éxitos de Spotify:</a:t>
            </a:r>
          </a:p>
          <a:p>
            <a:pPr marL="0" indent="0" algn="ctr" fontAlgn="base">
              <a:buNone/>
            </a:pPr>
            <a:r>
              <a:rPr lang="es-MX" dirty="0"/>
              <a:t> “</a:t>
            </a:r>
            <a:r>
              <a:rPr lang="en-US" b="1" dirty="0"/>
              <a:t>Top 100 Most Streamed Songs on Spotify</a:t>
            </a:r>
            <a:r>
              <a:rPr lang="es-MX" dirty="0"/>
              <a:t>”</a:t>
            </a:r>
          </a:p>
          <a:p>
            <a:pPr marL="0" indent="0" algn="ctr" fontAlgn="base">
              <a:buNone/>
            </a:pPr>
            <a:r>
              <a:rPr lang="es-MX" dirty="0"/>
              <a:t> obtenido de la base de Datos Kaggle</a:t>
            </a:r>
          </a:p>
          <a:p>
            <a:pPr marL="0" indent="0" fontAlgn="base">
              <a:buNone/>
            </a:pPr>
            <a:endParaRPr lang="es-MX" b="1" dirty="0"/>
          </a:p>
        </p:txBody>
      </p:sp>
      <p:pic>
        <p:nvPicPr>
          <p:cNvPr id="1030" name="Picture 6" descr="Archivo:Spotify logo with text.svg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589" y="4304272"/>
            <a:ext cx="5782769" cy="173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731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1496291" y="764373"/>
            <a:ext cx="10009909" cy="1293028"/>
          </a:xfrm>
        </p:spPr>
        <p:txBody>
          <a:bodyPr>
            <a:normAutofit/>
          </a:bodyPr>
          <a:lstStyle/>
          <a:p>
            <a:r>
              <a:rPr lang="es-MX" dirty="0"/>
              <a:t>4. ¿Cuál es el género con más beats?</a:t>
            </a:r>
            <a:br>
              <a:rPr lang="es-MX" dirty="0"/>
            </a:br>
            <a:endParaRPr lang="es-MX" dirty="0"/>
          </a:p>
        </p:txBody>
      </p:sp>
      <p:pic>
        <p:nvPicPr>
          <p:cNvPr id="7" name="Imagen 6">
            <a:extLst>
              <a:ext uri="{FF2B5EF4-FFF2-40B4-BE49-F238E27FC236}">
                <a16:creationId xmlns:a16="http://schemas.microsoft.com/office/drawing/2014/main" id="{27889054-CBC6-4C4C-B28D-991C12C3C902}"/>
              </a:ext>
            </a:extLst>
          </p:cNvPr>
          <p:cNvPicPr>
            <a:picLocks noChangeAspect="1"/>
          </p:cNvPicPr>
          <p:nvPr/>
        </p:nvPicPr>
        <p:blipFill>
          <a:blip r:embed="rId2"/>
          <a:stretch>
            <a:fillRect/>
          </a:stretch>
        </p:blipFill>
        <p:spPr>
          <a:xfrm>
            <a:off x="2175163" y="1700678"/>
            <a:ext cx="6995697" cy="5157322"/>
          </a:xfrm>
          <a:prstGeom prst="rect">
            <a:avLst/>
          </a:prstGeom>
        </p:spPr>
      </p:pic>
    </p:spTree>
    <p:extLst>
      <p:ext uri="{BB962C8B-B14F-4D97-AF65-F5344CB8AC3E}">
        <p14:creationId xmlns:p14="http://schemas.microsoft.com/office/powerpoint/2010/main" val="536660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5AD35B9-B970-457B-8275-1A70A43A4CE5}"/>
              </a:ext>
            </a:extLst>
          </p:cNvPr>
          <p:cNvPicPr>
            <a:picLocks noChangeAspect="1"/>
          </p:cNvPicPr>
          <p:nvPr/>
        </p:nvPicPr>
        <p:blipFill>
          <a:blip r:embed="rId2"/>
          <a:stretch>
            <a:fillRect/>
          </a:stretch>
        </p:blipFill>
        <p:spPr>
          <a:xfrm>
            <a:off x="340302" y="346673"/>
            <a:ext cx="6246150" cy="5298790"/>
          </a:xfrm>
          <a:prstGeom prst="rect">
            <a:avLst/>
          </a:prstGeom>
        </p:spPr>
      </p:pic>
      <p:pic>
        <p:nvPicPr>
          <p:cNvPr id="7" name="Imagen 6">
            <a:extLst>
              <a:ext uri="{FF2B5EF4-FFF2-40B4-BE49-F238E27FC236}">
                <a16:creationId xmlns:a16="http://schemas.microsoft.com/office/drawing/2014/main" id="{BEE0B11C-138B-4B35-B45A-B1A66180858F}"/>
              </a:ext>
            </a:extLst>
          </p:cNvPr>
          <p:cNvPicPr>
            <a:picLocks noChangeAspect="1"/>
          </p:cNvPicPr>
          <p:nvPr/>
        </p:nvPicPr>
        <p:blipFill>
          <a:blip r:embed="rId3"/>
          <a:stretch>
            <a:fillRect/>
          </a:stretch>
        </p:blipFill>
        <p:spPr>
          <a:xfrm>
            <a:off x="3067396" y="1772324"/>
            <a:ext cx="9124604" cy="3755448"/>
          </a:xfrm>
          <a:prstGeom prst="rect">
            <a:avLst/>
          </a:prstGeom>
        </p:spPr>
      </p:pic>
    </p:spTree>
    <p:extLst>
      <p:ext uri="{BB962C8B-B14F-4D97-AF65-F5344CB8AC3E}">
        <p14:creationId xmlns:p14="http://schemas.microsoft.com/office/powerpoint/2010/main" val="907623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8270" y="764373"/>
            <a:ext cx="8607096" cy="1293028"/>
          </a:xfrm>
        </p:spPr>
        <p:txBody>
          <a:bodyPr>
            <a:normAutofit fontScale="90000"/>
          </a:bodyPr>
          <a:lstStyle/>
          <a:p>
            <a:r>
              <a:rPr lang="es-MX" dirty="0"/>
              <a:t>5. Cambio en la duración de las canciones a través de los años</a:t>
            </a:r>
            <a:br>
              <a:rPr lang="es-MX" dirty="0"/>
            </a:br>
            <a:endParaRPr lang="es-MX" dirty="0"/>
          </a:p>
        </p:txBody>
      </p:sp>
      <p:pic>
        <p:nvPicPr>
          <p:cNvPr id="4" name="Marcador de contenido 3"/>
          <p:cNvPicPr>
            <a:picLocks noGrp="1" noChangeAspect="1"/>
          </p:cNvPicPr>
          <p:nvPr>
            <p:ph idx="1"/>
          </p:nvPr>
        </p:nvPicPr>
        <p:blipFill>
          <a:blip r:embed="rId2"/>
          <a:stretch>
            <a:fillRect/>
          </a:stretch>
        </p:blipFill>
        <p:spPr>
          <a:xfrm>
            <a:off x="1207892" y="1872202"/>
            <a:ext cx="7353993" cy="4985798"/>
          </a:xfrm>
          <a:prstGeom prst="rect">
            <a:avLst/>
          </a:prstGeom>
        </p:spPr>
      </p:pic>
    </p:spTree>
    <p:extLst>
      <p:ext uri="{BB962C8B-B14F-4D97-AF65-F5344CB8AC3E}">
        <p14:creationId xmlns:p14="http://schemas.microsoft.com/office/powerpoint/2010/main" val="1858194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699" y="614743"/>
            <a:ext cx="11165378" cy="1293028"/>
          </a:xfrm>
        </p:spPr>
        <p:txBody>
          <a:bodyPr>
            <a:normAutofit/>
          </a:bodyPr>
          <a:lstStyle/>
          <a:p>
            <a:r>
              <a:rPr lang="es-MX" dirty="0"/>
              <a:t> 6. Relación de popularidad y beats por minuto</a:t>
            </a:r>
            <a:br>
              <a:rPr lang="es-MX" dirty="0"/>
            </a:br>
            <a:endParaRPr lang="es-MX" dirty="0"/>
          </a:p>
        </p:txBody>
      </p:sp>
      <p:pic>
        <p:nvPicPr>
          <p:cNvPr id="6" name="Imagen 5">
            <a:extLst>
              <a:ext uri="{FF2B5EF4-FFF2-40B4-BE49-F238E27FC236}">
                <a16:creationId xmlns:a16="http://schemas.microsoft.com/office/drawing/2014/main" id="{DC8BC0C2-8661-4EF5-BE00-7C67421DF389}"/>
              </a:ext>
            </a:extLst>
          </p:cNvPr>
          <p:cNvPicPr>
            <a:picLocks noChangeAspect="1"/>
          </p:cNvPicPr>
          <p:nvPr/>
        </p:nvPicPr>
        <p:blipFill>
          <a:blip r:embed="rId2"/>
          <a:stretch>
            <a:fillRect/>
          </a:stretch>
        </p:blipFill>
        <p:spPr>
          <a:xfrm>
            <a:off x="5924082" y="2847106"/>
            <a:ext cx="5138938" cy="4206248"/>
          </a:xfrm>
          <a:prstGeom prst="rect">
            <a:avLst/>
          </a:prstGeom>
        </p:spPr>
      </p:pic>
      <p:pic>
        <p:nvPicPr>
          <p:cNvPr id="10" name="Marcador de contenido 9">
            <a:extLst>
              <a:ext uri="{FF2B5EF4-FFF2-40B4-BE49-F238E27FC236}">
                <a16:creationId xmlns:a16="http://schemas.microsoft.com/office/drawing/2014/main" id="{36490922-9354-475D-8F20-5DAD0AF7113B}"/>
              </a:ext>
            </a:extLst>
          </p:cNvPr>
          <p:cNvPicPr>
            <a:picLocks noGrp="1" noChangeAspect="1"/>
          </p:cNvPicPr>
          <p:nvPr>
            <p:ph idx="1"/>
          </p:nvPr>
        </p:nvPicPr>
        <p:blipFill>
          <a:blip r:embed="rId3"/>
          <a:stretch>
            <a:fillRect/>
          </a:stretch>
        </p:blipFill>
        <p:spPr>
          <a:xfrm>
            <a:off x="635923" y="1488281"/>
            <a:ext cx="4818044" cy="3881437"/>
          </a:xfrm>
        </p:spPr>
      </p:pic>
    </p:spTree>
    <p:extLst>
      <p:ext uri="{BB962C8B-B14F-4D97-AF65-F5344CB8AC3E}">
        <p14:creationId xmlns:p14="http://schemas.microsoft.com/office/powerpoint/2010/main" val="2789508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Discusión</a:t>
            </a:r>
          </a:p>
        </p:txBody>
      </p:sp>
      <p:sp>
        <p:nvSpPr>
          <p:cNvPr id="3" name="Marcador de contenido 2"/>
          <p:cNvSpPr>
            <a:spLocks noGrp="1"/>
          </p:cNvSpPr>
          <p:nvPr>
            <p:ph idx="1"/>
          </p:nvPr>
        </p:nvSpPr>
        <p:spPr>
          <a:xfrm>
            <a:off x="677334" y="1709829"/>
            <a:ext cx="8596668" cy="3880773"/>
          </a:xfrm>
        </p:spPr>
        <p:txBody>
          <a:bodyPr/>
          <a:lstStyle/>
          <a:p>
            <a:r>
              <a:rPr lang="es-MX" dirty="0"/>
              <a:t>De los 64 artistas presentes pudimos saber cuáles son los más escuchados y cuál ha sido la tendencia musical de los últimos años.</a:t>
            </a:r>
          </a:p>
          <a:p>
            <a:endParaRPr lang="es-MX" dirty="0"/>
          </a:p>
          <a:p>
            <a:r>
              <a:rPr lang="es-MX" dirty="0"/>
              <a:t>Que aunque una canción tenga más beats no será la más escuchada, ya que el pop es el género más escuchado pero no es el género con más beats. De igual manera, el r&amp;b es el género con mayor número de beats por minuto y se encuentra por debajo en cuanto a popularidad.</a:t>
            </a:r>
          </a:p>
          <a:p>
            <a:endParaRPr lang="es-MX" dirty="0"/>
          </a:p>
          <a:p>
            <a:r>
              <a:rPr lang="es-MX" dirty="0"/>
              <a:t>Es interesante ver que con los años se ha disminuido la duración de las canciones.</a:t>
            </a:r>
          </a:p>
          <a:p>
            <a:endParaRPr lang="es-MX" dirty="0"/>
          </a:p>
          <a:p>
            <a:endParaRPr lang="es-MX" dirty="0"/>
          </a:p>
          <a:p>
            <a:endParaRPr lang="es-MX" dirty="0"/>
          </a:p>
          <a:p>
            <a:endParaRPr lang="es-MX" dirty="0"/>
          </a:p>
          <a:p>
            <a:endParaRPr lang="es-MX" dirty="0"/>
          </a:p>
        </p:txBody>
      </p:sp>
    </p:spTree>
    <p:extLst>
      <p:ext uri="{BB962C8B-B14F-4D97-AF65-F5344CB8AC3E}">
        <p14:creationId xmlns:p14="http://schemas.microsoft.com/office/powerpoint/2010/main" val="2628699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9600" dirty="0">
                <a:solidFill>
                  <a:schemeClr val="accent2">
                    <a:lumMod val="75000"/>
                  </a:schemeClr>
                </a:solidFill>
                <a:latin typeface="Arial" panose="020B0604020202020204" pitchFamily="34" charset="0"/>
                <a:cs typeface="Arial" panose="020B0604020202020204" pitchFamily="34" charset="0"/>
              </a:rPr>
              <a:t>Post mortem</a:t>
            </a:r>
          </a:p>
        </p:txBody>
      </p:sp>
    </p:spTree>
    <p:extLst>
      <p:ext uri="{BB962C8B-B14F-4D97-AF65-F5344CB8AC3E}">
        <p14:creationId xmlns:p14="http://schemas.microsoft.com/office/powerpoint/2010/main" val="168487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80655" y="764373"/>
            <a:ext cx="8359559" cy="1293028"/>
          </a:xfrm>
        </p:spPr>
        <p:txBody>
          <a:bodyPr>
            <a:normAutofit fontScale="90000"/>
          </a:bodyPr>
          <a:lstStyle/>
          <a:p>
            <a:pPr lvl="1" algn="l" rtl="0">
              <a:lnSpc>
                <a:spcPct val="90000"/>
              </a:lnSpc>
              <a:spcBef>
                <a:spcPct val="0"/>
              </a:spcBef>
            </a:pPr>
            <a:r>
              <a:rPr lang="es-MX" sz="4000" kern="1200" cap="all" dirty="0">
                <a:solidFill>
                  <a:schemeClr val="accent2"/>
                </a:solidFill>
                <a:latin typeface="+mj-lt"/>
                <a:ea typeface="+mj-ea"/>
                <a:cs typeface="+mj-cs"/>
              </a:rPr>
              <a:t>¿qué dificultades surgieron y cómo lidiaste con ellas?</a:t>
            </a:r>
            <a:br>
              <a:rPr lang="es-MX" sz="4000" kern="1200" cap="all" dirty="0">
                <a:solidFill>
                  <a:schemeClr val="accent2"/>
                </a:solidFill>
                <a:latin typeface="+mj-lt"/>
                <a:ea typeface="+mj-ea"/>
                <a:cs typeface="+mj-cs"/>
              </a:rPr>
            </a:br>
            <a:r>
              <a:rPr lang="es-MX" sz="1800" dirty="0">
                <a:solidFill>
                  <a:schemeClr val="accent2"/>
                </a:solidFill>
              </a:rPr>
              <a:t> </a:t>
            </a:r>
            <a:endParaRPr lang="es-MX" dirty="0">
              <a:solidFill>
                <a:schemeClr val="accent2"/>
              </a:solidFill>
            </a:endParaRPr>
          </a:p>
        </p:txBody>
      </p:sp>
      <p:sp>
        <p:nvSpPr>
          <p:cNvPr id="3" name="Marcador de contenido 2"/>
          <p:cNvSpPr>
            <a:spLocks noGrp="1"/>
          </p:cNvSpPr>
          <p:nvPr>
            <p:ph idx="1"/>
          </p:nvPr>
        </p:nvSpPr>
        <p:spPr/>
        <p:txBody>
          <a:bodyPr>
            <a:normAutofit fontScale="92500"/>
          </a:bodyPr>
          <a:lstStyle/>
          <a:p>
            <a:pPr fontAlgn="base"/>
            <a:r>
              <a:rPr lang="es-MX" dirty="0"/>
              <a:t>Al momento de hacer el análisis de los géneros, nos percatamos de que había demasiadas subtipos de géneros en común, por lo que decidimos conglomerarlos en  géneros más generales.</a:t>
            </a:r>
          </a:p>
          <a:p>
            <a:pPr fontAlgn="base"/>
            <a:r>
              <a:rPr lang="es-MX" dirty="0"/>
              <a:t>Nos vimos en la necesidad de cambiar “title” por “tittle_song” durante la limpieza ya que en el análisis se estaban teniendo problemas para correr el código.</a:t>
            </a:r>
          </a:p>
          <a:p>
            <a:pPr fontAlgn="base"/>
            <a:r>
              <a:rPr lang="es-MX" dirty="0"/>
              <a:t>Durante la selección del dataset pensamos que la categoría de años era por popularidad, y seria nuestro punto de partida para el análisis que queríamos hacer. Sin embargo, durante este nos dimos cuenta de que el año hacía referencia a la fecha en la cual se había lanzado la canción, por lo que nos vimos en la necesidad de reformular nuestras preguntas y el enfoque del proyecto.</a:t>
            </a:r>
          </a:p>
          <a:p>
            <a:pPr fontAlgn="base"/>
            <a:r>
              <a:rPr lang="es-MX" dirty="0"/>
              <a:t>Durante el mismo análisis nos dimos cuenta de que no había una correlación muy marcada entre los datos, por lo que no nos fue tan fácil detectar patrones que aportaran más valor al análisis.</a:t>
            </a:r>
          </a:p>
          <a:p>
            <a:endParaRPr lang="es-MX" dirty="0"/>
          </a:p>
        </p:txBody>
      </p:sp>
    </p:spTree>
    <p:extLst>
      <p:ext uri="{BB962C8B-B14F-4D97-AF65-F5344CB8AC3E}">
        <p14:creationId xmlns:p14="http://schemas.microsoft.com/office/powerpoint/2010/main" val="104314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8516" y="764373"/>
            <a:ext cx="8777304" cy="1293028"/>
          </a:xfrm>
        </p:spPr>
        <p:txBody>
          <a:bodyPr>
            <a:normAutofit fontScale="90000"/>
          </a:bodyPr>
          <a:lstStyle/>
          <a:p>
            <a:r>
              <a:rPr lang="es-MX" dirty="0"/>
              <a:t>¿Qué preguntas adicionales surgieron que no hubo tiempo de responder? ¿Qué harían si tuvieran una semana más de tiempo?</a:t>
            </a:r>
          </a:p>
        </p:txBody>
      </p:sp>
      <p:sp>
        <p:nvSpPr>
          <p:cNvPr id="3" name="Marcador de contenido 2"/>
          <p:cNvSpPr>
            <a:spLocks noGrp="1"/>
          </p:cNvSpPr>
          <p:nvPr>
            <p:ph idx="1"/>
          </p:nvPr>
        </p:nvSpPr>
        <p:spPr>
          <a:xfrm>
            <a:off x="598516" y="2830290"/>
            <a:ext cx="8596668" cy="3880773"/>
          </a:xfrm>
        </p:spPr>
        <p:txBody>
          <a:bodyPr/>
          <a:lstStyle/>
          <a:p>
            <a:r>
              <a:rPr lang="es-MX" dirty="0"/>
              <a:t>Si tuviésemos más tiempo buscaríamos un data set con más información para poder realizar un análisis mas completo y que tuviese más correlación entre las características de la música.</a:t>
            </a:r>
          </a:p>
          <a:p>
            <a:r>
              <a:rPr lang="es-MX" dirty="0"/>
              <a:t>Así mismo podríamos hacer un joint con algún otro data set que nos arrojara más información de características socioeconómicas o regionales de acuerdo al origen de la música para proporcionar información más relevante. </a:t>
            </a:r>
          </a:p>
          <a:p>
            <a:endParaRPr lang="es-MX" dirty="0"/>
          </a:p>
        </p:txBody>
      </p:sp>
    </p:spTree>
    <p:extLst>
      <p:ext uri="{BB962C8B-B14F-4D97-AF65-F5344CB8AC3E}">
        <p14:creationId xmlns:p14="http://schemas.microsoft.com/office/powerpoint/2010/main" val="857441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3396" y="1755820"/>
            <a:ext cx="8596668" cy="1320800"/>
          </a:xfrm>
        </p:spPr>
        <p:txBody>
          <a:bodyPr>
            <a:noAutofit/>
          </a:bodyPr>
          <a:lstStyle/>
          <a:p>
            <a:r>
              <a:rPr lang="es-MX" sz="19900" dirty="0"/>
              <a:t>Gracias </a:t>
            </a:r>
          </a:p>
        </p:txBody>
      </p:sp>
    </p:spTree>
    <p:extLst>
      <p:ext uri="{BB962C8B-B14F-4D97-AF65-F5344CB8AC3E}">
        <p14:creationId xmlns:p14="http://schemas.microsoft.com/office/powerpoint/2010/main" val="108322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Objetivo</a:t>
            </a:r>
          </a:p>
        </p:txBody>
      </p:sp>
      <p:sp>
        <p:nvSpPr>
          <p:cNvPr id="3" name="Marcador de contenido 2"/>
          <p:cNvSpPr>
            <a:spLocks noGrp="1"/>
          </p:cNvSpPr>
          <p:nvPr>
            <p:ph idx="1"/>
          </p:nvPr>
        </p:nvSpPr>
        <p:spPr>
          <a:xfrm>
            <a:off x="677334" y="1400736"/>
            <a:ext cx="8596668" cy="3880773"/>
          </a:xfrm>
        </p:spPr>
        <p:txBody>
          <a:bodyPr/>
          <a:lstStyle/>
          <a:p>
            <a:pPr marL="0" indent="0" fontAlgn="base">
              <a:buNone/>
            </a:pPr>
            <a:r>
              <a:rPr lang="es-MX" dirty="0"/>
              <a:t>El objetivo de este análisis fue encontrar patrones entre esta lista de hits, así como las características que las han colocado en este ranking.</a:t>
            </a:r>
          </a:p>
          <a:p>
            <a:pPr marL="0" indent="0" fontAlgn="base">
              <a:buNone/>
            </a:pPr>
            <a:endParaRPr lang="es-MX" dirty="0"/>
          </a:p>
          <a:p>
            <a:pPr marL="0" indent="0" fontAlgn="base">
              <a:buNone/>
            </a:pPr>
            <a:r>
              <a:rPr lang="es-MX" dirty="0"/>
              <a:t>Se hicieron 6 preguntas a la información con el fin de resolverlas se presenta el proyecto a continuación.</a:t>
            </a:r>
            <a:endParaRPr lang="en-US" dirty="0"/>
          </a:p>
          <a:p>
            <a:endParaRPr lang="es-MX" dirty="0"/>
          </a:p>
        </p:txBody>
      </p:sp>
      <p:pic>
        <p:nvPicPr>
          <p:cNvPr id="2052" name="Picture 4" descr="Cómo usar Spotify web? | 24ho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317" y="3611031"/>
            <a:ext cx="4986999" cy="280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6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64902"/>
            <a:ext cx="8596668" cy="1320800"/>
          </a:xfrm>
        </p:spPr>
        <p:txBody>
          <a:bodyPr/>
          <a:lstStyle/>
          <a:p>
            <a:r>
              <a:rPr lang="es-MX" dirty="0"/>
              <a:t>Resumen y hallazgos</a:t>
            </a:r>
          </a:p>
        </p:txBody>
      </p:sp>
      <p:sp>
        <p:nvSpPr>
          <p:cNvPr id="3" name="Marcador de contenido 2"/>
          <p:cNvSpPr>
            <a:spLocks noGrp="1"/>
          </p:cNvSpPr>
          <p:nvPr>
            <p:ph idx="1"/>
          </p:nvPr>
        </p:nvSpPr>
        <p:spPr>
          <a:xfrm>
            <a:off x="677334" y="1270000"/>
            <a:ext cx="8596668" cy="3880773"/>
          </a:xfrm>
        </p:spPr>
        <p:txBody>
          <a:bodyPr>
            <a:normAutofit/>
          </a:bodyPr>
          <a:lstStyle/>
          <a:p>
            <a:r>
              <a:rPr lang="es-MX" sz="1600" dirty="0"/>
              <a:t>Se analizó la música dado a sus </a:t>
            </a:r>
            <a:r>
              <a:rPr lang="es-MX" sz="1600" b="1" dirty="0"/>
              <a:t>14 variables</a:t>
            </a:r>
          </a:p>
          <a:p>
            <a:r>
              <a:rPr lang="es-MX" sz="1600" dirty="0"/>
              <a:t>Se encontró que la mayor cantidad de hits </a:t>
            </a:r>
            <a:r>
              <a:rPr lang="es-MX" sz="1600" b="1" dirty="0"/>
              <a:t>se produjeron</a:t>
            </a:r>
            <a:r>
              <a:rPr lang="es-MX" sz="1600" dirty="0"/>
              <a:t> en el año </a:t>
            </a:r>
            <a:r>
              <a:rPr lang="es-MX" sz="1600" b="1" dirty="0"/>
              <a:t>2018</a:t>
            </a:r>
          </a:p>
          <a:p>
            <a:r>
              <a:rPr lang="es-MX" sz="1600" dirty="0"/>
              <a:t>Después de agrupar los estilos musicales similares se concluye que el género más escuchado ha sido </a:t>
            </a:r>
            <a:r>
              <a:rPr lang="es-MX" sz="1600" b="1" dirty="0"/>
              <a:t>pop, </a:t>
            </a:r>
            <a:r>
              <a:rPr lang="es-MX" sz="1600" dirty="0"/>
              <a:t>seguido</a:t>
            </a:r>
            <a:r>
              <a:rPr lang="es-MX" sz="1600" b="1" dirty="0"/>
              <a:t> </a:t>
            </a:r>
            <a:r>
              <a:rPr lang="es-MX" sz="1600" dirty="0"/>
              <a:t>por</a:t>
            </a:r>
            <a:r>
              <a:rPr lang="es-MX" sz="1600" b="1" dirty="0"/>
              <a:t> rap y rock.</a:t>
            </a:r>
          </a:p>
          <a:p>
            <a:r>
              <a:rPr lang="es-MX" sz="1600" dirty="0"/>
              <a:t>De los </a:t>
            </a:r>
            <a:r>
              <a:rPr lang="es-MX" sz="1600" b="1" dirty="0"/>
              <a:t>64 artistas </a:t>
            </a:r>
            <a:r>
              <a:rPr lang="es-MX" sz="1600" dirty="0"/>
              <a:t>el cantante que ha tenido </a:t>
            </a:r>
            <a:r>
              <a:rPr lang="es-MX" sz="1600" b="1" dirty="0"/>
              <a:t>más éxitos </a:t>
            </a:r>
            <a:r>
              <a:rPr lang="es-MX" sz="1600" dirty="0"/>
              <a:t>y, por lo tanto, de quien se ha consumido más música es </a:t>
            </a:r>
            <a:r>
              <a:rPr lang="es-MX" sz="1600" b="1" dirty="0"/>
              <a:t>Post Malone</a:t>
            </a:r>
            <a:r>
              <a:rPr lang="es-MX" sz="1600" dirty="0"/>
              <a:t>, seguido por </a:t>
            </a:r>
            <a:r>
              <a:rPr lang="es-MX" sz="1600" b="1" dirty="0"/>
              <a:t>Ed Sheeran </a:t>
            </a:r>
            <a:r>
              <a:rPr lang="es-MX" sz="1600" dirty="0"/>
              <a:t>y, empatados en tercer lugar, Imagine Dragons y The Weeknd.</a:t>
            </a:r>
          </a:p>
          <a:p>
            <a:endParaRPr lang="es-MX" dirty="0"/>
          </a:p>
          <a:p>
            <a:endParaRPr lang="es-MX" dirty="0"/>
          </a:p>
        </p:txBody>
      </p:sp>
      <p:pic>
        <p:nvPicPr>
          <p:cNvPr id="4098" name="Picture 2" descr="What If Post Malone Is Here Fore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979" y="3743325"/>
            <a:ext cx="2045011" cy="204209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ve things you need to know about Ed Sheeran's new album Subtract"/>
          <p:cNvPicPr>
            <a:picLocks noChangeAspect="1" noChangeArrowheads="1"/>
          </p:cNvPicPr>
          <p:nvPr/>
        </p:nvPicPr>
        <p:blipFill rotWithShape="1">
          <a:blip r:embed="rId3">
            <a:extLst>
              <a:ext uri="{28A0092B-C50C-407E-A947-70E740481C1C}">
                <a14:useLocalDpi xmlns:a14="http://schemas.microsoft.com/office/drawing/2010/main" val="0"/>
              </a:ext>
            </a:extLst>
          </a:blip>
          <a:srcRect l="16381" t="-85" r="39675"/>
          <a:stretch/>
        </p:blipFill>
        <p:spPr bwMode="auto">
          <a:xfrm>
            <a:off x="3711635" y="4619088"/>
            <a:ext cx="1469845" cy="20420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Q&amp;A: Imagine Dragons' Dan Reynolds Opens Up on 'Radioactive,' New Music,  Being A Singer/Songwriter And More"/>
          <p:cNvPicPr>
            <a:picLocks noChangeAspect="1" noChangeArrowheads="1"/>
          </p:cNvPicPr>
          <p:nvPr/>
        </p:nvPicPr>
        <p:blipFill rotWithShape="1">
          <a:blip r:embed="rId4">
            <a:extLst>
              <a:ext uri="{28A0092B-C50C-407E-A947-70E740481C1C}">
                <a14:useLocalDpi xmlns:a14="http://schemas.microsoft.com/office/drawing/2010/main" val="0"/>
              </a:ext>
            </a:extLst>
          </a:blip>
          <a:srcRect t="8133"/>
          <a:stretch/>
        </p:blipFill>
        <p:spPr bwMode="auto">
          <a:xfrm>
            <a:off x="5676125" y="3425781"/>
            <a:ext cx="2377449" cy="14545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 Weeknd se inspiró en 'Dracula' para su personaje en 'The Id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556" y="5119729"/>
            <a:ext cx="2377449" cy="133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36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092" y="872702"/>
            <a:ext cx="8596668" cy="3880773"/>
          </a:xfrm>
        </p:spPr>
        <p:txBody>
          <a:bodyPr/>
          <a:lstStyle/>
          <a:p>
            <a:r>
              <a:rPr lang="es-MX" dirty="0"/>
              <a:t>El género con </a:t>
            </a:r>
            <a:r>
              <a:rPr lang="es-MX" b="1" dirty="0"/>
              <a:t>más beats </a:t>
            </a:r>
            <a:r>
              <a:rPr lang="es-MX" dirty="0"/>
              <a:t>es la música </a:t>
            </a:r>
            <a:r>
              <a:rPr lang="es-MX" b="1" dirty="0"/>
              <a:t>r&amp;b</a:t>
            </a:r>
            <a:r>
              <a:rPr lang="es-MX" dirty="0"/>
              <a:t>, seguida de la música </a:t>
            </a:r>
            <a:r>
              <a:rPr lang="es-MX" b="1" dirty="0"/>
              <a:t>Latina y hip hop</a:t>
            </a:r>
            <a:r>
              <a:rPr lang="es-MX" dirty="0"/>
              <a:t>. No muchos hits pertenecen a estos géneros, por lo cual se puede concluir que a mayor cantidad de beats no necesariamente estará entre las canciones más escuchadas.</a:t>
            </a:r>
          </a:p>
          <a:p>
            <a:r>
              <a:rPr lang="es-MX" dirty="0"/>
              <a:t>En su mayoría las canciones están por debajo de los 200 beats por minuto.</a:t>
            </a:r>
          </a:p>
          <a:p>
            <a:r>
              <a:rPr lang="es-MX" dirty="0"/>
              <a:t>Variación en la </a:t>
            </a:r>
            <a:r>
              <a:rPr lang="es-MX" b="1" dirty="0"/>
              <a:t>duración</a:t>
            </a:r>
            <a:r>
              <a:rPr lang="es-MX" dirty="0"/>
              <a:t> de las canciones es de </a:t>
            </a:r>
            <a:r>
              <a:rPr lang="es-MX" b="1" dirty="0"/>
              <a:t>disminución</a:t>
            </a:r>
            <a:r>
              <a:rPr lang="es-MX" dirty="0"/>
              <a:t>. En los últimos años se ve una tendencia a reducir la duración de las canciones.</a:t>
            </a:r>
          </a:p>
          <a:p>
            <a:pPr marL="0" indent="0">
              <a:buNone/>
            </a:pPr>
            <a:endParaRPr lang="es-MX" dirty="0"/>
          </a:p>
          <a:p>
            <a:endParaRPr lang="es-MX" dirty="0"/>
          </a:p>
        </p:txBody>
      </p:sp>
      <p:pic>
        <p:nvPicPr>
          <p:cNvPr id="3074" name="Picture 2" descr="Cómo calcular las pulsaciones por minuto de una canción? Tips para D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551" y="3424066"/>
            <a:ext cx="71437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17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Definición de los criterios</a:t>
            </a:r>
          </a:p>
        </p:txBody>
      </p:sp>
      <p:sp>
        <p:nvSpPr>
          <p:cNvPr id="3" name="Marcador de contenido 2"/>
          <p:cNvSpPr>
            <a:spLocks noGrp="1"/>
          </p:cNvSpPr>
          <p:nvPr>
            <p:ph idx="1"/>
          </p:nvPr>
        </p:nvSpPr>
        <p:spPr>
          <a:xfrm>
            <a:off x="677334" y="1519707"/>
            <a:ext cx="8596668" cy="4521655"/>
          </a:xfrm>
        </p:spPr>
        <p:txBody>
          <a:bodyPr>
            <a:normAutofit fontScale="77500" lnSpcReduction="20000"/>
          </a:bodyPr>
          <a:lstStyle/>
          <a:p>
            <a:r>
              <a:rPr lang="es-MX" b="1" dirty="0"/>
              <a:t>Acousticness: </a:t>
            </a:r>
            <a:r>
              <a:rPr lang="es-MX" dirty="0"/>
              <a:t>Medida de confianza de si la pista es acústica.</a:t>
            </a:r>
          </a:p>
          <a:p>
            <a:r>
              <a:rPr lang="es-MX" b="1" dirty="0"/>
              <a:t>Danceability: </a:t>
            </a:r>
            <a:r>
              <a:rPr lang="es-MX" dirty="0"/>
              <a:t>Describe qué tan adecuada es una pista para bailar, basada en atributos musicales como el tempo, el ritmo, la estabilidad, la fuerza del ritmo y la regularidad general. </a:t>
            </a:r>
          </a:p>
          <a:p>
            <a:r>
              <a:rPr lang="es-MX" b="1" dirty="0"/>
              <a:t>Energy</a:t>
            </a:r>
            <a:r>
              <a:rPr lang="es-MX" dirty="0"/>
              <a:t>: Medida perceptual de intensidad y actividad. Las pistas energéticas se sienten rápidas, fuertes y ruidosas (por ejemplo, el death metal: alta energía, el preludio de Bach: baja energía). </a:t>
            </a:r>
          </a:p>
          <a:p>
            <a:r>
              <a:rPr lang="es-MX" b="1" dirty="0"/>
              <a:t>Instrumentalness:</a:t>
            </a:r>
            <a:r>
              <a:rPr lang="es-MX" dirty="0"/>
              <a:t> Predice si una pista no contiene voces (valores por encima de 0.5 representan pistas instrumentales, mientras que las canciones de rap tendrían un puntaje cercano a 0). </a:t>
            </a:r>
          </a:p>
          <a:p>
            <a:r>
              <a:rPr lang="es-MX" b="1" dirty="0"/>
              <a:t>Liveness: </a:t>
            </a:r>
            <a:r>
              <a:rPr lang="es-MX" dirty="0"/>
              <a:t>Detecta la presencia de una audiencia en la grabación. loudness: [-60–0 dB]. El volumen promedio en toda la pista. </a:t>
            </a:r>
          </a:p>
          <a:p>
            <a:r>
              <a:rPr lang="es-MX" b="1" dirty="0"/>
              <a:t>Speechiness</a:t>
            </a:r>
            <a:r>
              <a:rPr lang="es-MX" dirty="0"/>
              <a:t>: Detecta la presencia de palabras habladas en una pista (valores por encima de 0.66 describen pistas que probablemente están compuestas completamente de palabras habladas, valores entre 0.33 y 0.66 describen pistas que pueden contener tanto música como habla, y valores por debajo de 0.33 probablemente representan música y otras pistas no similares a habla). </a:t>
            </a:r>
          </a:p>
          <a:p>
            <a:r>
              <a:rPr lang="es-MX" b="1" dirty="0"/>
              <a:t>Valence: </a:t>
            </a:r>
            <a:r>
              <a:rPr lang="es-MX" dirty="0"/>
              <a:t>Describe la positividad musical transmitida por una pista. Las pistas con alta valencia suenan más positivas (por ejemplo, felices, alegres, eufóricas), mientras que las pistas con baja valencia suenan más negativas (por ejemplo, tristes, deprimidas, enojadas). </a:t>
            </a:r>
          </a:p>
          <a:p>
            <a:r>
              <a:rPr lang="es-MX" b="1" dirty="0"/>
              <a:t>Tempo: </a:t>
            </a:r>
            <a:r>
              <a:rPr lang="es-MX" dirty="0"/>
              <a:t>[0–300 BPM] La velocidad o ritmo de una pieza musical, derivado de la duración promedio estimada del ritmo.</a:t>
            </a:r>
          </a:p>
        </p:txBody>
      </p:sp>
    </p:spTree>
    <p:extLst>
      <p:ext uri="{BB962C8B-B14F-4D97-AF65-F5344CB8AC3E}">
        <p14:creationId xmlns:p14="http://schemas.microsoft.com/office/powerpoint/2010/main" val="403839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Preguntas y su objetivo</a:t>
            </a:r>
          </a:p>
        </p:txBody>
      </p:sp>
      <p:sp>
        <p:nvSpPr>
          <p:cNvPr id="3" name="Marcador de contenido 2"/>
          <p:cNvSpPr>
            <a:spLocks noGrp="1"/>
          </p:cNvSpPr>
          <p:nvPr>
            <p:ph idx="1"/>
          </p:nvPr>
        </p:nvSpPr>
        <p:spPr>
          <a:xfrm>
            <a:off x="677334" y="2107184"/>
            <a:ext cx="8814396" cy="4262664"/>
          </a:xfrm>
        </p:spPr>
        <p:txBody>
          <a:bodyPr>
            <a:noAutofit/>
          </a:bodyPr>
          <a:lstStyle/>
          <a:p>
            <a:pPr marL="457200" indent="-457200">
              <a:buFont typeface="+mj-lt"/>
              <a:buAutoNum type="arabicPeriod"/>
            </a:pPr>
            <a:r>
              <a:rPr lang="es-MX" dirty="0"/>
              <a:t>¿Qué año produjo la mayor cantidad de hits en el TOP 100?</a:t>
            </a:r>
          </a:p>
          <a:p>
            <a:pPr marL="400050" lvl="1" indent="0">
              <a:buNone/>
            </a:pPr>
            <a:r>
              <a:rPr lang="es-MX" sz="1400" dirty="0"/>
              <a:t>Elegimos esta pregunta ya que nos interesaba saber que año había tenido la mayor influencia sobre los usuarios de la aplicación.</a:t>
            </a:r>
          </a:p>
          <a:p>
            <a:pPr marL="400050" lvl="1" indent="0">
              <a:buNone/>
            </a:pPr>
            <a:endParaRPr lang="es-MX" sz="1200" dirty="0"/>
          </a:p>
          <a:p>
            <a:pPr marL="457200" indent="-457200">
              <a:buFont typeface="+mj-lt"/>
              <a:buAutoNum type="arabicPeriod"/>
            </a:pPr>
            <a:r>
              <a:rPr lang="es-MX" dirty="0"/>
              <a:t>¿Cuál fue el género más escuchado?</a:t>
            </a:r>
          </a:p>
          <a:p>
            <a:pPr marL="400050" lvl="1" indent="0">
              <a:buNone/>
            </a:pPr>
            <a:r>
              <a:rPr lang="es-MX" sz="1400" dirty="0"/>
              <a:t>Esta pregunta nos la formulamos para comprender una característica critica que podría decirnos que lleva a una canción a estar en el top 100.</a:t>
            </a:r>
          </a:p>
          <a:p>
            <a:pPr marL="400050" lvl="1" indent="0">
              <a:buNone/>
            </a:pPr>
            <a:endParaRPr lang="es-MX" sz="1400" dirty="0"/>
          </a:p>
          <a:p>
            <a:pPr marL="457200" indent="-457200">
              <a:buFont typeface="+mj-lt"/>
              <a:buAutoNum type="arabicPeriod"/>
            </a:pPr>
            <a:r>
              <a:rPr lang="es-MX" dirty="0"/>
              <a:t>¿Cuál es el cantante que tiene mayor número de éxitos de streaming?</a:t>
            </a:r>
          </a:p>
          <a:p>
            <a:pPr marL="400050" lvl="1" indent="0">
              <a:buNone/>
            </a:pPr>
            <a:r>
              <a:rPr lang="es-MX" sz="1200" dirty="0"/>
              <a:t>N</a:t>
            </a:r>
            <a:r>
              <a:rPr lang="es-MX" sz="1400" dirty="0"/>
              <a:t>os pareció relevante para entender qué es bien recibido por el público y los usuarios de la aplicación, así como analizar las características de sus canciones dándole varios éxitos en el top 100.</a:t>
            </a:r>
          </a:p>
          <a:p>
            <a:pPr marL="400050" lvl="1" indent="0">
              <a:buNone/>
            </a:pPr>
            <a:endParaRPr lang="es-MX" sz="1400" dirty="0"/>
          </a:p>
        </p:txBody>
      </p:sp>
      <p:pic>
        <p:nvPicPr>
          <p:cNvPr id="5122" name="Picture 2" descr="Music may transcend cultural boundaries to become universally human –  Harvard Gazet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075" y="302106"/>
            <a:ext cx="2136864" cy="142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3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5818" y="898460"/>
            <a:ext cx="8596668" cy="4690971"/>
          </a:xfrm>
        </p:spPr>
        <p:txBody>
          <a:bodyPr>
            <a:normAutofit/>
          </a:bodyPr>
          <a:lstStyle/>
          <a:p>
            <a:pPr marL="0" indent="0">
              <a:buNone/>
            </a:pPr>
            <a:r>
              <a:rPr lang="es-MX" dirty="0">
                <a:solidFill>
                  <a:schemeClr val="accent1"/>
                </a:solidFill>
              </a:rPr>
              <a:t>4. </a:t>
            </a:r>
            <a:r>
              <a:rPr lang="es-MX" dirty="0"/>
              <a:t>	¿Cuál es el género musical con mas beats?</a:t>
            </a:r>
          </a:p>
          <a:p>
            <a:pPr marL="400050" lvl="1" indent="0">
              <a:buNone/>
            </a:pPr>
            <a:r>
              <a:rPr lang="es-MX" sz="1400" dirty="0"/>
              <a:t>Queríamos buscar si había una relación entre la popularidad del género y la velocidad de la música. </a:t>
            </a:r>
          </a:p>
          <a:p>
            <a:pPr marL="400050" lvl="1" indent="0">
              <a:buNone/>
            </a:pPr>
            <a:endParaRPr lang="es-MX" sz="1400" dirty="0"/>
          </a:p>
          <a:p>
            <a:pPr>
              <a:buAutoNum type="arabicPeriod" startAt="5"/>
            </a:pPr>
            <a:r>
              <a:rPr lang="es-MX" dirty="0"/>
              <a:t>¿Hay algún patrón en la duración de las canciones a través de los años?</a:t>
            </a:r>
          </a:p>
          <a:p>
            <a:pPr marL="400050" lvl="1" indent="0">
              <a:buNone/>
            </a:pPr>
            <a:r>
              <a:rPr lang="es-MX" sz="1400" dirty="0"/>
              <a:t>Nos interesa encontrar algún patrón en la duración de las canciones para ver si hay algún cambio  según la evolución de la música.</a:t>
            </a:r>
          </a:p>
          <a:p>
            <a:pPr marL="914400" lvl="2" indent="0">
              <a:buNone/>
            </a:pPr>
            <a:endParaRPr lang="es-MX" dirty="0"/>
          </a:p>
          <a:p>
            <a:pPr marL="0" indent="0">
              <a:buNone/>
            </a:pPr>
            <a:r>
              <a:rPr lang="es-MX" dirty="0">
                <a:solidFill>
                  <a:schemeClr val="accent1"/>
                </a:solidFill>
              </a:rPr>
              <a:t>6.</a:t>
            </a:r>
            <a:r>
              <a:rPr lang="es-MX" dirty="0"/>
              <a:t> Relación entre popularidad y beats por minuto </a:t>
            </a:r>
          </a:p>
          <a:p>
            <a:pPr marL="400050" lvl="1" indent="0">
              <a:buNone/>
            </a:pPr>
            <a:r>
              <a:rPr lang="es-MX" dirty="0"/>
              <a:t>N</a:t>
            </a:r>
            <a:r>
              <a:rPr lang="es-MX" sz="1400" dirty="0"/>
              <a:t>os interesaba analizar esta pregunta para saber cómo era el comportamiento entre estos dos criterios y ver si podíamos concluir alguna relación entre estas dos características.</a:t>
            </a:r>
          </a:p>
          <a:p>
            <a:pPr marL="457200" lvl="1" indent="0">
              <a:buNone/>
            </a:pPr>
            <a:r>
              <a:rPr lang="es-MX" sz="1400" dirty="0"/>
              <a:t>	</a:t>
            </a:r>
          </a:p>
          <a:p>
            <a:endParaRPr lang="es-MX" dirty="0"/>
          </a:p>
        </p:txBody>
      </p:sp>
      <p:pic>
        <p:nvPicPr>
          <p:cNvPr id="6146" name="Picture 2" descr="41 Best 80s Rock Songs - Top Hits - Music Grot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516" y="4544173"/>
            <a:ext cx="4013272" cy="209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81861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375</TotalTime>
  <Words>1758</Words>
  <Application>Microsoft Office PowerPoint</Application>
  <PresentationFormat>Panorámica</PresentationFormat>
  <Paragraphs>111</Paragraphs>
  <Slides>38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Alien Encounters</vt:lpstr>
      <vt:lpstr>Arial Unicode MS</vt:lpstr>
      <vt:lpstr>Arial</vt:lpstr>
      <vt:lpstr>Trebuchet MS</vt:lpstr>
      <vt:lpstr>Wingdings 3</vt:lpstr>
      <vt:lpstr>Faceta</vt:lpstr>
      <vt:lpstr>Análisis de consumo musical según características del  TOP 100 de canciones más reproducidas en Spotify </vt:lpstr>
      <vt:lpstr>Equipo:</vt:lpstr>
      <vt:lpstr>Motivación</vt:lpstr>
      <vt:lpstr>Objetivo</vt:lpstr>
      <vt:lpstr>Resumen y hallazgos</vt:lpstr>
      <vt:lpstr>Presentación de PowerPoint</vt:lpstr>
      <vt:lpstr>Definición de los criterios</vt:lpstr>
      <vt:lpstr>Preguntas y su objetivo</vt:lpstr>
      <vt:lpstr>Presentación de PowerPoint</vt:lpstr>
      <vt:lpstr>Preguntas y Datos necesarios</vt:lpstr>
      <vt:lpstr>Presentación de PowerPoint</vt:lpstr>
      <vt:lpstr>Limpieza y exploración de los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los datos</vt:lpstr>
      <vt:lpstr>1. Año que produjo más hits del top 100 </vt:lpstr>
      <vt:lpstr>Presentación de PowerPoint</vt:lpstr>
      <vt:lpstr>2. El género más escuchado </vt:lpstr>
      <vt:lpstr>Presentación de PowerPoint</vt:lpstr>
      <vt:lpstr>Presentación de PowerPoint</vt:lpstr>
      <vt:lpstr>Presentación de PowerPoint</vt:lpstr>
      <vt:lpstr>3. Cantante más escuchado </vt:lpstr>
      <vt:lpstr>Presentación de PowerPoint</vt:lpstr>
      <vt:lpstr>4. ¿Cuál es el género con más beats? </vt:lpstr>
      <vt:lpstr>Presentación de PowerPoint</vt:lpstr>
      <vt:lpstr>5. Cambio en la duración de las canciones a través de los años </vt:lpstr>
      <vt:lpstr> 6. Relación de popularidad y beats por minuto </vt:lpstr>
      <vt:lpstr>Discusión</vt:lpstr>
      <vt:lpstr>Post mortem</vt:lpstr>
      <vt:lpstr>¿qué dificultades surgieron y cómo lidiaste con ellas?  </vt:lpstr>
      <vt:lpstr>¿Qué preguntas adicionales surgieron que no hubo tiempo de responder? ¿Qué harían si tuvieran una semana más de tiempo?</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consumo según características de el TOP 100 mas reproducido de spotify</dc:title>
  <dc:creator>Anahi</dc:creator>
  <cp:lastModifiedBy>Adri</cp:lastModifiedBy>
  <cp:revision>41</cp:revision>
  <dcterms:created xsi:type="dcterms:W3CDTF">2023-06-26T20:42:43Z</dcterms:created>
  <dcterms:modified xsi:type="dcterms:W3CDTF">2023-06-27T15:20:23Z</dcterms:modified>
</cp:coreProperties>
</file>