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3" r:id="rId8"/>
    <p:sldId id="264" r:id="rId9"/>
    <p:sldId id="261" r:id="rId10"/>
    <p:sldId id="262" r:id="rId11"/>
    <p:sldId id="266" r:id="rId12"/>
    <p:sldId id="268" r:id="rId13"/>
    <p:sldId id="271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8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2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05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752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52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34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6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04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3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8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5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08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55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2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1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4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49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6514C-9B46-4BA3-9248-5C1164FF7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/>
              <a:t>Análisis data set productos de </a:t>
            </a:r>
            <a:r>
              <a:rPr lang="es-ES" dirty="0" err="1"/>
              <a:t>amazon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DDC36D-8C62-4873-868A-0160DABFC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CO" dirty="0"/>
              <a:t>Adriana García Benavides</a:t>
            </a:r>
          </a:p>
        </p:txBody>
      </p:sp>
    </p:spTree>
    <p:extLst>
      <p:ext uri="{BB962C8B-B14F-4D97-AF65-F5344CB8AC3E}">
        <p14:creationId xmlns:p14="http://schemas.microsoft.com/office/powerpoint/2010/main" val="2773143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7C04E-5407-4473-81CE-4646A566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¿Cuáles productos tienen 50% de descuento?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AEA57B-3057-44E0-80FC-A343E6226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01" y="2097088"/>
            <a:ext cx="10849797" cy="413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7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EC40F-D915-4DE3-A3FC-A403F6F6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el producto con mayor descuento y de qué categoría?</a:t>
            </a:r>
            <a:endParaRPr lang="es-CO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EF12C9B-BF37-4F01-85B6-E23A2E61B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E73A493-4B57-4F89-A19C-10E75F9D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34" y="2415485"/>
            <a:ext cx="10727954" cy="382399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B79538A-A444-46FA-9F54-235BBF2DA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34" y="2415485"/>
            <a:ext cx="10727954" cy="358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1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1575D-05BE-45D9-A9D4-7F2F8AD6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Análisis cualitativo – </a:t>
            </a:r>
            <a:r>
              <a:rPr lang="es-ES" dirty="0" err="1"/>
              <a:t>electronics</a:t>
            </a:r>
            <a:br>
              <a:rPr lang="es-ES" dirty="0"/>
            </a:br>
            <a:r>
              <a:rPr lang="es-ES" dirty="0"/>
              <a:t>opiniones de los usuarios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D5BD5AB-867E-425C-9433-FD777A6AA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0545" y="2209147"/>
            <a:ext cx="3834700" cy="3541712"/>
          </a:xfrm>
        </p:spPr>
      </p:pic>
    </p:spTree>
    <p:extLst>
      <p:ext uri="{BB962C8B-B14F-4D97-AF65-F5344CB8AC3E}">
        <p14:creationId xmlns:p14="http://schemas.microsoft.com/office/powerpoint/2010/main" val="1675831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1575D-05BE-45D9-A9D4-7F2F8AD6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/>
              <a:t>Análisis cualitativo – </a:t>
            </a:r>
            <a:r>
              <a:rPr lang="es-ES" dirty="0" err="1"/>
              <a:t>Computers</a:t>
            </a:r>
            <a:r>
              <a:rPr lang="es-ES" dirty="0"/>
              <a:t> and </a:t>
            </a:r>
            <a:r>
              <a:rPr lang="es-ES" dirty="0" err="1"/>
              <a:t>accessories</a:t>
            </a:r>
            <a:br>
              <a:rPr lang="es-ES" dirty="0"/>
            </a:br>
            <a:r>
              <a:rPr lang="es-ES" dirty="0"/>
              <a:t>opiniones de los usuarios</a:t>
            </a:r>
            <a:endParaRPr lang="es-CO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F0569C5-6B8E-40A7-B534-5B3B2B2AF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1956" y="2249488"/>
            <a:ext cx="4664914" cy="3541712"/>
          </a:xfrm>
        </p:spPr>
      </p:pic>
    </p:spTree>
    <p:extLst>
      <p:ext uri="{BB962C8B-B14F-4D97-AF65-F5344CB8AC3E}">
        <p14:creationId xmlns:p14="http://schemas.microsoft.com/office/powerpoint/2010/main" val="1989112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1575D-05BE-45D9-A9D4-7F2F8AD6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Análisis cualitativo – home and </a:t>
            </a:r>
            <a:r>
              <a:rPr lang="es-ES" dirty="0" err="1"/>
              <a:t>kitchen</a:t>
            </a:r>
            <a:br>
              <a:rPr lang="es-ES" dirty="0"/>
            </a:br>
            <a:r>
              <a:rPr lang="es-ES" dirty="0"/>
              <a:t>opiniones de los usuarios</a:t>
            </a:r>
            <a:endParaRPr lang="es-CO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44493DC-D7C8-4844-AD60-8EC0830E4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4940" y="2249488"/>
            <a:ext cx="3558946" cy="3541712"/>
          </a:xfrm>
        </p:spPr>
      </p:pic>
    </p:spTree>
    <p:extLst>
      <p:ext uri="{BB962C8B-B14F-4D97-AF65-F5344CB8AC3E}">
        <p14:creationId xmlns:p14="http://schemas.microsoft.com/office/powerpoint/2010/main" val="3433297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BEBBA9C-7027-47F2-BF87-E1DE5F759D28}"/>
              </a:ext>
            </a:extLst>
          </p:cNvPr>
          <p:cNvSpPr txBox="1"/>
          <p:nvPr/>
        </p:nvSpPr>
        <p:spPr>
          <a:xfrm>
            <a:off x="3744490" y="2921168"/>
            <a:ext cx="4703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i="1" dirty="0">
                <a:latin typeface="Brush Script MT" panose="03060802040406070304" pitchFamily="66" charset="0"/>
              </a:rPr>
              <a:t>¡Muchas gracias!</a:t>
            </a:r>
            <a:endParaRPr lang="es-CO" sz="6000" i="1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56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647AF-97A1-4E9C-A531-7EA5E26B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Limpieza y exploración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D7BA30-12FC-43C4-99CC-868028D3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Shape</a:t>
            </a:r>
            <a:r>
              <a:rPr lang="es-ES" dirty="0"/>
              <a:t>: (1465, 16)</a:t>
            </a:r>
          </a:p>
          <a:p>
            <a:pPr marL="0" indent="0">
              <a:buNone/>
            </a:pPr>
            <a:endParaRPr lang="es-ES" dirty="0"/>
          </a:p>
          <a:p>
            <a:pPr>
              <a:lnSpc>
                <a:spcPct val="100000"/>
              </a:lnSpc>
            </a:pPr>
            <a:r>
              <a:rPr lang="es-ES" dirty="0"/>
              <a:t>Columnas: ['</a:t>
            </a:r>
            <a:r>
              <a:rPr lang="es-ES" dirty="0" err="1"/>
              <a:t>product_id</a:t>
            </a:r>
            <a:r>
              <a:rPr lang="es-ES" dirty="0"/>
              <a:t>', '</a:t>
            </a:r>
            <a:r>
              <a:rPr lang="es-ES" dirty="0" err="1">
                <a:highlight>
                  <a:srgbClr val="000000"/>
                </a:highlight>
              </a:rPr>
              <a:t>product_name</a:t>
            </a:r>
            <a:r>
              <a:rPr lang="es-ES" dirty="0"/>
              <a:t>', '</a:t>
            </a:r>
            <a:r>
              <a:rPr lang="es-ES" dirty="0" err="1">
                <a:highlight>
                  <a:srgbClr val="000000"/>
                </a:highlight>
              </a:rPr>
              <a:t>category</a:t>
            </a:r>
            <a:r>
              <a:rPr lang="es-ES" dirty="0"/>
              <a:t>', '</a:t>
            </a:r>
            <a:r>
              <a:rPr lang="es-ES" dirty="0" err="1">
                <a:highlight>
                  <a:srgbClr val="000000"/>
                </a:highlight>
              </a:rPr>
              <a:t>discounted_price</a:t>
            </a:r>
            <a:r>
              <a:rPr lang="es-ES" dirty="0"/>
              <a:t>',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dirty="0"/>
              <a:t>       '</a:t>
            </a:r>
            <a:r>
              <a:rPr lang="es-ES" dirty="0" err="1">
                <a:highlight>
                  <a:srgbClr val="000000"/>
                </a:highlight>
              </a:rPr>
              <a:t>actual_price</a:t>
            </a:r>
            <a:r>
              <a:rPr lang="es-ES" dirty="0"/>
              <a:t>', '</a:t>
            </a:r>
            <a:r>
              <a:rPr lang="es-ES" dirty="0" err="1">
                <a:highlight>
                  <a:srgbClr val="000000"/>
                </a:highlight>
              </a:rPr>
              <a:t>discount_percentage</a:t>
            </a:r>
            <a:r>
              <a:rPr lang="es-ES" dirty="0"/>
              <a:t>', '</a:t>
            </a:r>
            <a:r>
              <a:rPr lang="es-ES" dirty="0">
                <a:highlight>
                  <a:srgbClr val="000000"/>
                </a:highlight>
              </a:rPr>
              <a:t>rating</a:t>
            </a:r>
            <a:r>
              <a:rPr lang="es-ES" dirty="0"/>
              <a:t>', '</a:t>
            </a:r>
            <a:r>
              <a:rPr lang="es-ES" dirty="0" err="1"/>
              <a:t>rating_count</a:t>
            </a:r>
            <a:r>
              <a:rPr lang="es-ES" dirty="0"/>
              <a:t>',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dirty="0"/>
              <a:t>       '</a:t>
            </a:r>
            <a:r>
              <a:rPr lang="es-ES" dirty="0" err="1"/>
              <a:t>about_product</a:t>
            </a:r>
            <a:r>
              <a:rPr lang="es-ES" dirty="0"/>
              <a:t>', '</a:t>
            </a:r>
            <a:r>
              <a:rPr lang="es-ES" dirty="0" err="1"/>
              <a:t>user_id</a:t>
            </a:r>
            <a:r>
              <a:rPr lang="es-ES" dirty="0"/>
              <a:t>', '</a:t>
            </a:r>
            <a:r>
              <a:rPr lang="es-ES" dirty="0" err="1"/>
              <a:t>user_name</a:t>
            </a:r>
            <a:r>
              <a:rPr lang="es-ES" dirty="0"/>
              <a:t>', '</a:t>
            </a:r>
            <a:r>
              <a:rPr lang="es-ES" dirty="0" err="1"/>
              <a:t>review_id</a:t>
            </a:r>
            <a:r>
              <a:rPr lang="es-ES" dirty="0"/>
              <a:t>', '</a:t>
            </a:r>
            <a:r>
              <a:rPr lang="es-ES" dirty="0" err="1"/>
              <a:t>review_title</a:t>
            </a:r>
            <a:r>
              <a:rPr lang="es-ES" dirty="0"/>
              <a:t>',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dirty="0"/>
              <a:t>       '</a:t>
            </a:r>
            <a:r>
              <a:rPr lang="es-ES" dirty="0" err="1">
                <a:highlight>
                  <a:srgbClr val="000000"/>
                </a:highlight>
              </a:rPr>
              <a:t>review_content</a:t>
            </a:r>
            <a:r>
              <a:rPr lang="es-ES" dirty="0"/>
              <a:t>', '</a:t>
            </a:r>
            <a:r>
              <a:rPr lang="es-ES" dirty="0" err="1"/>
              <a:t>img_link</a:t>
            </a:r>
            <a:r>
              <a:rPr lang="es-ES" dirty="0"/>
              <a:t>', '</a:t>
            </a:r>
            <a:r>
              <a:rPr lang="es-ES" dirty="0" err="1"/>
              <a:t>product_link</a:t>
            </a:r>
            <a:r>
              <a:rPr lang="es-ES" dirty="0"/>
              <a:t>'], </a:t>
            </a:r>
            <a:r>
              <a:rPr lang="es-ES" dirty="0" err="1"/>
              <a:t>dtype</a:t>
            </a:r>
            <a:r>
              <a:rPr lang="es-ES" dirty="0"/>
              <a:t>='</a:t>
            </a:r>
            <a:r>
              <a:rPr lang="es-ES" dirty="0" err="1"/>
              <a:t>object</a:t>
            </a:r>
            <a:r>
              <a:rPr lang="es-ES" dirty="0"/>
              <a:t>'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8332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F38A319-7E04-41F3-9079-3B6707D1C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531881"/>
            <a:ext cx="9906000" cy="254749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C6BBEB6-D486-48B0-AC2D-09D876E1D3D6}"/>
              </a:ext>
            </a:extLst>
          </p:cNvPr>
          <p:cNvSpPr txBox="1"/>
          <p:nvPr/>
        </p:nvSpPr>
        <p:spPr>
          <a:xfrm>
            <a:off x="1143000" y="3240741"/>
            <a:ext cx="990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cs typeface="Arial" panose="020B0604020202020204" pitchFamily="34" charset="0"/>
              </a:rPr>
              <a:t>OBJETIVOS: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400" dirty="0">
                <a:cs typeface="Arial" panose="020B0604020202020204" pitchFamily="34" charset="0"/>
              </a:rPr>
              <a:t>Eliminar el símbolo de ‘</a:t>
            </a:r>
            <a:r>
              <a:rPr lang="es-CO" sz="2400" b="0" dirty="0">
                <a:effectLst/>
                <a:cs typeface="Arial" panose="020B0604020202020204" pitchFamily="34" charset="0"/>
              </a:rPr>
              <a:t>₹’, ‘,’, ‘%’ usando .</a:t>
            </a:r>
            <a:r>
              <a:rPr lang="es-CO" sz="2400" b="0" dirty="0" err="1">
                <a:effectLst/>
                <a:cs typeface="Arial" panose="020B0604020202020204" pitchFamily="34" charset="0"/>
              </a:rPr>
              <a:t>replace</a:t>
            </a:r>
            <a:r>
              <a:rPr lang="es-CO" sz="2400" b="0" dirty="0">
                <a:effectLst/>
                <a:cs typeface="Arial" panose="020B0604020202020204" pitchFamily="34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CO" sz="2400" dirty="0">
                <a:cs typeface="Arial" panose="020B0604020202020204" pitchFamily="34" charset="0"/>
              </a:rPr>
              <a:t>Transformar las columnas que necesitaba de </a:t>
            </a:r>
            <a:r>
              <a:rPr lang="es-CO" sz="2400" dirty="0" err="1">
                <a:cs typeface="Arial" panose="020B0604020202020204" pitchFamily="34" charset="0"/>
              </a:rPr>
              <a:t>object</a:t>
            </a:r>
            <a:r>
              <a:rPr lang="es-CO" sz="2400" dirty="0">
                <a:cs typeface="Arial" panose="020B0604020202020204" pitchFamily="34" charset="0"/>
              </a:rPr>
              <a:t> (</a:t>
            </a:r>
            <a:r>
              <a:rPr lang="es-CO" sz="2400" dirty="0" err="1">
                <a:cs typeface="Arial" panose="020B0604020202020204" pitchFamily="34" charset="0"/>
              </a:rPr>
              <a:t>string</a:t>
            </a:r>
            <a:r>
              <a:rPr lang="es-CO" sz="2400" dirty="0">
                <a:cs typeface="Arial" panose="020B0604020202020204" pitchFamily="34" charset="0"/>
              </a:rPr>
              <a:t>) a </a:t>
            </a:r>
            <a:r>
              <a:rPr lang="es-CO" sz="2400" dirty="0" err="1">
                <a:cs typeface="Arial" panose="020B0604020202020204" pitchFamily="34" charset="0"/>
              </a:rPr>
              <a:t>int</a:t>
            </a:r>
            <a:r>
              <a:rPr lang="es-CO" sz="2400" dirty="0">
                <a:cs typeface="Arial" panose="020B0604020202020204" pitchFamily="34" charset="0"/>
              </a:rPr>
              <a:t> o </a:t>
            </a:r>
            <a:r>
              <a:rPr lang="es-CO" sz="2400" dirty="0" err="1">
                <a:cs typeface="Arial" panose="020B0604020202020204" pitchFamily="34" charset="0"/>
              </a:rPr>
              <a:t>float</a:t>
            </a:r>
            <a:r>
              <a:rPr lang="es-CO" sz="2400" dirty="0">
                <a:cs typeface="Arial" panose="020B0604020202020204" pitchFamily="34" charset="0"/>
              </a:rPr>
              <a:t> usando .</a:t>
            </a:r>
            <a:r>
              <a:rPr lang="es-CO" sz="2400" dirty="0" err="1">
                <a:cs typeface="Arial" panose="020B0604020202020204" pitchFamily="34" charset="0"/>
              </a:rPr>
              <a:t>astype</a:t>
            </a:r>
            <a:r>
              <a:rPr lang="es-CO" sz="2400" dirty="0">
                <a:cs typeface="Arial" panose="020B0604020202020204" pitchFamily="34" charset="0"/>
              </a:rPr>
              <a:t>().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CO" sz="2400" b="0" dirty="0">
              <a:effectLst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CO" sz="2400" dirty="0">
                <a:cs typeface="Arial" panose="020B0604020202020204" pitchFamily="34" charset="0"/>
              </a:rPr>
              <a:t>Desafíos: Una columna tenía en su entrada ‘|’ e impedía cambiar el tipo de dato.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CO" sz="2400" b="0" dirty="0">
                <a:effectLst/>
                <a:cs typeface="Arial" panose="020B0604020202020204" pitchFamily="34" charset="0"/>
              </a:rPr>
              <a:t>Solución</a:t>
            </a:r>
            <a:r>
              <a:rPr lang="es-CO" sz="2400" dirty="0">
                <a:cs typeface="Arial" panose="020B0604020202020204" pitchFamily="34" charset="0"/>
              </a:rPr>
              <a:t>: Por medio del método </a:t>
            </a:r>
            <a:r>
              <a:rPr lang="es-CO" sz="2400" b="1" dirty="0">
                <a:cs typeface="Arial" panose="020B0604020202020204" pitchFamily="34" charset="0"/>
              </a:rPr>
              <a:t>.</a:t>
            </a:r>
            <a:r>
              <a:rPr lang="es-CO" sz="2400" b="1" dirty="0" err="1">
                <a:cs typeface="Arial" panose="020B0604020202020204" pitchFamily="34" charset="0"/>
              </a:rPr>
              <a:t>loc</a:t>
            </a:r>
            <a:r>
              <a:rPr lang="es-CO" sz="2400" dirty="0">
                <a:cs typeface="Arial" panose="020B0604020202020204" pitchFamily="34" charset="0"/>
              </a:rPr>
              <a:t> encontrar la entrada y remplazar con el método .</a:t>
            </a:r>
            <a:r>
              <a:rPr lang="es-CO" sz="2400" dirty="0" err="1">
                <a:cs typeface="Arial" panose="020B0604020202020204" pitchFamily="34" charset="0"/>
              </a:rPr>
              <a:t>replace</a:t>
            </a:r>
            <a:r>
              <a:rPr lang="es-CO" sz="2400" dirty="0">
                <a:cs typeface="Arial" panose="020B0604020202020204" pitchFamily="34" charset="0"/>
              </a:rPr>
              <a:t>() la entrada por un NAN.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3888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9ABDC5-3E64-4A3E-9C7B-120CA9ABB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177" y="541710"/>
            <a:ext cx="9905999" cy="2001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Desafío: La columna Categoría comprendía muchos datos y no era posible sacar provecho de ellos.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Solución: Dividir los datos en varias columnas por medio del método </a:t>
            </a:r>
            <a:r>
              <a:rPr lang="es-ES" b="1" dirty="0"/>
              <a:t>.</a:t>
            </a:r>
            <a:r>
              <a:rPr lang="es-ES" b="1" dirty="0" err="1"/>
              <a:t>split</a:t>
            </a:r>
            <a:r>
              <a:rPr lang="es-ES" dirty="0"/>
              <a:t>()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88CD07-5043-4554-AF44-A414A0D43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47"/>
          <a:stretch/>
        </p:blipFill>
        <p:spPr>
          <a:xfrm>
            <a:off x="154409" y="3695999"/>
            <a:ext cx="3335916" cy="290553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4F676E7-B3A3-45B8-8C3F-E635FA57D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842" y="4314886"/>
            <a:ext cx="8411749" cy="114316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13296AF-FB1B-461D-9EE2-0A11153341BF}"/>
              </a:ext>
            </a:extLst>
          </p:cNvPr>
          <p:cNvSpPr txBox="1"/>
          <p:nvPr/>
        </p:nvSpPr>
        <p:spPr>
          <a:xfrm>
            <a:off x="1482370" y="324433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Antes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2436F59-4E77-404A-9714-34601207513D}"/>
              </a:ext>
            </a:extLst>
          </p:cNvPr>
          <p:cNvSpPr txBox="1"/>
          <p:nvPr/>
        </p:nvSpPr>
        <p:spPr>
          <a:xfrm>
            <a:off x="7363478" y="389875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Después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7446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05D23-653F-40A1-9EF3-0015CBD5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36129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¿Cuáles son las categorías más representativas?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68203CA-9295-49B2-AED7-F9C7DABBC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246" y="1703370"/>
            <a:ext cx="11120718" cy="4648390"/>
          </a:xfr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F43DDE7-D017-4D27-AD90-510ADA5D4233}"/>
              </a:ext>
            </a:extLst>
          </p:cNvPr>
          <p:cNvCxnSpPr/>
          <p:nvPr/>
        </p:nvCxnSpPr>
        <p:spPr>
          <a:xfrm>
            <a:off x="887506" y="3429000"/>
            <a:ext cx="793376" cy="52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0EEC7F4-5FE1-475B-B0C7-A7F2D5CBA5E5}"/>
              </a:ext>
            </a:extLst>
          </p:cNvPr>
          <p:cNvCxnSpPr/>
          <p:nvPr/>
        </p:nvCxnSpPr>
        <p:spPr>
          <a:xfrm>
            <a:off x="887506" y="4132729"/>
            <a:ext cx="793376" cy="52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702FB56-EB38-4D33-8887-B16B0ED544E8}"/>
              </a:ext>
            </a:extLst>
          </p:cNvPr>
          <p:cNvCxnSpPr/>
          <p:nvPr/>
        </p:nvCxnSpPr>
        <p:spPr>
          <a:xfrm>
            <a:off x="887506" y="4394946"/>
            <a:ext cx="793376" cy="524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84D63CF-FBEB-418B-AEC2-A0186A6E88D1}"/>
              </a:ext>
            </a:extLst>
          </p:cNvPr>
          <p:cNvCxnSpPr/>
          <p:nvPr/>
        </p:nvCxnSpPr>
        <p:spPr>
          <a:xfrm>
            <a:off x="10260104" y="3254188"/>
            <a:ext cx="1183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854A9D8-5B22-456A-8652-4542A4FE8E19}"/>
              </a:ext>
            </a:extLst>
          </p:cNvPr>
          <p:cNvCxnSpPr/>
          <p:nvPr/>
        </p:nvCxnSpPr>
        <p:spPr>
          <a:xfrm>
            <a:off x="10260105" y="2774576"/>
            <a:ext cx="1183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7E368C5-BF89-49E6-AF47-7154AF2DAB84}"/>
              </a:ext>
            </a:extLst>
          </p:cNvPr>
          <p:cNvCxnSpPr/>
          <p:nvPr/>
        </p:nvCxnSpPr>
        <p:spPr>
          <a:xfrm>
            <a:off x="10260105" y="2604246"/>
            <a:ext cx="1183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98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8838A-C150-484F-802E-AAEA290E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2800" dirty="0"/>
              <a:t>CATEGORÍAS PRINCIPALES CON COLOR SEGÚN EL RATING</a:t>
            </a:r>
            <a:endParaRPr lang="es-CO" sz="28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8F2E05D-8D1E-4195-8F7C-22760F0D8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060" y="2097088"/>
            <a:ext cx="9510704" cy="3975414"/>
          </a:xfrm>
        </p:spPr>
      </p:pic>
    </p:spTree>
    <p:extLst>
      <p:ext uri="{BB962C8B-B14F-4D97-AF65-F5344CB8AC3E}">
        <p14:creationId xmlns:p14="http://schemas.microsoft.com/office/powerpoint/2010/main" val="144937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75B00-58CE-4925-ABD0-F1AF6352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¿Cuáles son las subcategorías más relevantes que las componen?</a:t>
            </a:r>
            <a:endParaRPr lang="es-CO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1CE8F09C-B2BB-4885-8216-BC5BFE2B8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906" t="6726" r="678" b="11263"/>
          <a:stretch/>
        </p:blipFill>
        <p:spPr>
          <a:xfrm>
            <a:off x="1695420" y="2097088"/>
            <a:ext cx="8797983" cy="4223031"/>
          </a:xfrm>
        </p:spPr>
      </p:pic>
    </p:spTree>
    <p:extLst>
      <p:ext uri="{BB962C8B-B14F-4D97-AF65-F5344CB8AC3E}">
        <p14:creationId xmlns:p14="http://schemas.microsoft.com/office/powerpoint/2010/main" val="131245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4D4BFB-9CF2-4E64-8369-49F02253D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777" y="545354"/>
            <a:ext cx="6644020" cy="541166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B627E6-70CA-4F02-923E-9D6DCF241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777" y="596139"/>
            <a:ext cx="6504734" cy="53608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C5FD2F9-0A49-4A97-A8B7-277ACD1A0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777" y="478103"/>
            <a:ext cx="6753582" cy="554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8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C63E7-3527-4A9B-BAE3-D4B27676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es la distribución de rating en las tres categorías principales?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1230E1-7617-45F5-B00F-AB26EDF74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47" y="3165682"/>
            <a:ext cx="3511927" cy="14679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E3D731-1664-4696-BE0E-622429971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404" y="3165683"/>
            <a:ext cx="3511924" cy="14679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AC27692-C984-42EF-AC15-0BFCC18F2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382" y="3165683"/>
            <a:ext cx="3511924" cy="146796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7907667-4E2B-4D4F-A75A-925EC4A74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8969" y="2616586"/>
            <a:ext cx="6721619" cy="280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7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369</TotalTime>
  <Words>294</Words>
  <Application>Microsoft Office PowerPoint</Application>
  <PresentationFormat>Panorámica</PresentationFormat>
  <Paragraphs>30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Brush Script MT</vt:lpstr>
      <vt:lpstr>Tw Cen MT</vt:lpstr>
      <vt:lpstr>Wingdings</vt:lpstr>
      <vt:lpstr>Circuito</vt:lpstr>
      <vt:lpstr>Análisis data set productos de amazon</vt:lpstr>
      <vt:lpstr>Limpieza y exploración</vt:lpstr>
      <vt:lpstr>Presentación de PowerPoint</vt:lpstr>
      <vt:lpstr>Presentación de PowerPoint</vt:lpstr>
      <vt:lpstr>¿Cuáles son las categorías más representativas?</vt:lpstr>
      <vt:lpstr>CATEGORÍAS PRINCIPALES CON COLOR SEGÚN EL RATING</vt:lpstr>
      <vt:lpstr>¿Cuáles son las subcategorías más relevantes que las componen?</vt:lpstr>
      <vt:lpstr>Presentación de PowerPoint</vt:lpstr>
      <vt:lpstr>¿Cómo es la distribución de rating en las tres categorías principales?</vt:lpstr>
      <vt:lpstr>¿Cuáles productos tienen 50% de descuento?</vt:lpstr>
      <vt:lpstr>¿Cuál es el producto con mayor descuento y de qué categoría?</vt:lpstr>
      <vt:lpstr>Análisis cualitativo – electronics opiniones de los usuarios</vt:lpstr>
      <vt:lpstr>Análisis cualitativo – Computers and accessories opiniones de los usuarios</vt:lpstr>
      <vt:lpstr>Análisis cualitativo – home and kitchen opiniones de los usuarios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data set productos de amazon</dc:title>
  <dc:creator>Adri</dc:creator>
  <cp:lastModifiedBy>Adri</cp:lastModifiedBy>
  <cp:revision>22</cp:revision>
  <dcterms:created xsi:type="dcterms:W3CDTF">2023-10-04T17:53:23Z</dcterms:created>
  <dcterms:modified xsi:type="dcterms:W3CDTF">2023-10-10T18:53:16Z</dcterms:modified>
</cp:coreProperties>
</file>