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945600" cy="32918400"/>
  <p:notesSz cx="7315200" cy="9601200"/>
  <p:defaultTextStyle>
    <a:defPPr>
      <a:defRPr lang="en-GB"/>
    </a:defPPr>
    <a:lvl1pPr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1pPr>
    <a:lvl2pPr marL="742950" indent="-28575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2pPr>
    <a:lvl3pPr marL="11430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3pPr>
    <a:lvl4pPr marL="16002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4pPr>
    <a:lvl5pPr marL="20574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initials="L" lastIdx="8" clrIdx="0">
    <p:extLst/>
  </p:cmAuthor>
  <p:cmAuthor id="2" name="natalia villanueva" initials="nv" lastIdx="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94971" autoAdjust="0"/>
  </p:normalViewPr>
  <p:slideViewPr>
    <p:cSldViewPr>
      <p:cViewPr>
        <p:scale>
          <a:sx n="25" d="100"/>
          <a:sy n="25" d="100"/>
        </p:scale>
        <p:origin x="-1214" y="92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Text Box 2"/>
          <p:cNvSpPr txBox="1">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1" name="Rectangle 3"/>
          <p:cNvSpPr>
            <a:spLocks noGrp="1" noChangeArrowheads="1"/>
          </p:cNvSpPr>
          <p:nvPr>
            <p:ph type="dt"/>
          </p:nvPr>
        </p:nvSpPr>
        <p:spPr bwMode="auto">
          <a:xfrm>
            <a:off x="4143375" y="0"/>
            <a:ext cx="31686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760902AC-7B7F-4C4A-8820-E543ECBCCF7C}" type="datetime1">
              <a:rPr lang="en-US" altLang="en-US"/>
              <a:pPr/>
              <a:t>8/27/2015</a:t>
            </a:fld>
            <a:endParaRPr lang="en-US" altLang="en-US"/>
          </a:p>
        </p:txBody>
      </p:sp>
      <p:sp>
        <p:nvSpPr>
          <p:cNvPr id="2052" name="Rectangle 4"/>
          <p:cNvSpPr>
            <a:spLocks noGrp="1" noRot="1" noChangeAspect="1" noChangeArrowheads="1"/>
          </p:cNvSpPr>
          <p:nvPr>
            <p:ph type="sldImg"/>
          </p:nvPr>
        </p:nvSpPr>
        <p:spPr bwMode="auto">
          <a:xfrm>
            <a:off x="2457450" y="719138"/>
            <a:ext cx="2398713" cy="3600450"/>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p:nvPr>
        </p:nvSpPr>
        <p:spPr bwMode="auto">
          <a:xfrm>
            <a:off x="731838" y="4560888"/>
            <a:ext cx="5849937"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p>
            <a:pPr lvl="0"/>
            <a:endParaRPr lang="en-US" altLang="en-US" smtClean="0"/>
          </a:p>
        </p:txBody>
      </p:sp>
      <p:sp>
        <p:nvSpPr>
          <p:cNvPr id="2054" name="Text Box 6"/>
          <p:cNvSpPr txBox="1">
            <a:spLocks noChangeArrowheads="1"/>
          </p:cNvSpPr>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5" name="Rectangle 7"/>
          <p:cNvSpPr>
            <a:spLocks noGrp="1" noChangeArrowheads="1"/>
          </p:cNvSpPr>
          <p:nvPr>
            <p:ph type="sldNum"/>
          </p:nvPr>
        </p:nvSpPr>
        <p:spPr bwMode="auto">
          <a:xfrm>
            <a:off x="4143375" y="9120188"/>
            <a:ext cx="31686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EC052589-B9F0-4AC6-A40C-5AF461C40D50}" type="slidenum">
              <a:rPr lang="en-US" altLang="en-US"/>
              <a:pPr/>
              <a:t>‹#›</a:t>
            </a:fld>
            <a:endParaRPr lang="en-US" altLang="en-US"/>
          </a:p>
        </p:txBody>
      </p:sp>
    </p:spTree>
    <p:extLst>
      <p:ext uri="{BB962C8B-B14F-4D97-AF65-F5344CB8AC3E}">
        <p14:creationId xmlns:p14="http://schemas.microsoft.com/office/powerpoint/2010/main" val="2725855679"/>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fld id="{760902AC-7B7F-4C4A-8820-E543ECBCCF7C}" type="datetime1">
              <a:rPr lang="en-US" altLang="en-US"/>
              <a:pPr/>
              <a:t>8/27/2015</a:t>
            </a:fld>
            <a:endParaRPr lang="en-US" altLang="en-US"/>
          </a:p>
        </p:txBody>
      </p:sp>
      <p:sp>
        <p:nvSpPr>
          <p:cNvPr id="5" name="Rectangle 7"/>
          <p:cNvSpPr>
            <a:spLocks noGrp="1" noChangeArrowheads="1"/>
          </p:cNvSpPr>
          <p:nvPr>
            <p:ph type="sldNum"/>
          </p:nvPr>
        </p:nvSpPr>
        <p:spPr>
          <a:ln/>
        </p:spPr>
        <p:txBody>
          <a:bodyPr/>
          <a:lstStyle/>
          <a:p>
            <a:fld id="{C5B83D28-D490-49EC-8F08-EF508724DBBF}" type="slidenum">
              <a:rPr lang="en-US" altLang="en-US"/>
              <a:pPr/>
              <a:t>1</a:t>
            </a:fld>
            <a:endParaRPr lang="en-US" altLang="en-US"/>
          </a:p>
        </p:txBody>
      </p:sp>
      <p:sp>
        <p:nvSpPr>
          <p:cNvPr id="4097" name="Rectangle 1"/>
          <p:cNvSpPr txBox="1">
            <a:spLocks noGrp="1" noRot="1" noChangeAspect="1" noChangeArrowheads="1"/>
          </p:cNvSpPr>
          <p:nvPr>
            <p:ph type="sldImg"/>
          </p:nvPr>
        </p:nvSpPr>
        <p:spPr bwMode="auto">
          <a:xfrm>
            <a:off x="2457450" y="719138"/>
            <a:ext cx="2400300"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p:cNvSpPr txBox="1">
            <a:spLocks noGrp="1" noChangeArrowheads="1"/>
          </p:cNvSpPr>
          <p:nvPr>
            <p:ph type="body" idx="1"/>
          </p:nvPr>
        </p:nvSpPr>
        <p:spPr bwMode="auto">
          <a:xfrm>
            <a:off x="731838" y="4560888"/>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83349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3BDB4FC5-73F2-4B26-9602-5DE77B424890}" type="slidenum">
              <a:rPr lang="en-US" altLang="en-US"/>
              <a:pPr/>
              <a:t>‹#›</a:t>
            </a:fld>
            <a:endParaRPr lang="en-US" altLang="en-US"/>
          </a:p>
        </p:txBody>
      </p:sp>
    </p:spTree>
    <p:extLst>
      <p:ext uri="{BB962C8B-B14F-4D97-AF65-F5344CB8AC3E}">
        <p14:creationId xmlns:p14="http://schemas.microsoft.com/office/powerpoint/2010/main" val="226216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CAE65C6A-A835-4DC9-B953-E918EFE5C0F1}" type="slidenum">
              <a:rPr lang="en-US" altLang="en-US"/>
              <a:pPr/>
              <a:t>‹#›</a:t>
            </a:fld>
            <a:endParaRPr lang="en-US" altLang="en-US"/>
          </a:p>
        </p:txBody>
      </p:sp>
    </p:spTree>
    <p:extLst>
      <p:ext uri="{BB962C8B-B14F-4D97-AF65-F5344CB8AC3E}">
        <p14:creationId xmlns:p14="http://schemas.microsoft.com/office/powerpoint/2010/main" val="22290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09925" y="1319213"/>
            <a:ext cx="4937125" cy="28084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6963" y="1319213"/>
            <a:ext cx="14660562" cy="28084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014A7970-DABF-4B80-8254-7FC7651D2DE0}" type="slidenum">
              <a:rPr lang="en-US" altLang="en-US"/>
              <a:pPr/>
              <a:t>‹#›</a:t>
            </a:fld>
            <a:endParaRPr lang="en-US" altLang="en-US"/>
          </a:p>
        </p:txBody>
      </p:sp>
    </p:spTree>
    <p:extLst>
      <p:ext uri="{BB962C8B-B14F-4D97-AF65-F5344CB8AC3E}">
        <p14:creationId xmlns:p14="http://schemas.microsoft.com/office/powerpoint/2010/main" val="111596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1A339AFD-C586-4059-9E99-EB7BB32C3B10}" type="slidenum">
              <a:rPr lang="en-US" altLang="en-US"/>
              <a:pPr/>
              <a:t>‹#›</a:t>
            </a:fld>
            <a:endParaRPr lang="en-US" altLang="en-US"/>
          </a:p>
        </p:txBody>
      </p:sp>
    </p:spTree>
    <p:extLst>
      <p:ext uri="{BB962C8B-B14F-4D97-AF65-F5344CB8AC3E}">
        <p14:creationId xmlns:p14="http://schemas.microsoft.com/office/powerpoint/2010/main" val="376315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D7AC8977-B02F-47CC-A684-4A30C7EBFD06}" type="slidenum">
              <a:rPr lang="en-US" altLang="en-US"/>
              <a:pPr/>
              <a:t>‹#›</a:t>
            </a:fld>
            <a:endParaRPr lang="en-US" altLang="en-US"/>
          </a:p>
        </p:txBody>
      </p:sp>
    </p:spTree>
    <p:extLst>
      <p:ext uri="{BB962C8B-B14F-4D97-AF65-F5344CB8AC3E}">
        <p14:creationId xmlns:p14="http://schemas.microsoft.com/office/powerpoint/2010/main" val="13497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6963" y="7681913"/>
            <a:ext cx="9798050"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7413" y="7681913"/>
            <a:ext cx="9799637"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A96084DF-4D47-473B-A954-3020D0E5C541}" type="slidenum">
              <a:rPr lang="en-US" altLang="en-US"/>
              <a:pPr/>
              <a:t>‹#›</a:t>
            </a:fld>
            <a:endParaRPr lang="en-US" altLang="en-US"/>
          </a:p>
        </p:txBody>
      </p:sp>
    </p:spTree>
    <p:extLst>
      <p:ext uri="{BB962C8B-B14F-4D97-AF65-F5344CB8AC3E}">
        <p14:creationId xmlns:p14="http://schemas.microsoft.com/office/powerpoint/2010/main" val="24851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1683C302-87D7-403F-BB05-E1A818974A0E}" type="slidenum">
              <a:rPr lang="en-US" altLang="en-US"/>
              <a:pPr/>
              <a:t>‹#›</a:t>
            </a:fld>
            <a:endParaRPr lang="en-US" altLang="en-US"/>
          </a:p>
        </p:txBody>
      </p:sp>
    </p:spTree>
    <p:extLst>
      <p:ext uri="{BB962C8B-B14F-4D97-AF65-F5344CB8AC3E}">
        <p14:creationId xmlns:p14="http://schemas.microsoft.com/office/powerpoint/2010/main" val="273335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B752A978-F386-4B79-9411-D39C50BCA346}" type="slidenum">
              <a:rPr lang="en-US" altLang="en-US"/>
              <a:pPr/>
              <a:t>‹#›</a:t>
            </a:fld>
            <a:endParaRPr lang="en-US" altLang="en-US"/>
          </a:p>
        </p:txBody>
      </p:sp>
    </p:spTree>
    <p:extLst>
      <p:ext uri="{BB962C8B-B14F-4D97-AF65-F5344CB8AC3E}">
        <p14:creationId xmlns:p14="http://schemas.microsoft.com/office/powerpoint/2010/main" val="31894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D30752F-582A-4EE9-A3A9-06CADCC0AB88}" type="slidenum">
              <a:rPr lang="en-US" altLang="en-US"/>
              <a:pPr/>
              <a:t>‹#›</a:t>
            </a:fld>
            <a:endParaRPr lang="en-US" altLang="en-US"/>
          </a:p>
        </p:txBody>
      </p:sp>
    </p:spTree>
    <p:extLst>
      <p:ext uri="{BB962C8B-B14F-4D97-AF65-F5344CB8AC3E}">
        <p14:creationId xmlns:p14="http://schemas.microsoft.com/office/powerpoint/2010/main" val="335914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5815A789-CBAD-4DFE-A287-66C7C5A8FDC0}" type="slidenum">
              <a:rPr lang="en-US" altLang="en-US"/>
              <a:pPr/>
              <a:t>‹#›</a:t>
            </a:fld>
            <a:endParaRPr lang="en-US" altLang="en-US"/>
          </a:p>
        </p:txBody>
      </p:sp>
    </p:spTree>
    <p:extLst>
      <p:ext uri="{BB962C8B-B14F-4D97-AF65-F5344CB8AC3E}">
        <p14:creationId xmlns:p14="http://schemas.microsoft.com/office/powerpoint/2010/main" val="11748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B04F8FD9-1154-4D14-8860-D09D9EF7561F}" type="slidenum">
              <a:rPr lang="en-US" altLang="en-US"/>
              <a:pPr/>
              <a:t>‹#›</a:t>
            </a:fld>
            <a:endParaRPr lang="en-US" altLang="en-US"/>
          </a:p>
        </p:txBody>
      </p:sp>
    </p:spTree>
    <p:extLst>
      <p:ext uri="{BB962C8B-B14F-4D97-AF65-F5344CB8AC3E}">
        <p14:creationId xmlns:p14="http://schemas.microsoft.com/office/powerpoint/2010/main" val="236557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096963" y="1319213"/>
            <a:ext cx="19750087" cy="548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1096963" y="7681913"/>
            <a:ext cx="19750087" cy="2172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Text Box 3"/>
          <p:cNvSpPr txBox="1">
            <a:spLocks noChangeArrowheads="1"/>
          </p:cNvSpPr>
          <p:nvPr/>
        </p:nvSpPr>
        <p:spPr bwMode="auto">
          <a:xfrm>
            <a:off x="1096963" y="29976763"/>
            <a:ext cx="51212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Text Box 4"/>
          <p:cNvSpPr txBox="1">
            <a:spLocks noChangeArrowheads="1"/>
          </p:cNvSpPr>
          <p:nvPr/>
        </p:nvSpPr>
        <p:spPr bwMode="auto">
          <a:xfrm>
            <a:off x="7497763" y="29976763"/>
            <a:ext cx="69500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p:cNvSpPr>
            <a:spLocks noGrp="1" noChangeArrowheads="1"/>
          </p:cNvSpPr>
          <p:nvPr>
            <p:ph type="sldNum"/>
          </p:nvPr>
        </p:nvSpPr>
        <p:spPr bwMode="auto">
          <a:xfrm>
            <a:off x="15727363" y="29976763"/>
            <a:ext cx="5119687" cy="228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mn-cs"/>
              </a:defRPr>
            </a:lvl1pPr>
          </a:lstStyle>
          <a:p>
            <a:fld id="{A8537D14-220D-4D6A-B08C-E92BAA27F18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spcBef>
          <a:spcPts val="2750"/>
        </a:spcBef>
        <a:spcAft>
          <a:spcPct val="0"/>
        </a:spcAft>
        <a:buClr>
          <a:srgbClr val="000000"/>
        </a:buClr>
        <a:buSzPct val="100000"/>
        <a:buFont typeface="Times New Roman" pitchFamily="16" charset="0"/>
        <a:defRPr sz="11000">
          <a:solidFill>
            <a:srgbClr val="000000"/>
          </a:solidFill>
          <a:latin typeface="+mn-lt"/>
          <a:ea typeface="+mn-ea"/>
          <a:cs typeface="+mn-cs"/>
        </a:defRPr>
      </a:lvl1pPr>
      <a:lvl2pPr marL="742950" indent="-285750" algn="l" defTabSz="457200" rtl="0" eaLnBrk="0" fontAlgn="base" hangingPunct="0">
        <a:spcBef>
          <a:spcPts val="2400"/>
        </a:spcBef>
        <a:spcAft>
          <a:spcPct val="0"/>
        </a:spcAft>
        <a:buClr>
          <a:srgbClr val="000000"/>
        </a:buClr>
        <a:buSzPct val="100000"/>
        <a:buFont typeface="Times New Roman" pitchFamily="16" charset="0"/>
        <a:defRPr sz="9600">
          <a:solidFill>
            <a:srgbClr val="000000"/>
          </a:solidFill>
          <a:latin typeface="+mn-lt"/>
          <a:ea typeface="+mn-ea"/>
          <a:cs typeface="+mn-cs"/>
        </a:defRPr>
      </a:lvl2pPr>
      <a:lvl3pPr marL="1143000" indent="-228600" algn="l" defTabSz="457200" rtl="0" eaLnBrk="0" fontAlgn="base" hangingPunct="0">
        <a:spcBef>
          <a:spcPts val="2050"/>
        </a:spcBef>
        <a:spcAft>
          <a:spcPct val="0"/>
        </a:spcAft>
        <a:buClr>
          <a:srgbClr val="000000"/>
        </a:buClr>
        <a:buSzPct val="100000"/>
        <a:buFont typeface="Times New Roman" pitchFamily="16" charset="0"/>
        <a:defRPr sz="8200">
          <a:solidFill>
            <a:srgbClr val="000000"/>
          </a:solidFill>
          <a:latin typeface="+mn-lt"/>
          <a:ea typeface="+mn-ea"/>
          <a:cs typeface="+mn-cs"/>
        </a:defRPr>
      </a:lvl3pPr>
      <a:lvl4pPr marL="1600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4pPr>
      <a:lvl5pPr marL="20574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5pPr>
      <a:lvl6pPr marL="25146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6pPr>
      <a:lvl7pPr marL="29718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7pPr>
      <a:lvl8pPr marL="34290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8pPr>
      <a:lvl9pPr marL="3886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219456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3" name="Group 22"/>
          <p:cNvGrpSpPr/>
          <p:nvPr/>
        </p:nvGrpSpPr>
        <p:grpSpPr>
          <a:xfrm>
            <a:off x="-4562475" y="3556000"/>
            <a:ext cx="31488063" cy="2454486"/>
            <a:chOff x="-4562475" y="3733800"/>
            <a:chExt cx="31488063" cy="2454486"/>
          </a:xfrm>
        </p:grpSpPr>
        <p:sp>
          <p:nvSpPr>
            <p:cNvPr id="3073" name="Rectangle 1"/>
            <p:cNvSpPr>
              <a:spLocks noChangeArrowheads="1"/>
            </p:cNvSpPr>
            <p:nvPr/>
          </p:nvSpPr>
          <p:spPr bwMode="auto">
            <a:xfrm>
              <a:off x="914400" y="4224655"/>
              <a:ext cx="20781963" cy="1963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algn="ctr"/>
              <a:r>
                <a:rPr lang="en-US" altLang="en-US" sz="2400" b="1" dirty="0">
                  <a:latin typeface="Calibri" charset="0"/>
                  <a:ea typeface="DejaVu Sans" charset="0"/>
                  <a:cs typeface="DejaVu Sans" charset="0"/>
                </a:rPr>
                <a:t>Erick Garcia</a:t>
              </a:r>
              <a:r>
                <a:rPr lang="en-US" altLang="en-US" sz="2400" b="1" baseline="30000" dirty="0">
                  <a:latin typeface="Calibri" charset="0"/>
                  <a:ea typeface="DejaVu Sans" charset="0"/>
                  <a:cs typeface="DejaVu Sans" charset="0"/>
                </a:rPr>
                <a:t>1,2</a:t>
              </a:r>
              <a:r>
                <a:rPr lang="en-US" altLang="en-US" sz="2400" b="1" dirty="0">
                  <a:latin typeface="Calibri" charset="0"/>
                  <a:ea typeface="DejaVu Sans" charset="0"/>
                  <a:cs typeface="DejaVu Sans" charset="0"/>
                </a:rPr>
                <a:t>, </a:t>
              </a:r>
              <a:r>
                <a:rPr lang="en-US" altLang="en-US" sz="2400" b="1" dirty="0" smtClean="0">
                  <a:latin typeface="Calibri" charset="0"/>
                  <a:ea typeface="DejaVu Sans" charset="0"/>
                  <a:cs typeface="DejaVu Sans" charset="0"/>
                </a:rPr>
                <a:t>Natalia Villanueva-Rosales</a:t>
              </a:r>
              <a:r>
                <a:rPr lang="en-US" altLang="en-US" sz="2400" b="1" baseline="30000" dirty="0" smtClean="0">
                  <a:latin typeface="Calibri" charset="0"/>
                  <a:ea typeface="DejaVu Sans" charset="0"/>
                  <a:cs typeface="DejaVu Sans" charset="0"/>
                </a:rPr>
                <a:t>1,2</a:t>
              </a:r>
              <a:r>
                <a:rPr lang="en-US" altLang="en-US" sz="2400" b="1" dirty="0" smtClean="0">
                  <a:latin typeface="Calibri" charset="0"/>
                  <a:ea typeface="DejaVu Sans" charset="0"/>
                  <a:cs typeface="DejaVu Sans" charset="0"/>
                </a:rPr>
                <a:t>  </a:t>
              </a:r>
            </a:p>
            <a:p>
              <a:pPr algn="ctr"/>
              <a:r>
                <a:rPr lang="en-US" altLang="en-US" sz="2400" b="1" dirty="0" smtClean="0">
                  <a:latin typeface="Calibri" charset="0"/>
                  <a:ea typeface="DejaVu Sans" charset="0"/>
                  <a:cs typeface="DejaVu Sans" charset="0"/>
                </a:rPr>
                <a:t>Faculty Mentor: </a:t>
              </a:r>
              <a:r>
                <a:rPr lang="en-US" altLang="en-US" sz="2400" b="1" dirty="0">
                  <a:latin typeface="Calibri" charset="0"/>
                  <a:ea typeface="DejaVu Sans" charset="0"/>
                  <a:cs typeface="DejaVu Sans" charset="0"/>
                </a:rPr>
                <a:t>Dr. Natalia Villanueva Rosales</a:t>
              </a:r>
              <a:r>
                <a:rPr lang="en-US" altLang="en-US" sz="2400" b="1" baseline="30000" dirty="0">
                  <a:latin typeface="Calibri" charset="0"/>
                  <a:ea typeface="DejaVu Sans" charset="0"/>
                  <a:cs typeface="DejaVu Sans" charset="0"/>
                </a:rPr>
                <a:t>1,2</a:t>
              </a:r>
            </a:p>
            <a:p>
              <a:pPr algn="ctr"/>
              <a:r>
                <a:rPr lang="en-US" altLang="en-US" sz="2400" b="1" baseline="30000" dirty="0">
                  <a:latin typeface="Calibri" charset="0"/>
                  <a:ea typeface="DejaVu Sans" charset="0"/>
                  <a:cs typeface="DejaVu Sans" charset="0"/>
                </a:rPr>
                <a:t>1</a:t>
              </a:r>
              <a:r>
                <a:rPr lang="en-US" altLang="en-US" sz="2400" b="1" dirty="0">
                  <a:latin typeface="Calibri" charset="0"/>
                  <a:ea typeface="DejaVu Sans" charset="0"/>
                  <a:cs typeface="DejaVu Sans" charset="0"/>
                </a:rPr>
                <a:t>Department of Computer Science,  </a:t>
              </a:r>
              <a:r>
                <a:rPr lang="en-US" altLang="en-US" sz="2400" b="1" baseline="30000" dirty="0">
                  <a:latin typeface="Calibri" charset="0"/>
                  <a:ea typeface="DejaVu Sans" charset="0"/>
                  <a:cs typeface="DejaVu Sans" charset="0"/>
                </a:rPr>
                <a:t>2</a:t>
              </a:r>
              <a:r>
                <a:rPr lang="en-US" altLang="en-US" sz="2400" b="1" dirty="0">
                  <a:latin typeface="Calibri" charset="0"/>
                  <a:ea typeface="DejaVu Sans" charset="0"/>
                  <a:cs typeface="DejaVu Sans" charset="0"/>
                </a:rPr>
                <a:t>Cyber-ShARE Center of Excellence</a:t>
              </a:r>
            </a:p>
            <a:p>
              <a:pPr algn="ctr"/>
              <a:r>
                <a:rPr lang="en-US" altLang="en-US" sz="2400" b="1" dirty="0">
                  <a:latin typeface="Calibri" charset="0"/>
                  <a:ea typeface="DejaVu Sans" charset="0"/>
                  <a:cs typeface="DejaVu Sans" charset="0"/>
                </a:rPr>
                <a:t>egarcia87@miners.utep.edu, nvillanuevarosales@utep.edu</a:t>
              </a:r>
            </a:p>
            <a:p>
              <a:pPr algn="ctr"/>
              <a:r>
                <a:rPr lang="en-US" altLang="en-US" sz="2400" b="1" dirty="0">
                  <a:latin typeface="Calibri" charset="0"/>
                  <a:ea typeface="DejaVu Sans" charset="0"/>
                  <a:cs typeface="DejaVu Sans" charset="0"/>
                </a:rPr>
                <a:t>The University of Texas at El Pas</a:t>
              </a:r>
              <a:r>
                <a:rPr lang="en-US" altLang="en-US" sz="2000" b="1" dirty="0">
                  <a:latin typeface="Calibri" charset="0"/>
                  <a:ea typeface="DejaVu Sans" charset="0"/>
                  <a:cs typeface="DejaVu Sans" charset="0"/>
                </a:rPr>
                <a:t>o</a:t>
              </a:r>
            </a:p>
            <a:p>
              <a:pPr algn="ctr"/>
              <a:endParaRPr lang="en-US" altLang="en-US" sz="2000" dirty="0">
                <a:ea typeface="DejaVu Sans" charset="0"/>
                <a:cs typeface="DejaVu Sans" charset="0"/>
              </a:endParaRPr>
            </a:p>
            <a:p>
              <a:pPr algn="ctr"/>
              <a:endParaRPr lang="en-US" altLang="en-US" sz="2000" dirty="0">
                <a:ea typeface="DejaVu Sans" charset="0"/>
                <a:cs typeface="DejaVu Sans" charset="0"/>
              </a:endParaRPr>
            </a:p>
          </p:txBody>
        </p:sp>
        <p:sp>
          <p:nvSpPr>
            <p:cNvPr id="3077" name="Rectangle 5"/>
            <p:cNvSpPr>
              <a:spLocks noChangeArrowheads="1"/>
            </p:cNvSpPr>
            <p:nvPr/>
          </p:nvSpPr>
          <p:spPr bwMode="auto">
            <a:xfrm>
              <a:off x="-4562475" y="3733800"/>
              <a:ext cx="31488063"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algn="ctr"/>
              <a:r>
                <a:rPr lang="en-US" altLang="en-US" sz="3600" b="1" dirty="0">
                  <a:latin typeface="Calibri" charset="0"/>
                  <a:ea typeface="DejaVu Sans" charset="0"/>
                  <a:cs typeface="DejaVu Sans" charset="0"/>
                </a:rPr>
                <a:t>Semantic-based data integration and exchange for a research group</a:t>
              </a:r>
            </a:p>
          </p:txBody>
        </p:sp>
      </p:grpSp>
      <p:grpSp>
        <p:nvGrpSpPr>
          <p:cNvPr id="6" name="Group 5"/>
          <p:cNvGrpSpPr/>
          <p:nvPr/>
        </p:nvGrpSpPr>
        <p:grpSpPr>
          <a:xfrm>
            <a:off x="938213" y="855663"/>
            <a:ext cx="21336000" cy="2591485"/>
            <a:chOff x="1014413" y="1427163"/>
            <a:chExt cx="21336000" cy="2591485"/>
          </a:xfrm>
        </p:grpSpPr>
        <p:sp>
          <p:nvSpPr>
            <p:cNvPr id="75" name="Rectangle 74"/>
            <p:cNvSpPr/>
            <p:nvPr/>
          </p:nvSpPr>
          <p:spPr>
            <a:xfrm>
              <a:off x="1014413" y="1462991"/>
              <a:ext cx="20037425" cy="2555657"/>
            </a:xfrm>
            <a:prstGeom prst="rect">
              <a:avLst/>
            </a:prstGeom>
            <a:gradFill flip="none" rotWithShape="1">
              <a:gsLst>
                <a:gs pos="0">
                  <a:srgbClr val="13275D"/>
                </a:gs>
                <a:gs pos="98000">
                  <a:srgbClr val="0079A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6" name="TextBox 7"/>
            <p:cNvSpPr txBox="1">
              <a:spLocks noChangeArrowheads="1"/>
            </p:cNvSpPr>
            <p:nvPr/>
          </p:nvSpPr>
          <p:spPr bwMode="auto">
            <a:xfrm>
              <a:off x="2246313" y="1427163"/>
              <a:ext cx="201041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13400" b="1" dirty="0">
                  <a:solidFill>
                    <a:schemeClr val="bg1"/>
                  </a:solidFill>
                  <a:latin typeface="Calibri" pitchFamily="34" charset="0"/>
                </a:rPr>
                <a:t>CYBER-</a:t>
              </a:r>
              <a:r>
                <a:rPr lang="en-US" altLang="en-US" sz="13400" b="1" dirty="0" err="1">
                  <a:solidFill>
                    <a:schemeClr val="bg1"/>
                  </a:solidFill>
                  <a:latin typeface="Calibri" pitchFamily="34" charset="0"/>
                </a:rPr>
                <a:t>ShARE</a:t>
              </a:r>
              <a:r>
                <a:rPr lang="en-US" altLang="en-US" sz="13800" b="1" dirty="0">
                  <a:solidFill>
                    <a:schemeClr val="bg1"/>
                  </a:solidFill>
                  <a:latin typeface="Calibri" pitchFamily="34" charset="0"/>
                </a:rPr>
                <a:t> </a:t>
              </a:r>
              <a:r>
                <a:rPr lang="en-US" altLang="en-US" sz="5000" b="1" dirty="0">
                  <a:solidFill>
                    <a:schemeClr val="bg1"/>
                  </a:solidFill>
                  <a:latin typeface="Calibri" pitchFamily="34" charset="0"/>
                </a:rPr>
                <a:t>Center of Excellence</a:t>
              </a:r>
            </a:p>
          </p:txBody>
        </p:sp>
        <p:pic>
          <p:nvPicPr>
            <p:cNvPr id="79"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947" y="1589160"/>
              <a:ext cx="2160444" cy="216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79"/>
            <p:cNvSpPr txBox="1"/>
            <p:nvPr/>
          </p:nvSpPr>
          <p:spPr>
            <a:xfrm>
              <a:off x="3376613" y="3276600"/>
              <a:ext cx="16165512" cy="584200"/>
            </a:xfrm>
            <a:prstGeom prst="rect">
              <a:avLst/>
            </a:prstGeom>
            <a:noFill/>
          </p:spPr>
          <p:txBody>
            <a:bodyPr>
              <a:spAutoFit/>
            </a:bodyPr>
            <a:lstStyle/>
            <a:p>
              <a:pPr algn="ctr">
                <a:defRPr/>
              </a:pPr>
              <a:r>
                <a:rPr lang="en-US" sz="3200" b="1" dirty="0">
                  <a:solidFill>
                    <a:schemeClr val="bg1">
                      <a:lumMod val="75000"/>
                    </a:schemeClr>
                  </a:solidFill>
                  <a:latin typeface="Calibri" panose="020F0502020204030204" pitchFamily="34" charset="0"/>
                </a:rPr>
                <a:t>Sharing Resources to Advance Research and Education through Cyber-infrastructure</a:t>
              </a:r>
              <a:endParaRPr lang="en-US" sz="2800" b="1" dirty="0">
                <a:solidFill>
                  <a:schemeClr val="bg1">
                    <a:lumMod val="75000"/>
                  </a:schemeClr>
                </a:solidFill>
                <a:latin typeface="Calibri" panose="020F0502020204030204" pitchFamily="34" charset="0"/>
              </a:endParaRPr>
            </a:p>
          </p:txBody>
        </p:sp>
      </p:grpSp>
      <p:grpSp>
        <p:nvGrpSpPr>
          <p:cNvPr id="83" name="Group 82"/>
          <p:cNvGrpSpPr/>
          <p:nvPr/>
        </p:nvGrpSpPr>
        <p:grpSpPr>
          <a:xfrm>
            <a:off x="942975" y="31020891"/>
            <a:ext cx="20218400" cy="1734442"/>
            <a:chOff x="942975" y="30196979"/>
            <a:chExt cx="20218400" cy="1734442"/>
          </a:xfrm>
        </p:grpSpPr>
        <p:sp>
          <p:nvSpPr>
            <p:cNvPr id="84" name="Rectangle 83"/>
            <p:cNvSpPr/>
            <p:nvPr/>
          </p:nvSpPr>
          <p:spPr>
            <a:xfrm>
              <a:off x="942975" y="30196979"/>
              <a:ext cx="20132675" cy="1734442"/>
            </a:xfrm>
            <a:prstGeom prst="rect">
              <a:avLst/>
            </a:prstGeom>
            <a:gradFill flip="none" rotWithShape="1">
              <a:gsLst>
                <a:gs pos="0">
                  <a:srgbClr val="13275D"/>
                </a:gs>
                <a:gs pos="98000">
                  <a:srgbClr val="0079A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5" name="Group 2"/>
            <p:cNvGrpSpPr>
              <a:grpSpLocks/>
            </p:cNvGrpSpPr>
            <p:nvPr/>
          </p:nvGrpSpPr>
          <p:grpSpPr bwMode="auto">
            <a:xfrm>
              <a:off x="18821400" y="30284738"/>
              <a:ext cx="2339975" cy="1620837"/>
              <a:chOff x="18821400" y="30284738"/>
              <a:chExt cx="2339975" cy="1620837"/>
            </a:xfrm>
          </p:grpSpPr>
          <p:sp>
            <p:nvSpPr>
              <p:cNvPr id="95" name="Rectangle 11"/>
              <p:cNvSpPr>
                <a:spLocks noChangeArrowheads="1"/>
              </p:cNvSpPr>
              <p:nvPr/>
            </p:nvSpPr>
            <p:spPr bwMode="auto">
              <a:xfrm>
                <a:off x="18821400" y="31167388"/>
                <a:ext cx="2339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a:solidFill>
                      <a:schemeClr val="bg1"/>
                    </a:solidFill>
                    <a:latin typeface="Lato Regular"/>
                  </a:rPr>
                  <a:t>Linking knowledge across disciplines,  </a:t>
                </a:r>
              </a:p>
              <a:p>
                <a:pPr algn="ctr"/>
                <a:r>
                  <a:rPr lang="en-US" altLang="en-US">
                    <a:solidFill>
                      <a:schemeClr val="bg1"/>
                    </a:solidFill>
                    <a:latin typeface="Lato Regular"/>
                  </a:rPr>
                  <a:t>data and models</a:t>
                </a:r>
              </a:p>
            </p:txBody>
          </p:sp>
          <p:pic>
            <p:nvPicPr>
              <p:cNvPr id="96"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59513" y="30284738"/>
                <a:ext cx="17653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6" name="TextBox 7"/>
            <p:cNvSpPr txBox="1">
              <a:spLocks noChangeArrowheads="1"/>
            </p:cNvSpPr>
            <p:nvPr/>
          </p:nvSpPr>
          <p:spPr bwMode="auto">
            <a:xfrm>
              <a:off x="4456113" y="30633988"/>
              <a:ext cx="107283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just"/>
              <a:r>
                <a:rPr lang="en-US" altLang="en-US" sz="1800">
                  <a:solidFill>
                    <a:schemeClr val="bg1"/>
                  </a:solidFill>
                  <a:latin typeface="Calibri" pitchFamily="34" charset="0"/>
                </a:rPr>
                <a:t>This work used resources from the Cyber-ShARE Center of Excellence and the </a:t>
              </a:r>
              <a:r>
                <a:rPr lang="en-US" altLang="en-US" sz="1800">
                  <a:solidFill>
                    <a:srgbClr val="FFFFFF"/>
                  </a:solidFill>
                  <a:latin typeface="Calibri" pitchFamily="34" charset="0"/>
                </a:rPr>
                <a:t>Computing Alliance of Hispanic Serving Institutions (CAHSI),</a:t>
              </a:r>
              <a:r>
                <a:rPr lang="en-US" altLang="en-US" sz="1800">
                  <a:solidFill>
                    <a:schemeClr val="bg1"/>
                  </a:solidFill>
                  <a:latin typeface="Calibri" pitchFamily="34" charset="0"/>
                </a:rPr>
                <a:t> which are supported by National Science Foundation, grant numbers HRD-0734825 and CNS-1042341 respectively. Special thanks to the iLink research group members for their support in this work.</a:t>
              </a:r>
            </a:p>
          </p:txBody>
        </p:sp>
        <p:grpSp>
          <p:nvGrpSpPr>
            <p:cNvPr id="87" name="Group 23"/>
            <p:cNvGrpSpPr>
              <a:grpSpLocks/>
            </p:cNvGrpSpPr>
            <p:nvPr/>
          </p:nvGrpSpPr>
          <p:grpSpPr bwMode="auto">
            <a:xfrm>
              <a:off x="17187863" y="30478413"/>
              <a:ext cx="1368425" cy="1233487"/>
              <a:chOff x="1425172" y="30275604"/>
              <a:chExt cx="1763407" cy="1628688"/>
            </a:xfrm>
          </p:grpSpPr>
          <p:pic>
            <p:nvPicPr>
              <p:cNvPr id="91"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58626" y="30275604"/>
                <a:ext cx="1296501" cy="129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ectangle 58"/>
              <p:cNvSpPr>
                <a:spLocks noChangeArrowheads="1"/>
              </p:cNvSpPr>
              <p:nvPr/>
            </p:nvSpPr>
            <p:spPr bwMode="auto">
              <a:xfrm>
                <a:off x="1425172" y="31596515"/>
                <a:ext cx="17634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a:solidFill>
                      <a:schemeClr val="bg1"/>
                    </a:solidFill>
                    <a:latin typeface="Lato Regular"/>
                  </a:rPr>
                  <a:t>Cyber-ShARE</a:t>
                </a:r>
              </a:p>
            </p:txBody>
          </p:sp>
        </p:grpSp>
        <p:pic>
          <p:nvPicPr>
            <p:cNvPr id="88"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447963" y="30494288"/>
              <a:ext cx="1474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50950" y="30484763"/>
              <a:ext cx="122237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738438" y="30321250"/>
              <a:ext cx="1452562"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a:off x="1219200" y="6634877"/>
            <a:ext cx="19471087" cy="2723823"/>
          </a:xfrm>
          <a:prstGeom prst="rect">
            <a:avLst/>
          </a:prstGeom>
          <a:noFill/>
        </p:spPr>
        <p:txBody>
          <a:bodyPr wrap="square" rtlCol="0">
            <a:spAutoFit/>
          </a:bodyPr>
          <a:lstStyle/>
          <a:p>
            <a:r>
              <a:rPr lang="en-US" sz="1900" dirty="0">
                <a:solidFill>
                  <a:schemeClr val="tx1"/>
                </a:solidFill>
                <a:latin typeface="Calibri" panose="020F0502020204030204" pitchFamily="34" charset="0"/>
              </a:rPr>
              <a:t>Disseminating products resulting from research efforts for validation, reproducibility, and reuse is an important task of a research group. Sharing resources using natural languages, like English, are good for humans but hard for computers to process. Sharing resources using machine languages, like JSON, are great for machines but hard for humans to understand. Having a one-stop place where resources of research groups can be dynamically populated from other sources and share information for both, humans and machines, would save time and also increase reusability of their resources. In this paper, we describe our approach to disseminate the products of the iLink group through a web-based application that is: </a:t>
            </a:r>
            <a:r>
              <a:rPr lang="en-US" sz="1900" dirty="0" err="1">
                <a:solidFill>
                  <a:schemeClr val="tx1"/>
                </a:solidFill>
                <a:latin typeface="Calibri" panose="020F0502020204030204" pitchFamily="34" charset="0"/>
              </a:rPr>
              <a:t>i</a:t>
            </a:r>
            <a:r>
              <a:rPr lang="en-US" sz="1900" dirty="0">
                <a:solidFill>
                  <a:schemeClr val="tx1"/>
                </a:solidFill>
                <a:latin typeface="Calibri" panose="020F0502020204030204" pitchFamily="34" charset="0"/>
              </a:rPr>
              <a:t>) dynamically populated from heterogeneous sources, ii) dynamically annotated using meta-data vocabularies (schema.org) for machine processing, iii) mobile-friendly for human consumption, and iv) interoperable with other systems due to the use of web standards. This work has been evaluated with a data-driven evaluation to ensure that data was not lost in the integration process and by evaluating the discoverability of our resources using the meta-data vocabulary. Our future work includes the creation of an SPARQL endpoint to increase the accessibility of our products, the creation of a sustainability plan to guarantee the availability of the research products and resources and extending the coverage of our approach to include the other two research groups of the Cyber-</a:t>
            </a:r>
            <a:r>
              <a:rPr lang="en-US" sz="1900" dirty="0" err="1">
                <a:solidFill>
                  <a:schemeClr val="tx1"/>
                </a:solidFill>
                <a:latin typeface="Calibri" panose="020F0502020204030204" pitchFamily="34" charset="0"/>
              </a:rPr>
              <a:t>ShARE</a:t>
            </a:r>
            <a:r>
              <a:rPr lang="en-US" sz="1900" dirty="0">
                <a:solidFill>
                  <a:schemeClr val="tx1"/>
                </a:solidFill>
                <a:latin typeface="Calibri" panose="020F0502020204030204" pitchFamily="34" charset="0"/>
              </a:rPr>
              <a:t> Center of </a:t>
            </a:r>
            <a:r>
              <a:rPr lang="en-US" sz="1900" dirty="0" err="1">
                <a:solidFill>
                  <a:schemeClr val="tx1"/>
                </a:solidFill>
                <a:latin typeface="Calibri" panose="020F0502020204030204" pitchFamily="34" charset="0"/>
              </a:rPr>
              <a:t>Excelence</a:t>
            </a:r>
            <a:r>
              <a:rPr lang="en-US" sz="1900" dirty="0">
                <a:solidFill>
                  <a:schemeClr val="tx1"/>
                </a:solidFill>
                <a:latin typeface="Calibri" panose="020F0502020204030204" pitchFamily="34" charset="0"/>
              </a:rPr>
              <a:t> at UTEP, namely </a:t>
            </a:r>
            <a:r>
              <a:rPr lang="en-US" sz="1900" dirty="0" err="1">
                <a:solidFill>
                  <a:schemeClr val="tx1"/>
                </a:solidFill>
                <a:latin typeface="Calibri" panose="020F0502020204030204" pitchFamily="34" charset="0"/>
              </a:rPr>
              <a:t>iSense</a:t>
            </a:r>
            <a:r>
              <a:rPr lang="en-US" sz="1900" dirty="0">
                <a:solidFill>
                  <a:schemeClr val="tx1"/>
                </a:solidFill>
                <a:latin typeface="Calibri" panose="020F0502020204030204" pitchFamily="34" charset="0"/>
              </a:rPr>
              <a:t> and </a:t>
            </a:r>
            <a:r>
              <a:rPr lang="en-US" sz="1900" dirty="0" err="1">
                <a:solidFill>
                  <a:schemeClr val="tx1"/>
                </a:solidFill>
                <a:latin typeface="Calibri" panose="020F0502020204030204" pitchFamily="34" charset="0"/>
              </a:rPr>
              <a:t>iFuse</a:t>
            </a:r>
            <a:r>
              <a:rPr lang="en-US" sz="1900" dirty="0" smtClean="0">
                <a:solidFill>
                  <a:schemeClr val="tx1"/>
                </a:solidFill>
                <a:latin typeface="Calibri" panose="020F0502020204030204" pitchFamily="34" charset="0"/>
              </a:rPr>
              <a:t>.	</a:t>
            </a:r>
            <a:endParaRPr lang="en-US" sz="1900" dirty="0">
              <a:solidFill>
                <a:schemeClr val="tx1"/>
              </a:solidFill>
              <a:latin typeface="Calibri" panose="020F0502020204030204" pitchFamily="34" charset="0"/>
            </a:endParaRPr>
          </a:p>
        </p:txBody>
      </p:sp>
      <p:grpSp>
        <p:nvGrpSpPr>
          <p:cNvPr id="60" name="Group 59"/>
          <p:cNvGrpSpPr/>
          <p:nvPr/>
        </p:nvGrpSpPr>
        <p:grpSpPr>
          <a:xfrm>
            <a:off x="969963" y="22472504"/>
            <a:ext cx="9875837" cy="2810656"/>
            <a:chOff x="969963" y="15225594"/>
            <a:chExt cx="9875837" cy="2810656"/>
          </a:xfrm>
        </p:grpSpPr>
        <p:sp>
          <p:nvSpPr>
            <p:cNvPr id="16" name="CustomShape 6"/>
            <p:cNvSpPr/>
            <p:nvPr/>
          </p:nvSpPr>
          <p:spPr>
            <a:xfrm>
              <a:off x="1207625" y="15897152"/>
              <a:ext cx="9296399" cy="2139098"/>
            </a:xfrm>
            <a:prstGeom prst="rect">
              <a:avLst/>
            </a:prstGeom>
          </p:spPr>
          <p:txBody>
            <a:bodyPr lIns="90000" tIns="45000" rIns="90000" bIns="45000"/>
            <a:lstStyle/>
            <a:p>
              <a:pPr lvl="0"/>
              <a:r>
                <a:rPr lang="en-US" sz="2400" dirty="0" smtClean="0">
                  <a:solidFill>
                    <a:schemeClr val="tx1"/>
                  </a:solidFill>
                  <a:latin typeface="Calibri" panose="020F0502020204030204" pitchFamily="34" charset="0"/>
                </a:rPr>
                <a:t>Design a </a:t>
              </a:r>
              <a:r>
                <a:rPr lang="en-US" sz="2400" dirty="0">
                  <a:solidFill>
                    <a:schemeClr val="tx1"/>
                  </a:solidFill>
                  <a:latin typeface="Calibri" panose="020F0502020204030204" pitchFamily="34" charset="0"/>
                </a:rPr>
                <a:t>web-based application for the iLink research group that can be : </a:t>
              </a:r>
              <a:endParaRPr lang="en-US" sz="2400" dirty="0" smtClean="0">
                <a:solidFill>
                  <a:schemeClr val="tx1"/>
                </a:solidFill>
                <a:latin typeface="Calibri" panose="020F0502020204030204" pitchFamily="34" charset="0"/>
              </a:endParaRP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dynamically </a:t>
              </a:r>
              <a:r>
                <a:rPr lang="en-US" sz="2400" dirty="0">
                  <a:solidFill>
                    <a:schemeClr val="tx1"/>
                  </a:solidFill>
                  <a:latin typeface="Calibri" panose="020F0502020204030204" pitchFamily="34" charset="0"/>
                </a:rPr>
                <a:t>populated </a:t>
              </a:r>
              <a:r>
                <a:rPr lang="en-US" sz="2400" dirty="0" smtClean="0">
                  <a:solidFill>
                    <a:schemeClr val="tx1"/>
                  </a:solidFill>
                  <a:latin typeface="Calibri" panose="020F0502020204030204" pitchFamily="34" charset="0"/>
                </a:rPr>
                <a:t>from </a:t>
              </a:r>
              <a:r>
                <a:rPr lang="en-US" sz="2400" dirty="0">
                  <a:solidFill>
                    <a:schemeClr val="tx1"/>
                  </a:solidFill>
                  <a:latin typeface="Calibri" panose="020F0502020204030204" pitchFamily="34" charset="0"/>
                </a:rPr>
                <a:t>heterogeneous sources, </a:t>
              </a:r>
              <a:endParaRPr lang="en-US" sz="2400" dirty="0" smtClean="0">
                <a:solidFill>
                  <a:schemeClr val="tx1"/>
                </a:solidFill>
                <a:latin typeface="Calibri" panose="020F0502020204030204" pitchFamily="34" charset="0"/>
              </a:endParaRP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mobile-friendly  </a:t>
              </a:r>
              <a:r>
                <a:rPr lang="en-US" sz="2400" dirty="0">
                  <a:solidFill>
                    <a:schemeClr val="tx1"/>
                  </a:solidFill>
                  <a:latin typeface="Calibri" panose="020F0502020204030204" pitchFamily="34" charset="0"/>
                </a:rPr>
                <a:t>for human consumption, </a:t>
              </a:r>
              <a:endParaRPr lang="en-US" sz="2400" dirty="0" smtClean="0">
                <a:solidFill>
                  <a:schemeClr val="tx1"/>
                </a:solidFill>
                <a:latin typeface="Calibri" panose="020F0502020204030204" pitchFamily="34" charset="0"/>
              </a:endParaRP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use </a:t>
              </a:r>
              <a:r>
                <a:rPr lang="en-US" sz="2400" dirty="0">
                  <a:solidFill>
                    <a:schemeClr val="tx1"/>
                  </a:solidFill>
                  <a:latin typeface="Calibri" panose="020F0502020204030204" pitchFamily="34" charset="0"/>
                </a:rPr>
                <a:t>web standards for interoperability of other systems, </a:t>
              </a:r>
              <a:r>
                <a:rPr lang="en-US" sz="2400" dirty="0" smtClean="0">
                  <a:solidFill>
                    <a:schemeClr val="tx1"/>
                  </a:solidFill>
                  <a:latin typeface="Calibri" panose="020F0502020204030204" pitchFamily="34" charset="0"/>
                </a:rPr>
                <a:t> and</a:t>
              </a:r>
            </a:p>
            <a:p>
              <a:pPr marL="857250" lvl="0" indent="-857250">
                <a:buFont typeface="Arial" panose="020B0604020202020204" pitchFamily="34" charset="0"/>
                <a:buChar char="•"/>
              </a:pPr>
              <a:r>
                <a:rPr lang="en-US" sz="2400" dirty="0" smtClean="0">
                  <a:solidFill>
                    <a:schemeClr val="tx1"/>
                  </a:solidFill>
                  <a:latin typeface="Calibri" panose="020F0502020204030204" pitchFamily="34" charset="0"/>
                </a:rPr>
                <a:t>share  </a:t>
              </a:r>
              <a:r>
                <a:rPr lang="en-US" sz="2400" dirty="0">
                  <a:solidFill>
                    <a:schemeClr val="tx1"/>
                  </a:solidFill>
                  <a:latin typeface="Calibri" panose="020F0502020204030204" pitchFamily="34" charset="0"/>
                </a:rPr>
                <a:t>resources using semantic annotations (meta-data) for machine processing.</a:t>
              </a:r>
            </a:p>
          </p:txBody>
        </p:sp>
        <p:grpSp>
          <p:nvGrpSpPr>
            <p:cNvPr id="123" name="Group 4"/>
            <p:cNvGrpSpPr>
              <a:grpSpLocks/>
            </p:cNvGrpSpPr>
            <p:nvPr/>
          </p:nvGrpSpPr>
          <p:grpSpPr bwMode="auto">
            <a:xfrm>
              <a:off x="969963" y="15225594"/>
              <a:ext cx="9875837" cy="617558"/>
              <a:chOff x="14685483" y="11465685"/>
              <a:chExt cx="6400800" cy="872801"/>
            </a:xfrm>
          </p:grpSpPr>
          <p:sp>
            <p:nvSpPr>
              <p:cNvPr id="124" name="Rectangle 123"/>
              <p:cNvSpPr/>
              <p:nvPr/>
            </p:nvSpPr>
            <p:spPr>
              <a:xfrm>
                <a:off x="14685483" y="11465685"/>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endParaRPr>
              </a:p>
            </p:txBody>
          </p:sp>
          <p:sp>
            <p:nvSpPr>
              <p:cNvPr id="125" name="TextBox 30"/>
              <p:cNvSpPr txBox="1">
                <a:spLocks noChangeArrowheads="1"/>
              </p:cNvSpPr>
              <p:nvPr/>
            </p:nvSpPr>
            <p:spPr bwMode="auto">
              <a:xfrm>
                <a:off x="15119897" y="11555515"/>
                <a:ext cx="5528703" cy="7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Objective</a:t>
                </a:r>
                <a:endParaRPr lang="en-US" altLang="en-US" sz="3000" b="1" dirty="0">
                  <a:solidFill>
                    <a:schemeClr val="bg1"/>
                  </a:solidFill>
                  <a:latin typeface="Calibri" pitchFamily="34" charset="0"/>
                </a:endParaRPr>
              </a:p>
            </p:txBody>
          </p:sp>
        </p:grpSp>
      </p:grpSp>
      <p:grpSp>
        <p:nvGrpSpPr>
          <p:cNvPr id="26" name="Group 25"/>
          <p:cNvGrpSpPr/>
          <p:nvPr/>
        </p:nvGrpSpPr>
        <p:grpSpPr>
          <a:xfrm>
            <a:off x="993468" y="20476529"/>
            <a:ext cx="9875837" cy="1790271"/>
            <a:chOff x="993468" y="13222173"/>
            <a:chExt cx="9875837" cy="1790271"/>
          </a:xfrm>
        </p:grpSpPr>
        <p:sp>
          <p:nvSpPr>
            <p:cNvPr id="13" name="CustomShape 6"/>
            <p:cNvSpPr/>
            <p:nvPr/>
          </p:nvSpPr>
          <p:spPr>
            <a:xfrm>
              <a:off x="1184475" y="13898487"/>
              <a:ext cx="9372600" cy="1113957"/>
            </a:xfrm>
            <a:prstGeom prst="rect">
              <a:avLst/>
            </a:prstGeom>
          </p:spPr>
          <p:txBody>
            <a:bodyPr lIns="90000" tIns="45000" rIns="90000" bIns="45000"/>
            <a:lstStyle/>
            <a:p>
              <a:r>
                <a:rPr lang="en-US" sz="2400" dirty="0" smtClean="0">
                  <a:solidFill>
                    <a:schemeClr val="tx1"/>
                  </a:solidFill>
                  <a:latin typeface="Calibri" panose="020F0502020204030204" pitchFamily="34" charset="0"/>
                </a:rPr>
                <a:t>Can semantic-, web-based approaches, e.g., ontologies, enable the creation of systems that automatically integrate information about a research group and share information for both humans and machines?</a:t>
              </a:r>
              <a:endParaRPr lang="en-US" sz="2400" dirty="0">
                <a:solidFill>
                  <a:schemeClr val="tx1"/>
                </a:solidFill>
                <a:latin typeface="Calibri" panose="020F0502020204030204" pitchFamily="34" charset="0"/>
              </a:endParaRPr>
            </a:p>
          </p:txBody>
        </p:sp>
        <p:grpSp>
          <p:nvGrpSpPr>
            <p:cNvPr id="129" name="Group 4"/>
            <p:cNvGrpSpPr>
              <a:grpSpLocks/>
            </p:cNvGrpSpPr>
            <p:nvPr/>
          </p:nvGrpSpPr>
          <p:grpSpPr bwMode="auto">
            <a:xfrm>
              <a:off x="993468" y="13222173"/>
              <a:ext cx="9875837" cy="584429"/>
              <a:chOff x="14685483" y="11465685"/>
              <a:chExt cx="6400800" cy="825979"/>
            </a:xfrm>
          </p:grpSpPr>
          <p:sp>
            <p:nvSpPr>
              <p:cNvPr id="130" name="Rectangle 129"/>
              <p:cNvSpPr/>
              <p:nvPr/>
            </p:nvSpPr>
            <p:spPr>
              <a:xfrm>
                <a:off x="14685483" y="11465685"/>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endParaRPr>
              </a:p>
            </p:txBody>
          </p:sp>
          <p:sp>
            <p:nvSpPr>
              <p:cNvPr id="131" name="TextBox 30"/>
              <p:cNvSpPr txBox="1">
                <a:spLocks noChangeArrowheads="1"/>
              </p:cNvSpPr>
              <p:nvPr/>
            </p:nvSpPr>
            <p:spPr bwMode="auto">
              <a:xfrm>
                <a:off x="15119897" y="11555508"/>
                <a:ext cx="5528703" cy="58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Research Question</a:t>
                </a:r>
                <a:endParaRPr lang="en-US" altLang="en-US" sz="3000" b="1" dirty="0">
                  <a:solidFill>
                    <a:schemeClr val="bg1"/>
                  </a:solidFill>
                  <a:latin typeface="Calibri" pitchFamily="34" charset="0"/>
                </a:endParaRPr>
              </a:p>
            </p:txBody>
          </p:sp>
        </p:grpSp>
      </p:grpSp>
      <p:grpSp>
        <p:nvGrpSpPr>
          <p:cNvPr id="25" name="Group 24"/>
          <p:cNvGrpSpPr/>
          <p:nvPr/>
        </p:nvGrpSpPr>
        <p:grpSpPr>
          <a:xfrm>
            <a:off x="849676" y="9424666"/>
            <a:ext cx="10019629" cy="7412251"/>
            <a:chOff x="849676" y="9321567"/>
            <a:chExt cx="10019629" cy="7412251"/>
          </a:xfrm>
        </p:grpSpPr>
        <p:sp>
          <p:nvSpPr>
            <p:cNvPr id="57" name="CustomShape 27"/>
            <p:cNvSpPr/>
            <p:nvPr/>
          </p:nvSpPr>
          <p:spPr>
            <a:xfrm>
              <a:off x="849676" y="10006752"/>
              <a:ext cx="9806850" cy="6727066"/>
            </a:xfrm>
            <a:prstGeom prst="rect">
              <a:avLst/>
            </a:prstGeom>
          </p:spPr>
          <p:txBody>
            <a:bodyPr lIns="113040" tIns="56520" rIns="113040" bIns="56520"/>
            <a:lstStyle/>
            <a:p>
              <a:pPr marL="457200" indent="-457200">
                <a:buFont typeface="Arial" panose="020B0604020202020204" pitchFamily="34" charset="0"/>
                <a:buChar char="•"/>
              </a:pPr>
              <a:r>
                <a:rPr lang="en-US" sz="2400" dirty="0">
                  <a:solidFill>
                    <a:schemeClr val="tx1"/>
                  </a:solidFill>
                  <a:latin typeface="Calibri" panose="020F0502020204030204" pitchFamily="34" charset="0"/>
                </a:rPr>
                <a:t>The </a:t>
              </a:r>
              <a:r>
                <a:rPr lang="en-US" sz="2400" b="1" dirty="0">
                  <a:solidFill>
                    <a:schemeClr val="tx1"/>
                  </a:solidFill>
                  <a:latin typeface="Calibri" panose="020F0502020204030204" pitchFamily="34" charset="0"/>
                </a:rPr>
                <a:t>Semantic Web </a:t>
              </a:r>
              <a:r>
                <a:rPr lang="en-US" sz="2400" dirty="0">
                  <a:solidFill>
                    <a:schemeClr val="tx1"/>
                  </a:solidFill>
                  <a:latin typeface="Calibri" panose="020F0502020204030204" pitchFamily="34" charset="0"/>
                </a:rPr>
                <a:t>is a </a:t>
              </a:r>
              <a:r>
                <a:rPr lang="en-US" sz="2400" dirty="0" smtClean="0">
                  <a:solidFill>
                    <a:schemeClr val="tx1"/>
                  </a:solidFill>
                  <a:latin typeface="Calibri" panose="020F0502020204030204" pitchFamily="34" charset="0"/>
                </a:rPr>
                <a:t>set of  standard languages and tools promoted </a:t>
              </a:r>
              <a:r>
                <a:rPr lang="en-US" sz="2400" dirty="0">
                  <a:solidFill>
                    <a:schemeClr val="tx1"/>
                  </a:solidFill>
                  <a:latin typeface="Calibri" panose="020F0502020204030204" pitchFamily="34" charset="0"/>
                </a:rPr>
                <a:t>by the World Wide Web Consortium </a:t>
              </a:r>
              <a:r>
                <a:rPr lang="en-US" sz="2400" dirty="0" smtClean="0">
                  <a:solidFill>
                    <a:schemeClr val="tx1"/>
                  </a:solidFill>
                  <a:latin typeface="Calibri" panose="020F0502020204030204" pitchFamily="34" charset="0"/>
                </a:rPr>
                <a:t>for exposing  machine understandable data to </a:t>
              </a:r>
              <a:r>
                <a:rPr lang="en-US" sz="2400" dirty="0">
                  <a:solidFill>
                    <a:schemeClr val="tx1"/>
                  </a:solidFill>
                  <a:latin typeface="Calibri" panose="020F0502020204030204" pitchFamily="34" charset="0"/>
                </a:rPr>
                <a:t>be shared </a:t>
              </a:r>
              <a:r>
                <a:rPr lang="en-US" sz="2400" dirty="0" smtClean="0">
                  <a:solidFill>
                    <a:schemeClr val="tx1"/>
                  </a:solidFill>
                  <a:latin typeface="Calibri" panose="020F0502020204030204" pitchFamily="34" charset="0"/>
                </a:rPr>
                <a:t>and reused. [2] </a:t>
              </a:r>
            </a:p>
            <a:p>
              <a:pPr marL="457200" indent="-457200">
                <a:buFont typeface="Arial" panose="020B0604020202020204" pitchFamily="34" charset="0"/>
                <a:buChar char="•"/>
              </a:pPr>
              <a:r>
                <a:rPr lang="en-US" sz="2400" b="1" dirty="0" smtClean="0">
                  <a:solidFill>
                    <a:schemeClr val="tx1"/>
                  </a:solidFill>
                  <a:latin typeface="Calibri" panose="020F0502020204030204" pitchFamily="34" charset="0"/>
                </a:rPr>
                <a:t>Web-Services</a:t>
              </a:r>
              <a:r>
                <a:rPr lang="en-US" sz="2400" dirty="0" smtClean="0">
                  <a:solidFill>
                    <a:schemeClr val="tx1"/>
                  </a:solidFill>
                  <a:latin typeface="Calibri" panose="020F0502020204030204" pitchFamily="34" charset="0"/>
                </a:rPr>
                <a:t> are applications that enable the communication between two electronic devices over a network. [2]</a:t>
              </a:r>
            </a:p>
            <a:p>
              <a:pPr marL="457200" indent="-457200">
                <a:buFont typeface="Arial" panose="020B0604020202020204" pitchFamily="34" charset="0"/>
                <a:buChar char="•"/>
              </a:pPr>
              <a:r>
                <a:rPr lang="en-US" sz="2400" b="1" dirty="0" smtClean="0">
                  <a:solidFill>
                    <a:schemeClr val="tx1"/>
                  </a:solidFill>
                  <a:latin typeface="Calibri" panose="020F0502020204030204" pitchFamily="34" charset="0"/>
                </a:rPr>
                <a:t>Metadata</a:t>
              </a:r>
              <a:r>
                <a:rPr lang="en-US" sz="2400" dirty="0" smtClean="0">
                  <a:solidFill>
                    <a:schemeClr val="tx1"/>
                  </a:solidFill>
                  <a:latin typeface="Calibri" panose="020F0502020204030204" pitchFamily="34" charset="0"/>
                </a:rPr>
                <a:t> </a:t>
              </a:r>
              <a:r>
                <a:rPr lang="en-US" sz="2400" dirty="0">
                  <a:solidFill>
                    <a:schemeClr val="tx1"/>
                  </a:solidFill>
                  <a:latin typeface="Calibri" panose="020F0502020204030204" pitchFamily="34" charset="0"/>
                </a:rPr>
                <a:t>is structured information that describes, explains, locates, or otherwise makes </a:t>
              </a:r>
              <a:r>
                <a:rPr lang="en-US" sz="2400" dirty="0" smtClean="0">
                  <a:solidFill>
                    <a:schemeClr val="tx1"/>
                  </a:solidFill>
                  <a:latin typeface="Calibri" panose="020F0502020204030204" pitchFamily="34" charset="0"/>
                </a:rPr>
                <a:t>it easier </a:t>
              </a:r>
              <a:r>
                <a:rPr lang="en-US" sz="2400" dirty="0">
                  <a:solidFill>
                    <a:schemeClr val="tx1"/>
                  </a:solidFill>
                  <a:latin typeface="Calibri" panose="020F0502020204030204" pitchFamily="34" charset="0"/>
                </a:rPr>
                <a:t>to retrieve, use, or manage an information resource. </a:t>
              </a:r>
              <a:r>
                <a:rPr lang="en-US" sz="2400" dirty="0" smtClean="0">
                  <a:solidFill>
                    <a:schemeClr val="tx1"/>
                  </a:solidFill>
                  <a:latin typeface="Calibri" panose="020F0502020204030204" pitchFamily="34" charset="0"/>
                </a:rPr>
                <a:t>It </a:t>
              </a:r>
              <a:r>
                <a:rPr lang="en-US" sz="2400" dirty="0">
                  <a:solidFill>
                    <a:schemeClr val="tx1"/>
                  </a:solidFill>
                  <a:latin typeface="Calibri" panose="020F0502020204030204" pitchFamily="34" charset="0"/>
                </a:rPr>
                <a:t>facilitates discovery of relevant information. </a:t>
              </a:r>
              <a:r>
                <a:rPr lang="en-US" sz="2400" dirty="0" smtClean="0">
                  <a:solidFill>
                    <a:schemeClr val="tx1"/>
                  </a:solidFill>
                  <a:latin typeface="Calibri" panose="020F0502020204030204" pitchFamily="34" charset="0"/>
                </a:rPr>
                <a:t>[1</a:t>
              </a:r>
              <a:r>
                <a:rPr lang="en-US" sz="2400" dirty="0" smtClean="0">
                  <a:solidFill>
                    <a:schemeClr val="tx1"/>
                  </a:solidFill>
                  <a:latin typeface="Calibri" panose="020F0502020204030204" pitchFamily="34" charset="0"/>
                </a:rPr>
                <a:t>]</a:t>
              </a:r>
            </a:p>
            <a:p>
              <a:pPr marL="571500" indent="-571500">
                <a:buFont typeface="Arial" panose="020B0604020202020204" pitchFamily="34" charset="0"/>
                <a:buChar char="•"/>
              </a:pPr>
              <a:r>
                <a:rPr lang="en-US" sz="2400" dirty="0">
                  <a:solidFill>
                    <a:schemeClr val="tx1"/>
                  </a:solidFill>
                  <a:latin typeface="Calibri" panose="020F0502020204030204" pitchFamily="34" charset="0"/>
                </a:rPr>
                <a:t>Maintaining information about research group efforts is a tedious manual task.</a:t>
              </a:r>
            </a:p>
            <a:p>
              <a:pPr marL="571500" lvl="0" indent="-571500">
                <a:buFont typeface="Arial" panose="020B0604020202020204" pitchFamily="34" charset="0"/>
                <a:buChar char="•"/>
              </a:pPr>
              <a:r>
                <a:rPr lang="en-US" sz="2400" dirty="0">
                  <a:solidFill>
                    <a:schemeClr val="tx1"/>
                  </a:solidFill>
                  <a:latin typeface="Calibri" panose="020F0502020204030204" pitchFamily="34" charset="0"/>
                </a:rPr>
                <a:t>Sharing resources using natural languages, like English, are good for humans but hard for computers to process. Sharing resources using machine languages, are great for machines but its not  a readable data format (Fig. 1).</a:t>
              </a:r>
            </a:p>
            <a:p>
              <a:pPr marL="571500" lvl="0" indent="-571500">
                <a:buFont typeface="Arial" panose="020B0604020202020204" pitchFamily="34" charset="0"/>
                <a:buChar char="•"/>
              </a:pPr>
              <a:r>
                <a:rPr lang="en-US" sz="2400" dirty="0">
                  <a:solidFill>
                    <a:schemeClr val="tx1"/>
                  </a:solidFill>
                  <a:latin typeface="Calibri" panose="020F0502020204030204" pitchFamily="34" charset="0"/>
                </a:rPr>
                <a:t>Having a one stop place where resources of  research groups can be dynamically populated from  other sources and share information for both, humans and machines, would save time and also increase reusability of their resources.  </a:t>
              </a:r>
            </a:p>
            <a:p>
              <a:pPr marL="457200" indent="-457200">
                <a:buFont typeface="Arial" panose="020B0604020202020204" pitchFamily="34" charset="0"/>
                <a:buChar char="•"/>
              </a:pPr>
              <a:endParaRPr lang="en-US" sz="2400" dirty="0">
                <a:solidFill>
                  <a:schemeClr val="tx1"/>
                </a:solidFill>
                <a:latin typeface="Calibri" panose="020F0502020204030204" pitchFamily="34" charset="0"/>
              </a:endParaRPr>
            </a:p>
          </p:txBody>
        </p:sp>
        <p:grpSp>
          <p:nvGrpSpPr>
            <p:cNvPr id="132" name="Group 4"/>
            <p:cNvGrpSpPr>
              <a:grpSpLocks/>
            </p:cNvGrpSpPr>
            <p:nvPr/>
          </p:nvGrpSpPr>
          <p:grpSpPr bwMode="auto">
            <a:xfrm>
              <a:off x="993468" y="9321567"/>
              <a:ext cx="9875837" cy="617551"/>
              <a:chOff x="14685483" y="11465687"/>
              <a:chExt cx="6400800" cy="872791"/>
            </a:xfrm>
          </p:grpSpPr>
          <p:sp>
            <p:nvSpPr>
              <p:cNvPr id="133" name="Rectangle 132"/>
              <p:cNvSpPr/>
              <p:nvPr/>
            </p:nvSpPr>
            <p:spPr>
              <a:xfrm>
                <a:off x="14685483" y="11465687"/>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endParaRPr>
              </a:p>
            </p:txBody>
          </p:sp>
          <p:sp>
            <p:nvSpPr>
              <p:cNvPr id="134" name="TextBox 30"/>
              <p:cNvSpPr txBox="1">
                <a:spLocks noChangeArrowheads="1"/>
              </p:cNvSpPr>
              <p:nvPr/>
            </p:nvSpPr>
            <p:spPr bwMode="auto">
              <a:xfrm>
                <a:off x="15119897" y="11555508"/>
                <a:ext cx="5528703" cy="78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Introduction</a:t>
                </a:r>
              </a:p>
            </p:txBody>
          </p:sp>
        </p:grpSp>
      </p:grpSp>
      <p:sp>
        <p:nvSpPr>
          <p:cNvPr id="150" name="Rectangle 149"/>
          <p:cNvSpPr/>
          <p:nvPr/>
        </p:nvSpPr>
        <p:spPr bwMode="auto">
          <a:xfrm>
            <a:off x="993468" y="6010486"/>
            <a:ext cx="20012332" cy="593743"/>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Abstract</a:t>
            </a:r>
            <a:endParaRPr lang="en-US" sz="3000" dirty="0">
              <a:latin typeface="Calibri" panose="020F0502020204030204" pitchFamily="34" charset="0"/>
            </a:endParaRPr>
          </a:p>
        </p:txBody>
      </p:sp>
      <p:grpSp>
        <p:nvGrpSpPr>
          <p:cNvPr id="74" name="Group 73"/>
          <p:cNvGrpSpPr/>
          <p:nvPr/>
        </p:nvGrpSpPr>
        <p:grpSpPr>
          <a:xfrm>
            <a:off x="11102340" y="24536174"/>
            <a:ext cx="9921874" cy="6320481"/>
            <a:chOff x="944563" y="23330944"/>
            <a:chExt cx="9921874" cy="6320481"/>
          </a:xfrm>
        </p:grpSpPr>
        <p:grpSp>
          <p:nvGrpSpPr>
            <p:cNvPr id="73" name="Group 72"/>
            <p:cNvGrpSpPr/>
            <p:nvPr/>
          </p:nvGrpSpPr>
          <p:grpSpPr>
            <a:xfrm>
              <a:off x="990600" y="23330944"/>
              <a:ext cx="9875837" cy="3708626"/>
              <a:chOff x="990600" y="23330944"/>
              <a:chExt cx="9875837" cy="3708626"/>
            </a:xfrm>
          </p:grpSpPr>
          <p:sp>
            <p:nvSpPr>
              <p:cNvPr id="24" name="CustomShape 27"/>
              <p:cNvSpPr/>
              <p:nvPr/>
            </p:nvSpPr>
            <p:spPr>
              <a:xfrm>
                <a:off x="1201246" y="23883889"/>
                <a:ext cx="9535680" cy="3155681"/>
              </a:xfrm>
              <a:prstGeom prst="rect">
                <a:avLst/>
              </a:prstGeom>
            </p:spPr>
            <p:txBody>
              <a:bodyPr lIns="113040" tIns="56520" rIns="113040" bIns="56520"/>
              <a:lstStyle/>
              <a:p>
                <a:pPr lvl="0"/>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Evaluation </a:t>
                </a:r>
                <a:r>
                  <a:rPr lang="en-US" sz="2400" dirty="0">
                    <a:solidFill>
                      <a:schemeClr val="tx1"/>
                    </a:solidFill>
                    <a:latin typeface="Calibri" panose="020F0502020204030204" pitchFamily="34" charset="0"/>
                  </a:rPr>
                  <a:t>of the system based on: </a:t>
                </a:r>
              </a:p>
              <a:p>
                <a:pPr marL="1028700" lvl="1" indent="-571500">
                  <a:buFont typeface="Arial" panose="020B0604020202020204" pitchFamily="34" charset="0"/>
                  <a:buChar char="•"/>
                </a:pPr>
                <a:r>
                  <a:rPr lang="en-US" sz="2400" dirty="0">
                    <a:solidFill>
                      <a:schemeClr val="tx1"/>
                    </a:solidFill>
                    <a:latin typeface="Calibri" panose="020F0502020204030204" pitchFamily="34" charset="0"/>
                  </a:rPr>
                  <a:t>Discoverability of resources by machines using metadata.</a:t>
                </a:r>
              </a:p>
              <a:p>
                <a:pPr marL="1028700" lvl="1" indent="-571500">
                  <a:buFont typeface="Arial" panose="020B0604020202020204" pitchFamily="34" charset="0"/>
                  <a:buChar char="•"/>
                </a:pPr>
                <a:r>
                  <a:rPr lang="en-US" sz="2400" dirty="0">
                    <a:solidFill>
                      <a:schemeClr val="tx1"/>
                    </a:solidFill>
                    <a:latin typeface="Calibri" panose="020F0502020204030204" pitchFamily="34" charset="0"/>
                  </a:rPr>
                  <a:t>Usability for human users</a:t>
                </a:r>
                <a:r>
                  <a:rPr lang="en-US" sz="2400" dirty="0" smtClean="0">
                    <a:solidFill>
                      <a:schemeClr val="tx1"/>
                    </a:solidFill>
                    <a:latin typeface="Calibri" panose="020F0502020204030204" pitchFamily="34" charset="0"/>
                  </a:rPr>
                  <a:t>.</a:t>
                </a:r>
              </a:p>
              <a:p>
                <a:pPr marL="1028700" lvl="1" indent="-571500">
                  <a:buFont typeface="Arial" panose="020B0604020202020204" pitchFamily="34" charset="0"/>
                  <a:buChar char="•"/>
                </a:pPr>
                <a:r>
                  <a:rPr lang="en-US" sz="2400" dirty="0" smtClean="0">
                    <a:solidFill>
                      <a:schemeClr val="tx1"/>
                    </a:solidFill>
                    <a:latin typeface="Calibri" panose="020F0502020204030204" pitchFamily="34" charset="0"/>
                  </a:rPr>
                  <a:t>The ability of search engines understanding the websites data so there will be more accurate results to what the user is searching.</a:t>
                </a:r>
              </a:p>
              <a:p>
                <a:pPr marL="1028700" lvl="1" indent="-571500">
                  <a:buFont typeface="Arial" panose="020B0604020202020204" pitchFamily="34" charset="0"/>
                  <a:buChar char="•"/>
                </a:pPr>
                <a:r>
                  <a:rPr lang="en-US" sz="2400" dirty="0" smtClean="0">
                    <a:solidFill>
                      <a:schemeClr val="tx1"/>
                    </a:solidFill>
                    <a:latin typeface="Calibri" panose="020F0502020204030204" pitchFamily="34" charset="0"/>
                  </a:rPr>
                  <a:t>The semantic annotation was done in </a:t>
                </a:r>
                <a:r>
                  <a:rPr lang="en-US" sz="2400" dirty="0" err="1" smtClean="0">
                    <a:solidFill>
                      <a:schemeClr val="tx1"/>
                    </a:solidFill>
                    <a:latin typeface="Calibri" panose="020F0502020204030204" pitchFamily="34" charset="0"/>
                  </a:rPr>
                  <a:t>RDFa</a:t>
                </a:r>
                <a:r>
                  <a:rPr lang="en-US" sz="2400" dirty="0" smtClean="0">
                    <a:solidFill>
                      <a:schemeClr val="tx1"/>
                    </a:solidFill>
                    <a:latin typeface="Calibri" panose="020F0502020204030204" pitchFamily="34" charset="0"/>
                  </a:rPr>
                  <a:t> instead of </a:t>
                </a:r>
                <a:r>
                  <a:rPr lang="en-US" sz="2400" dirty="0" err="1" smtClean="0">
                    <a:solidFill>
                      <a:schemeClr val="tx1"/>
                    </a:solidFill>
                    <a:latin typeface="Calibri" panose="020F0502020204030204" pitchFamily="34" charset="0"/>
                  </a:rPr>
                  <a:t>Microformats</a:t>
                </a:r>
                <a:r>
                  <a:rPr lang="en-US" sz="2400" dirty="0" smtClean="0">
                    <a:solidFill>
                      <a:schemeClr val="tx1"/>
                    </a:solidFill>
                    <a:latin typeface="Calibri" panose="020F0502020204030204" pitchFamily="34" charset="0"/>
                  </a:rPr>
                  <a:t>, or </a:t>
                </a:r>
                <a:r>
                  <a:rPr lang="en-US" sz="2400" dirty="0" err="1" smtClean="0">
                    <a:solidFill>
                      <a:schemeClr val="tx1"/>
                    </a:solidFill>
                    <a:latin typeface="Calibri" panose="020F0502020204030204" pitchFamily="34" charset="0"/>
                  </a:rPr>
                  <a:t>Microdata</a:t>
                </a:r>
                <a:r>
                  <a:rPr lang="en-US" sz="2400" dirty="0" smtClean="0">
                    <a:solidFill>
                      <a:schemeClr val="tx1"/>
                    </a:solidFill>
                    <a:latin typeface="Calibri" panose="020F0502020204030204" pitchFamily="34" charset="0"/>
                  </a:rPr>
                  <a:t> has the advantage of being able to create your own vocabulary if it does not already exist.</a:t>
                </a:r>
              </a:p>
              <a:p>
                <a:pPr marL="1028700" lvl="1" indent="-571500">
                  <a:buFont typeface="Arial" panose="020B0604020202020204" pitchFamily="34" charset="0"/>
                  <a:buChar char="•"/>
                </a:pPr>
                <a:endParaRPr lang="en-US" sz="2400" dirty="0" smtClean="0">
                  <a:solidFill>
                    <a:schemeClr val="tx1"/>
                  </a:solidFill>
                  <a:latin typeface="Calibri" panose="020F0502020204030204" pitchFamily="34" charset="0"/>
                </a:endParaRPr>
              </a:p>
              <a:p>
                <a:pPr marL="1028700" lvl="1" indent="-571500">
                  <a:buFont typeface="Arial" panose="020B0604020202020204" pitchFamily="34" charset="0"/>
                  <a:buChar char="•"/>
                </a:pPr>
                <a:endParaRPr lang="en-US" sz="2400" dirty="0">
                  <a:solidFill>
                    <a:schemeClr val="tx1"/>
                  </a:solidFill>
                  <a:latin typeface="Calibri" panose="020F0502020204030204" pitchFamily="34" charset="0"/>
                </a:endParaRPr>
              </a:p>
            </p:txBody>
          </p:sp>
          <p:sp>
            <p:nvSpPr>
              <p:cNvPr id="147" name="Rectangle 146"/>
              <p:cNvSpPr/>
              <p:nvPr/>
            </p:nvSpPr>
            <p:spPr bwMode="auto">
              <a:xfrm>
                <a:off x="990600" y="23330944"/>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Conclusions &amp; Future Work</a:t>
                </a:r>
                <a:endParaRPr lang="en-US" sz="3000" dirty="0">
                  <a:latin typeface="Calibri" panose="020F0502020204030204" pitchFamily="34" charset="0"/>
                </a:endParaRPr>
              </a:p>
            </p:txBody>
          </p:sp>
        </p:grpSp>
        <p:grpSp>
          <p:nvGrpSpPr>
            <p:cNvPr id="64" name="Group 63"/>
            <p:cNvGrpSpPr/>
            <p:nvPr/>
          </p:nvGrpSpPr>
          <p:grpSpPr>
            <a:xfrm>
              <a:off x="944563" y="26925499"/>
              <a:ext cx="9875837" cy="2725926"/>
              <a:chOff x="944563" y="28003271"/>
              <a:chExt cx="9875837" cy="2725926"/>
            </a:xfrm>
          </p:grpSpPr>
          <p:sp>
            <p:nvSpPr>
              <p:cNvPr id="19" name="TextBox 18"/>
              <p:cNvSpPr txBox="1"/>
              <p:nvPr/>
            </p:nvSpPr>
            <p:spPr>
              <a:xfrm>
                <a:off x="1066800" y="28697872"/>
                <a:ext cx="9589725" cy="2031325"/>
              </a:xfrm>
              <a:prstGeom prst="rect">
                <a:avLst/>
              </a:prstGeom>
              <a:noFill/>
            </p:spPr>
            <p:txBody>
              <a:bodyPr wrap="square" rtlCol="0">
                <a:spAutoFit/>
              </a:bodyPr>
              <a:lstStyle/>
              <a:p>
                <a:r>
                  <a:rPr lang="en-US" sz="1800" dirty="0">
                    <a:solidFill>
                      <a:schemeClr val="tx1"/>
                    </a:solidFill>
                    <a:latin typeface="Calibri" panose="020F0502020204030204" pitchFamily="34" charset="0"/>
                  </a:rPr>
                  <a:t>[1] Understanding Metadata (pp. 4-10). (2004). </a:t>
                </a:r>
                <a:r>
                  <a:rPr lang="en-US" sz="1800" dirty="0" smtClean="0">
                    <a:solidFill>
                      <a:schemeClr val="tx1"/>
                    </a:solidFill>
                    <a:latin typeface="Calibri" panose="020F0502020204030204" pitchFamily="34" charset="0"/>
                  </a:rPr>
                  <a:t>Bethesda, NISO </a:t>
                </a:r>
                <a:r>
                  <a:rPr lang="en-US" sz="1800" dirty="0">
                    <a:solidFill>
                      <a:schemeClr val="tx1"/>
                    </a:solidFill>
                    <a:latin typeface="Calibri" panose="020F0502020204030204" pitchFamily="34" charset="0"/>
                  </a:rPr>
                  <a:t>Press National Information Standards </a:t>
                </a:r>
                <a:r>
                  <a:rPr lang="en-US" sz="1800" dirty="0" smtClean="0">
                    <a:solidFill>
                      <a:schemeClr val="tx1"/>
                    </a:solidFill>
                    <a:latin typeface="Calibri" panose="020F0502020204030204" pitchFamily="34" charset="0"/>
                  </a:rPr>
                  <a:t>Organization</a:t>
                </a:r>
              </a:p>
              <a:p>
                <a:r>
                  <a:rPr lang="en-US" sz="1800" dirty="0" smtClean="0">
                    <a:solidFill>
                      <a:schemeClr val="tx1"/>
                    </a:solidFill>
                    <a:latin typeface="Calibri" panose="020F0502020204030204" pitchFamily="34" charset="0"/>
                  </a:rPr>
                  <a:t>[2] Semantic Web, </a:t>
                </a:r>
                <a:r>
                  <a:rPr lang="en-US" sz="1800" dirty="0">
                    <a:solidFill>
                      <a:schemeClr val="tx1"/>
                    </a:solidFill>
                    <a:latin typeface="Calibri" panose="020F0502020204030204" pitchFamily="34" charset="0"/>
                  </a:rPr>
                  <a:t>Retrieved April 15, 2015 </a:t>
                </a:r>
                <a:r>
                  <a:rPr lang="en-US" sz="1800" dirty="0" smtClean="0">
                    <a:solidFill>
                      <a:schemeClr val="tx1"/>
                    </a:solidFill>
                    <a:latin typeface="Calibri" panose="020F0502020204030204" pitchFamily="34" charset="0"/>
                  </a:rPr>
                  <a:t>from http</a:t>
                </a:r>
                <a:r>
                  <a:rPr lang="en-US" sz="1800" dirty="0">
                    <a:solidFill>
                      <a:schemeClr val="tx1"/>
                    </a:solidFill>
                    <a:latin typeface="Calibri" panose="020F0502020204030204" pitchFamily="34" charset="0"/>
                  </a:rPr>
                  <a:t>://www.w3.org/standards/semanticweb/data</a:t>
                </a:r>
                <a:endParaRPr lang="en-US" sz="1800" dirty="0" smtClean="0">
                  <a:solidFill>
                    <a:schemeClr val="tx1"/>
                  </a:solidFill>
                  <a:latin typeface="Calibri" panose="020F0502020204030204" pitchFamily="34" charset="0"/>
                </a:endParaRPr>
              </a:p>
              <a:p>
                <a:r>
                  <a:rPr lang="en-US" sz="1800" dirty="0" smtClean="0">
                    <a:solidFill>
                      <a:schemeClr val="tx1"/>
                    </a:solidFill>
                    <a:latin typeface="Calibri" panose="020F0502020204030204" pitchFamily="34" charset="0"/>
                  </a:rPr>
                  <a:t>[3] FOAF, Retrieved April 15, 2015 from </a:t>
                </a:r>
                <a:r>
                  <a:rPr lang="en-US" sz="1800" dirty="0">
                    <a:solidFill>
                      <a:schemeClr val="tx1"/>
                    </a:solidFill>
                    <a:latin typeface="Calibri" panose="020F0502020204030204" pitchFamily="34" charset="0"/>
                  </a:rPr>
                  <a:t>http://www.foaf-project.org</a:t>
                </a:r>
                <a:r>
                  <a:rPr lang="en-US" sz="1800" dirty="0" smtClean="0">
                    <a:solidFill>
                      <a:schemeClr val="tx1"/>
                    </a:solidFill>
                    <a:latin typeface="Calibri" panose="020F0502020204030204" pitchFamily="34" charset="0"/>
                  </a:rPr>
                  <a:t>/.</a:t>
                </a:r>
              </a:p>
              <a:p>
                <a:r>
                  <a:rPr lang="en-US" sz="1800" dirty="0" smtClean="0">
                    <a:solidFill>
                      <a:schemeClr val="tx1"/>
                    </a:solidFill>
                    <a:latin typeface="Calibri" panose="020F0502020204030204" pitchFamily="34" charset="0"/>
                  </a:rPr>
                  <a:t>[4] iLink Website: </a:t>
                </a:r>
                <a:r>
                  <a:rPr lang="en-US" sz="1800" dirty="0">
                    <a:solidFill>
                      <a:schemeClr val="tx1"/>
                    </a:solidFill>
                    <a:latin typeface="Calibri" panose="020F0502020204030204" pitchFamily="34" charset="0"/>
                  </a:rPr>
                  <a:t>http://iLink.cybershare.utep.edu/</a:t>
                </a:r>
                <a:r>
                  <a:rPr lang="en-US" sz="1800" dirty="0" smtClean="0">
                    <a:solidFill>
                      <a:schemeClr val="tx1"/>
                    </a:solidFill>
                    <a:latin typeface="Calibri" panose="020F0502020204030204" pitchFamily="34" charset="0"/>
                  </a:rPr>
                  <a:t> </a:t>
                </a:r>
              </a:p>
              <a:p>
                <a:r>
                  <a:rPr lang="en-US" sz="1800" dirty="0" smtClean="0">
                    <a:solidFill>
                      <a:schemeClr val="tx1"/>
                    </a:solidFill>
                    <a:latin typeface="Calibri" panose="020F0502020204030204" pitchFamily="34" charset="0"/>
                  </a:rPr>
                  <a:t>[5] Structured Data Testing Tool, Google, </a:t>
                </a:r>
                <a:r>
                  <a:rPr lang="en-US" sz="1800" dirty="0">
                    <a:solidFill>
                      <a:schemeClr val="tx1"/>
                    </a:solidFill>
                    <a:latin typeface="Calibri" panose="020F0502020204030204" pitchFamily="34" charset="0"/>
                  </a:rPr>
                  <a:t>Retrieved April 15, 2015 from https://developers.google.com/structured-data/testing-tool/</a:t>
                </a:r>
              </a:p>
            </p:txBody>
          </p:sp>
          <p:sp>
            <p:nvSpPr>
              <p:cNvPr id="154" name="Rectangle 153"/>
              <p:cNvSpPr/>
              <p:nvPr/>
            </p:nvSpPr>
            <p:spPr bwMode="auto">
              <a:xfrm>
                <a:off x="944563" y="28003271"/>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References</a:t>
                </a:r>
                <a:endParaRPr lang="en-US" sz="3000" dirty="0">
                  <a:latin typeface="Calibri" panose="020F0502020204030204" pitchFamily="34" charset="0"/>
                </a:endParaRPr>
              </a:p>
            </p:txBody>
          </p:sp>
        </p:grpSp>
      </p:grpSp>
      <p:grpSp>
        <p:nvGrpSpPr>
          <p:cNvPr id="62" name="Group 61"/>
          <p:cNvGrpSpPr/>
          <p:nvPr/>
        </p:nvGrpSpPr>
        <p:grpSpPr>
          <a:xfrm>
            <a:off x="959803" y="25594866"/>
            <a:ext cx="9875837" cy="5113734"/>
            <a:chOff x="11155362" y="9220200"/>
            <a:chExt cx="9875837" cy="5113734"/>
          </a:xfrm>
        </p:grpSpPr>
        <p:sp>
          <p:nvSpPr>
            <p:cNvPr id="31" name="TextBox 30"/>
            <p:cNvSpPr txBox="1"/>
            <p:nvPr/>
          </p:nvSpPr>
          <p:spPr>
            <a:xfrm>
              <a:off x="11206204" y="9809619"/>
              <a:ext cx="9522335" cy="4524315"/>
            </a:xfrm>
            <a:prstGeom prst="rect">
              <a:avLst/>
            </a:prstGeom>
            <a:noFill/>
          </p:spPr>
          <p:txBody>
            <a:bodyPr wrap="square" rtlCol="0">
              <a:spAutoFit/>
            </a:bodyPr>
            <a:lstStyle/>
            <a:p>
              <a:pPr marL="742950" lvl="0" indent="-742950">
                <a:buFont typeface="+mj-lt"/>
                <a:buAutoNum type="arabicPeriod"/>
              </a:pPr>
              <a:r>
                <a:rPr lang="en-US" sz="2400" dirty="0" smtClean="0">
                  <a:solidFill>
                    <a:schemeClr val="tx1"/>
                  </a:solidFill>
                  <a:latin typeface="Calibri" panose="020F0502020204030204" pitchFamily="34" charset="0"/>
                </a:rPr>
                <a:t>Design </a:t>
              </a:r>
              <a:r>
                <a:rPr lang="en-US" sz="2400" dirty="0">
                  <a:solidFill>
                    <a:schemeClr val="tx1"/>
                  </a:solidFill>
                  <a:latin typeface="Calibri" panose="020F0502020204030204" pitchFamily="34" charset="0"/>
                </a:rPr>
                <a:t>of a high-level data model (E/R diagram) that covers information retrieved from other sources and </a:t>
              </a:r>
              <a:r>
                <a:rPr lang="en-US" sz="2400" dirty="0" smtClean="0">
                  <a:solidFill>
                    <a:schemeClr val="tx1"/>
                  </a:solidFill>
                  <a:latin typeface="Calibri" panose="020F0502020204030204" pitchFamily="34" charset="0"/>
                </a:rPr>
                <a:t>metadata</a:t>
              </a:r>
              <a:r>
                <a:rPr lang="en-US" sz="2400" dirty="0">
                  <a:solidFill>
                    <a:schemeClr val="tx1"/>
                  </a:solidFill>
                  <a:latin typeface="Calibri" panose="020F0502020204030204" pitchFamily="34" charset="0"/>
                </a:rPr>
                <a:t> </a:t>
              </a:r>
            </a:p>
            <a:p>
              <a:pPr marL="742950" lvl="0" indent="-742950">
                <a:buFont typeface="+mj-lt"/>
                <a:buAutoNum type="arabicPeriod"/>
              </a:pPr>
              <a:r>
                <a:rPr lang="en-US" sz="2400" dirty="0" smtClean="0">
                  <a:solidFill>
                    <a:schemeClr val="tx1"/>
                  </a:solidFill>
                  <a:latin typeface="Calibri" panose="020F0502020204030204" pitchFamily="34" charset="0"/>
                </a:rPr>
                <a:t>Evaluation </a:t>
              </a:r>
              <a:r>
                <a:rPr lang="en-US" sz="2400" dirty="0">
                  <a:solidFill>
                    <a:schemeClr val="tx1"/>
                  </a:solidFill>
                  <a:latin typeface="Calibri" panose="020F0502020204030204" pitchFamily="34" charset="0"/>
                </a:rPr>
                <a:t>for frameworks for web development that </a:t>
              </a:r>
              <a:r>
                <a:rPr lang="en-US" sz="2400" dirty="0" smtClean="0">
                  <a:solidFill>
                    <a:schemeClr val="tx1"/>
                  </a:solidFill>
                  <a:latin typeface="Calibri" panose="020F0502020204030204" pitchFamily="34" charset="0"/>
                </a:rPr>
                <a:t> supports the  creation of responsive mobile-, human-friendly website and the use of standards for interoperability</a:t>
              </a:r>
            </a:p>
            <a:p>
              <a:pPr marL="742950" lvl="0" indent="-742950">
                <a:buFont typeface="+mj-lt"/>
                <a:buAutoNum type="arabicPeriod"/>
              </a:pPr>
              <a:r>
                <a:rPr lang="en-US" sz="2400" dirty="0" smtClean="0">
                  <a:solidFill>
                    <a:schemeClr val="tx1"/>
                  </a:solidFill>
                  <a:latin typeface="Calibri" panose="020F0502020204030204" pitchFamily="34" charset="0"/>
                </a:rPr>
                <a:t>Development of a front- and back- end of  a research group website </a:t>
              </a:r>
              <a:r>
                <a:rPr lang="en-US" sz="2400" dirty="0">
                  <a:solidFill>
                    <a:schemeClr val="tx1"/>
                  </a:solidFill>
                  <a:latin typeface="Calibri" panose="020F0502020204030204" pitchFamily="34" charset="0"/>
                </a:rPr>
                <a:t>through the use </a:t>
              </a:r>
              <a:r>
                <a:rPr lang="en-US" sz="2400" dirty="0" smtClean="0">
                  <a:solidFill>
                    <a:schemeClr val="tx1"/>
                  </a:solidFill>
                  <a:latin typeface="Calibri" panose="020F0502020204030204" pitchFamily="34" charset="0"/>
                </a:rPr>
                <a:t>latest web-based technologies.</a:t>
              </a:r>
            </a:p>
            <a:p>
              <a:pPr marL="742950" lvl="0" indent="-742950">
                <a:buFont typeface="+mj-lt"/>
                <a:buAutoNum type="arabicPeriod"/>
              </a:pPr>
              <a:r>
                <a:rPr lang="en-US" sz="2400" dirty="0" smtClean="0">
                  <a:solidFill>
                    <a:schemeClr val="tx1"/>
                  </a:solidFill>
                  <a:latin typeface="Calibri" panose="020F0502020204030204" pitchFamily="34" charset="0"/>
                </a:rPr>
                <a:t>Comparison of </a:t>
              </a:r>
              <a:r>
                <a:rPr lang="en-US" sz="2400" dirty="0">
                  <a:solidFill>
                    <a:schemeClr val="tx1"/>
                  </a:solidFill>
                  <a:latin typeface="Calibri" panose="020F0502020204030204" pitchFamily="34" charset="0"/>
                </a:rPr>
                <a:t>metadata </a:t>
              </a:r>
              <a:r>
                <a:rPr lang="en-US" sz="2400" dirty="0" smtClean="0">
                  <a:solidFill>
                    <a:schemeClr val="tx1"/>
                  </a:solidFill>
                  <a:latin typeface="Calibri" panose="020F0502020204030204" pitchFamily="34" charset="0"/>
                </a:rPr>
                <a:t>standards </a:t>
              </a:r>
              <a:r>
                <a:rPr lang="en-US" sz="2400" dirty="0">
                  <a:solidFill>
                    <a:schemeClr val="tx1"/>
                  </a:solidFill>
                  <a:latin typeface="Calibri" panose="020F0502020204030204" pitchFamily="34" charset="0"/>
                </a:rPr>
                <a:t>and vocabulary to share research group’s </a:t>
              </a:r>
              <a:r>
                <a:rPr lang="en-US" sz="2400" dirty="0" smtClean="0">
                  <a:solidFill>
                    <a:schemeClr val="tx1"/>
                  </a:solidFill>
                  <a:latin typeface="Calibri" panose="020F0502020204030204" pitchFamily="34" charset="0"/>
                </a:rPr>
                <a:t>resources with semantic annotations.</a:t>
              </a:r>
            </a:p>
            <a:p>
              <a:pPr marL="742950" lvl="0" indent="-742950">
                <a:buFont typeface="+mj-lt"/>
                <a:buAutoNum type="arabicPeriod"/>
              </a:pPr>
              <a:r>
                <a:rPr lang="en-US" sz="2400" dirty="0" smtClean="0">
                  <a:solidFill>
                    <a:schemeClr val="tx1"/>
                  </a:solidFill>
                  <a:latin typeface="Calibri" panose="020F0502020204030204" pitchFamily="34" charset="0"/>
                </a:rPr>
                <a:t>Semantic Annotation of all the </a:t>
              </a:r>
              <a:r>
                <a:rPr lang="en-US" sz="2400" dirty="0">
                  <a:solidFill>
                    <a:schemeClr val="tx1"/>
                  </a:solidFill>
                  <a:latin typeface="Calibri" panose="020F0502020204030204" pitchFamily="34" charset="0"/>
                </a:rPr>
                <a:t>information shared through the </a:t>
              </a:r>
              <a:r>
                <a:rPr lang="en-US" sz="2400" dirty="0" smtClean="0">
                  <a:solidFill>
                    <a:schemeClr val="tx1"/>
                  </a:solidFill>
                  <a:latin typeface="Calibri" panose="020F0502020204030204" pitchFamily="34" charset="0"/>
                </a:rPr>
                <a:t>website</a:t>
              </a:r>
              <a:r>
                <a:rPr lang="en-US" sz="2400" dirty="0" smtClean="0">
                  <a:solidFill>
                    <a:schemeClr val="tx1"/>
                  </a:solidFill>
                  <a:latin typeface="Calibri" panose="020F0502020204030204" pitchFamily="34" charset="0"/>
                </a:rPr>
                <a:t>.</a:t>
              </a:r>
            </a:p>
            <a:p>
              <a:pPr marL="742950" lvl="0" indent="-742950">
                <a:buFont typeface="+mj-lt"/>
                <a:buAutoNum type="arabicPeriod"/>
              </a:pPr>
              <a:r>
                <a:rPr lang="en-US" sz="2400" dirty="0" smtClean="0">
                  <a:solidFill>
                    <a:schemeClr val="tx1"/>
                  </a:solidFill>
                  <a:latin typeface="Calibri" panose="020F0502020204030204" pitchFamily="34" charset="0"/>
                </a:rPr>
                <a:t>Evaluate </a:t>
              </a:r>
              <a:r>
                <a:rPr lang="en-US" sz="2400" dirty="0" smtClean="0">
                  <a:solidFill>
                    <a:schemeClr val="tx1"/>
                  </a:solidFill>
                  <a:latin typeface="Calibri" panose="020F0502020204030204" pitchFamily="34" charset="0"/>
                </a:rPr>
                <a:t>the web-based system</a:t>
              </a:r>
              <a:r>
                <a:rPr lang="en-US" sz="2400" dirty="0" smtClean="0">
                  <a:solidFill>
                    <a:schemeClr val="tx1"/>
                  </a:solidFill>
                  <a:latin typeface="Calibri" panose="020F0502020204030204" pitchFamily="34" charset="0"/>
                </a:rPr>
                <a:t>.</a:t>
              </a:r>
              <a:endParaRPr lang="en-US" sz="2400" dirty="0" smtClean="0">
                <a:solidFill>
                  <a:schemeClr val="tx1"/>
                </a:solidFill>
                <a:latin typeface="Calibri" panose="020F0502020204030204" pitchFamily="34" charset="0"/>
              </a:endParaRPr>
            </a:p>
          </p:txBody>
        </p:sp>
        <p:sp>
          <p:nvSpPr>
            <p:cNvPr id="149" name="Rectangle 148"/>
            <p:cNvSpPr/>
            <p:nvPr/>
          </p:nvSpPr>
          <p:spPr bwMode="auto">
            <a:xfrm>
              <a:off x="11155362" y="9220200"/>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Methodology</a:t>
              </a:r>
              <a:endParaRPr lang="en-US" sz="3000" dirty="0">
                <a:latin typeface="Calibri" panose="020F0502020204030204" pitchFamily="34" charset="0"/>
              </a:endParaRPr>
            </a:p>
          </p:txBody>
        </p:sp>
      </p:grpSp>
      <p:grpSp>
        <p:nvGrpSpPr>
          <p:cNvPr id="97" name="Group 96"/>
          <p:cNvGrpSpPr/>
          <p:nvPr/>
        </p:nvGrpSpPr>
        <p:grpSpPr>
          <a:xfrm>
            <a:off x="11902439" y="12588240"/>
            <a:ext cx="8580121" cy="5361415"/>
            <a:chOff x="11049000" y="12546634"/>
            <a:chExt cx="9438133" cy="5897556"/>
          </a:xfrm>
        </p:grpSpPr>
        <p:grpSp>
          <p:nvGrpSpPr>
            <p:cNvPr id="94" name="Group 93"/>
            <p:cNvGrpSpPr/>
            <p:nvPr/>
          </p:nvGrpSpPr>
          <p:grpSpPr>
            <a:xfrm>
              <a:off x="11049000" y="12546634"/>
              <a:ext cx="9438133" cy="5897556"/>
              <a:chOff x="10989315" y="12546634"/>
              <a:chExt cx="9438133" cy="5897556"/>
            </a:xfrm>
          </p:grpSpPr>
          <p:pic>
            <p:nvPicPr>
              <p:cNvPr id="179"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l="15680" t="29792" r="18375" b="20833"/>
              <a:stretch/>
            </p:blipFill>
            <p:spPr bwMode="auto">
              <a:xfrm>
                <a:off x="10989315" y="13257382"/>
                <a:ext cx="9438133" cy="3973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0" name="Oval 179"/>
              <p:cNvSpPr/>
              <p:nvPr/>
            </p:nvSpPr>
            <p:spPr>
              <a:xfrm>
                <a:off x="13345169" y="12547525"/>
                <a:ext cx="1424940"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Person</a:t>
                </a:r>
                <a:endParaRPr lang="en-US" sz="2000" dirty="0">
                  <a:solidFill>
                    <a:schemeClr val="tx1"/>
                  </a:solidFill>
                </a:endParaRPr>
              </a:p>
            </p:txBody>
          </p:sp>
          <p:sp>
            <p:nvSpPr>
              <p:cNvPr id="181" name="Oval 180"/>
              <p:cNvSpPr/>
              <p:nvPr/>
            </p:nvSpPr>
            <p:spPr>
              <a:xfrm>
                <a:off x="14064152" y="15700734"/>
                <a:ext cx="1735074"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Degree</a:t>
                </a:r>
                <a:endParaRPr lang="en-US" sz="2000" dirty="0">
                  <a:solidFill>
                    <a:schemeClr val="tx1"/>
                  </a:solidFill>
                </a:endParaRPr>
              </a:p>
            </p:txBody>
          </p:sp>
          <p:sp>
            <p:nvSpPr>
              <p:cNvPr id="182" name="Oval 181"/>
              <p:cNvSpPr/>
              <p:nvPr/>
            </p:nvSpPr>
            <p:spPr>
              <a:xfrm>
                <a:off x="16234309" y="12546634"/>
                <a:ext cx="1577340" cy="638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Job Title</a:t>
                </a:r>
                <a:endParaRPr lang="en-US" sz="2000" dirty="0">
                  <a:solidFill>
                    <a:schemeClr val="tx1"/>
                  </a:solidFill>
                </a:endParaRPr>
              </a:p>
            </p:txBody>
          </p:sp>
          <p:sp>
            <p:nvSpPr>
              <p:cNvPr id="183" name="Oval 182"/>
              <p:cNvSpPr/>
              <p:nvPr/>
            </p:nvSpPr>
            <p:spPr>
              <a:xfrm>
                <a:off x="11044294" y="17509850"/>
                <a:ext cx="1908581" cy="93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Personal Website</a:t>
                </a:r>
              </a:p>
            </p:txBody>
          </p:sp>
          <p:cxnSp>
            <p:nvCxnSpPr>
              <p:cNvPr id="184" name="Straight Arrow Connector 183"/>
              <p:cNvCxnSpPr>
                <a:stCxn id="180" idx="2"/>
              </p:cNvCxnSpPr>
              <p:nvPr/>
            </p:nvCxnSpPr>
            <p:spPr>
              <a:xfrm flipH="1">
                <a:off x="12410048" y="12866609"/>
                <a:ext cx="935121" cy="64554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5" name="Straight Arrow Connector 184"/>
              <p:cNvCxnSpPr>
                <a:stCxn id="182" idx="4"/>
              </p:cNvCxnSpPr>
              <p:nvPr/>
            </p:nvCxnSpPr>
            <p:spPr>
              <a:xfrm>
                <a:off x="17022979" y="13184801"/>
                <a:ext cx="1" cy="95590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6" name="Straight Arrow Connector 185"/>
              <p:cNvCxnSpPr>
                <a:stCxn id="181" idx="0"/>
              </p:cNvCxnSpPr>
              <p:nvPr/>
            </p:nvCxnSpPr>
            <p:spPr>
              <a:xfrm flipH="1" flipV="1">
                <a:off x="14630410" y="15006852"/>
                <a:ext cx="301279" cy="693882"/>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7" name="Straight Arrow Connector 186"/>
              <p:cNvCxnSpPr>
                <a:stCxn id="183" idx="0"/>
              </p:cNvCxnSpPr>
              <p:nvPr/>
            </p:nvCxnSpPr>
            <p:spPr>
              <a:xfrm flipV="1">
                <a:off x="11998585" y="16930507"/>
                <a:ext cx="504063"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8" name="Straight Arrow Connector 187"/>
              <p:cNvCxnSpPr>
                <a:stCxn id="183" idx="0"/>
              </p:cNvCxnSpPr>
              <p:nvPr/>
            </p:nvCxnSpPr>
            <p:spPr>
              <a:xfrm flipV="1">
                <a:off x="11998585" y="16930507"/>
                <a:ext cx="1"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89" name="Straight Arrow Connector 188"/>
              <p:cNvCxnSpPr>
                <a:stCxn id="183" idx="0"/>
              </p:cNvCxnSpPr>
              <p:nvPr/>
            </p:nvCxnSpPr>
            <p:spPr>
              <a:xfrm flipH="1" flipV="1">
                <a:off x="11493504" y="16930507"/>
                <a:ext cx="505080" cy="579344"/>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90" name="Straight Arrow Connector 189"/>
              <p:cNvCxnSpPr>
                <a:stCxn id="199" idx="0"/>
              </p:cNvCxnSpPr>
              <p:nvPr/>
            </p:nvCxnSpPr>
            <p:spPr>
              <a:xfrm flipV="1">
                <a:off x="17214000" y="16026020"/>
                <a:ext cx="0" cy="1099041"/>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91" name="Straight Connector 190"/>
              <p:cNvCxnSpPr>
                <a:stCxn id="180" idx="4"/>
                <a:endCxn id="181" idx="1"/>
              </p:cNvCxnSpPr>
              <p:nvPr/>
            </p:nvCxnSpPr>
            <p:spPr bwMode="auto">
              <a:xfrm>
                <a:off x="14057638" y="13185692"/>
                <a:ext cx="260609" cy="2608499"/>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191"/>
              <p:cNvCxnSpPr>
                <a:stCxn id="180" idx="3"/>
                <a:endCxn id="183" idx="7"/>
              </p:cNvCxnSpPr>
              <p:nvPr/>
            </p:nvCxnSpPr>
            <p:spPr bwMode="auto">
              <a:xfrm flipH="1">
                <a:off x="12673370" y="13092235"/>
                <a:ext cx="880476" cy="4554446"/>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192"/>
              <p:cNvCxnSpPr>
                <a:stCxn id="180" idx="6"/>
                <a:endCxn id="182" idx="2"/>
              </p:cNvCxnSpPr>
              <p:nvPr/>
            </p:nvCxnSpPr>
            <p:spPr bwMode="auto">
              <a:xfrm flipV="1">
                <a:off x="14770109" y="12865718"/>
                <a:ext cx="1464200" cy="891"/>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193"/>
              <p:cNvCxnSpPr>
                <a:stCxn id="180" idx="5"/>
                <a:endCxn id="199" idx="1"/>
              </p:cNvCxnSpPr>
              <p:nvPr/>
            </p:nvCxnSpPr>
            <p:spPr bwMode="auto">
              <a:xfrm>
                <a:off x="14561431" y="13092235"/>
                <a:ext cx="1910305" cy="4169656"/>
              </a:xfrm>
              <a:prstGeom prst="line">
                <a:avLst/>
              </a:prstGeom>
              <a:solidFill>
                <a:srgbClr val="00B8FF"/>
              </a:solidFill>
              <a:ln w="28575"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 name="TextBox 194"/>
              <p:cNvSpPr txBox="1"/>
              <p:nvPr/>
            </p:nvSpPr>
            <p:spPr>
              <a:xfrm>
                <a:off x="14943672" y="12588165"/>
                <a:ext cx="1316037" cy="307777"/>
              </a:xfrm>
              <a:prstGeom prst="rect">
                <a:avLst/>
              </a:prstGeom>
              <a:noFill/>
            </p:spPr>
            <p:txBody>
              <a:bodyPr wrap="square" rtlCol="0">
                <a:spAutoFit/>
              </a:bodyPr>
              <a:lstStyle/>
              <a:p>
                <a:r>
                  <a:rPr lang="en-US" dirty="0" err="1" smtClean="0">
                    <a:solidFill>
                      <a:schemeClr val="tx1"/>
                    </a:solidFill>
                  </a:rPr>
                  <a:t>hasJobTitle</a:t>
                </a:r>
                <a:endParaRPr lang="en-US" dirty="0">
                  <a:solidFill>
                    <a:schemeClr val="tx1"/>
                  </a:solidFill>
                </a:endParaRPr>
              </a:p>
            </p:txBody>
          </p:sp>
          <p:sp>
            <p:nvSpPr>
              <p:cNvPr id="196" name="TextBox 195"/>
              <p:cNvSpPr txBox="1"/>
              <p:nvPr/>
            </p:nvSpPr>
            <p:spPr>
              <a:xfrm rot="3923327">
                <a:off x="13974950" y="13754317"/>
                <a:ext cx="2119493" cy="523220"/>
              </a:xfrm>
              <a:prstGeom prst="rect">
                <a:avLst/>
              </a:prstGeom>
              <a:noFill/>
            </p:spPr>
            <p:txBody>
              <a:bodyPr wrap="square" rtlCol="0">
                <a:spAutoFit/>
              </a:bodyPr>
              <a:lstStyle/>
              <a:p>
                <a:r>
                  <a:rPr lang="en-US" dirty="0" err="1" smtClean="0">
                    <a:solidFill>
                      <a:schemeClr val="tx1"/>
                    </a:solidFill>
                  </a:rPr>
                  <a:t>hasResearchInterest</a:t>
                </a:r>
                <a:endParaRPr lang="en-US" dirty="0">
                  <a:solidFill>
                    <a:schemeClr val="tx1"/>
                  </a:solidFill>
                </a:endParaRPr>
              </a:p>
            </p:txBody>
          </p:sp>
          <p:sp>
            <p:nvSpPr>
              <p:cNvPr id="197" name="TextBox 196"/>
              <p:cNvSpPr txBox="1"/>
              <p:nvPr/>
            </p:nvSpPr>
            <p:spPr>
              <a:xfrm rot="5067036">
                <a:off x="13374059" y="14016680"/>
                <a:ext cx="1926812" cy="307777"/>
              </a:xfrm>
              <a:prstGeom prst="rect">
                <a:avLst/>
              </a:prstGeom>
              <a:noFill/>
            </p:spPr>
            <p:txBody>
              <a:bodyPr wrap="square" rtlCol="0">
                <a:spAutoFit/>
              </a:bodyPr>
              <a:lstStyle/>
              <a:p>
                <a:r>
                  <a:rPr lang="en-US" dirty="0" err="1" smtClean="0">
                    <a:solidFill>
                      <a:schemeClr val="tx1"/>
                    </a:solidFill>
                  </a:rPr>
                  <a:t>hasDegree</a:t>
                </a:r>
                <a:endParaRPr lang="en-US" dirty="0">
                  <a:solidFill>
                    <a:schemeClr val="tx1"/>
                  </a:solidFill>
                </a:endParaRPr>
              </a:p>
            </p:txBody>
          </p:sp>
          <p:sp>
            <p:nvSpPr>
              <p:cNvPr id="198" name="TextBox 197"/>
              <p:cNvSpPr txBox="1"/>
              <p:nvPr/>
            </p:nvSpPr>
            <p:spPr>
              <a:xfrm rot="5995452">
                <a:off x="12516388" y="14230683"/>
                <a:ext cx="1926812" cy="307777"/>
              </a:xfrm>
              <a:prstGeom prst="rect">
                <a:avLst/>
              </a:prstGeom>
              <a:noFill/>
            </p:spPr>
            <p:txBody>
              <a:bodyPr wrap="square" rtlCol="0">
                <a:spAutoFit/>
              </a:bodyPr>
              <a:lstStyle/>
              <a:p>
                <a:r>
                  <a:rPr lang="en-US" dirty="0" err="1" smtClean="0">
                    <a:solidFill>
                      <a:schemeClr val="tx1"/>
                    </a:solidFill>
                  </a:rPr>
                  <a:t>hasPersonalWebsite</a:t>
                </a:r>
                <a:endParaRPr lang="en-US" dirty="0">
                  <a:solidFill>
                    <a:schemeClr val="tx1"/>
                  </a:solidFill>
                </a:endParaRPr>
              </a:p>
            </p:txBody>
          </p:sp>
        </p:grpSp>
        <p:sp>
          <p:nvSpPr>
            <p:cNvPr id="199" name="Oval 198"/>
            <p:cNvSpPr/>
            <p:nvPr/>
          </p:nvSpPr>
          <p:spPr>
            <a:xfrm>
              <a:off x="16223965" y="17125060"/>
              <a:ext cx="2099439" cy="93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Research Interests</a:t>
              </a:r>
              <a:endParaRPr lang="en-US" sz="2000" dirty="0">
                <a:solidFill>
                  <a:schemeClr val="tx1"/>
                </a:solidFill>
              </a:endParaRPr>
            </a:p>
          </p:txBody>
        </p:sp>
      </p:grpSp>
      <p:grpSp>
        <p:nvGrpSpPr>
          <p:cNvPr id="102" name="Group 101"/>
          <p:cNvGrpSpPr/>
          <p:nvPr/>
        </p:nvGrpSpPr>
        <p:grpSpPr>
          <a:xfrm>
            <a:off x="10897643" y="9438411"/>
            <a:ext cx="10133557" cy="15087234"/>
            <a:chOff x="10897643" y="9438411"/>
            <a:chExt cx="10133557" cy="15087234"/>
          </a:xfrm>
        </p:grpSpPr>
        <p:grpSp>
          <p:nvGrpSpPr>
            <p:cNvPr id="63" name="Group 62"/>
            <p:cNvGrpSpPr/>
            <p:nvPr/>
          </p:nvGrpSpPr>
          <p:grpSpPr>
            <a:xfrm>
              <a:off x="10897643" y="9438411"/>
              <a:ext cx="10133557" cy="15087234"/>
              <a:chOff x="10897643" y="21208771"/>
              <a:chExt cx="10133557" cy="15087234"/>
            </a:xfrm>
          </p:grpSpPr>
          <p:grpSp>
            <p:nvGrpSpPr>
              <p:cNvPr id="59" name="Group 58"/>
              <p:cNvGrpSpPr/>
              <p:nvPr/>
            </p:nvGrpSpPr>
            <p:grpSpPr>
              <a:xfrm>
                <a:off x="10897643" y="21760458"/>
                <a:ext cx="9792644" cy="14535547"/>
                <a:chOff x="10897643" y="21698724"/>
                <a:chExt cx="9792644" cy="14535547"/>
              </a:xfrm>
            </p:grpSpPr>
            <p:sp>
              <p:nvSpPr>
                <p:cNvPr id="40" name="TextBox 39"/>
                <p:cNvSpPr txBox="1"/>
                <p:nvPr/>
              </p:nvSpPr>
              <p:spPr>
                <a:xfrm>
                  <a:off x="10897643" y="21698724"/>
                  <a:ext cx="9792644" cy="2677656"/>
                </a:xfrm>
                <a:prstGeom prst="rect">
                  <a:avLst/>
                </a:prstGeom>
                <a:noFill/>
              </p:spPr>
              <p:txBody>
                <a:bodyPr wrap="square" rtlCol="0">
                  <a:spAutoFit/>
                </a:bodyPr>
                <a:lstStyle/>
                <a:p>
                  <a:pPr marL="571500" lvl="0" indent="-571500">
                    <a:buFont typeface="Arial" panose="020B0604020202020204" pitchFamily="34" charset="0"/>
                    <a:buChar char="•"/>
                  </a:pPr>
                  <a:r>
                    <a:rPr lang="en-US" sz="2400" dirty="0" smtClean="0">
                      <a:solidFill>
                        <a:schemeClr val="tx1"/>
                      </a:solidFill>
                      <a:latin typeface="Calibri" panose="020F0502020204030204" pitchFamily="34" charset="0"/>
                    </a:rPr>
                    <a:t>The iLink research group’s </a:t>
                  </a:r>
                  <a:r>
                    <a:rPr lang="en-US" sz="2400" dirty="0">
                      <a:solidFill>
                        <a:schemeClr val="tx1"/>
                      </a:solidFill>
                      <a:latin typeface="Calibri" panose="020F0502020204030204" pitchFamily="34" charset="0"/>
                    </a:rPr>
                    <a:t>dynamic website </a:t>
                  </a:r>
                  <a:r>
                    <a:rPr lang="en-US" sz="2400" dirty="0" smtClean="0">
                      <a:solidFill>
                        <a:schemeClr val="tx1"/>
                      </a:solidFill>
                      <a:latin typeface="Calibri" panose="020F0502020204030204" pitchFamily="34" charset="0"/>
                    </a:rPr>
                    <a:t>was created. This website is: i) dynamically populated from other sources, ii) based on </a:t>
                  </a:r>
                  <a:r>
                    <a:rPr lang="en-US" sz="2400" dirty="0">
                      <a:solidFill>
                        <a:schemeClr val="tx1"/>
                      </a:solidFill>
                      <a:latin typeface="Calibri" panose="020F0502020204030204" pitchFamily="34" charset="0"/>
                    </a:rPr>
                    <a:t>Model-View-Controller </a:t>
                  </a:r>
                  <a:r>
                    <a:rPr lang="en-US" sz="2400" dirty="0" smtClean="0">
                      <a:solidFill>
                        <a:schemeClr val="tx1"/>
                      </a:solidFill>
                      <a:latin typeface="Calibri" panose="020F0502020204030204" pitchFamily="34" charset="0"/>
                    </a:rPr>
                    <a:t>architecture, iii) based on standard web-languages and technologies including Bootstrap, Code Igniter, HTML5 and JSON.</a:t>
                  </a:r>
                  <a:endParaRPr lang="en-US" sz="2400" dirty="0">
                    <a:solidFill>
                      <a:schemeClr val="tx1"/>
                    </a:solidFill>
                    <a:latin typeface="Calibri" panose="020F0502020204030204" pitchFamily="34" charset="0"/>
                  </a:endParaRPr>
                </a:p>
                <a:p>
                  <a:pPr marL="571500" lvl="0" indent="-571500">
                    <a:buFont typeface="Arial" panose="020B0604020202020204" pitchFamily="34" charset="0"/>
                    <a:buChar char="•"/>
                  </a:pPr>
                  <a:r>
                    <a:rPr lang="en-US" sz="2400" dirty="0" smtClean="0">
                      <a:solidFill>
                        <a:schemeClr val="tx1"/>
                      </a:solidFill>
                      <a:latin typeface="Calibri" panose="020F0502020204030204" pitchFamily="34" charset="0"/>
                    </a:rPr>
                    <a:t>The information shared on the </a:t>
                  </a:r>
                  <a:r>
                    <a:rPr lang="en-US" sz="2400" dirty="0" err="1" smtClean="0">
                      <a:solidFill>
                        <a:schemeClr val="tx1"/>
                      </a:solidFill>
                      <a:latin typeface="Calibri" panose="020F0502020204030204" pitchFamily="34" charset="0"/>
                    </a:rPr>
                    <a:t>iLink’s</a:t>
                  </a:r>
                  <a:r>
                    <a:rPr lang="en-US" sz="2400" dirty="0" smtClean="0">
                      <a:solidFill>
                        <a:schemeClr val="tx1"/>
                      </a:solidFill>
                      <a:latin typeface="Calibri" panose="020F0502020204030204" pitchFamily="34" charset="0"/>
                    </a:rPr>
                    <a:t> website is semantically annotated which means it is fully </a:t>
                  </a:r>
                  <a:r>
                    <a:rPr lang="en-US" sz="2400" dirty="0">
                      <a:solidFill>
                        <a:schemeClr val="tx1"/>
                      </a:solidFill>
                      <a:latin typeface="Calibri" panose="020F0502020204030204" pitchFamily="34" charset="0"/>
                    </a:rPr>
                    <a:t>understandable for both humans and machines</a:t>
                  </a:r>
                  <a:r>
                    <a:rPr lang="en-US" sz="2400" dirty="0" smtClean="0">
                      <a:solidFill>
                        <a:schemeClr val="tx1"/>
                      </a:solidFill>
                      <a:latin typeface="Calibri" panose="020F0502020204030204" pitchFamily="34" charset="0"/>
                    </a:rPr>
                    <a:t>. (Fig. </a:t>
                  </a:r>
                  <a:r>
                    <a:rPr lang="en-US" sz="2400" dirty="0" smtClean="0">
                      <a:solidFill>
                        <a:schemeClr val="tx1"/>
                      </a:solidFill>
                      <a:latin typeface="Calibri" panose="020F0502020204030204" pitchFamily="34" charset="0"/>
                    </a:rPr>
                    <a:t>2 &amp; 3</a:t>
                  </a:r>
                  <a:r>
                    <a:rPr lang="en-US" sz="2400" dirty="0" smtClean="0">
                      <a:solidFill>
                        <a:schemeClr val="tx1"/>
                      </a:solidFill>
                      <a:latin typeface="Calibri" panose="020F0502020204030204" pitchFamily="34" charset="0"/>
                    </a:rPr>
                    <a:t>)</a:t>
                  </a:r>
                  <a:endParaRPr lang="en-US" sz="2400" dirty="0">
                    <a:solidFill>
                      <a:srgbClr val="C00000"/>
                    </a:solidFill>
                    <a:latin typeface="Calibri" panose="020F0502020204030204" pitchFamily="34" charset="0"/>
                  </a:endParaRPr>
                </a:p>
              </p:txBody>
            </p:sp>
            <p:sp>
              <p:nvSpPr>
                <p:cNvPr id="72" name="TextBox 71"/>
                <p:cNvSpPr txBox="1"/>
                <p:nvPr/>
              </p:nvSpPr>
              <p:spPr>
                <a:xfrm>
                  <a:off x="12268200" y="35587940"/>
                  <a:ext cx="7391400"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a:t>
                  </a:r>
                  <a:r>
                    <a:rPr lang="en-US" sz="1800" b="1" dirty="0">
                      <a:solidFill>
                        <a:schemeClr val="tx1"/>
                      </a:solidFill>
                      <a:latin typeface="Calibri" panose="020F0502020204030204" pitchFamily="34" charset="0"/>
                    </a:rPr>
                    <a:t>3</a:t>
                  </a:r>
                  <a:r>
                    <a:rPr lang="en-US" sz="1800" b="1"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Using the testing tool from google to check that the data can be understood by search engines. [5]</a:t>
                  </a:r>
                  <a:endParaRPr lang="en-US" sz="1800" dirty="0">
                    <a:solidFill>
                      <a:schemeClr val="tx1"/>
                    </a:solidFill>
                    <a:latin typeface="Calibri" panose="020F0502020204030204" pitchFamily="34" charset="0"/>
                  </a:endParaRPr>
                </a:p>
              </p:txBody>
            </p:sp>
          </p:grpSp>
          <p:sp>
            <p:nvSpPr>
              <p:cNvPr id="148" name="Rectangle 147"/>
              <p:cNvSpPr/>
              <p:nvPr/>
            </p:nvSpPr>
            <p:spPr bwMode="auto">
              <a:xfrm>
                <a:off x="11155363" y="21208771"/>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Results</a:t>
                </a:r>
                <a:endParaRPr lang="en-US" sz="3000" dirty="0">
                  <a:latin typeface="Calibri" panose="020F0502020204030204" pitchFamily="34" charset="0"/>
                </a:endParaRPr>
              </a:p>
            </p:txBody>
          </p:sp>
        </p:grpSp>
        <p:sp>
          <p:nvSpPr>
            <p:cNvPr id="200" name="TextBox 199"/>
            <p:cNvSpPr txBox="1"/>
            <p:nvPr/>
          </p:nvSpPr>
          <p:spPr>
            <a:xfrm>
              <a:off x="12260979" y="18083629"/>
              <a:ext cx="7474821"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a:t>
              </a:r>
              <a:r>
                <a:rPr lang="en-US" sz="1800" b="1" dirty="0">
                  <a:solidFill>
                    <a:schemeClr val="tx1"/>
                  </a:solidFill>
                  <a:latin typeface="Calibri" panose="020F0502020204030204" pitchFamily="34" charset="0"/>
                </a:rPr>
                <a:t>2</a:t>
              </a:r>
              <a:r>
                <a:rPr lang="en-US" sz="1800" b="1" dirty="0" smtClean="0">
                  <a:solidFill>
                    <a:schemeClr val="tx1"/>
                  </a:solidFill>
                  <a:latin typeface="Calibri" panose="020F0502020204030204" pitchFamily="34" charset="0"/>
                </a:rPr>
                <a:t>. </a:t>
              </a:r>
              <a:r>
                <a:rPr lang="en-US" sz="1800" dirty="0" smtClean="0">
                  <a:solidFill>
                    <a:schemeClr val="tx1"/>
                  </a:solidFill>
                  <a:latin typeface="Calibri" panose="020F0502020204030204" pitchFamily="34" charset="0"/>
                </a:rPr>
                <a:t>Differences </a:t>
              </a:r>
              <a:r>
                <a:rPr lang="en-US" sz="1800" dirty="0">
                  <a:solidFill>
                    <a:schemeClr val="tx1"/>
                  </a:solidFill>
                  <a:latin typeface="Calibri" panose="020F0502020204030204" pitchFamily="34" charset="0"/>
                </a:rPr>
                <a:t>between data that can be understood by </a:t>
              </a:r>
              <a:r>
                <a:rPr lang="en-US" sz="1800" dirty="0" smtClean="0">
                  <a:solidFill>
                    <a:schemeClr val="tx1"/>
                  </a:solidFill>
                  <a:latin typeface="Calibri" panose="020F0502020204030204" pitchFamily="34" charset="0"/>
                </a:rPr>
                <a:t>humans vs. </a:t>
              </a:r>
              <a:r>
                <a:rPr lang="en-US" sz="1800" dirty="0">
                  <a:solidFill>
                    <a:schemeClr val="tx1"/>
                  </a:solidFill>
                  <a:latin typeface="Calibri" panose="020F0502020204030204" pitchFamily="34" charset="0"/>
                </a:rPr>
                <a:t>data </a:t>
              </a:r>
              <a:r>
                <a:rPr lang="en-US" sz="1800" dirty="0" smtClean="0">
                  <a:solidFill>
                    <a:schemeClr val="tx1"/>
                  </a:solidFill>
                  <a:latin typeface="Calibri" panose="020F0502020204030204" pitchFamily="34" charset="0"/>
                </a:rPr>
                <a:t>that </a:t>
              </a:r>
              <a:r>
                <a:rPr lang="en-US" sz="1800" dirty="0">
                  <a:solidFill>
                    <a:schemeClr val="tx1"/>
                  </a:solidFill>
                  <a:latin typeface="Calibri" panose="020F0502020204030204" pitchFamily="34" charset="0"/>
                </a:rPr>
                <a:t>can be understood by </a:t>
              </a:r>
              <a:r>
                <a:rPr lang="en-US" sz="1800" dirty="0" smtClean="0">
                  <a:solidFill>
                    <a:schemeClr val="tx1"/>
                  </a:solidFill>
                  <a:latin typeface="Calibri" panose="020F0502020204030204" pitchFamily="34" charset="0"/>
                </a:rPr>
                <a:t>machines. </a:t>
              </a:r>
              <a:endParaRPr lang="en-US" sz="1800" dirty="0">
                <a:solidFill>
                  <a:schemeClr val="tx1"/>
                </a:solidFill>
                <a:latin typeface="Calibri" panose="020F0502020204030204" pitchFamily="34" charset="0"/>
              </a:endParaRPr>
            </a:p>
          </p:txBody>
        </p:sp>
      </p:grpSp>
      <p:pic>
        <p:nvPicPr>
          <p:cNvPr id="1027"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97843" y="18753110"/>
            <a:ext cx="8382000"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44" name="Group 1043"/>
          <p:cNvGrpSpPr/>
          <p:nvPr/>
        </p:nvGrpSpPr>
        <p:grpSpPr>
          <a:xfrm>
            <a:off x="1371600" y="16748760"/>
            <a:ext cx="10401300" cy="3543300"/>
            <a:chOff x="1371600" y="16748760"/>
            <a:chExt cx="10401300" cy="3543300"/>
          </a:xfrm>
        </p:grpSpPr>
        <p:grpSp>
          <p:nvGrpSpPr>
            <p:cNvPr id="1043" name="Group 1042"/>
            <p:cNvGrpSpPr/>
            <p:nvPr/>
          </p:nvGrpSpPr>
          <p:grpSpPr>
            <a:xfrm>
              <a:off x="1371600" y="16748760"/>
              <a:ext cx="10401300" cy="3543300"/>
              <a:chOff x="1371600" y="16748760"/>
              <a:chExt cx="10401300" cy="3543300"/>
            </a:xfrm>
          </p:grpSpPr>
          <p:sp>
            <p:nvSpPr>
              <p:cNvPr id="106" name="Can 105"/>
              <p:cNvSpPr/>
              <p:nvPr/>
            </p:nvSpPr>
            <p:spPr bwMode="auto">
              <a:xfrm>
                <a:off x="4577795" y="17155197"/>
                <a:ext cx="1639887" cy="2434953"/>
              </a:xfrm>
              <a:prstGeom prst="can">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4000" b="0" i="0" u="none" strike="noStrike" cap="none" normalizeH="0" baseline="0" dirty="0" smtClean="0">
                    <a:ln>
                      <a:noFill/>
                    </a:ln>
                    <a:solidFill>
                      <a:schemeClr val="bg1"/>
                    </a:solidFill>
                    <a:effectLst/>
                    <a:latin typeface="Arial" charset="0"/>
                  </a:rPr>
                  <a:t>DB</a:t>
                </a:r>
                <a:endParaRPr kumimoji="0" lang="en-US" sz="4000" b="0" i="0" u="none" strike="noStrike" cap="none" normalizeH="0" baseline="0" dirty="0" smtClean="0">
                  <a:ln>
                    <a:noFill/>
                  </a:ln>
                  <a:solidFill>
                    <a:schemeClr val="bg1"/>
                  </a:solidFill>
                  <a:effectLst/>
                  <a:latin typeface="Arial" charset="0"/>
                </a:endParaRPr>
              </a:p>
            </p:txBody>
          </p:sp>
          <p:sp>
            <p:nvSpPr>
              <p:cNvPr id="109" name="Rounded Rectangle 108"/>
              <p:cNvSpPr/>
              <p:nvPr/>
            </p:nvSpPr>
            <p:spPr bwMode="auto">
              <a:xfrm>
                <a:off x="1444756" y="17088512"/>
                <a:ext cx="1603244" cy="1047088"/>
              </a:xfrm>
              <a:prstGeom prst="roundRect">
                <a:avLst>
                  <a:gd name="adj" fmla="val 39521"/>
                </a:avLst>
              </a:prstGeom>
              <a:solidFill>
                <a:srgbClr val="C00000">
                  <a:alpha val="89804"/>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rPr>
                  <a:t>&lt;meta&gt;</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smtClean="0"/>
                  <a:t>&lt;/meta&gt;</a:t>
                </a:r>
                <a:endParaRPr kumimoji="0" lang="en-US" sz="2400" b="0" i="0" u="none" strike="noStrike" cap="none" normalizeH="0" baseline="0" dirty="0" smtClean="0">
                  <a:ln>
                    <a:noFill/>
                  </a:ln>
                  <a:solidFill>
                    <a:schemeClr val="bg1"/>
                  </a:solidFill>
                  <a:effectLst/>
                </a:endParaRPr>
              </a:p>
            </p:txBody>
          </p:sp>
          <p:pic>
            <p:nvPicPr>
              <p:cNvPr id="1031" name="Picture 7" descr="http://pngimg.com/upload/folder_PNG8773.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71600" y="18364200"/>
                <a:ext cx="1676401" cy="1553899"/>
              </a:xfrm>
              <a:prstGeom prst="rect">
                <a:avLst/>
              </a:prstGeom>
              <a:noFill/>
              <a:extLst>
                <a:ext uri="{909E8E84-426E-40DD-AFC4-6F175D3DCCD1}">
                  <a14:hiddenFill xmlns:a14="http://schemas.microsoft.com/office/drawing/2010/main">
                    <a:solidFill>
                      <a:srgbClr val="FFFFFF"/>
                    </a:solidFill>
                  </a14:hiddenFill>
                </a:ext>
              </a:extLst>
            </p:spPr>
          </p:pic>
          <p:cxnSp>
            <p:nvCxnSpPr>
              <p:cNvPr id="111" name="Elbow Connector 110"/>
              <p:cNvCxnSpPr>
                <a:stCxn id="109" idx="3"/>
                <a:endCxn id="106" idx="2"/>
              </p:cNvCxnSpPr>
              <p:nvPr/>
            </p:nvCxnSpPr>
            <p:spPr bwMode="auto">
              <a:xfrm>
                <a:off x="3048000" y="17612056"/>
                <a:ext cx="1529795" cy="760618"/>
              </a:xfrm>
              <a:prstGeom prst="bentConnector3">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4" name="Elbow Connector 1023"/>
              <p:cNvCxnSpPr>
                <a:stCxn id="1031" idx="3"/>
                <a:endCxn id="106" idx="2"/>
              </p:cNvCxnSpPr>
              <p:nvPr/>
            </p:nvCxnSpPr>
            <p:spPr bwMode="auto">
              <a:xfrm flipV="1">
                <a:off x="3048001" y="18372674"/>
                <a:ext cx="1529794" cy="768476"/>
              </a:xfrm>
              <a:prstGeom prst="bentConnector3">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5" name="Straight Arrow Connector 1034"/>
              <p:cNvCxnSpPr>
                <a:stCxn id="106" idx="4"/>
              </p:cNvCxnSpPr>
              <p:nvPr/>
            </p:nvCxnSpPr>
            <p:spPr bwMode="auto">
              <a:xfrm>
                <a:off x="6217682" y="18372674"/>
                <a:ext cx="1173718" cy="0"/>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41" name="Picture 10"/>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16748760"/>
                <a:ext cx="521970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42" name="TextBox 1041"/>
              <p:cNvSpPr txBox="1"/>
              <p:nvPr/>
            </p:nvSpPr>
            <p:spPr>
              <a:xfrm>
                <a:off x="7818120" y="17622738"/>
                <a:ext cx="3125243" cy="1815882"/>
              </a:xfrm>
              <a:prstGeom prst="rect">
                <a:avLst/>
              </a:prstGeom>
              <a:noFill/>
            </p:spPr>
            <p:txBody>
              <a:bodyPr wrap="square" rtlCol="0" anchor="ctr">
                <a:spAutoFit/>
              </a:bodyPr>
              <a:lstStyle/>
              <a:p>
                <a:pPr marL="457200" indent="-457200">
                  <a:buFont typeface="Arial" panose="020B0604020202020204" pitchFamily="34" charset="0"/>
                  <a:buChar char="•"/>
                </a:pPr>
                <a:r>
                  <a:rPr lang="en-US" sz="2800" dirty="0" smtClean="0">
                    <a:solidFill>
                      <a:schemeClr val="tx1"/>
                    </a:solidFill>
                  </a:rPr>
                  <a:t>Dynamic</a:t>
                </a:r>
              </a:p>
              <a:p>
                <a:pPr marL="457200" indent="-457200">
                  <a:buFont typeface="Arial" panose="020B0604020202020204" pitchFamily="34" charset="0"/>
                  <a:buChar char="•"/>
                </a:pPr>
                <a:r>
                  <a:rPr lang="en-US" sz="2800" dirty="0" smtClean="0">
                    <a:solidFill>
                      <a:schemeClr val="tx1"/>
                    </a:solidFill>
                  </a:rPr>
                  <a:t>Semantically </a:t>
                </a:r>
                <a:r>
                  <a:rPr lang="en-US" sz="2800" dirty="0" err="1" smtClean="0">
                    <a:solidFill>
                      <a:schemeClr val="tx1"/>
                    </a:solidFill>
                  </a:rPr>
                  <a:t>Anotated</a:t>
                </a:r>
                <a:endParaRPr lang="en-US" sz="2800" dirty="0" smtClean="0">
                  <a:solidFill>
                    <a:schemeClr val="tx1"/>
                  </a:solidFill>
                </a:endParaRPr>
              </a:p>
              <a:p>
                <a:pPr marL="457200" indent="-457200">
                  <a:buFont typeface="Arial" panose="020B0604020202020204" pitchFamily="34" charset="0"/>
                  <a:buChar char="•"/>
                </a:pPr>
                <a:r>
                  <a:rPr lang="en-US" sz="2800" dirty="0" smtClean="0">
                    <a:solidFill>
                      <a:schemeClr val="tx1"/>
                    </a:solidFill>
                  </a:rPr>
                  <a:t>Mobile Friendly</a:t>
                </a:r>
                <a:endParaRPr lang="en-US" sz="2800" dirty="0">
                  <a:solidFill>
                    <a:schemeClr val="tx1"/>
                  </a:solidFill>
                </a:endParaRPr>
              </a:p>
            </p:txBody>
          </p:sp>
        </p:grpSp>
        <p:sp>
          <p:nvSpPr>
            <p:cNvPr id="1025" name="TextBox 1024"/>
            <p:cNvSpPr txBox="1"/>
            <p:nvPr/>
          </p:nvSpPr>
          <p:spPr>
            <a:xfrm>
              <a:off x="1408249" y="18973800"/>
              <a:ext cx="1776413" cy="461665"/>
            </a:xfrm>
            <a:prstGeom prst="rect">
              <a:avLst/>
            </a:prstGeom>
            <a:noFill/>
          </p:spPr>
          <p:txBody>
            <a:bodyPr wrap="square" rtlCol="0">
              <a:spAutoFit/>
            </a:bodyPr>
            <a:lstStyle/>
            <a:p>
              <a:r>
                <a:rPr lang="en-US" sz="2400" dirty="0" smtClean="0"/>
                <a:t>Resources</a:t>
              </a:r>
              <a:endParaRPr lang="en-US" sz="2400" dirty="0"/>
            </a:p>
          </p:txBody>
        </p:sp>
      </p:grpSp>
      <p:sp>
        <p:nvSpPr>
          <p:cNvPr id="229" name="TextBox 228"/>
          <p:cNvSpPr txBox="1"/>
          <p:nvPr/>
        </p:nvSpPr>
        <p:spPr>
          <a:xfrm>
            <a:off x="1905000" y="19830198"/>
            <a:ext cx="8599024"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a:t>
            </a:r>
            <a:r>
              <a:rPr lang="en-US" sz="1800" b="1" dirty="0" smtClean="0">
                <a:solidFill>
                  <a:schemeClr val="tx1"/>
                </a:solidFill>
                <a:latin typeface="Calibri" panose="020F0502020204030204" pitchFamily="34" charset="0"/>
              </a:rPr>
              <a:t>1. </a:t>
            </a:r>
            <a:r>
              <a:rPr lang="en-US" sz="1800" dirty="0" smtClean="0">
                <a:solidFill>
                  <a:schemeClr val="tx1"/>
                </a:solidFill>
                <a:latin typeface="Calibri" panose="020F0502020204030204" pitchFamily="34" charset="0"/>
              </a:rPr>
              <a:t>By Integrating the research group’s resources and the metadata you can get a dynamic, semantic a</a:t>
            </a:r>
            <a:endParaRPr lang="en-US" sz="1800" dirty="0">
              <a:solidFill>
                <a:schemeClr val="tx1"/>
              </a:solidFill>
              <a:latin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19636</TotalTime>
  <Words>1060</Words>
  <Application>Microsoft Office PowerPoint</Application>
  <PresentationFormat>Custom</PresentationFormat>
  <Paragraphs>72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Roxana Aparicio</dc:creator>
  <cp:lastModifiedBy>Erick Garcia</cp:lastModifiedBy>
  <cp:revision>533</cp:revision>
  <cp:lastPrinted>2011-02-18T17:33:21Z</cp:lastPrinted>
  <dcterms:created xsi:type="dcterms:W3CDTF">2003-10-22T21:07:56Z</dcterms:created>
  <dcterms:modified xsi:type="dcterms:W3CDTF">2015-08-27T23:51:41Z</dcterms:modified>
</cp:coreProperties>
</file>