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945600" cy="32918400"/>
  <p:notesSz cx="7315200" cy="9601200"/>
  <p:defaultTextStyle>
    <a:defPPr>
      <a:defRPr lang="en-GB"/>
    </a:defPPr>
    <a:lvl1pPr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1pPr>
    <a:lvl2pPr marL="742950" indent="-28575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2pPr>
    <a:lvl3pPr marL="11430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3pPr>
    <a:lvl4pPr marL="16002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4pPr>
    <a:lvl5pPr marL="20574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initials="L"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1364" y="22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Text Box 2"/>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p:cNvSpPr>
            <a:spLocks noGrp="1" noChangeArrowheads="1"/>
          </p:cNvSpPr>
          <p:nvPr>
            <p:ph type="dt"/>
          </p:nvPr>
        </p:nvSpPr>
        <p:spPr bwMode="auto">
          <a:xfrm>
            <a:off x="4143375" y="0"/>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760902AC-7B7F-4C4A-8820-E543ECBCCF7C}" type="datetime1">
              <a:rPr lang="en-US" altLang="en-US"/>
              <a:pPr/>
              <a:t>8/25/2015</a:t>
            </a:fld>
            <a:endParaRPr lang="en-US" altLang="en-US"/>
          </a:p>
        </p:txBody>
      </p:sp>
      <p:sp>
        <p:nvSpPr>
          <p:cNvPr id="2052" name="Rectangle 4"/>
          <p:cNvSpPr>
            <a:spLocks noGrp="1" noRot="1" noChangeAspect="1" noChangeArrowheads="1"/>
          </p:cNvSpPr>
          <p:nvPr>
            <p:ph type="sldImg"/>
          </p:nvPr>
        </p:nvSpPr>
        <p:spPr bwMode="auto">
          <a:xfrm>
            <a:off x="2457450" y="719138"/>
            <a:ext cx="2398713" cy="360045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731838" y="4560888"/>
            <a:ext cx="5849937"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p>
            <a:pPr lvl="0"/>
            <a:endParaRPr lang="en-US" altLang="en-US" smtClean="0"/>
          </a:p>
        </p:txBody>
      </p:sp>
      <p:sp>
        <p:nvSpPr>
          <p:cNvPr id="2054" name="Text Box 6"/>
          <p:cNvSpPr txBox="1">
            <a:spLocks noChangeArrowheads="1"/>
          </p:cNvSpPr>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p:cNvSpPr>
            <a:spLocks noGrp="1" noChangeArrowheads="1"/>
          </p:cNvSpPr>
          <p:nvPr>
            <p:ph type="sldNum"/>
          </p:nvPr>
        </p:nvSpPr>
        <p:spPr bwMode="auto">
          <a:xfrm>
            <a:off x="4143375" y="9120188"/>
            <a:ext cx="3168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EC052589-B9F0-4AC6-A40C-5AF461C40D50}" type="slidenum">
              <a:rPr lang="en-US" altLang="en-US"/>
              <a:pPr/>
              <a:t>‹#›</a:t>
            </a:fld>
            <a:endParaRPr lang="en-US" altLang="en-US"/>
          </a:p>
        </p:txBody>
      </p:sp>
    </p:spTree>
    <p:extLst>
      <p:ext uri="{BB962C8B-B14F-4D97-AF65-F5344CB8AC3E}">
        <p14:creationId xmlns:p14="http://schemas.microsoft.com/office/powerpoint/2010/main" val="2725855679"/>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fld id="{760902AC-7B7F-4C4A-8820-E543ECBCCF7C}" type="datetime1">
              <a:rPr lang="en-US" altLang="en-US"/>
              <a:pPr/>
              <a:t>8/25/2015</a:t>
            </a:fld>
            <a:endParaRPr lang="en-US" altLang="en-US"/>
          </a:p>
        </p:txBody>
      </p:sp>
      <p:sp>
        <p:nvSpPr>
          <p:cNvPr id="5" name="Rectangle 7"/>
          <p:cNvSpPr>
            <a:spLocks noGrp="1" noChangeArrowheads="1"/>
          </p:cNvSpPr>
          <p:nvPr>
            <p:ph type="sldNum"/>
          </p:nvPr>
        </p:nvSpPr>
        <p:spPr>
          <a:ln/>
        </p:spPr>
        <p:txBody>
          <a:bodyPr/>
          <a:lstStyle/>
          <a:p>
            <a:fld id="{C5B83D28-D490-49EC-8F08-EF508724DBBF}" type="slidenum">
              <a:rPr lang="en-US" altLang="en-US"/>
              <a:pPr/>
              <a:t>1</a:t>
            </a:fld>
            <a:endParaRPr lang="en-US" altLang="en-US"/>
          </a:p>
        </p:txBody>
      </p:sp>
      <p:sp>
        <p:nvSpPr>
          <p:cNvPr id="4097" name="Rectangle 1"/>
          <p:cNvSpPr txBox="1">
            <a:spLocks noGrp="1" noRot="1" noChangeAspect="1" noChangeArrowheads="1"/>
          </p:cNvSpPr>
          <p:nvPr>
            <p:ph type="sldImg"/>
          </p:nvPr>
        </p:nvSpPr>
        <p:spPr bwMode="auto">
          <a:xfrm>
            <a:off x="2457450" y="719138"/>
            <a:ext cx="2400300"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31838" y="4560888"/>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334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3BDB4FC5-73F2-4B26-9602-5DE77B424890}" type="slidenum">
              <a:rPr lang="en-US" altLang="en-US"/>
              <a:pPr/>
              <a:t>‹#›</a:t>
            </a:fld>
            <a:endParaRPr lang="en-US" altLang="en-US"/>
          </a:p>
        </p:txBody>
      </p:sp>
    </p:spTree>
    <p:extLst>
      <p:ext uri="{BB962C8B-B14F-4D97-AF65-F5344CB8AC3E}">
        <p14:creationId xmlns:p14="http://schemas.microsoft.com/office/powerpoint/2010/main" val="226216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AE65C6A-A835-4DC9-B953-E918EFE5C0F1}" type="slidenum">
              <a:rPr lang="en-US" altLang="en-US"/>
              <a:pPr/>
              <a:t>‹#›</a:t>
            </a:fld>
            <a:endParaRPr lang="en-US" altLang="en-US"/>
          </a:p>
        </p:txBody>
      </p:sp>
    </p:spTree>
    <p:extLst>
      <p:ext uri="{BB962C8B-B14F-4D97-AF65-F5344CB8AC3E}">
        <p14:creationId xmlns:p14="http://schemas.microsoft.com/office/powerpoint/2010/main" val="22290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09925" y="1319213"/>
            <a:ext cx="4937125" cy="28084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6963" y="1319213"/>
            <a:ext cx="14660562" cy="28084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14A7970-DABF-4B80-8254-7FC7651D2DE0}" type="slidenum">
              <a:rPr lang="en-US" altLang="en-US"/>
              <a:pPr/>
              <a:t>‹#›</a:t>
            </a:fld>
            <a:endParaRPr lang="en-US" altLang="en-US"/>
          </a:p>
        </p:txBody>
      </p:sp>
    </p:spTree>
    <p:extLst>
      <p:ext uri="{BB962C8B-B14F-4D97-AF65-F5344CB8AC3E}">
        <p14:creationId xmlns:p14="http://schemas.microsoft.com/office/powerpoint/2010/main" val="11159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A339AFD-C586-4059-9E99-EB7BB32C3B10}" type="slidenum">
              <a:rPr lang="en-US" altLang="en-US"/>
              <a:pPr/>
              <a:t>‹#›</a:t>
            </a:fld>
            <a:endParaRPr lang="en-US" altLang="en-US"/>
          </a:p>
        </p:txBody>
      </p:sp>
    </p:spTree>
    <p:extLst>
      <p:ext uri="{BB962C8B-B14F-4D97-AF65-F5344CB8AC3E}">
        <p14:creationId xmlns:p14="http://schemas.microsoft.com/office/powerpoint/2010/main" val="376315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D7AC8977-B02F-47CC-A684-4A30C7EBFD06}" type="slidenum">
              <a:rPr lang="en-US" altLang="en-US"/>
              <a:pPr/>
              <a:t>‹#›</a:t>
            </a:fld>
            <a:endParaRPr lang="en-US" altLang="en-US"/>
          </a:p>
        </p:txBody>
      </p:sp>
    </p:spTree>
    <p:extLst>
      <p:ext uri="{BB962C8B-B14F-4D97-AF65-F5344CB8AC3E}">
        <p14:creationId xmlns:p14="http://schemas.microsoft.com/office/powerpoint/2010/main" val="13497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6963" y="7681913"/>
            <a:ext cx="9798050"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7413" y="7681913"/>
            <a:ext cx="9799637"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96084DF-4D47-473B-A954-3020D0E5C541}" type="slidenum">
              <a:rPr lang="en-US" altLang="en-US"/>
              <a:pPr/>
              <a:t>‹#›</a:t>
            </a:fld>
            <a:endParaRPr lang="en-US" altLang="en-US"/>
          </a:p>
        </p:txBody>
      </p:sp>
    </p:spTree>
    <p:extLst>
      <p:ext uri="{BB962C8B-B14F-4D97-AF65-F5344CB8AC3E}">
        <p14:creationId xmlns:p14="http://schemas.microsoft.com/office/powerpoint/2010/main" val="2485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1683C302-87D7-403F-BB05-E1A818974A0E}" type="slidenum">
              <a:rPr lang="en-US" altLang="en-US"/>
              <a:pPr/>
              <a:t>‹#›</a:t>
            </a:fld>
            <a:endParaRPr lang="en-US" altLang="en-US"/>
          </a:p>
        </p:txBody>
      </p:sp>
    </p:spTree>
    <p:extLst>
      <p:ext uri="{BB962C8B-B14F-4D97-AF65-F5344CB8AC3E}">
        <p14:creationId xmlns:p14="http://schemas.microsoft.com/office/powerpoint/2010/main" val="273335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752A978-F386-4B79-9411-D39C50BCA346}" type="slidenum">
              <a:rPr lang="en-US" altLang="en-US"/>
              <a:pPr/>
              <a:t>‹#›</a:t>
            </a:fld>
            <a:endParaRPr lang="en-US" altLang="en-US"/>
          </a:p>
        </p:txBody>
      </p:sp>
    </p:spTree>
    <p:extLst>
      <p:ext uri="{BB962C8B-B14F-4D97-AF65-F5344CB8AC3E}">
        <p14:creationId xmlns:p14="http://schemas.microsoft.com/office/powerpoint/2010/main" val="31894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30752F-582A-4EE9-A3A9-06CADCC0AB88}" type="slidenum">
              <a:rPr lang="en-US" altLang="en-US"/>
              <a:pPr/>
              <a:t>‹#›</a:t>
            </a:fld>
            <a:endParaRPr lang="en-US" altLang="en-US"/>
          </a:p>
        </p:txBody>
      </p:sp>
    </p:spTree>
    <p:extLst>
      <p:ext uri="{BB962C8B-B14F-4D97-AF65-F5344CB8AC3E}">
        <p14:creationId xmlns:p14="http://schemas.microsoft.com/office/powerpoint/2010/main" val="335914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815A789-CBAD-4DFE-A287-66C7C5A8FDC0}" type="slidenum">
              <a:rPr lang="en-US" altLang="en-US"/>
              <a:pPr/>
              <a:t>‹#›</a:t>
            </a:fld>
            <a:endParaRPr lang="en-US" altLang="en-US"/>
          </a:p>
        </p:txBody>
      </p:sp>
    </p:spTree>
    <p:extLst>
      <p:ext uri="{BB962C8B-B14F-4D97-AF65-F5344CB8AC3E}">
        <p14:creationId xmlns:p14="http://schemas.microsoft.com/office/powerpoint/2010/main" val="11748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B04F8FD9-1154-4D14-8860-D09D9EF7561F}" type="slidenum">
              <a:rPr lang="en-US" altLang="en-US"/>
              <a:pPr/>
              <a:t>‹#›</a:t>
            </a:fld>
            <a:endParaRPr lang="en-US" altLang="en-US"/>
          </a:p>
        </p:txBody>
      </p:sp>
    </p:spTree>
    <p:extLst>
      <p:ext uri="{BB962C8B-B14F-4D97-AF65-F5344CB8AC3E}">
        <p14:creationId xmlns:p14="http://schemas.microsoft.com/office/powerpoint/2010/main" val="236557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96963" y="1319213"/>
            <a:ext cx="197500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1096963" y="7681913"/>
            <a:ext cx="19750087" cy="217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1096963" y="29976763"/>
            <a:ext cx="51212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7497763" y="29976763"/>
            <a:ext cx="69500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15727363" y="29976763"/>
            <a:ext cx="5119687"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mn-cs"/>
              </a:defRPr>
            </a:lvl1pPr>
          </a:lstStyle>
          <a:p>
            <a:fld id="{A8537D14-220D-4D6A-B08C-E92BAA27F1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2750"/>
        </a:spcBef>
        <a:spcAft>
          <a:spcPct val="0"/>
        </a:spcAft>
        <a:buClr>
          <a:srgbClr val="000000"/>
        </a:buClr>
        <a:buSzPct val="100000"/>
        <a:buFont typeface="Times New Roman" pitchFamily="16" charset="0"/>
        <a:defRPr sz="11000">
          <a:solidFill>
            <a:srgbClr val="000000"/>
          </a:solidFill>
          <a:latin typeface="+mn-lt"/>
          <a:ea typeface="+mn-ea"/>
          <a:cs typeface="+mn-cs"/>
        </a:defRPr>
      </a:lvl1pPr>
      <a:lvl2pPr marL="742950" indent="-285750" algn="l" defTabSz="457200" rtl="0" eaLnBrk="0" fontAlgn="base" hangingPunct="0">
        <a:spcBef>
          <a:spcPts val="2400"/>
        </a:spcBef>
        <a:spcAft>
          <a:spcPct val="0"/>
        </a:spcAft>
        <a:buClr>
          <a:srgbClr val="000000"/>
        </a:buClr>
        <a:buSzPct val="100000"/>
        <a:buFont typeface="Times New Roman" pitchFamily="16" charset="0"/>
        <a:defRPr sz="9600">
          <a:solidFill>
            <a:srgbClr val="000000"/>
          </a:solidFill>
          <a:latin typeface="+mn-lt"/>
          <a:ea typeface="+mn-ea"/>
          <a:cs typeface="+mn-cs"/>
        </a:defRPr>
      </a:lvl2pPr>
      <a:lvl3pPr marL="1143000" indent="-228600" algn="l" defTabSz="457200" rtl="0" eaLnBrk="0" fontAlgn="base" hangingPunct="0">
        <a:spcBef>
          <a:spcPts val="2050"/>
        </a:spcBef>
        <a:spcAft>
          <a:spcPct val="0"/>
        </a:spcAft>
        <a:buClr>
          <a:srgbClr val="000000"/>
        </a:buClr>
        <a:buSzPct val="100000"/>
        <a:buFont typeface="Times New Roman" pitchFamily="16" charset="0"/>
        <a:defRPr sz="8200">
          <a:solidFill>
            <a:srgbClr val="000000"/>
          </a:solidFill>
          <a:latin typeface="+mn-lt"/>
          <a:ea typeface="+mn-ea"/>
          <a:cs typeface="+mn-cs"/>
        </a:defRPr>
      </a:lvl3pPr>
      <a:lvl4pPr marL="1600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4pPr>
      <a:lvl5pPr marL="20574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5pPr>
      <a:lvl6pPr marL="25146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6pPr>
      <a:lvl7pPr marL="29718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7pPr>
      <a:lvl8pPr marL="34290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8pPr>
      <a:lvl9pPr marL="3886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14400" y="5580063"/>
            <a:ext cx="20781963" cy="312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2800" b="1" dirty="0">
                <a:latin typeface="Calibri" charset="0"/>
                <a:ea typeface="DejaVu Sans" charset="0"/>
                <a:cs typeface="DejaVu Sans" charset="0"/>
              </a:rPr>
              <a:t>Erick Garcia</a:t>
            </a:r>
            <a:r>
              <a:rPr lang="en-US" altLang="en-US" sz="2800" b="1" baseline="30000" dirty="0">
                <a:latin typeface="Calibri" charset="0"/>
                <a:ea typeface="DejaVu Sans" charset="0"/>
                <a:cs typeface="DejaVu Sans" charset="0"/>
              </a:rPr>
              <a:t>1,2</a:t>
            </a:r>
            <a:r>
              <a:rPr lang="en-US" altLang="en-US" sz="2800" b="1" dirty="0">
                <a:latin typeface="Calibri" charset="0"/>
                <a:ea typeface="DejaVu Sans" charset="0"/>
                <a:cs typeface="DejaVu Sans" charset="0"/>
              </a:rPr>
              <a:t>,  Supervised by: Dr. Natalia Villanueva Rosales</a:t>
            </a:r>
            <a:r>
              <a:rPr lang="en-US" altLang="en-US" sz="2800" b="1" baseline="30000" dirty="0">
                <a:latin typeface="Calibri" charset="0"/>
                <a:ea typeface="DejaVu Sans" charset="0"/>
                <a:cs typeface="DejaVu Sans" charset="0"/>
              </a:rPr>
              <a:t>1,2</a:t>
            </a:r>
          </a:p>
          <a:p>
            <a:pPr algn="ctr"/>
            <a:r>
              <a:rPr lang="en-US" altLang="en-US" sz="2800" b="1" baseline="30000" dirty="0">
                <a:latin typeface="Calibri" charset="0"/>
                <a:ea typeface="DejaVu Sans" charset="0"/>
                <a:cs typeface="DejaVu Sans" charset="0"/>
              </a:rPr>
              <a:t>1</a:t>
            </a:r>
            <a:r>
              <a:rPr lang="en-US" altLang="en-US" sz="2800" b="1" dirty="0">
                <a:latin typeface="Calibri" charset="0"/>
                <a:ea typeface="DejaVu Sans" charset="0"/>
                <a:cs typeface="DejaVu Sans" charset="0"/>
              </a:rPr>
              <a:t>Department of Computer Science,  </a:t>
            </a:r>
            <a:r>
              <a:rPr lang="en-US" altLang="en-US" sz="2800" b="1" baseline="30000" dirty="0">
                <a:latin typeface="Calibri" charset="0"/>
                <a:ea typeface="DejaVu Sans" charset="0"/>
                <a:cs typeface="DejaVu Sans" charset="0"/>
              </a:rPr>
              <a:t>2</a:t>
            </a:r>
            <a:r>
              <a:rPr lang="en-US" altLang="en-US" sz="2800" b="1" dirty="0">
                <a:latin typeface="Calibri" charset="0"/>
                <a:ea typeface="DejaVu Sans" charset="0"/>
                <a:cs typeface="DejaVu Sans" charset="0"/>
              </a:rPr>
              <a:t>Cyber-ShARE Center of Excellence</a:t>
            </a:r>
          </a:p>
          <a:p>
            <a:pPr algn="ctr"/>
            <a:r>
              <a:rPr lang="en-US" altLang="en-US" sz="2800" b="1" dirty="0">
                <a:latin typeface="Calibri" charset="0"/>
                <a:ea typeface="DejaVu Sans" charset="0"/>
                <a:cs typeface="DejaVu Sans" charset="0"/>
              </a:rPr>
              <a:t>egarcia87@miners.utep.edu, nvillanuevarosales@utep.edu</a:t>
            </a:r>
          </a:p>
          <a:p>
            <a:pPr algn="ctr"/>
            <a:r>
              <a:rPr lang="en-US" altLang="en-US" sz="2800" b="1" dirty="0">
                <a:latin typeface="Calibri" charset="0"/>
                <a:ea typeface="DejaVu Sans" charset="0"/>
                <a:cs typeface="DejaVu Sans" charset="0"/>
              </a:rPr>
              <a:t>The University of Texas at El Pas</a:t>
            </a:r>
            <a:r>
              <a:rPr lang="en-US" altLang="en-US" sz="2400" b="1" dirty="0">
                <a:latin typeface="Calibri" charset="0"/>
                <a:ea typeface="DejaVu Sans" charset="0"/>
                <a:cs typeface="DejaVu Sans" charset="0"/>
              </a:rPr>
              <a:t>o</a:t>
            </a:r>
          </a:p>
          <a:p>
            <a:pPr algn="ctr"/>
            <a:endParaRPr lang="en-US" altLang="en-US" sz="2400" dirty="0">
              <a:ea typeface="DejaVu Sans" charset="0"/>
              <a:cs typeface="DejaVu Sans" charset="0"/>
            </a:endParaRPr>
          </a:p>
          <a:p>
            <a:pPr algn="ctr"/>
            <a:endParaRPr lang="en-US" altLang="en-US" sz="2400" dirty="0">
              <a:ea typeface="DejaVu Sans" charset="0"/>
              <a:cs typeface="DejaVu Sans" charset="0"/>
            </a:endParaRPr>
          </a:p>
        </p:txBody>
      </p:sp>
      <p:sp>
        <p:nvSpPr>
          <p:cNvPr id="3074" name="Rectangle 2"/>
          <p:cNvSpPr>
            <a:spLocks noChangeArrowheads="1"/>
          </p:cNvSpPr>
          <p:nvPr/>
        </p:nvSpPr>
        <p:spPr bwMode="auto">
          <a:xfrm>
            <a:off x="920750" y="871538"/>
            <a:ext cx="20132675" cy="31146750"/>
          </a:xfrm>
          <a:prstGeom prst="rect">
            <a:avLst/>
          </a:prstGeom>
          <a:noFill/>
          <a:ln w="1260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Rectangle 3"/>
          <p:cNvSpPr>
            <a:spLocks noChangeArrowheads="1"/>
          </p:cNvSpPr>
          <p:nvPr/>
        </p:nvSpPr>
        <p:spPr bwMode="auto">
          <a:xfrm>
            <a:off x="0" y="0"/>
            <a:ext cx="219456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862013"/>
            <a:ext cx="20100925" cy="3646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p:cNvSpPr>
            <a:spLocks noChangeArrowheads="1"/>
          </p:cNvSpPr>
          <p:nvPr/>
        </p:nvSpPr>
        <p:spPr bwMode="auto">
          <a:xfrm>
            <a:off x="-4562475" y="4846638"/>
            <a:ext cx="31488063"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3600" b="1" dirty="0">
                <a:latin typeface="Calibri" charset="0"/>
                <a:ea typeface="DejaVu Sans" charset="0"/>
                <a:cs typeface="DejaVu Sans" charset="0"/>
              </a:rPr>
              <a:t>Semantic-based data integration and exchange for a research group</a:t>
            </a:r>
          </a:p>
        </p:txBody>
      </p:sp>
      <p:pic>
        <p:nvPicPr>
          <p:cNvPr id="8" name="Picture 4" descr="C:\Users\jaime\Documents\2. SCHOOL\Spring 2015\iLink\footer.png"/>
          <p:cNvPicPr>
            <a:picLocks noChangeAspect="1" noChangeArrowheads="1"/>
          </p:cNvPicPr>
          <p:nvPr/>
        </p:nvPicPr>
        <p:blipFill rotWithShape="1">
          <a:blip r:embed="rId4">
            <a:extLst>
              <a:ext uri="{28A0092B-C50C-407E-A947-70E740481C1C}">
                <a14:useLocalDpi xmlns:a14="http://schemas.microsoft.com/office/drawing/2010/main" val="0"/>
              </a:ext>
            </a:extLst>
          </a:blip>
          <a:srcRect l="28324" t="-42777" b="-1"/>
          <a:stretch/>
        </p:blipFill>
        <p:spPr bwMode="auto">
          <a:xfrm>
            <a:off x="942480" y="30861000"/>
            <a:ext cx="20135881" cy="12149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92318" y="31267400"/>
            <a:ext cx="14671682" cy="830997"/>
          </a:xfrm>
          <a:prstGeom prst="rect">
            <a:avLst/>
          </a:prstGeom>
          <a:noFill/>
        </p:spPr>
        <p:txBody>
          <a:bodyPr wrap="square" rtlCol="0">
            <a:spAutoFit/>
          </a:bodyPr>
          <a:lstStyle/>
          <a:p>
            <a:pPr algn="ctr"/>
            <a:r>
              <a:rPr lang="en-US" sz="1600" b="1" dirty="0">
                <a:solidFill>
                  <a:schemeClr val="tx1"/>
                </a:solidFill>
              </a:rPr>
              <a:t>Supported in part by the National Science Foundation under CREST Grant No. </a:t>
            </a:r>
            <a:r>
              <a:rPr lang="en-US" sz="1600" b="1" dirty="0" smtClean="0">
                <a:solidFill>
                  <a:schemeClr val="tx1"/>
                </a:solidFill>
              </a:rPr>
              <a:t>HRD-1242122 </a:t>
            </a:r>
            <a:r>
              <a:rPr lang="en-US" sz="1600" b="1" dirty="0">
                <a:solidFill>
                  <a:schemeClr val="tx1"/>
                </a:solidFill>
              </a:rPr>
              <a:t>and DUE-0963648.</a:t>
            </a:r>
          </a:p>
          <a:p>
            <a:pPr algn="ctr"/>
            <a:r>
              <a:rPr lang="en-US" sz="1600" b="1" dirty="0">
                <a:solidFill>
                  <a:schemeClr val="tx1"/>
                </a:solidFill>
              </a:rPr>
              <a:t>Any opinions, findings, and conclusions or </a:t>
            </a:r>
            <a:r>
              <a:rPr lang="en-US" sz="1600" b="1" dirty="0" smtClean="0">
                <a:solidFill>
                  <a:schemeClr val="tx1"/>
                </a:solidFill>
              </a:rPr>
              <a:t>recommendations </a:t>
            </a:r>
            <a:r>
              <a:rPr lang="en-US" sz="1600" b="1" dirty="0">
                <a:solidFill>
                  <a:schemeClr val="tx1"/>
                </a:solidFill>
              </a:rPr>
              <a:t>expressed in this material are those of the authors and do not necessarily reflect the views of the National Science </a:t>
            </a:r>
            <a:r>
              <a:rPr lang="en-US" sz="1600" b="1" dirty="0" smtClean="0">
                <a:solidFill>
                  <a:schemeClr val="tx1"/>
                </a:solidFill>
              </a:rPr>
              <a:t>Foundation.</a:t>
            </a:r>
            <a:endParaRPr lang="es-MX" sz="1600" b="1" dirty="0">
              <a:solidFill>
                <a:schemeClr val="tx1"/>
              </a:solidFill>
            </a:endParaRPr>
          </a:p>
        </p:txBody>
      </p:sp>
      <p:grpSp>
        <p:nvGrpSpPr>
          <p:cNvPr id="10" name="Group 9"/>
          <p:cNvGrpSpPr/>
          <p:nvPr/>
        </p:nvGrpSpPr>
        <p:grpSpPr>
          <a:xfrm>
            <a:off x="859971" y="14097000"/>
            <a:ext cx="19942629" cy="16736199"/>
            <a:chOff x="859971" y="14792755"/>
            <a:chExt cx="19942629" cy="16736199"/>
          </a:xfrm>
        </p:grpSpPr>
        <p:grpSp>
          <p:nvGrpSpPr>
            <p:cNvPr id="11" name="Group 10"/>
            <p:cNvGrpSpPr/>
            <p:nvPr/>
          </p:nvGrpSpPr>
          <p:grpSpPr>
            <a:xfrm>
              <a:off x="975154" y="26863825"/>
              <a:ext cx="14564880" cy="4225068"/>
              <a:chOff x="1800197" y="30806858"/>
              <a:chExt cx="14564880" cy="4618033"/>
            </a:xfrm>
          </p:grpSpPr>
          <p:sp>
            <p:nvSpPr>
              <p:cNvPr id="22" name="CustomShape 25"/>
              <p:cNvSpPr/>
              <p:nvPr/>
            </p:nvSpPr>
            <p:spPr>
              <a:xfrm>
                <a:off x="1818510" y="30806858"/>
                <a:ext cx="8438400" cy="798478"/>
              </a:xfrm>
              <a:prstGeom prst="rect">
                <a:avLst/>
              </a:prstGeom>
            </p:spPr>
            <p:txBody>
              <a:bodyPr lIns="113040" tIns="56520" rIns="113040" bIns="56520"/>
              <a:lstStyle/>
              <a:p>
                <a:pPr>
                  <a:lnSpc>
                    <a:spcPct val="100000"/>
                  </a:lnSpc>
                </a:pPr>
                <a:r>
                  <a:rPr lang="en-US" sz="3200" b="1" dirty="0" smtClean="0">
                    <a:solidFill>
                      <a:schemeClr val="tx1"/>
                    </a:solidFill>
                    <a:latin typeface="Calibri"/>
                  </a:rPr>
                  <a:t>Future </a:t>
                </a:r>
                <a:r>
                  <a:rPr lang="en-US" sz="3200" b="1" dirty="0">
                    <a:solidFill>
                      <a:schemeClr val="tx1"/>
                    </a:solidFill>
                    <a:latin typeface="Calibri"/>
                  </a:rPr>
                  <a:t>Work</a:t>
                </a:r>
                <a:endParaRPr sz="1050" dirty="0">
                  <a:solidFill>
                    <a:schemeClr val="tx1"/>
                  </a:solidFill>
                </a:endParaRPr>
              </a:p>
            </p:txBody>
          </p:sp>
          <p:sp>
            <p:nvSpPr>
              <p:cNvPr id="24" name="CustomShape 27"/>
              <p:cNvSpPr/>
              <p:nvPr/>
            </p:nvSpPr>
            <p:spPr>
              <a:xfrm>
                <a:off x="1800197" y="31688619"/>
                <a:ext cx="14564880" cy="3736272"/>
              </a:xfrm>
              <a:prstGeom prst="rect">
                <a:avLst/>
              </a:prstGeom>
            </p:spPr>
            <p:txBody>
              <a:bodyPr lIns="113040" tIns="56520" rIns="113040" bIns="56520"/>
              <a:lstStyle/>
              <a:p>
                <a:pPr lvl="0"/>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Evaluation </a:t>
                </a:r>
                <a:r>
                  <a:rPr lang="en-US" sz="2800" dirty="0">
                    <a:solidFill>
                      <a:schemeClr val="tx1"/>
                    </a:solidFill>
                    <a:latin typeface="Calibri" panose="020F0502020204030204" pitchFamily="34" charset="0"/>
                  </a:rPr>
                  <a:t>of the system based on: </a:t>
                </a:r>
              </a:p>
              <a:p>
                <a:pPr marL="1028700" lvl="1" indent="-571500">
                  <a:buFont typeface="Arial" panose="020B0604020202020204" pitchFamily="34" charset="0"/>
                  <a:buChar char="•"/>
                </a:pPr>
                <a:r>
                  <a:rPr lang="en-US" sz="2800" dirty="0">
                    <a:solidFill>
                      <a:schemeClr val="tx1"/>
                    </a:solidFill>
                    <a:latin typeface="Calibri" panose="020F0502020204030204" pitchFamily="34" charset="0"/>
                  </a:rPr>
                  <a:t>Discoverability of resources by machines using metadata.</a:t>
                </a:r>
              </a:p>
              <a:p>
                <a:pPr marL="1028700" lvl="1" indent="-571500">
                  <a:buFont typeface="Arial" panose="020B0604020202020204" pitchFamily="34" charset="0"/>
                  <a:buChar char="•"/>
                </a:pPr>
                <a:r>
                  <a:rPr lang="en-US" sz="2800" dirty="0">
                    <a:solidFill>
                      <a:schemeClr val="tx1"/>
                    </a:solidFill>
                    <a:latin typeface="Calibri" panose="020F0502020204030204" pitchFamily="34" charset="0"/>
                  </a:rPr>
                  <a:t>Usability for human users.</a:t>
                </a:r>
              </a:p>
            </p:txBody>
          </p:sp>
        </p:grpSp>
        <p:grpSp>
          <p:nvGrpSpPr>
            <p:cNvPr id="12" name="Group 11"/>
            <p:cNvGrpSpPr/>
            <p:nvPr/>
          </p:nvGrpSpPr>
          <p:grpSpPr>
            <a:xfrm>
              <a:off x="859971" y="29092870"/>
              <a:ext cx="10189029" cy="2436084"/>
              <a:chOff x="1405094" y="33146413"/>
              <a:chExt cx="10189029" cy="2436084"/>
            </a:xfrm>
          </p:grpSpPr>
          <p:sp>
            <p:nvSpPr>
              <p:cNvPr id="19" name="TextBox 18"/>
              <p:cNvSpPr txBox="1"/>
              <p:nvPr/>
            </p:nvSpPr>
            <p:spPr>
              <a:xfrm>
                <a:off x="1611923" y="34105169"/>
                <a:ext cx="9982200" cy="1477328"/>
              </a:xfrm>
              <a:prstGeom prst="rect">
                <a:avLst/>
              </a:prstGeom>
              <a:noFill/>
            </p:spPr>
            <p:txBody>
              <a:bodyPr wrap="square" rtlCol="0">
                <a:spAutoFit/>
              </a:bodyPr>
              <a:lstStyle/>
              <a:p>
                <a:r>
                  <a:rPr lang="en-US" sz="1800" dirty="0">
                    <a:solidFill>
                      <a:schemeClr val="tx1"/>
                    </a:solidFill>
                    <a:latin typeface="Calibri" panose="020F0502020204030204" pitchFamily="34" charset="0"/>
                  </a:rPr>
                  <a:t>[1] Understanding Metadata (pp. 4-10). (2004). </a:t>
                </a:r>
                <a:r>
                  <a:rPr lang="en-US" sz="1800" dirty="0" smtClean="0">
                    <a:solidFill>
                      <a:schemeClr val="tx1"/>
                    </a:solidFill>
                    <a:latin typeface="Calibri" panose="020F0502020204030204" pitchFamily="34" charset="0"/>
                  </a:rPr>
                  <a:t>Bethesda, NISO </a:t>
                </a:r>
                <a:r>
                  <a:rPr lang="en-US" sz="1800" dirty="0">
                    <a:solidFill>
                      <a:schemeClr val="tx1"/>
                    </a:solidFill>
                    <a:latin typeface="Calibri" panose="020F0502020204030204" pitchFamily="34" charset="0"/>
                  </a:rPr>
                  <a:t>Press National Information Standards </a:t>
                </a:r>
                <a:r>
                  <a:rPr lang="en-US" sz="1800" dirty="0" smtClean="0">
                    <a:solidFill>
                      <a:schemeClr val="tx1"/>
                    </a:solidFill>
                    <a:latin typeface="Calibri" panose="020F0502020204030204" pitchFamily="34" charset="0"/>
                  </a:rPr>
                  <a:t>Organization</a:t>
                </a:r>
              </a:p>
              <a:p>
                <a:r>
                  <a:rPr lang="en-US" sz="1800" dirty="0" smtClean="0">
                    <a:solidFill>
                      <a:schemeClr val="tx1"/>
                    </a:solidFill>
                    <a:latin typeface="Calibri" panose="020F0502020204030204" pitchFamily="34" charset="0"/>
                  </a:rPr>
                  <a:t>[2] Semantic Web, </a:t>
                </a:r>
                <a:r>
                  <a:rPr lang="en-US" sz="1800" dirty="0">
                    <a:solidFill>
                      <a:schemeClr val="tx1"/>
                    </a:solidFill>
                    <a:latin typeface="Calibri" panose="020F0502020204030204" pitchFamily="34" charset="0"/>
                  </a:rPr>
                  <a:t>Retrieved April 15, 2015 </a:t>
                </a:r>
                <a:r>
                  <a:rPr lang="en-US" sz="1800" dirty="0" smtClean="0">
                    <a:solidFill>
                      <a:schemeClr val="tx1"/>
                    </a:solidFill>
                    <a:latin typeface="Calibri" panose="020F0502020204030204" pitchFamily="34" charset="0"/>
                  </a:rPr>
                  <a:t>from http</a:t>
                </a:r>
                <a:r>
                  <a:rPr lang="en-US" sz="1800" dirty="0">
                    <a:solidFill>
                      <a:schemeClr val="tx1"/>
                    </a:solidFill>
                    <a:latin typeface="Calibri" panose="020F0502020204030204" pitchFamily="34" charset="0"/>
                  </a:rPr>
                  <a:t>://www.w3.org/standards/semanticweb/data</a:t>
                </a:r>
                <a:endParaRPr lang="en-US" sz="1800" dirty="0" smtClean="0">
                  <a:solidFill>
                    <a:schemeClr val="tx1"/>
                  </a:solidFill>
                  <a:latin typeface="Calibri" panose="020F0502020204030204" pitchFamily="34" charset="0"/>
                </a:endParaRPr>
              </a:p>
              <a:p>
                <a:r>
                  <a:rPr lang="en-US" sz="1800" dirty="0" smtClean="0">
                    <a:solidFill>
                      <a:schemeClr val="tx1"/>
                    </a:solidFill>
                    <a:latin typeface="Calibri" panose="020F0502020204030204" pitchFamily="34" charset="0"/>
                  </a:rPr>
                  <a:t>[3] FOAF, Retrieved April 15, 2015 from </a:t>
                </a:r>
                <a:r>
                  <a:rPr lang="en-US" sz="1800" dirty="0">
                    <a:solidFill>
                      <a:schemeClr val="tx1"/>
                    </a:solidFill>
                    <a:latin typeface="Calibri" panose="020F0502020204030204" pitchFamily="34" charset="0"/>
                  </a:rPr>
                  <a:t>http://www.foaf-project.org</a:t>
                </a:r>
                <a:r>
                  <a:rPr lang="en-US" sz="1800" dirty="0" smtClean="0">
                    <a:solidFill>
                      <a:schemeClr val="tx1"/>
                    </a:solidFill>
                    <a:latin typeface="Calibri" panose="020F0502020204030204" pitchFamily="34" charset="0"/>
                  </a:rPr>
                  <a:t>/.</a:t>
                </a:r>
              </a:p>
              <a:p>
                <a:r>
                  <a:rPr lang="en-US" sz="1800" dirty="0" smtClean="0">
                    <a:solidFill>
                      <a:schemeClr val="tx1"/>
                    </a:solidFill>
                    <a:latin typeface="Calibri" panose="020F0502020204030204" pitchFamily="34" charset="0"/>
                  </a:rPr>
                  <a:t>[4] iLink Website: </a:t>
                </a:r>
                <a:r>
                  <a:rPr lang="en-US" sz="1800" dirty="0">
                    <a:solidFill>
                      <a:schemeClr val="tx1"/>
                    </a:solidFill>
                    <a:latin typeface="Calibri" panose="020F0502020204030204" pitchFamily="34" charset="0"/>
                  </a:rPr>
                  <a:t>http://iLink.cybershare.utep.edu/</a:t>
                </a:r>
                <a:r>
                  <a:rPr lang="en-US" sz="1800" dirty="0" smtClean="0">
                    <a:solidFill>
                      <a:schemeClr val="tx1"/>
                    </a:solidFill>
                    <a:latin typeface="Calibri" panose="020F0502020204030204" pitchFamily="34" charset="0"/>
                  </a:rPr>
                  <a:t> </a:t>
                </a:r>
                <a:endParaRPr lang="en-US" sz="1800" dirty="0">
                  <a:solidFill>
                    <a:schemeClr val="tx1"/>
                  </a:solidFill>
                  <a:latin typeface="Calibri" panose="020F0502020204030204" pitchFamily="34" charset="0"/>
                </a:endParaRPr>
              </a:p>
            </p:txBody>
          </p:sp>
          <p:sp>
            <p:nvSpPr>
              <p:cNvPr id="20" name="CustomShape 25"/>
              <p:cNvSpPr/>
              <p:nvPr/>
            </p:nvSpPr>
            <p:spPr>
              <a:xfrm>
                <a:off x="1405094" y="33146413"/>
                <a:ext cx="8438400" cy="798480"/>
              </a:xfrm>
              <a:prstGeom prst="rect">
                <a:avLst/>
              </a:prstGeom>
            </p:spPr>
            <p:txBody>
              <a:bodyPr lIns="113040" tIns="56520" rIns="113040" bIns="56520"/>
              <a:lstStyle/>
              <a:p>
                <a:pPr>
                  <a:lnSpc>
                    <a:spcPct val="100000"/>
                  </a:lnSpc>
                </a:pPr>
                <a:r>
                  <a:rPr lang="en-US" sz="3200" b="1" dirty="0" smtClean="0">
                    <a:solidFill>
                      <a:schemeClr val="tx1"/>
                    </a:solidFill>
                    <a:latin typeface="Calibri"/>
                  </a:rPr>
                  <a:t>References</a:t>
                </a:r>
                <a:endParaRPr sz="1050" dirty="0">
                  <a:solidFill>
                    <a:schemeClr val="tx1"/>
                  </a:solidFill>
                </a:endParaRPr>
              </a:p>
            </p:txBody>
          </p:sp>
        </p:grpSp>
        <p:sp>
          <p:nvSpPr>
            <p:cNvPr id="13" name="CustomShape 6"/>
            <p:cNvSpPr/>
            <p:nvPr/>
          </p:nvSpPr>
          <p:spPr>
            <a:xfrm>
              <a:off x="11430000" y="15630955"/>
              <a:ext cx="9372600" cy="1855675"/>
            </a:xfrm>
            <a:prstGeom prst="rect">
              <a:avLst/>
            </a:prstGeom>
          </p:spPr>
          <p:txBody>
            <a:bodyPr lIns="90000" tIns="45000" rIns="90000" bIns="45000"/>
            <a:lstStyle/>
            <a:p>
              <a:r>
                <a:rPr lang="en-US" sz="2800" dirty="0" smtClean="0">
                  <a:solidFill>
                    <a:schemeClr val="tx1"/>
                  </a:solidFill>
                  <a:latin typeface="Calibri" panose="020F0502020204030204" pitchFamily="34" charset="0"/>
                </a:rPr>
                <a:t>Can semantic-, web-based approaches, e.g., ontologies, enable the creation of systems that automatically integrate information about a research group and share information for both humans and machines?</a:t>
              </a:r>
              <a:endParaRPr lang="en-US" sz="2800" dirty="0">
                <a:solidFill>
                  <a:schemeClr val="tx1"/>
                </a:solidFill>
                <a:latin typeface="Calibri" panose="020F0502020204030204" pitchFamily="34" charset="0"/>
              </a:endParaRPr>
            </a:p>
          </p:txBody>
        </p:sp>
        <p:sp>
          <p:nvSpPr>
            <p:cNvPr id="16" name="CustomShape 6"/>
            <p:cNvSpPr/>
            <p:nvPr/>
          </p:nvSpPr>
          <p:spPr>
            <a:xfrm>
              <a:off x="11506199" y="18317005"/>
              <a:ext cx="9296399" cy="3510698"/>
            </a:xfrm>
            <a:prstGeom prst="rect">
              <a:avLst/>
            </a:prstGeom>
          </p:spPr>
          <p:txBody>
            <a:bodyPr lIns="90000" tIns="45000" rIns="90000" bIns="45000"/>
            <a:lstStyle/>
            <a:p>
              <a:pPr lvl="0"/>
              <a:r>
                <a:rPr lang="en-US" sz="2800" dirty="0" smtClean="0">
                  <a:solidFill>
                    <a:schemeClr val="tx1"/>
                  </a:solidFill>
                  <a:latin typeface="Calibri" panose="020F0502020204030204" pitchFamily="34" charset="0"/>
                </a:rPr>
                <a:t>Design a </a:t>
              </a:r>
              <a:r>
                <a:rPr lang="en-US" sz="2800" dirty="0">
                  <a:solidFill>
                    <a:schemeClr val="tx1"/>
                  </a:solidFill>
                  <a:latin typeface="Calibri" panose="020F0502020204030204" pitchFamily="34" charset="0"/>
                </a:rPr>
                <a:t>web-based application for the iLink research group that can be : </a:t>
              </a:r>
              <a:endParaRPr lang="en-US" sz="2800" dirty="0" smtClean="0">
                <a:solidFill>
                  <a:schemeClr val="tx1"/>
                </a:solidFill>
                <a:latin typeface="Calibri" panose="020F0502020204030204" pitchFamily="34" charset="0"/>
              </a:endParaRPr>
            </a:p>
            <a:p>
              <a:pPr marL="857250" lvl="0" indent="-857250">
                <a:buAutoNum type="romanLcParenR"/>
              </a:pPr>
              <a:r>
                <a:rPr lang="en-US" sz="2800" dirty="0" smtClean="0">
                  <a:solidFill>
                    <a:schemeClr val="tx1"/>
                  </a:solidFill>
                  <a:latin typeface="Calibri" panose="020F0502020204030204" pitchFamily="34" charset="0"/>
                </a:rPr>
                <a:t>dynamically </a:t>
              </a:r>
              <a:r>
                <a:rPr lang="en-US" sz="2800" dirty="0">
                  <a:solidFill>
                    <a:schemeClr val="tx1"/>
                  </a:solidFill>
                  <a:latin typeface="Calibri" panose="020F0502020204030204" pitchFamily="34" charset="0"/>
                </a:rPr>
                <a:t>populated </a:t>
              </a:r>
              <a:r>
                <a:rPr lang="en-US" sz="2800" dirty="0" smtClean="0">
                  <a:solidFill>
                    <a:schemeClr val="tx1"/>
                  </a:solidFill>
                  <a:latin typeface="Calibri" panose="020F0502020204030204" pitchFamily="34" charset="0"/>
                </a:rPr>
                <a:t>from </a:t>
              </a:r>
              <a:r>
                <a:rPr lang="en-US" sz="2800" dirty="0">
                  <a:solidFill>
                    <a:schemeClr val="tx1"/>
                  </a:solidFill>
                  <a:latin typeface="Calibri" panose="020F0502020204030204" pitchFamily="34" charset="0"/>
                </a:rPr>
                <a:t>heterogeneous sources, </a:t>
              </a:r>
              <a:endParaRPr lang="en-US" sz="2800" dirty="0" smtClean="0">
                <a:solidFill>
                  <a:schemeClr val="tx1"/>
                </a:solidFill>
                <a:latin typeface="Calibri" panose="020F0502020204030204" pitchFamily="34" charset="0"/>
              </a:endParaRPr>
            </a:p>
            <a:p>
              <a:pPr marL="857250" lvl="0" indent="-857250">
                <a:buAutoNum type="romanLcParenR"/>
              </a:pPr>
              <a:r>
                <a:rPr lang="en-US" sz="2800" dirty="0" smtClean="0">
                  <a:solidFill>
                    <a:schemeClr val="tx1"/>
                  </a:solidFill>
                  <a:latin typeface="Calibri" panose="020F0502020204030204" pitchFamily="34" charset="0"/>
                </a:rPr>
                <a:t>mobile-friendly  </a:t>
              </a:r>
              <a:r>
                <a:rPr lang="en-US" sz="2800" dirty="0">
                  <a:solidFill>
                    <a:schemeClr val="tx1"/>
                  </a:solidFill>
                  <a:latin typeface="Calibri" panose="020F0502020204030204" pitchFamily="34" charset="0"/>
                </a:rPr>
                <a:t>for human consumption, </a:t>
              </a:r>
              <a:endParaRPr lang="en-US" sz="2800" dirty="0" smtClean="0">
                <a:solidFill>
                  <a:schemeClr val="tx1"/>
                </a:solidFill>
                <a:latin typeface="Calibri" panose="020F0502020204030204" pitchFamily="34" charset="0"/>
              </a:endParaRPr>
            </a:p>
            <a:p>
              <a:pPr marL="857250" lvl="0" indent="-857250">
                <a:buAutoNum type="romanLcParenR"/>
              </a:pPr>
              <a:r>
                <a:rPr lang="en-US" sz="2800" dirty="0" smtClean="0">
                  <a:solidFill>
                    <a:schemeClr val="tx1"/>
                  </a:solidFill>
                  <a:latin typeface="Calibri" panose="020F0502020204030204" pitchFamily="34" charset="0"/>
                </a:rPr>
                <a:t>use </a:t>
              </a:r>
              <a:r>
                <a:rPr lang="en-US" sz="2800" dirty="0">
                  <a:solidFill>
                    <a:schemeClr val="tx1"/>
                  </a:solidFill>
                  <a:latin typeface="Calibri" panose="020F0502020204030204" pitchFamily="34" charset="0"/>
                </a:rPr>
                <a:t>web standards for interoperability of other systems, </a:t>
              </a:r>
              <a:r>
                <a:rPr lang="en-US" sz="2800" dirty="0" smtClean="0">
                  <a:solidFill>
                    <a:schemeClr val="tx1"/>
                  </a:solidFill>
                  <a:latin typeface="Calibri" panose="020F0502020204030204" pitchFamily="34" charset="0"/>
                </a:rPr>
                <a:t> and</a:t>
              </a:r>
            </a:p>
            <a:p>
              <a:pPr marL="857250" lvl="0" indent="-857250">
                <a:buAutoNum type="romanLcParenR"/>
              </a:pPr>
              <a:r>
                <a:rPr lang="en-US" sz="2800" dirty="0" smtClean="0">
                  <a:solidFill>
                    <a:schemeClr val="tx1"/>
                  </a:solidFill>
                  <a:latin typeface="Calibri" panose="020F0502020204030204" pitchFamily="34" charset="0"/>
                </a:rPr>
                <a:t>share  </a:t>
              </a:r>
              <a:r>
                <a:rPr lang="en-US" sz="2800" dirty="0">
                  <a:solidFill>
                    <a:schemeClr val="tx1"/>
                  </a:solidFill>
                  <a:latin typeface="Calibri" panose="020F0502020204030204" pitchFamily="34" charset="0"/>
                </a:rPr>
                <a:t>resources using semantic annotations (meta-data) for machine processing.</a:t>
              </a:r>
            </a:p>
          </p:txBody>
        </p:sp>
        <p:sp>
          <p:nvSpPr>
            <p:cNvPr id="18" name="CustomShape 3"/>
            <p:cNvSpPr/>
            <p:nvPr/>
          </p:nvSpPr>
          <p:spPr>
            <a:xfrm>
              <a:off x="11467340" y="17563742"/>
              <a:ext cx="3620260" cy="1039013"/>
            </a:xfrm>
            <a:prstGeom prst="rect">
              <a:avLst/>
            </a:prstGeom>
          </p:spPr>
          <p:txBody>
            <a:bodyPr lIns="113040" tIns="56520" rIns="113040" bIns="56520"/>
            <a:lstStyle/>
            <a:p>
              <a:pPr>
                <a:lnSpc>
                  <a:spcPct val="100000"/>
                </a:lnSpc>
              </a:pPr>
              <a:r>
                <a:rPr lang="en-US" sz="3200" b="1" dirty="0" smtClean="0">
                  <a:solidFill>
                    <a:schemeClr val="tx1"/>
                  </a:solidFill>
                  <a:latin typeface="Calibri"/>
                </a:rPr>
                <a:t>Objective</a:t>
              </a:r>
              <a:endParaRPr sz="1050" dirty="0">
                <a:solidFill>
                  <a:schemeClr val="tx1"/>
                </a:solidFill>
              </a:endParaRPr>
            </a:p>
          </p:txBody>
        </p:sp>
        <p:sp>
          <p:nvSpPr>
            <p:cNvPr id="15" name="CustomShape 3"/>
            <p:cNvSpPr/>
            <p:nvPr/>
          </p:nvSpPr>
          <p:spPr>
            <a:xfrm>
              <a:off x="11353800" y="14792755"/>
              <a:ext cx="3620260" cy="1039013"/>
            </a:xfrm>
            <a:prstGeom prst="rect">
              <a:avLst/>
            </a:prstGeom>
          </p:spPr>
          <p:txBody>
            <a:bodyPr lIns="113040" tIns="56520" rIns="113040" bIns="56520"/>
            <a:lstStyle/>
            <a:p>
              <a:pPr>
                <a:lnSpc>
                  <a:spcPct val="100000"/>
                </a:lnSpc>
              </a:pPr>
              <a:r>
                <a:rPr lang="en-US" sz="3200" b="1" dirty="0" smtClean="0">
                  <a:solidFill>
                    <a:schemeClr val="tx1"/>
                  </a:solidFill>
                  <a:latin typeface="Calibri"/>
                </a:rPr>
                <a:t>Research Question</a:t>
              </a:r>
              <a:endParaRPr sz="1050" dirty="0">
                <a:solidFill>
                  <a:schemeClr val="tx1"/>
                </a:solidFill>
              </a:endParaRPr>
            </a:p>
          </p:txBody>
        </p:sp>
      </p:grpSp>
      <p:grpSp>
        <p:nvGrpSpPr>
          <p:cNvPr id="25" name="Group 24"/>
          <p:cNvGrpSpPr/>
          <p:nvPr/>
        </p:nvGrpSpPr>
        <p:grpSpPr>
          <a:xfrm>
            <a:off x="914400" y="7543800"/>
            <a:ext cx="9601200" cy="24508857"/>
            <a:chOff x="991063" y="7569200"/>
            <a:chExt cx="9601200" cy="24508857"/>
          </a:xfrm>
        </p:grpSpPr>
        <p:grpSp>
          <p:nvGrpSpPr>
            <p:cNvPr id="26" name="Group 25"/>
            <p:cNvGrpSpPr/>
            <p:nvPr/>
          </p:nvGrpSpPr>
          <p:grpSpPr>
            <a:xfrm>
              <a:off x="991063" y="7569200"/>
              <a:ext cx="9601200" cy="24508857"/>
              <a:chOff x="991063" y="8264955"/>
              <a:chExt cx="9601200" cy="24508857"/>
            </a:xfrm>
          </p:grpSpPr>
          <p:grpSp>
            <p:nvGrpSpPr>
              <p:cNvPr id="28" name="Group 27"/>
              <p:cNvGrpSpPr/>
              <p:nvPr/>
            </p:nvGrpSpPr>
            <p:grpSpPr>
              <a:xfrm>
                <a:off x="1019144" y="8264955"/>
                <a:ext cx="9573119" cy="7580434"/>
                <a:chOff x="901800" y="8982131"/>
                <a:chExt cx="20452758" cy="7580434"/>
              </a:xfrm>
            </p:grpSpPr>
            <p:sp>
              <p:nvSpPr>
                <p:cNvPr id="34" name="CustomShape 3"/>
                <p:cNvSpPr/>
                <p:nvPr/>
              </p:nvSpPr>
              <p:spPr>
                <a:xfrm>
                  <a:off x="1010730" y="8982131"/>
                  <a:ext cx="8438400" cy="798480"/>
                </a:xfrm>
                <a:prstGeom prst="rect">
                  <a:avLst/>
                </a:prstGeom>
              </p:spPr>
              <p:txBody>
                <a:bodyPr lIns="113040" tIns="56520" rIns="113040" bIns="56520"/>
                <a:lstStyle/>
                <a:p>
                  <a:pPr>
                    <a:lnSpc>
                      <a:spcPct val="100000"/>
                    </a:lnSpc>
                  </a:pPr>
                  <a:r>
                    <a:rPr lang="en-US" sz="3200" b="1" dirty="0" smtClean="0">
                      <a:solidFill>
                        <a:schemeClr val="tx1"/>
                      </a:solidFill>
                      <a:latin typeface="Calibri"/>
                    </a:rPr>
                    <a:t>Motivation</a:t>
                  </a:r>
                  <a:endParaRPr sz="1050" dirty="0">
                    <a:solidFill>
                      <a:schemeClr val="tx1"/>
                    </a:solidFill>
                  </a:endParaRPr>
                </a:p>
              </p:txBody>
            </p:sp>
            <p:sp>
              <p:nvSpPr>
                <p:cNvPr id="35" name="CustomShape 4"/>
                <p:cNvSpPr/>
                <p:nvPr/>
              </p:nvSpPr>
              <p:spPr>
                <a:xfrm>
                  <a:off x="901800" y="9820331"/>
                  <a:ext cx="20452758" cy="6742234"/>
                </a:xfrm>
                <a:prstGeom prst="rect">
                  <a:avLst/>
                </a:prstGeom>
              </p:spPr>
              <p:txBody>
                <a:bodyPr lIns="113040" tIns="56520" rIns="113040" bIns="56520"/>
                <a:lstStyle/>
                <a:p>
                  <a:pPr marL="571500" indent="-571500" algn="just">
                    <a:buFont typeface="Arial" panose="020B0604020202020204" pitchFamily="34" charset="0"/>
                    <a:buChar char="•"/>
                  </a:pPr>
                  <a:r>
                    <a:rPr lang="en-US" sz="2800" dirty="0">
                      <a:solidFill>
                        <a:schemeClr val="tx1"/>
                      </a:solidFill>
                      <a:latin typeface="Calibri" panose="020F0502020204030204" pitchFamily="34" charset="0"/>
                    </a:rPr>
                    <a:t>Maintaining information about research group efforts is a tedious manual </a:t>
                  </a:r>
                  <a:r>
                    <a:rPr lang="en-US" sz="2800" dirty="0" smtClean="0">
                      <a:solidFill>
                        <a:schemeClr val="tx1"/>
                      </a:solidFill>
                      <a:latin typeface="Calibri" panose="020F0502020204030204" pitchFamily="34" charset="0"/>
                    </a:rPr>
                    <a:t>task.</a:t>
                  </a:r>
                </a:p>
                <a:p>
                  <a:pPr marL="571500" lvl="0" indent="-571500">
                    <a:buFont typeface="Arial" panose="020B0604020202020204" pitchFamily="34" charset="0"/>
                    <a:buChar char="•"/>
                  </a:pPr>
                  <a:r>
                    <a:rPr lang="en-US" sz="2800" dirty="0">
                      <a:solidFill>
                        <a:schemeClr val="tx1"/>
                      </a:solidFill>
                      <a:latin typeface="Calibri" panose="020F0502020204030204" pitchFamily="34" charset="0"/>
                    </a:rPr>
                    <a:t>Sharing resources using natural languages, like English, are good for humans but hard for computers to process. Sharing resources using machine languages</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are great for machines but </a:t>
                  </a:r>
                  <a:r>
                    <a:rPr lang="en-US" sz="2800" dirty="0" smtClean="0">
                      <a:solidFill>
                        <a:schemeClr val="tx1"/>
                      </a:solidFill>
                      <a:latin typeface="Calibri" panose="020F0502020204030204" pitchFamily="34" charset="0"/>
                    </a:rPr>
                    <a:t>its not  a readable data format (Fig. 1).</a:t>
                  </a:r>
                  <a:endParaRPr lang="en-US" sz="2800" dirty="0">
                    <a:solidFill>
                      <a:schemeClr val="tx1"/>
                    </a:solidFill>
                    <a:latin typeface="Calibri" panose="020F0502020204030204" pitchFamily="34" charset="0"/>
                  </a:endParaRPr>
                </a:p>
                <a:p>
                  <a:pPr marL="571500" lvl="0" indent="-571500">
                    <a:buFont typeface="Arial" panose="020B0604020202020204" pitchFamily="34" charset="0"/>
                    <a:buChar char="•"/>
                  </a:pPr>
                  <a:r>
                    <a:rPr lang="en-US" sz="2800" dirty="0">
                      <a:solidFill>
                        <a:schemeClr val="tx1"/>
                      </a:solidFill>
                      <a:latin typeface="Calibri" panose="020F0502020204030204" pitchFamily="34" charset="0"/>
                    </a:rPr>
                    <a:t>Having a one stop place where resources of  research groups can be dynamically populated from  other sources and share information for both, humans and machines, would save time and also increase reusability of their resources.  </a:t>
                  </a:r>
                </a:p>
                <a:p>
                  <a:pPr marL="571500" indent="-571500" algn="just">
                    <a:buFont typeface="Arial" panose="020B0604020202020204" pitchFamily="34" charset="0"/>
                    <a:buChar char="•"/>
                  </a:pPr>
                  <a:endParaRPr lang="es-MX" sz="2800" dirty="0">
                    <a:solidFill>
                      <a:schemeClr val="tx1"/>
                    </a:solidFill>
                    <a:latin typeface="Calibri" panose="020F0502020204030204" pitchFamily="34" charset="0"/>
                  </a:endParaRPr>
                </a:p>
              </p:txBody>
            </p:sp>
          </p:grpSp>
          <p:sp>
            <p:nvSpPr>
              <p:cNvPr id="29" name="CustomShape 11"/>
              <p:cNvSpPr/>
              <p:nvPr/>
            </p:nvSpPr>
            <p:spPr>
              <a:xfrm>
                <a:off x="1143000" y="13573555"/>
                <a:ext cx="8438400" cy="798480"/>
              </a:xfrm>
              <a:prstGeom prst="rect">
                <a:avLst/>
              </a:prstGeom>
            </p:spPr>
            <p:txBody>
              <a:bodyPr lIns="113040" tIns="56520" rIns="113040" bIns="56520"/>
              <a:lstStyle/>
              <a:p>
                <a:pPr>
                  <a:lnSpc>
                    <a:spcPct val="100000"/>
                  </a:lnSpc>
                </a:pPr>
                <a:r>
                  <a:rPr lang="en-US" sz="3200" b="1" dirty="0" smtClean="0">
                    <a:solidFill>
                      <a:schemeClr val="tx1"/>
                    </a:solidFill>
                    <a:latin typeface="Calibri"/>
                  </a:rPr>
                  <a:t>Methodology</a:t>
                </a:r>
                <a:endParaRPr sz="1050" dirty="0">
                  <a:solidFill>
                    <a:schemeClr val="tx1"/>
                  </a:solidFill>
                </a:endParaRPr>
              </a:p>
            </p:txBody>
          </p:sp>
          <p:sp>
            <p:nvSpPr>
              <p:cNvPr id="31" name="TextBox 30"/>
              <p:cNvSpPr txBox="1"/>
              <p:nvPr/>
            </p:nvSpPr>
            <p:spPr>
              <a:xfrm>
                <a:off x="1069928" y="14106955"/>
                <a:ext cx="9522335" cy="13018949"/>
              </a:xfrm>
              <a:prstGeom prst="rect">
                <a:avLst/>
              </a:prstGeom>
              <a:noFill/>
            </p:spPr>
            <p:txBody>
              <a:bodyPr wrap="square" rtlCol="0">
                <a:spAutoFit/>
              </a:bodyPr>
              <a:lstStyle/>
              <a:p>
                <a:pPr marL="742950" lvl="0" indent="-742950">
                  <a:buFont typeface="+mj-lt"/>
                  <a:buAutoNum type="arabicPeriod"/>
                </a:pPr>
                <a:r>
                  <a:rPr lang="en-US" sz="2800" dirty="0" smtClean="0">
                    <a:solidFill>
                      <a:schemeClr val="tx1"/>
                    </a:solidFill>
                    <a:latin typeface="Calibri" panose="020F0502020204030204" pitchFamily="34" charset="0"/>
                  </a:rPr>
                  <a:t>Design </a:t>
                </a:r>
                <a:r>
                  <a:rPr lang="en-US" sz="2800" dirty="0">
                    <a:solidFill>
                      <a:schemeClr val="tx1"/>
                    </a:solidFill>
                    <a:latin typeface="Calibri" panose="020F0502020204030204" pitchFamily="34" charset="0"/>
                  </a:rPr>
                  <a:t>of a high-level data model (E/R diagram) that covers information retrieved from other sources and </a:t>
                </a:r>
                <a:r>
                  <a:rPr lang="en-US" sz="2800" dirty="0" smtClean="0">
                    <a:solidFill>
                      <a:schemeClr val="tx1"/>
                    </a:solidFill>
                    <a:latin typeface="Calibri" panose="020F0502020204030204" pitchFamily="34" charset="0"/>
                  </a:rPr>
                  <a:t>metadata</a:t>
                </a:r>
                <a:r>
                  <a:rPr lang="en-US" sz="2800" dirty="0">
                    <a:solidFill>
                      <a:schemeClr val="tx1"/>
                    </a:solidFill>
                    <a:latin typeface="Calibri" panose="020F0502020204030204" pitchFamily="34" charset="0"/>
                  </a:rPr>
                  <a:t> </a:t>
                </a:r>
                <a:r>
                  <a:rPr lang="en-US" sz="2800" dirty="0" smtClean="0">
                    <a:solidFill>
                      <a:schemeClr val="tx1"/>
                    </a:solidFill>
                    <a:latin typeface="Calibri" panose="020F0502020204030204" pitchFamily="34" charset="0"/>
                  </a:rPr>
                  <a:t>(Fig. 2).</a:t>
                </a:r>
                <a:endParaRPr lang="en-US" sz="2800" dirty="0">
                  <a:solidFill>
                    <a:schemeClr val="tx1"/>
                  </a:solidFill>
                  <a:latin typeface="Calibri" panose="020F0502020204030204" pitchFamily="34" charset="0"/>
                </a:endParaRPr>
              </a:p>
              <a:p>
                <a:pPr marL="742950" lvl="0" indent="-742950">
                  <a:buFont typeface="+mj-lt"/>
                  <a:buAutoNum type="arabicPeriod"/>
                </a:pPr>
                <a:r>
                  <a:rPr lang="en-US" sz="2800" dirty="0" smtClean="0">
                    <a:solidFill>
                      <a:schemeClr val="tx1"/>
                    </a:solidFill>
                    <a:latin typeface="Calibri" panose="020F0502020204030204" pitchFamily="34" charset="0"/>
                  </a:rPr>
                  <a:t>Evaluation </a:t>
                </a:r>
                <a:r>
                  <a:rPr lang="en-US" sz="2800" dirty="0">
                    <a:solidFill>
                      <a:schemeClr val="tx1"/>
                    </a:solidFill>
                    <a:latin typeface="Calibri" panose="020F0502020204030204" pitchFamily="34" charset="0"/>
                  </a:rPr>
                  <a:t>for frameworks for web development that </a:t>
                </a:r>
                <a:r>
                  <a:rPr lang="en-US" sz="2800" dirty="0" smtClean="0">
                    <a:solidFill>
                      <a:schemeClr val="tx1"/>
                    </a:solidFill>
                    <a:latin typeface="Calibri" panose="020F0502020204030204" pitchFamily="34" charset="0"/>
                  </a:rPr>
                  <a:t> support s the  creation of responsive mobile-, human-friendly website and the use of standards for interoperability</a:t>
                </a:r>
              </a:p>
              <a:p>
                <a:pPr marL="742950" lvl="0" indent="-742950">
                  <a:buFont typeface="+mj-lt"/>
                  <a:buAutoNum type="arabicPeriod"/>
                </a:pPr>
                <a:r>
                  <a:rPr lang="en-US" sz="2800" dirty="0" smtClean="0">
                    <a:solidFill>
                      <a:schemeClr val="tx1"/>
                    </a:solidFill>
                    <a:latin typeface="Calibri" panose="020F0502020204030204" pitchFamily="34" charset="0"/>
                  </a:rPr>
                  <a:t>Develop </a:t>
                </a:r>
                <a:r>
                  <a:rPr lang="en-US" sz="2800" dirty="0">
                    <a:solidFill>
                      <a:schemeClr val="tx1"/>
                    </a:solidFill>
                    <a:latin typeface="Calibri" panose="020F0502020204030204" pitchFamily="34" charset="0"/>
                  </a:rPr>
                  <a:t>the </a:t>
                </a:r>
                <a:r>
                  <a:rPr lang="en-US" sz="2800" dirty="0" smtClean="0">
                    <a:solidFill>
                      <a:schemeClr val="tx1"/>
                    </a:solidFill>
                    <a:latin typeface="Calibri" panose="020F0502020204030204" pitchFamily="34" charset="0"/>
                  </a:rPr>
                  <a:t>front- and back- end of  a research group website </a:t>
                </a:r>
                <a:r>
                  <a:rPr lang="en-US" sz="2800" dirty="0">
                    <a:solidFill>
                      <a:schemeClr val="tx1"/>
                    </a:solidFill>
                    <a:latin typeface="Calibri" panose="020F0502020204030204" pitchFamily="34" charset="0"/>
                  </a:rPr>
                  <a:t>through the use </a:t>
                </a:r>
                <a:r>
                  <a:rPr lang="en-US" sz="2800" dirty="0" smtClean="0">
                    <a:solidFill>
                      <a:schemeClr val="tx1"/>
                    </a:solidFill>
                    <a:latin typeface="Calibri" panose="020F0502020204030204" pitchFamily="34" charset="0"/>
                  </a:rPr>
                  <a:t>latest web-based technologies.</a:t>
                </a:r>
              </a:p>
              <a:p>
                <a:pPr marL="742950" lvl="0" indent="-742950">
                  <a:buFont typeface="+mj-lt"/>
                  <a:buAutoNum type="arabicPeriod"/>
                </a:pPr>
                <a:r>
                  <a:rPr lang="en-US" sz="2800" dirty="0">
                    <a:solidFill>
                      <a:schemeClr val="tx1"/>
                    </a:solidFill>
                    <a:latin typeface="Calibri" panose="020F0502020204030204" pitchFamily="34" charset="0"/>
                  </a:rPr>
                  <a:t>Comparing metadata </a:t>
                </a:r>
                <a:r>
                  <a:rPr lang="en-US" sz="2800" dirty="0" smtClean="0">
                    <a:solidFill>
                      <a:schemeClr val="tx1"/>
                    </a:solidFill>
                    <a:latin typeface="Calibri" panose="020F0502020204030204" pitchFamily="34" charset="0"/>
                  </a:rPr>
                  <a:t>standards </a:t>
                </a:r>
                <a:r>
                  <a:rPr lang="en-US" sz="2800" dirty="0">
                    <a:solidFill>
                      <a:schemeClr val="tx1"/>
                    </a:solidFill>
                    <a:latin typeface="Calibri" panose="020F0502020204030204" pitchFamily="34" charset="0"/>
                  </a:rPr>
                  <a:t>and vocabulary to share research group’s </a:t>
                </a:r>
                <a:r>
                  <a:rPr lang="en-US" sz="2800" dirty="0" smtClean="0">
                    <a:solidFill>
                      <a:schemeClr val="tx1"/>
                    </a:solidFill>
                    <a:latin typeface="Calibri" panose="020F0502020204030204" pitchFamily="34" charset="0"/>
                  </a:rPr>
                  <a:t>resources with semantic annotations.</a:t>
                </a:r>
              </a:p>
              <a:p>
                <a:pPr marL="742950" lvl="0" indent="-742950">
                  <a:buFont typeface="+mj-lt"/>
                  <a:buAutoNum type="arabicPeriod"/>
                </a:pPr>
                <a:r>
                  <a:rPr lang="en-US" sz="2800" dirty="0" smtClean="0">
                    <a:solidFill>
                      <a:schemeClr val="tx1"/>
                    </a:solidFill>
                    <a:latin typeface="Calibri" panose="020F0502020204030204" pitchFamily="34" charset="0"/>
                  </a:rPr>
                  <a:t>Annotate </a:t>
                </a:r>
                <a:r>
                  <a:rPr lang="en-US" sz="2800" dirty="0">
                    <a:solidFill>
                      <a:schemeClr val="tx1"/>
                    </a:solidFill>
                    <a:latin typeface="Calibri" panose="020F0502020204030204" pitchFamily="34" charset="0"/>
                  </a:rPr>
                  <a:t>semantically the information shared through the </a:t>
                </a:r>
                <a:r>
                  <a:rPr lang="en-US" sz="2800" dirty="0" smtClean="0">
                    <a:solidFill>
                      <a:schemeClr val="tx1"/>
                    </a:solidFill>
                    <a:latin typeface="Calibri" panose="020F0502020204030204" pitchFamily="34" charset="0"/>
                  </a:rPr>
                  <a:t>website.</a:t>
                </a: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buFont typeface="+mj-lt"/>
                  <a:buAutoNum type="arabicPeriod"/>
                </a:pPr>
                <a:endParaRPr lang="en-US" sz="2800" dirty="0" smtClean="0">
                  <a:solidFill>
                    <a:schemeClr val="tx1"/>
                  </a:solidFill>
                  <a:latin typeface="Calibri" panose="020F0502020204030204" pitchFamily="34" charset="0"/>
                </a:endParaRPr>
              </a:p>
              <a:p>
                <a:pPr marL="742950" lvl="0" indent="-742950" algn="r">
                  <a:buFont typeface="+mj-lt"/>
                  <a:buAutoNum type="arabicPeriod"/>
                </a:pPr>
                <a:endParaRPr lang="en-US" sz="2800" dirty="0">
                  <a:solidFill>
                    <a:schemeClr val="tx1"/>
                  </a:solidFill>
                  <a:latin typeface="Calibri" panose="020F0502020204030204" pitchFamily="34" charset="0"/>
                </a:endParaRPr>
              </a:p>
              <a:p>
                <a:pPr marL="742950" lvl="0" indent="-742950">
                  <a:buFont typeface="+mj-lt"/>
                  <a:buAutoNum type="arabicPeriod"/>
                </a:pPr>
                <a:r>
                  <a:rPr lang="en-US" sz="2800" dirty="0" smtClean="0">
                    <a:solidFill>
                      <a:schemeClr val="tx1"/>
                    </a:solidFill>
                    <a:latin typeface="Calibri" panose="020F0502020204030204" pitchFamily="34" charset="0"/>
                  </a:rPr>
                  <a:t>Evaluate </a:t>
                </a:r>
                <a:r>
                  <a:rPr lang="en-US" sz="2800" dirty="0">
                    <a:solidFill>
                      <a:schemeClr val="tx1"/>
                    </a:solidFill>
                    <a:latin typeface="Calibri" panose="020F0502020204030204" pitchFamily="34" charset="0"/>
                  </a:rPr>
                  <a:t>the web-based system.</a:t>
                </a:r>
              </a:p>
            </p:txBody>
          </p:sp>
          <p:pic>
            <p:nvPicPr>
              <p:cNvPr id="33" name="Picture 202"/>
              <p:cNvPicPr/>
              <p:nvPr/>
            </p:nvPicPr>
            <p:blipFill>
              <a:blip r:embed="rId5"/>
              <a:stretch>
                <a:fillRect/>
              </a:stretch>
            </p:blipFill>
            <p:spPr>
              <a:xfrm>
                <a:off x="991063" y="31963155"/>
                <a:ext cx="889934" cy="810657"/>
              </a:xfrm>
              <a:prstGeom prst="rect">
                <a:avLst/>
              </a:prstGeom>
            </p:spPr>
          </p:pic>
        </p:grpSp>
        <p:sp>
          <p:nvSpPr>
            <p:cNvPr id="27" name="TextBox 26"/>
            <p:cNvSpPr txBox="1"/>
            <p:nvPr/>
          </p:nvSpPr>
          <p:spPr>
            <a:xfrm>
              <a:off x="1665323" y="25168364"/>
              <a:ext cx="8469740" cy="707886"/>
            </a:xfrm>
            <a:prstGeom prst="rect">
              <a:avLst/>
            </a:prstGeom>
            <a:noFill/>
          </p:spPr>
          <p:txBody>
            <a:bodyPr wrap="square" rtlCol="0">
              <a:spAutoFit/>
            </a:bodyPr>
            <a:lstStyle/>
            <a:p>
              <a:pPr algn="ctr"/>
              <a:r>
                <a:rPr lang="en-US" sz="2000" b="1" dirty="0">
                  <a:solidFill>
                    <a:schemeClr val="tx1"/>
                  </a:solidFill>
                  <a:latin typeface="Calibri" panose="020F0502020204030204" pitchFamily="34" charset="0"/>
                </a:rPr>
                <a:t>Figure </a:t>
              </a:r>
              <a:r>
                <a:rPr lang="en-US" sz="2000" b="1" dirty="0" smtClean="0">
                  <a:solidFill>
                    <a:schemeClr val="tx1"/>
                  </a:solidFill>
                  <a:latin typeface="Calibri" panose="020F0502020204030204" pitchFamily="34" charset="0"/>
                </a:rPr>
                <a:t>1. </a:t>
              </a:r>
              <a:r>
                <a:rPr lang="en-US" sz="2000" dirty="0" smtClean="0">
                  <a:solidFill>
                    <a:schemeClr val="tx1"/>
                  </a:solidFill>
                  <a:latin typeface="Calibri" panose="020F0502020204030204" pitchFamily="34" charset="0"/>
                </a:rPr>
                <a:t>Differences </a:t>
              </a:r>
              <a:r>
                <a:rPr lang="en-US" sz="2000" dirty="0">
                  <a:solidFill>
                    <a:schemeClr val="tx1"/>
                  </a:solidFill>
                  <a:latin typeface="Calibri" panose="020F0502020204030204" pitchFamily="34" charset="0"/>
                </a:rPr>
                <a:t>between data that can be understood by </a:t>
              </a:r>
              <a:r>
                <a:rPr lang="en-US" sz="2000" dirty="0" smtClean="0">
                  <a:solidFill>
                    <a:schemeClr val="tx1"/>
                  </a:solidFill>
                  <a:latin typeface="Calibri" panose="020F0502020204030204" pitchFamily="34" charset="0"/>
                </a:rPr>
                <a:t>humans vs. </a:t>
              </a:r>
              <a:r>
                <a:rPr lang="en-US" sz="2000" dirty="0">
                  <a:solidFill>
                    <a:schemeClr val="tx1"/>
                  </a:solidFill>
                  <a:latin typeface="Calibri" panose="020F0502020204030204" pitchFamily="34" charset="0"/>
                </a:rPr>
                <a:t>data </a:t>
              </a:r>
              <a:r>
                <a:rPr lang="en-US" sz="2000" dirty="0" smtClean="0">
                  <a:solidFill>
                    <a:schemeClr val="tx1"/>
                  </a:solidFill>
                  <a:latin typeface="Calibri" panose="020F0502020204030204" pitchFamily="34" charset="0"/>
                </a:rPr>
                <a:t>that </a:t>
              </a:r>
              <a:r>
                <a:rPr lang="en-US" sz="2000" dirty="0">
                  <a:solidFill>
                    <a:schemeClr val="tx1"/>
                  </a:solidFill>
                  <a:latin typeface="Calibri" panose="020F0502020204030204" pitchFamily="34" charset="0"/>
                </a:rPr>
                <a:t>can be understood by </a:t>
              </a:r>
              <a:r>
                <a:rPr lang="en-US" sz="2000" dirty="0" smtClean="0">
                  <a:solidFill>
                    <a:schemeClr val="tx1"/>
                  </a:solidFill>
                  <a:latin typeface="Calibri" panose="020F0502020204030204" pitchFamily="34" charset="0"/>
                </a:rPr>
                <a:t>machines. </a:t>
              </a:r>
              <a:endParaRPr lang="en-US" sz="2000" dirty="0">
                <a:solidFill>
                  <a:schemeClr val="tx1"/>
                </a:solidFill>
                <a:latin typeface="Calibri" panose="020F0502020204030204" pitchFamily="34" charset="0"/>
              </a:endParaRPr>
            </a:p>
          </p:txBody>
        </p:sp>
      </p:grpSp>
      <p:sp>
        <p:nvSpPr>
          <p:cNvPr id="39" name="CustomShape 25"/>
          <p:cNvSpPr/>
          <p:nvPr/>
        </p:nvSpPr>
        <p:spPr>
          <a:xfrm>
            <a:off x="11582400" y="21680520"/>
            <a:ext cx="5239583" cy="798480"/>
          </a:xfrm>
          <a:prstGeom prst="rect">
            <a:avLst/>
          </a:prstGeom>
        </p:spPr>
        <p:txBody>
          <a:bodyPr lIns="113040" tIns="56520" rIns="113040" bIns="56520"/>
          <a:lstStyle/>
          <a:p>
            <a:pPr>
              <a:lnSpc>
                <a:spcPct val="100000"/>
              </a:lnSpc>
            </a:pPr>
            <a:r>
              <a:rPr lang="en-US" sz="3200" b="1" dirty="0" smtClean="0">
                <a:solidFill>
                  <a:schemeClr val="tx1"/>
                </a:solidFill>
                <a:latin typeface="Calibri"/>
              </a:rPr>
              <a:t>Results</a:t>
            </a:r>
            <a:endParaRPr sz="1050" dirty="0">
              <a:solidFill>
                <a:schemeClr val="tx1"/>
              </a:solidFill>
            </a:endParaRPr>
          </a:p>
        </p:txBody>
      </p:sp>
      <p:sp>
        <p:nvSpPr>
          <p:cNvPr id="40" name="TextBox 39"/>
          <p:cNvSpPr txBox="1"/>
          <p:nvPr/>
        </p:nvSpPr>
        <p:spPr>
          <a:xfrm>
            <a:off x="11009954" y="22597170"/>
            <a:ext cx="9792644" cy="4401205"/>
          </a:xfrm>
          <a:prstGeom prst="rect">
            <a:avLst/>
          </a:prstGeom>
          <a:noFill/>
        </p:spPr>
        <p:txBody>
          <a:bodyPr wrap="square" rtlCol="0">
            <a:spAutoFit/>
          </a:bodyPr>
          <a:lstStyle/>
          <a:p>
            <a:pPr marL="571500" lvl="0" indent="-571500">
              <a:buFont typeface="Arial" panose="020B0604020202020204" pitchFamily="34" charset="0"/>
              <a:buChar char="•"/>
            </a:pPr>
            <a:r>
              <a:rPr lang="en-US" sz="2800" dirty="0" smtClean="0">
                <a:solidFill>
                  <a:schemeClr val="tx1"/>
                </a:solidFill>
                <a:latin typeface="Calibri" panose="020F0502020204030204" pitchFamily="34" charset="0"/>
              </a:rPr>
              <a:t>The iLink research group’s </a:t>
            </a:r>
            <a:r>
              <a:rPr lang="en-US" sz="2800" dirty="0">
                <a:solidFill>
                  <a:schemeClr val="tx1"/>
                </a:solidFill>
                <a:latin typeface="Calibri" panose="020F0502020204030204" pitchFamily="34" charset="0"/>
              </a:rPr>
              <a:t>dynamic website </a:t>
            </a:r>
            <a:r>
              <a:rPr lang="en-US" sz="2800" dirty="0" smtClean="0">
                <a:solidFill>
                  <a:schemeClr val="tx1"/>
                </a:solidFill>
                <a:latin typeface="Calibri" panose="020F0502020204030204" pitchFamily="34" charset="0"/>
              </a:rPr>
              <a:t>was created. This website is: i) dynamically populated from other sources, ii) based on </a:t>
            </a:r>
            <a:r>
              <a:rPr lang="en-US" sz="2800" dirty="0">
                <a:solidFill>
                  <a:schemeClr val="tx1"/>
                </a:solidFill>
                <a:latin typeface="Calibri" panose="020F0502020204030204" pitchFamily="34" charset="0"/>
              </a:rPr>
              <a:t>Model-View-Controller </a:t>
            </a:r>
            <a:r>
              <a:rPr lang="en-US" sz="2800" dirty="0" smtClean="0">
                <a:solidFill>
                  <a:schemeClr val="tx1"/>
                </a:solidFill>
                <a:latin typeface="Calibri" panose="020F0502020204030204" pitchFamily="34" charset="0"/>
              </a:rPr>
              <a:t>architecture, iii) based on standard web-languages and technologies including Bootstrap, Code Igniter, HTML5 and JSON.</a:t>
            </a:r>
            <a:endParaRPr lang="en-US" sz="2800" dirty="0">
              <a:solidFill>
                <a:schemeClr val="tx1"/>
              </a:solidFill>
              <a:latin typeface="Calibri" panose="020F0502020204030204" pitchFamily="34" charset="0"/>
            </a:endParaRPr>
          </a:p>
          <a:p>
            <a:pPr marL="571500" lvl="0" indent="-571500">
              <a:buFont typeface="Arial" panose="020B0604020202020204" pitchFamily="34" charset="0"/>
              <a:buChar char="•"/>
            </a:pPr>
            <a:r>
              <a:rPr lang="en-US" sz="2800" dirty="0" smtClean="0">
                <a:solidFill>
                  <a:schemeClr val="tx1"/>
                </a:solidFill>
                <a:latin typeface="Calibri" panose="020F0502020204030204" pitchFamily="34" charset="0"/>
              </a:rPr>
              <a:t>The information shared on the </a:t>
            </a:r>
            <a:r>
              <a:rPr lang="en-US" sz="2800" dirty="0" err="1" smtClean="0">
                <a:solidFill>
                  <a:schemeClr val="tx1"/>
                </a:solidFill>
                <a:latin typeface="Calibri" panose="020F0502020204030204" pitchFamily="34" charset="0"/>
              </a:rPr>
              <a:t>iLink’s</a:t>
            </a:r>
            <a:r>
              <a:rPr lang="en-US" sz="2800" dirty="0" smtClean="0">
                <a:solidFill>
                  <a:schemeClr val="tx1"/>
                </a:solidFill>
                <a:latin typeface="Calibri" panose="020F0502020204030204" pitchFamily="34" charset="0"/>
              </a:rPr>
              <a:t> website is semantically annotated which means it is fully </a:t>
            </a:r>
            <a:r>
              <a:rPr lang="en-US" sz="2800" dirty="0">
                <a:solidFill>
                  <a:schemeClr val="tx1"/>
                </a:solidFill>
                <a:latin typeface="Calibri" panose="020F0502020204030204" pitchFamily="34" charset="0"/>
              </a:rPr>
              <a:t>understandable for both humans and machines</a:t>
            </a:r>
            <a:r>
              <a:rPr lang="en-US" sz="2800" dirty="0" smtClean="0">
                <a:solidFill>
                  <a:schemeClr val="tx1"/>
                </a:solidFill>
                <a:latin typeface="Calibri" panose="020F0502020204030204" pitchFamily="34" charset="0"/>
              </a:rPr>
              <a:t>. We are currently identifying controlled vocabularies to further describe the information on the website, including Friend of a Friend[3] and schema.org</a:t>
            </a:r>
            <a:endParaRPr lang="en-US" sz="2800" dirty="0">
              <a:solidFill>
                <a:schemeClr val="tx1"/>
              </a:solidFill>
              <a:latin typeface="Calibri" panose="020F0502020204030204" pitchFamily="34" charset="0"/>
            </a:endParaRPr>
          </a:p>
        </p:txBody>
      </p:sp>
      <p:pic>
        <p:nvPicPr>
          <p:cNvPr id="4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5680" t="29792" r="18375" b="20833"/>
          <a:stretch/>
        </p:blipFill>
        <p:spPr bwMode="auto">
          <a:xfrm>
            <a:off x="1229867" y="19801332"/>
            <a:ext cx="9438133" cy="397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Oval 42"/>
          <p:cNvSpPr/>
          <p:nvPr/>
        </p:nvSpPr>
        <p:spPr>
          <a:xfrm>
            <a:off x="1705148" y="18973800"/>
            <a:ext cx="1424940"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t>
            </a:r>
            <a:endParaRPr lang="en-US" sz="2000" dirty="0">
              <a:solidFill>
                <a:schemeClr val="tx1"/>
              </a:solidFill>
            </a:endParaRPr>
          </a:p>
        </p:txBody>
      </p:sp>
      <p:sp>
        <p:nvSpPr>
          <p:cNvPr id="44" name="Oval 43"/>
          <p:cNvSpPr/>
          <p:nvPr/>
        </p:nvSpPr>
        <p:spPr>
          <a:xfrm>
            <a:off x="4114800" y="22174200"/>
            <a:ext cx="1577340"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Degree</a:t>
            </a:r>
            <a:endParaRPr lang="en-US" sz="2000" dirty="0">
              <a:solidFill>
                <a:schemeClr val="tx1"/>
              </a:solidFill>
            </a:endParaRPr>
          </a:p>
        </p:txBody>
      </p:sp>
      <p:sp>
        <p:nvSpPr>
          <p:cNvPr id="45" name="Oval 44"/>
          <p:cNvSpPr/>
          <p:nvPr/>
        </p:nvSpPr>
        <p:spPr>
          <a:xfrm>
            <a:off x="5425723" y="19526250"/>
            <a:ext cx="1577340"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Position</a:t>
            </a:r>
            <a:endParaRPr lang="en-US" sz="2000" dirty="0">
              <a:solidFill>
                <a:schemeClr val="tx1"/>
              </a:solidFill>
            </a:endParaRPr>
          </a:p>
        </p:txBody>
      </p:sp>
      <p:sp>
        <p:nvSpPr>
          <p:cNvPr id="46" name="Oval 45"/>
          <p:cNvSpPr/>
          <p:nvPr/>
        </p:nvSpPr>
        <p:spPr>
          <a:xfrm>
            <a:off x="1371600" y="24155400"/>
            <a:ext cx="1735074"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Personal Website</a:t>
            </a:r>
          </a:p>
        </p:txBody>
      </p:sp>
      <p:cxnSp>
        <p:nvCxnSpPr>
          <p:cNvPr id="47" name="Straight Arrow Connector 46"/>
          <p:cNvCxnSpPr>
            <a:stCxn id="43" idx="4"/>
          </p:cNvCxnSpPr>
          <p:nvPr/>
        </p:nvCxnSpPr>
        <p:spPr>
          <a:xfrm>
            <a:off x="2417618" y="19611967"/>
            <a:ext cx="1" cy="4497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5" idx="4"/>
          </p:cNvCxnSpPr>
          <p:nvPr/>
        </p:nvCxnSpPr>
        <p:spPr>
          <a:xfrm>
            <a:off x="6214393" y="20164417"/>
            <a:ext cx="1" cy="58526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4" idx="0"/>
          </p:cNvCxnSpPr>
          <p:nvPr/>
        </p:nvCxnSpPr>
        <p:spPr>
          <a:xfrm flipV="1">
            <a:off x="4903470" y="21567042"/>
            <a:ext cx="4346" cy="60715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6" idx="0"/>
          </p:cNvCxnSpPr>
          <p:nvPr/>
        </p:nvCxnSpPr>
        <p:spPr>
          <a:xfrm flipV="1">
            <a:off x="2239137" y="23576056"/>
            <a:ext cx="504063"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6" idx="0"/>
          </p:cNvCxnSpPr>
          <p:nvPr/>
        </p:nvCxnSpPr>
        <p:spPr>
          <a:xfrm flipV="1">
            <a:off x="2239137" y="23576056"/>
            <a:ext cx="1"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0"/>
          </p:cNvCxnSpPr>
          <p:nvPr/>
        </p:nvCxnSpPr>
        <p:spPr>
          <a:xfrm flipH="1" flipV="1">
            <a:off x="1734055" y="23576056"/>
            <a:ext cx="505082"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3" name="Oval 52"/>
          <p:cNvSpPr/>
          <p:nvPr/>
        </p:nvSpPr>
        <p:spPr>
          <a:xfrm>
            <a:off x="6858000" y="24003000"/>
            <a:ext cx="1908581"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Research Interests</a:t>
            </a:r>
            <a:endParaRPr lang="en-US" sz="2000" dirty="0">
              <a:solidFill>
                <a:schemeClr val="tx1"/>
              </a:solidFill>
            </a:endParaRPr>
          </a:p>
        </p:txBody>
      </p:sp>
      <p:cxnSp>
        <p:nvCxnSpPr>
          <p:cNvPr id="55" name="Straight Arrow Connector 54"/>
          <p:cNvCxnSpPr>
            <a:stCxn id="53" idx="0"/>
          </p:cNvCxnSpPr>
          <p:nvPr/>
        </p:nvCxnSpPr>
        <p:spPr>
          <a:xfrm flipH="1" flipV="1">
            <a:off x="7812290" y="22493283"/>
            <a:ext cx="1" cy="150971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56" name="CustomShape 25"/>
          <p:cNvSpPr/>
          <p:nvPr/>
        </p:nvSpPr>
        <p:spPr>
          <a:xfrm>
            <a:off x="11221200" y="7583520"/>
            <a:ext cx="8438400" cy="798480"/>
          </a:xfrm>
          <a:prstGeom prst="rect">
            <a:avLst/>
          </a:prstGeom>
        </p:spPr>
        <p:txBody>
          <a:bodyPr lIns="113040" tIns="56520" rIns="113040" bIns="56520"/>
          <a:lstStyle/>
          <a:p>
            <a:r>
              <a:rPr lang="en-US" sz="3200" b="1" dirty="0">
                <a:solidFill>
                  <a:schemeClr val="tx1"/>
                </a:solidFill>
                <a:latin typeface="Calibri" panose="020F0502020204030204" pitchFamily="34" charset="0"/>
              </a:rPr>
              <a:t>Background</a:t>
            </a:r>
            <a:endParaRPr lang="en-US" sz="3200" dirty="0">
              <a:solidFill>
                <a:schemeClr val="tx1"/>
              </a:solidFill>
              <a:latin typeface="Calibri" panose="020F0502020204030204" pitchFamily="34" charset="0"/>
            </a:endParaRPr>
          </a:p>
        </p:txBody>
      </p:sp>
      <p:sp>
        <p:nvSpPr>
          <p:cNvPr id="57" name="CustomShape 27"/>
          <p:cNvSpPr/>
          <p:nvPr/>
        </p:nvSpPr>
        <p:spPr>
          <a:xfrm>
            <a:off x="10885920" y="8341834"/>
            <a:ext cx="10009990" cy="4993166"/>
          </a:xfrm>
          <a:prstGeom prst="rect">
            <a:avLst/>
          </a:prstGeom>
        </p:spPr>
        <p:txBody>
          <a:bodyPr lIns="113040" tIns="56520" rIns="113040" bIns="56520"/>
          <a:lstStyle/>
          <a:p>
            <a:pPr marL="457200" indent="-457200">
              <a:buFont typeface="Arial" panose="020B0604020202020204" pitchFamily="34" charset="0"/>
              <a:buChar char="•"/>
            </a:pPr>
            <a:r>
              <a:rPr lang="en-US" sz="2800" dirty="0">
                <a:solidFill>
                  <a:schemeClr val="tx1"/>
                </a:solidFill>
                <a:latin typeface="Calibri" panose="020F0502020204030204" pitchFamily="34" charset="0"/>
              </a:rPr>
              <a:t>The </a:t>
            </a:r>
            <a:r>
              <a:rPr lang="en-US" sz="2800" b="1" dirty="0">
                <a:solidFill>
                  <a:schemeClr val="tx1"/>
                </a:solidFill>
                <a:latin typeface="Calibri" panose="020F0502020204030204" pitchFamily="34" charset="0"/>
              </a:rPr>
              <a:t>Semantic Web </a:t>
            </a:r>
            <a:r>
              <a:rPr lang="en-US" sz="2800" dirty="0">
                <a:solidFill>
                  <a:schemeClr val="tx1"/>
                </a:solidFill>
                <a:latin typeface="Calibri" panose="020F0502020204030204" pitchFamily="34" charset="0"/>
              </a:rPr>
              <a:t>is a standard promoted by the World Wide Web Consortium which aims at converting the World Wide Web from the current model largely unstructured documents and data into a </a:t>
            </a:r>
            <a:r>
              <a:rPr lang="en-US" sz="2800" dirty="0" smtClean="0">
                <a:solidFill>
                  <a:schemeClr val="tx1"/>
                </a:solidFill>
                <a:latin typeface="Calibri" panose="020F0502020204030204" pitchFamily="34" charset="0"/>
              </a:rPr>
              <a:t>common machine understandable </a:t>
            </a:r>
            <a:r>
              <a:rPr lang="en-US" sz="2800" dirty="0">
                <a:solidFill>
                  <a:schemeClr val="tx1"/>
                </a:solidFill>
                <a:latin typeface="Calibri" panose="020F0502020204030204" pitchFamily="34" charset="0"/>
              </a:rPr>
              <a:t>framework that allows data to be shared </a:t>
            </a:r>
            <a:r>
              <a:rPr lang="en-US" sz="2800" dirty="0" smtClean="0">
                <a:solidFill>
                  <a:schemeClr val="tx1"/>
                </a:solidFill>
                <a:latin typeface="Calibri" panose="020F0502020204030204" pitchFamily="34" charset="0"/>
              </a:rPr>
              <a:t>and reused. [2] </a:t>
            </a:r>
          </a:p>
          <a:p>
            <a:pPr marL="457200" indent="-457200">
              <a:buFont typeface="Arial" panose="020B0604020202020204" pitchFamily="34" charset="0"/>
              <a:buChar char="•"/>
            </a:pPr>
            <a:r>
              <a:rPr lang="en-US" sz="2800" b="1" dirty="0" smtClean="0">
                <a:solidFill>
                  <a:schemeClr val="tx1"/>
                </a:solidFill>
                <a:latin typeface="Calibri" panose="020F0502020204030204" pitchFamily="34" charset="0"/>
              </a:rPr>
              <a:t>Web-Services</a:t>
            </a:r>
            <a:r>
              <a:rPr lang="en-US" sz="2800" dirty="0" smtClean="0">
                <a:solidFill>
                  <a:schemeClr val="tx1"/>
                </a:solidFill>
                <a:latin typeface="Calibri" panose="020F0502020204030204" pitchFamily="34" charset="0"/>
              </a:rPr>
              <a:t> are client and server applications that enable the communication between two electronic devices over a network. [2]</a:t>
            </a:r>
          </a:p>
          <a:p>
            <a:pPr marL="457200" indent="-457200">
              <a:buFont typeface="Arial" panose="020B0604020202020204" pitchFamily="34" charset="0"/>
              <a:buChar char="•"/>
            </a:pPr>
            <a:r>
              <a:rPr lang="en-US" sz="2800" b="1" dirty="0" smtClean="0">
                <a:solidFill>
                  <a:schemeClr val="tx1"/>
                </a:solidFill>
                <a:latin typeface="Calibri" panose="020F0502020204030204" pitchFamily="34" charset="0"/>
              </a:rPr>
              <a:t>Metadata</a:t>
            </a:r>
            <a:r>
              <a:rPr lang="en-US" sz="2800" dirty="0" smtClean="0">
                <a:solidFill>
                  <a:schemeClr val="tx1"/>
                </a:solidFill>
                <a:latin typeface="Calibri" panose="020F0502020204030204" pitchFamily="34" charset="0"/>
              </a:rPr>
              <a:t> </a:t>
            </a:r>
            <a:r>
              <a:rPr lang="en-US" sz="2800" dirty="0">
                <a:solidFill>
                  <a:schemeClr val="tx1"/>
                </a:solidFill>
                <a:latin typeface="Calibri" panose="020F0502020204030204" pitchFamily="34" charset="0"/>
              </a:rPr>
              <a:t>is structured information that describes, explains, locates, or otherwise makes </a:t>
            </a:r>
            <a:r>
              <a:rPr lang="en-US" sz="2800" dirty="0" smtClean="0">
                <a:solidFill>
                  <a:schemeClr val="tx1"/>
                </a:solidFill>
                <a:latin typeface="Calibri" panose="020F0502020204030204" pitchFamily="34" charset="0"/>
              </a:rPr>
              <a:t>it easier </a:t>
            </a:r>
            <a:r>
              <a:rPr lang="en-US" sz="2800" dirty="0">
                <a:solidFill>
                  <a:schemeClr val="tx1"/>
                </a:solidFill>
                <a:latin typeface="Calibri" panose="020F0502020204030204" pitchFamily="34" charset="0"/>
              </a:rPr>
              <a:t>to retrieve, use, or manage an information resource. Metadata is often called data </a:t>
            </a:r>
            <a:r>
              <a:rPr lang="en-US" sz="2800" dirty="0" smtClean="0">
                <a:solidFill>
                  <a:schemeClr val="tx1"/>
                </a:solidFill>
                <a:latin typeface="Calibri" panose="020F0502020204030204" pitchFamily="34" charset="0"/>
              </a:rPr>
              <a:t>about data</a:t>
            </a:r>
            <a:r>
              <a:rPr lang="en-US" sz="2800" dirty="0">
                <a:solidFill>
                  <a:schemeClr val="tx1"/>
                </a:solidFill>
                <a:latin typeface="Calibri" panose="020F0502020204030204" pitchFamily="34" charset="0"/>
              </a:rPr>
              <a:t>. It is really important because it facilitates discovery of relevant information. </a:t>
            </a:r>
            <a:r>
              <a:rPr lang="en-US" sz="2800" dirty="0" smtClean="0">
                <a:solidFill>
                  <a:schemeClr val="tx1"/>
                </a:solidFill>
                <a:latin typeface="Calibri" panose="020F0502020204030204" pitchFamily="34" charset="0"/>
              </a:rPr>
              <a:t>[1]</a:t>
            </a:r>
          </a:p>
          <a:p>
            <a:pPr marL="1200150" lvl="1" indent="-457200">
              <a:buFont typeface="Arial" panose="020B0604020202020204" pitchFamily="34" charset="0"/>
              <a:buChar char="•"/>
            </a:pPr>
            <a:endParaRPr lang="en-US" sz="2800" dirty="0" smtClean="0">
              <a:solidFill>
                <a:schemeClr val="tx1"/>
              </a:solidFill>
              <a:latin typeface="Calibri" panose="020F0502020204030204" pitchFamily="34" charset="0"/>
            </a:endParaRPr>
          </a:p>
          <a:p>
            <a:pPr marL="2514600" lvl="4" indent="-457200">
              <a:buFont typeface="Arial" panose="020B0604020202020204" pitchFamily="34" charset="0"/>
              <a:buChar char="•"/>
            </a:pPr>
            <a:endParaRPr lang="en-US" sz="2800" dirty="0">
              <a:solidFill>
                <a:schemeClr val="tx1"/>
              </a:solidFill>
              <a:latin typeface="Calibri" panose="020F0502020204030204" pitchFamily="34" charset="0"/>
            </a:endParaRPr>
          </a:p>
        </p:txBody>
      </p:sp>
      <p:sp>
        <p:nvSpPr>
          <p:cNvPr id="73" name="CustomShape 26"/>
          <p:cNvSpPr/>
          <p:nvPr/>
        </p:nvSpPr>
        <p:spPr>
          <a:xfrm>
            <a:off x="1013254" y="26852881"/>
            <a:ext cx="9665925" cy="45719"/>
          </a:xfrm>
          <a:prstGeom prst="roundRect">
            <a:avLst>
              <a:gd name="adj" fmla="val 16667"/>
            </a:avLst>
          </a:prstGeom>
          <a:solidFill>
            <a:srgbClr val="003264"/>
          </a:solidFill>
          <a:ln w="25560">
            <a:solidFill>
              <a:srgbClr val="003264"/>
            </a:solidFill>
            <a:round/>
          </a:ln>
        </p:spPr>
      </p:sp>
      <p:sp>
        <p:nvSpPr>
          <p:cNvPr id="77" name="CustomShape 26"/>
          <p:cNvSpPr/>
          <p:nvPr/>
        </p:nvSpPr>
        <p:spPr>
          <a:xfrm>
            <a:off x="990600" y="13395156"/>
            <a:ext cx="9665925" cy="45719"/>
          </a:xfrm>
          <a:prstGeom prst="roundRect">
            <a:avLst>
              <a:gd name="adj" fmla="val 16667"/>
            </a:avLst>
          </a:prstGeom>
          <a:solidFill>
            <a:srgbClr val="003264"/>
          </a:solidFill>
          <a:ln w="25560">
            <a:solidFill>
              <a:srgbClr val="003264"/>
            </a:solidFill>
            <a:round/>
          </a:ln>
        </p:spPr>
      </p:sp>
      <p:sp>
        <p:nvSpPr>
          <p:cNvPr id="78" name="CustomShape 26"/>
          <p:cNvSpPr/>
          <p:nvPr/>
        </p:nvSpPr>
        <p:spPr>
          <a:xfrm>
            <a:off x="990600" y="8164224"/>
            <a:ext cx="9665925" cy="45719"/>
          </a:xfrm>
          <a:prstGeom prst="roundRect">
            <a:avLst>
              <a:gd name="adj" fmla="val 16667"/>
            </a:avLst>
          </a:prstGeom>
          <a:solidFill>
            <a:srgbClr val="003264"/>
          </a:solidFill>
          <a:ln w="25560">
            <a:solidFill>
              <a:srgbClr val="003264"/>
            </a:solidFill>
            <a:round/>
          </a:ln>
        </p:spPr>
      </p:sp>
      <p:sp>
        <p:nvSpPr>
          <p:cNvPr id="81" name="CustomShape 26"/>
          <p:cNvSpPr/>
          <p:nvPr/>
        </p:nvSpPr>
        <p:spPr>
          <a:xfrm>
            <a:off x="990600" y="29062681"/>
            <a:ext cx="9665925" cy="45719"/>
          </a:xfrm>
          <a:prstGeom prst="roundRect">
            <a:avLst>
              <a:gd name="adj" fmla="val 16667"/>
            </a:avLst>
          </a:prstGeom>
          <a:solidFill>
            <a:srgbClr val="003264"/>
          </a:solidFill>
          <a:ln w="25560">
            <a:solidFill>
              <a:srgbClr val="003264"/>
            </a:solidFill>
            <a:round/>
          </a:ln>
        </p:spPr>
      </p:sp>
      <p:sp>
        <p:nvSpPr>
          <p:cNvPr id="82" name="CustomShape 26"/>
          <p:cNvSpPr/>
          <p:nvPr/>
        </p:nvSpPr>
        <p:spPr>
          <a:xfrm>
            <a:off x="11289075" y="8229600"/>
            <a:ext cx="9665925" cy="45719"/>
          </a:xfrm>
          <a:prstGeom prst="roundRect">
            <a:avLst>
              <a:gd name="adj" fmla="val 16667"/>
            </a:avLst>
          </a:prstGeom>
          <a:solidFill>
            <a:srgbClr val="003264"/>
          </a:solidFill>
          <a:ln w="25560">
            <a:solidFill>
              <a:srgbClr val="003264"/>
            </a:solidFill>
            <a:round/>
          </a:ln>
        </p:spPr>
      </p:sp>
      <p:sp>
        <p:nvSpPr>
          <p:cNvPr id="93" name="CustomShape 26"/>
          <p:cNvSpPr/>
          <p:nvPr/>
        </p:nvSpPr>
        <p:spPr>
          <a:xfrm>
            <a:off x="11201400" y="14889481"/>
            <a:ext cx="9665925" cy="45719"/>
          </a:xfrm>
          <a:prstGeom prst="roundRect">
            <a:avLst>
              <a:gd name="adj" fmla="val 16667"/>
            </a:avLst>
          </a:prstGeom>
          <a:solidFill>
            <a:srgbClr val="003264"/>
          </a:solidFill>
          <a:ln w="25560">
            <a:solidFill>
              <a:srgbClr val="003264"/>
            </a:solidFill>
            <a:round/>
          </a:ln>
        </p:spPr>
      </p:sp>
      <p:sp>
        <p:nvSpPr>
          <p:cNvPr id="94" name="CustomShape 26"/>
          <p:cNvSpPr/>
          <p:nvPr/>
        </p:nvSpPr>
        <p:spPr>
          <a:xfrm>
            <a:off x="11201400" y="17449800"/>
            <a:ext cx="9665925" cy="45719"/>
          </a:xfrm>
          <a:prstGeom prst="roundRect">
            <a:avLst>
              <a:gd name="adj" fmla="val 16667"/>
            </a:avLst>
          </a:prstGeom>
          <a:solidFill>
            <a:srgbClr val="003264"/>
          </a:solidFill>
          <a:ln w="25560">
            <a:solidFill>
              <a:srgbClr val="003264"/>
            </a:solidFill>
            <a:round/>
          </a:ln>
        </p:spPr>
      </p:sp>
      <p:sp>
        <p:nvSpPr>
          <p:cNvPr id="95" name="CustomShape 26"/>
          <p:cNvSpPr/>
          <p:nvPr/>
        </p:nvSpPr>
        <p:spPr>
          <a:xfrm>
            <a:off x="11164050" y="22250400"/>
            <a:ext cx="9665925" cy="45719"/>
          </a:xfrm>
          <a:prstGeom prst="roundRect">
            <a:avLst>
              <a:gd name="adj" fmla="val 16667"/>
            </a:avLst>
          </a:prstGeom>
          <a:solidFill>
            <a:srgbClr val="003264"/>
          </a:solidFill>
          <a:ln w="25560">
            <a:solidFill>
              <a:srgbClr val="003264"/>
            </a:solidFill>
            <a:round/>
          </a:ln>
        </p:spPr>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19171</TotalTime>
  <Words>684</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Roxana Aparicio</dc:creator>
  <cp:lastModifiedBy>Erick Garcia</cp:lastModifiedBy>
  <cp:revision>462</cp:revision>
  <cp:lastPrinted>2011-02-18T17:33:21Z</cp:lastPrinted>
  <dcterms:created xsi:type="dcterms:W3CDTF">2003-10-22T21:07:56Z</dcterms:created>
  <dcterms:modified xsi:type="dcterms:W3CDTF">2015-08-25T21:51:06Z</dcterms:modified>
</cp:coreProperties>
</file>