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945600" cy="32918400"/>
  <p:notesSz cx="7315200" cy="9601200"/>
  <p:defaultTextStyle>
    <a:defPPr>
      <a:defRPr lang="en-GB"/>
    </a:defPPr>
    <a:lvl1pPr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1pPr>
    <a:lvl2pPr marL="742950" indent="-28575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2pPr>
    <a:lvl3pPr marL="11430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3pPr>
    <a:lvl4pPr marL="16002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4pPr>
    <a:lvl5pPr marL="2057400" indent="-228600" algn="just" defTabSz="457200" rtl="0" fontAlgn="base">
      <a:spcBef>
        <a:spcPct val="0"/>
      </a:spcBef>
      <a:spcAft>
        <a:spcPct val="0"/>
      </a:spcAft>
      <a:buClr>
        <a:srgbClr val="000000"/>
      </a:buClr>
      <a:buSzPct val="100000"/>
      <a:buFont typeface="Times New Roman" pitchFamily="16" charset="0"/>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initials="L" lastIdx="8" clrIdx="0">
    <p:extLst/>
  </p:cmAuthor>
  <p:cmAuthor id="2" name="natalia villanueva" initials="nv" lastIdx="5"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AA6FE"/>
    <a:srgbClr val="036D9A"/>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5" autoAdjust="0"/>
    <p:restoredTop sz="96284" autoAdjust="0"/>
  </p:normalViewPr>
  <p:slideViewPr>
    <p:cSldViewPr>
      <p:cViewPr>
        <p:scale>
          <a:sx n="50" d="100"/>
          <a:sy n="50" d="100"/>
        </p:scale>
        <p:origin x="2240" y="-367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050" name="Text Box 2"/>
          <p:cNvSpPr txBox="1">
            <a:spLocks noChangeArrowheads="1"/>
          </p:cNvSpP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051" name="Rectangle 3"/>
          <p:cNvSpPr>
            <a:spLocks noGrp="1" noChangeArrowheads="1"/>
          </p:cNvSpPr>
          <p:nvPr>
            <p:ph type="dt"/>
          </p:nvPr>
        </p:nvSpPr>
        <p:spPr bwMode="auto">
          <a:xfrm>
            <a:off x="4143375" y="0"/>
            <a:ext cx="316865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
                <a:solidFill>
                  <a:srgbClr val="000000"/>
                </a:solidFill>
                <a:ea typeface="ＭＳ Ｐゴシック" charset="0"/>
                <a:cs typeface="ＭＳ Ｐゴシック" charset="0"/>
              </a:defRPr>
            </a:lvl1pPr>
          </a:lstStyle>
          <a:p>
            <a:fld id="{760902AC-7B7F-4C4A-8820-E543ECBCCF7C}" type="datetime1">
              <a:rPr lang="en-US" altLang="en-US"/>
              <a:pPr/>
              <a:t>9/29/16</a:t>
            </a:fld>
            <a:endParaRPr lang="en-US" altLang="en-US" dirty="0"/>
          </a:p>
        </p:txBody>
      </p:sp>
      <p:sp>
        <p:nvSpPr>
          <p:cNvPr id="2052" name="Rectangle 4"/>
          <p:cNvSpPr>
            <a:spLocks noGrp="1" noRot="1" noChangeAspect="1" noChangeArrowheads="1"/>
          </p:cNvSpPr>
          <p:nvPr>
            <p:ph type="sldImg"/>
          </p:nvPr>
        </p:nvSpPr>
        <p:spPr bwMode="auto">
          <a:xfrm>
            <a:off x="2457450" y="719138"/>
            <a:ext cx="2398713" cy="3600450"/>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p:nvPr>
        </p:nvSpPr>
        <p:spPr bwMode="auto">
          <a:xfrm>
            <a:off x="731838" y="4560888"/>
            <a:ext cx="5849937"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t" anchorCtr="0" compatLnSpc="1">
            <a:prstTxWarp prst="textNoShape">
              <a:avLst/>
            </a:prstTxWarp>
          </a:bodyPr>
          <a:lstStyle/>
          <a:p>
            <a:pPr lvl="0"/>
            <a:endParaRPr lang="en-US" altLang="en-US"/>
          </a:p>
        </p:txBody>
      </p:sp>
      <p:sp>
        <p:nvSpPr>
          <p:cNvPr id="2054" name="Text Box 6"/>
          <p:cNvSpPr txBox="1">
            <a:spLocks noChangeArrowheads="1"/>
          </p:cNvSpPr>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2055" name="Rectangle 7"/>
          <p:cNvSpPr>
            <a:spLocks noGrp="1" noChangeArrowheads="1"/>
          </p:cNvSpPr>
          <p:nvPr>
            <p:ph type="sldNum"/>
          </p:nvPr>
        </p:nvSpPr>
        <p:spPr bwMode="auto">
          <a:xfrm>
            <a:off x="4143375" y="9120188"/>
            <a:ext cx="316865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320" tIns="11160" rIns="22320" bIns="1116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00">
                <a:solidFill>
                  <a:srgbClr val="000000"/>
                </a:solidFill>
                <a:ea typeface="ＭＳ Ｐゴシック" charset="0"/>
                <a:cs typeface="ＭＳ Ｐゴシック" charset="0"/>
              </a:defRPr>
            </a:lvl1pPr>
          </a:lstStyle>
          <a:p>
            <a:fld id="{EC052589-B9F0-4AC6-A40C-5AF461C40D50}" type="slidenum">
              <a:rPr lang="en-US" altLang="en-US"/>
              <a:pPr/>
              <a:t>‹#›</a:t>
            </a:fld>
            <a:endParaRPr lang="en-US" altLang="en-US" dirty="0"/>
          </a:p>
        </p:txBody>
      </p:sp>
    </p:spTree>
    <p:extLst>
      <p:ext uri="{BB962C8B-B14F-4D97-AF65-F5344CB8AC3E}">
        <p14:creationId xmlns:p14="http://schemas.microsoft.com/office/powerpoint/2010/main" val="2725855679"/>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fld id="{760902AC-7B7F-4C4A-8820-E543ECBCCF7C}" type="datetime1">
              <a:rPr lang="en-US" altLang="en-US"/>
              <a:pPr/>
              <a:t>9/29/16</a:t>
            </a:fld>
            <a:endParaRPr lang="en-US" altLang="en-US" dirty="0"/>
          </a:p>
        </p:txBody>
      </p:sp>
      <p:sp>
        <p:nvSpPr>
          <p:cNvPr id="5" name="Rectangle 7"/>
          <p:cNvSpPr>
            <a:spLocks noGrp="1" noChangeArrowheads="1"/>
          </p:cNvSpPr>
          <p:nvPr>
            <p:ph type="sldNum"/>
          </p:nvPr>
        </p:nvSpPr>
        <p:spPr>
          <a:ln/>
        </p:spPr>
        <p:txBody>
          <a:bodyPr/>
          <a:lstStyle/>
          <a:p>
            <a:fld id="{C5B83D28-D490-49EC-8F08-EF508724DBBF}" type="slidenum">
              <a:rPr lang="en-US" altLang="en-US"/>
              <a:pPr/>
              <a:t>1</a:t>
            </a:fld>
            <a:endParaRPr lang="en-US" altLang="en-US" dirty="0"/>
          </a:p>
        </p:txBody>
      </p:sp>
      <p:sp>
        <p:nvSpPr>
          <p:cNvPr id="4097" name="Rectangle 1"/>
          <p:cNvSpPr txBox="1">
            <a:spLocks noGrp="1" noRot="1" noChangeAspect="1" noChangeArrowheads="1"/>
          </p:cNvSpPr>
          <p:nvPr>
            <p:ph type="sldImg"/>
          </p:nvPr>
        </p:nvSpPr>
        <p:spPr bwMode="auto">
          <a:xfrm>
            <a:off x="2457450" y="719138"/>
            <a:ext cx="2400300" cy="360203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p:cNvSpPr txBox="1">
            <a:spLocks noGrp="1" noChangeArrowheads="1"/>
          </p:cNvSpPr>
          <p:nvPr>
            <p:ph type="body" idx="1"/>
          </p:nvPr>
        </p:nvSpPr>
        <p:spPr bwMode="auto">
          <a:xfrm>
            <a:off x="731838" y="4560888"/>
            <a:ext cx="5851525" cy="4321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83349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a:t>Click to edit Master title style</a:t>
            </a:r>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idx="10"/>
          </p:nvPr>
        </p:nvSpPr>
        <p:spPr/>
        <p:txBody>
          <a:bodyPr/>
          <a:lstStyle>
            <a:lvl1pPr>
              <a:defRPr/>
            </a:lvl1pPr>
          </a:lstStyle>
          <a:p>
            <a:fld id="{3BDB4FC5-73F2-4B26-9602-5DE77B424890}" type="slidenum">
              <a:rPr lang="en-US" altLang="en-US"/>
              <a:pPr/>
              <a:t>‹#›</a:t>
            </a:fld>
            <a:endParaRPr lang="en-US" altLang="en-US" dirty="0"/>
          </a:p>
        </p:txBody>
      </p:sp>
    </p:spTree>
    <p:extLst>
      <p:ext uri="{BB962C8B-B14F-4D97-AF65-F5344CB8AC3E}">
        <p14:creationId xmlns:p14="http://schemas.microsoft.com/office/powerpoint/2010/main" val="226216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CAE65C6A-A835-4DC9-B953-E918EFE5C0F1}" type="slidenum">
              <a:rPr lang="en-US" altLang="en-US"/>
              <a:pPr/>
              <a:t>‹#›</a:t>
            </a:fld>
            <a:endParaRPr lang="en-US" altLang="en-US" dirty="0"/>
          </a:p>
        </p:txBody>
      </p:sp>
    </p:spTree>
    <p:extLst>
      <p:ext uri="{BB962C8B-B14F-4D97-AF65-F5344CB8AC3E}">
        <p14:creationId xmlns:p14="http://schemas.microsoft.com/office/powerpoint/2010/main" val="222904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09925" y="1319213"/>
            <a:ext cx="4937125" cy="28084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6963" y="1319213"/>
            <a:ext cx="14660562" cy="28084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014A7970-DABF-4B80-8254-7FC7651D2DE0}" type="slidenum">
              <a:rPr lang="en-US" altLang="en-US"/>
              <a:pPr/>
              <a:t>‹#›</a:t>
            </a:fld>
            <a:endParaRPr lang="en-US" altLang="en-US" dirty="0"/>
          </a:p>
        </p:txBody>
      </p:sp>
    </p:spTree>
    <p:extLst>
      <p:ext uri="{BB962C8B-B14F-4D97-AF65-F5344CB8AC3E}">
        <p14:creationId xmlns:p14="http://schemas.microsoft.com/office/powerpoint/2010/main" val="111596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1A339AFD-C586-4059-9E99-EB7BB32C3B10}" type="slidenum">
              <a:rPr lang="en-US" altLang="en-US"/>
              <a:pPr/>
              <a:t>‹#›</a:t>
            </a:fld>
            <a:endParaRPr lang="en-US" altLang="en-US" dirty="0"/>
          </a:p>
        </p:txBody>
      </p:sp>
    </p:spTree>
    <p:extLst>
      <p:ext uri="{BB962C8B-B14F-4D97-AF65-F5344CB8AC3E}">
        <p14:creationId xmlns:p14="http://schemas.microsoft.com/office/powerpoint/2010/main" val="376315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D7AC8977-B02F-47CC-A684-4A30C7EBFD06}" type="slidenum">
              <a:rPr lang="en-US" altLang="en-US"/>
              <a:pPr/>
              <a:t>‹#›</a:t>
            </a:fld>
            <a:endParaRPr lang="en-US" altLang="en-US" dirty="0"/>
          </a:p>
        </p:txBody>
      </p:sp>
    </p:spTree>
    <p:extLst>
      <p:ext uri="{BB962C8B-B14F-4D97-AF65-F5344CB8AC3E}">
        <p14:creationId xmlns:p14="http://schemas.microsoft.com/office/powerpoint/2010/main" val="13497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96963" y="7681913"/>
            <a:ext cx="9798050" cy="21721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047413" y="7681913"/>
            <a:ext cx="9799637" cy="21721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idx="10"/>
          </p:nvPr>
        </p:nvSpPr>
        <p:spPr/>
        <p:txBody>
          <a:bodyPr/>
          <a:lstStyle>
            <a:lvl1pPr>
              <a:defRPr/>
            </a:lvl1pPr>
          </a:lstStyle>
          <a:p>
            <a:fld id="{A96084DF-4D47-473B-A954-3020D0E5C541}" type="slidenum">
              <a:rPr lang="en-US" altLang="en-US"/>
              <a:pPr/>
              <a:t>‹#›</a:t>
            </a:fld>
            <a:endParaRPr lang="en-US" altLang="en-US" dirty="0"/>
          </a:p>
        </p:txBody>
      </p:sp>
    </p:spTree>
    <p:extLst>
      <p:ext uri="{BB962C8B-B14F-4D97-AF65-F5344CB8AC3E}">
        <p14:creationId xmlns:p14="http://schemas.microsoft.com/office/powerpoint/2010/main" val="248516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0"/>
          </p:nvPr>
        </p:nvSpPr>
        <p:spPr/>
        <p:txBody>
          <a:bodyPr/>
          <a:lstStyle>
            <a:lvl1pPr>
              <a:defRPr/>
            </a:lvl1pPr>
          </a:lstStyle>
          <a:p>
            <a:fld id="{1683C302-87D7-403F-BB05-E1A818974A0E}" type="slidenum">
              <a:rPr lang="en-US" altLang="en-US"/>
              <a:pPr/>
              <a:t>‹#›</a:t>
            </a:fld>
            <a:endParaRPr lang="en-US" altLang="en-US" dirty="0"/>
          </a:p>
        </p:txBody>
      </p:sp>
    </p:spTree>
    <p:extLst>
      <p:ext uri="{BB962C8B-B14F-4D97-AF65-F5344CB8AC3E}">
        <p14:creationId xmlns:p14="http://schemas.microsoft.com/office/powerpoint/2010/main" val="273335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lvl1pPr>
              <a:defRPr/>
            </a:lvl1pPr>
          </a:lstStyle>
          <a:p>
            <a:fld id="{B752A978-F386-4B79-9411-D39C50BCA346}" type="slidenum">
              <a:rPr lang="en-US" altLang="en-US"/>
              <a:pPr/>
              <a:t>‹#›</a:t>
            </a:fld>
            <a:endParaRPr lang="en-US" altLang="en-US" dirty="0"/>
          </a:p>
        </p:txBody>
      </p:sp>
    </p:spTree>
    <p:extLst>
      <p:ext uri="{BB962C8B-B14F-4D97-AF65-F5344CB8AC3E}">
        <p14:creationId xmlns:p14="http://schemas.microsoft.com/office/powerpoint/2010/main" val="31894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D30752F-582A-4EE9-A3A9-06CADCC0AB88}" type="slidenum">
              <a:rPr lang="en-US" altLang="en-US"/>
              <a:pPr/>
              <a:t>‹#›</a:t>
            </a:fld>
            <a:endParaRPr lang="en-US" altLang="en-US" dirty="0"/>
          </a:p>
        </p:txBody>
      </p:sp>
    </p:spTree>
    <p:extLst>
      <p:ext uri="{BB962C8B-B14F-4D97-AF65-F5344CB8AC3E}">
        <p14:creationId xmlns:p14="http://schemas.microsoft.com/office/powerpoint/2010/main" val="335914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5815A789-CBAD-4DFE-A287-66C7C5A8FDC0}" type="slidenum">
              <a:rPr lang="en-US" altLang="en-US"/>
              <a:pPr/>
              <a:t>‹#›</a:t>
            </a:fld>
            <a:endParaRPr lang="en-US" altLang="en-US" dirty="0"/>
          </a:p>
        </p:txBody>
      </p:sp>
    </p:spTree>
    <p:extLst>
      <p:ext uri="{BB962C8B-B14F-4D97-AF65-F5344CB8AC3E}">
        <p14:creationId xmlns:p14="http://schemas.microsoft.com/office/powerpoint/2010/main" val="117484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B04F8FD9-1154-4D14-8860-D09D9EF7561F}" type="slidenum">
              <a:rPr lang="en-US" altLang="en-US"/>
              <a:pPr/>
              <a:t>‹#›</a:t>
            </a:fld>
            <a:endParaRPr lang="en-US" altLang="en-US" dirty="0"/>
          </a:p>
        </p:txBody>
      </p:sp>
    </p:spTree>
    <p:extLst>
      <p:ext uri="{BB962C8B-B14F-4D97-AF65-F5344CB8AC3E}">
        <p14:creationId xmlns:p14="http://schemas.microsoft.com/office/powerpoint/2010/main" val="23655728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096963" y="1319213"/>
            <a:ext cx="19750087" cy="548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ctr" anchorCtr="0" compatLnSpc="1">
            <a:prstTxWarp prst="textNoShape">
              <a:avLst/>
            </a:prstTxWarp>
          </a:bodyPr>
          <a:lstStyle/>
          <a:p>
            <a:pPr lvl="0"/>
            <a:r>
              <a:rPr lang="en-GB" altLang="en-US"/>
              <a:t>Click to edit the title text format</a:t>
            </a:r>
          </a:p>
        </p:txBody>
      </p:sp>
      <p:sp>
        <p:nvSpPr>
          <p:cNvPr id="1026" name="Rectangle 2"/>
          <p:cNvSpPr>
            <a:spLocks noGrp="1" noChangeArrowheads="1"/>
          </p:cNvSpPr>
          <p:nvPr>
            <p:ph type="body" idx="1"/>
          </p:nvPr>
        </p:nvSpPr>
        <p:spPr bwMode="auto">
          <a:xfrm>
            <a:off x="1096963" y="7681913"/>
            <a:ext cx="19750087" cy="21721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Text Box 3"/>
          <p:cNvSpPr txBox="1">
            <a:spLocks noChangeArrowheads="1"/>
          </p:cNvSpPr>
          <p:nvPr/>
        </p:nvSpPr>
        <p:spPr bwMode="auto">
          <a:xfrm>
            <a:off x="1096963" y="29976763"/>
            <a:ext cx="512127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028" name="Text Box 4"/>
          <p:cNvSpPr txBox="1">
            <a:spLocks noChangeArrowheads="1"/>
          </p:cNvSpPr>
          <p:nvPr/>
        </p:nvSpPr>
        <p:spPr bwMode="auto">
          <a:xfrm>
            <a:off x="7497763" y="29976763"/>
            <a:ext cx="6950075"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1029" name="Rectangle 5"/>
          <p:cNvSpPr>
            <a:spLocks noGrp="1" noChangeArrowheads="1"/>
          </p:cNvSpPr>
          <p:nvPr>
            <p:ph type="sldNum"/>
          </p:nvPr>
        </p:nvSpPr>
        <p:spPr bwMode="auto">
          <a:xfrm>
            <a:off x="15727363" y="29976763"/>
            <a:ext cx="5119687" cy="228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200" tIns="156600" rIns="313200" bIns="1566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ea typeface="+mn-ea"/>
                <a:cs typeface="+mn-cs"/>
              </a:defRPr>
            </a:lvl1pPr>
          </a:lstStyle>
          <a:p>
            <a:fld id="{A8537D14-220D-4D6A-B08C-E92BAA27F18B}"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15100">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spcBef>
          <a:spcPts val="2750"/>
        </a:spcBef>
        <a:spcAft>
          <a:spcPct val="0"/>
        </a:spcAft>
        <a:buClr>
          <a:srgbClr val="000000"/>
        </a:buClr>
        <a:buSzPct val="100000"/>
        <a:buFont typeface="Times New Roman" pitchFamily="16" charset="0"/>
        <a:defRPr sz="11000">
          <a:solidFill>
            <a:srgbClr val="000000"/>
          </a:solidFill>
          <a:latin typeface="+mn-lt"/>
          <a:ea typeface="+mn-ea"/>
          <a:cs typeface="+mn-cs"/>
        </a:defRPr>
      </a:lvl1pPr>
      <a:lvl2pPr marL="742950" indent="-285750" algn="l" defTabSz="457200" rtl="0" eaLnBrk="0" fontAlgn="base" hangingPunct="0">
        <a:spcBef>
          <a:spcPts val="2400"/>
        </a:spcBef>
        <a:spcAft>
          <a:spcPct val="0"/>
        </a:spcAft>
        <a:buClr>
          <a:srgbClr val="000000"/>
        </a:buClr>
        <a:buSzPct val="100000"/>
        <a:buFont typeface="Times New Roman" pitchFamily="16" charset="0"/>
        <a:defRPr sz="9600">
          <a:solidFill>
            <a:srgbClr val="000000"/>
          </a:solidFill>
          <a:latin typeface="+mn-lt"/>
          <a:ea typeface="+mn-ea"/>
          <a:cs typeface="+mn-cs"/>
        </a:defRPr>
      </a:lvl2pPr>
      <a:lvl3pPr marL="1143000" indent="-228600" algn="l" defTabSz="457200" rtl="0" eaLnBrk="0" fontAlgn="base" hangingPunct="0">
        <a:spcBef>
          <a:spcPts val="2050"/>
        </a:spcBef>
        <a:spcAft>
          <a:spcPct val="0"/>
        </a:spcAft>
        <a:buClr>
          <a:srgbClr val="000000"/>
        </a:buClr>
        <a:buSzPct val="100000"/>
        <a:buFont typeface="Times New Roman" pitchFamily="16" charset="0"/>
        <a:defRPr sz="8200">
          <a:solidFill>
            <a:srgbClr val="000000"/>
          </a:solidFill>
          <a:latin typeface="+mn-lt"/>
          <a:ea typeface="+mn-ea"/>
          <a:cs typeface="+mn-cs"/>
        </a:defRPr>
      </a:lvl3pPr>
      <a:lvl4pPr marL="16002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4pPr>
      <a:lvl5pPr marL="20574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5pPr>
      <a:lvl6pPr marL="25146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6pPr>
      <a:lvl7pPr marL="29718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7pPr>
      <a:lvl8pPr marL="34290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8pPr>
      <a:lvl9pPr marL="3886200" indent="-228600" algn="l" defTabSz="457200" rtl="0" eaLnBrk="0" fontAlgn="base" hangingPunct="0">
        <a:spcBef>
          <a:spcPts val="1700"/>
        </a:spcBef>
        <a:spcAft>
          <a:spcPct val="0"/>
        </a:spcAft>
        <a:buClr>
          <a:srgbClr val="000000"/>
        </a:buClr>
        <a:buSzPct val="100000"/>
        <a:buFont typeface="Times New Roman" pitchFamily="16" charset="0"/>
        <a:defRPr sz="68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eg"/><Relationship Id="rId13" Type="http://schemas.openxmlformats.org/officeDocument/2006/relationships/image" Target="../media/image11.jpe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219456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nvGrpSpPr>
          <p:cNvPr id="23" name="Group 22"/>
          <p:cNvGrpSpPr/>
          <p:nvPr/>
        </p:nvGrpSpPr>
        <p:grpSpPr>
          <a:xfrm>
            <a:off x="-4562475" y="3409950"/>
            <a:ext cx="31488063" cy="2454486"/>
            <a:chOff x="-4562475" y="3733800"/>
            <a:chExt cx="31488063" cy="2454486"/>
          </a:xfrm>
        </p:grpSpPr>
        <p:sp>
          <p:nvSpPr>
            <p:cNvPr id="3073" name="Rectangle 1"/>
            <p:cNvSpPr>
              <a:spLocks noChangeArrowheads="1"/>
            </p:cNvSpPr>
            <p:nvPr/>
          </p:nvSpPr>
          <p:spPr bwMode="auto">
            <a:xfrm>
              <a:off x="914400" y="4224655"/>
              <a:ext cx="20781963" cy="19636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5pPr>
              <a:lvl6pPr marL="25146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6pPr>
              <a:lvl7pPr marL="29718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7pPr>
              <a:lvl8pPr marL="34290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8pPr>
              <a:lvl9pPr marL="38862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9pPr>
            </a:lstStyle>
            <a:p>
              <a:pPr algn="ctr"/>
              <a:r>
                <a:rPr lang="en-US" altLang="en-US" sz="2400" b="1" dirty="0">
                  <a:latin typeface="Calibri" charset="0"/>
                  <a:ea typeface="DejaVu Sans" charset="0"/>
                  <a:cs typeface="DejaVu Sans" charset="0"/>
                </a:rPr>
                <a:t>Erick Garcia</a:t>
              </a:r>
              <a:r>
                <a:rPr lang="en-US" altLang="en-US" sz="2400" b="1" baseline="30000" dirty="0">
                  <a:latin typeface="Calibri" charset="0"/>
                  <a:ea typeface="DejaVu Sans" charset="0"/>
                  <a:cs typeface="DejaVu Sans" charset="0"/>
                </a:rPr>
                <a:t>1,2</a:t>
              </a:r>
              <a:r>
                <a:rPr lang="en-US" altLang="en-US" sz="2400" b="1" dirty="0">
                  <a:latin typeface="Calibri" charset="0"/>
                  <a:ea typeface="DejaVu Sans" charset="0"/>
                  <a:cs typeface="DejaVu Sans" charset="0"/>
                </a:rPr>
                <a:t>, Natalia Villanueva-Rosales</a:t>
              </a:r>
              <a:r>
                <a:rPr lang="en-US" altLang="en-US" sz="2400" b="1" baseline="30000" dirty="0">
                  <a:latin typeface="Calibri" charset="0"/>
                  <a:ea typeface="DejaVu Sans" charset="0"/>
                  <a:cs typeface="DejaVu Sans" charset="0"/>
                </a:rPr>
                <a:t>1,2,*</a:t>
              </a:r>
            </a:p>
            <a:p>
              <a:pPr algn="ctr"/>
              <a:r>
                <a:rPr lang="en-US" altLang="en-US" sz="2400" b="1" baseline="30000" dirty="0">
                  <a:latin typeface="Calibri" charset="0"/>
                  <a:ea typeface="DejaVu Sans" charset="0"/>
                  <a:cs typeface="DejaVu Sans" charset="0"/>
                </a:rPr>
                <a:t>1</a:t>
              </a:r>
              <a:r>
                <a:rPr lang="en-US" altLang="en-US" sz="2400" b="1" dirty="0">
                  <a:latin typeface="Calibri" charset="0"/>
                  <a:ea typeface="DejaVu Sans" charset="0"/>
                  <a:cs typeface="DejaVu Sans" charset="0"/>
                </a:rPr>
                <a:t>Department of Computer Science,  </a:t>
              </a:r>
              <a:r>
                <a:rPr lang="en-US" altLang="en-US" sz="2400" b="1" baseline="30000" dirty="0">
                  <a:latin typeface="Calibri" charset="0"/>
                  <a:ea typeface="DejaVu Sans" charset="0"/>
                  <a:cs typeface="DejaVu Sans" charset="0"/>
                </a:rPr>
                <a:t>2</a:t>
              </a:r>
              <a:r>
                <a:rPr lang="en-US" altLang="en-US" sz="2400" b="1" dirty="0">
                  <a:latin typeface="Calibri" charset="0"/>
                  <a:ea typeface="DejaVu Sans" charset="0"/>
                  <a:cs typeface="DejaVu Sans" charset="0"/>
                </a:rPr>
                <a:t>Cyber-ShARE Center of Excellence, </a:t>
              </a:r>
              <a:r>
                <a:rPr lang="en-US" altLang="en-US" sz="2400" b="1" baseline="30000" dirty="0">
                  <a:latin typeface="Calibri" charset="0"/>
                  <a:ea typeface="DejaVu Sans" charset="0"/>
                  <a:cs typeface="DejaVu Sans" charset="0"/>
                </a:rPr>
                <a:t>*</a:t>
              </a:r>
              <a:r>
                <a:rPr lang="en-US" altLang="en-US" sz="2400" b="1" dirty="0">
                  <a:latin typeface="Calibri" charset="0"/>
                  <a:ea typeface="DejaVu Sans" charset="0"/>
                  <a:cs typeface="DejaVu Sans" charset="0"/>
                </a:rPr>
                <a:t>Faculty Mentor</a:t>
              </a:r>
            </a:p>
            <a:p>
              <a:pPr algn="ctr"/>
              <a:r>
                <a:rPr lang="en-US" altLang="en-US" sz="2400" b="1" dirty="0">
                  <a:latin typeface="Calibri" charset="0"/>
                  <a:ea typeface="DejaVu Sans" charset="0"/>
                  <a:cs typeface="DejaVu Sans" charset="0"/>
                </a:rPr>
                <a:t>El Paso, Texas, 79902</a:t>
              </a:r>
              <a:endParaRPr lang="en-US" altLang="en-US" sz="2000" dirty="0">
                <a:ea typeface="DejaVu Sans" charset="0"/>
                <a:cs typeface="DejaVu Sans" charset="0"/>
              </a:endParaRPr>
            </a:p>
            <a:p>
              <a:pPr algn="ctr"/>
              <a:endParaRPr lang="en-US" altLang="en-US" sz="2000" dirty="0">
                <a:ea typeface="DejaVu Sans" charset="0"/>
                <a:cs typeface="DejaVu Sans" charset="0"/>
              </a:endParaRPr>
            </a:p>
          </p:txBody>
        </p:sp>
        <p:sp>
          <p:nvSpPr>
            <p:cNvPr id="3077" name="Rectangle 5"/>
            <p:cNvSpPr>
              <a:spLocks noChangeArrowheads="1"/>
            </p:cNvSpPr>
            <p:nvPr/>
          </p:nvSpPr>
          <p:spPr bwMode="auto">
            <a:xfrm>
              <a:off x="-4562475" y="3733800"/>
              <a:ext cx="31488063"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5160" tIns="32760" rIns="65160" bIns="3276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5pPr>
              <a:lvl6pPr marL="25146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6pPr>
              <a:lvl7pPr marL="29718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7pPr>
              <a:lvl8pPr marL="34290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8pPr>
              <a:lvl9pPr marL="3886200" indent="-228600" algn="just"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1400">
                  <a:solidFill>
                    <a:srgbClr val="000000"/>
                  </a:solidFill>
                  <a:latin typeface="Arial" charset="0"/>
                  <a:ea typeface="ＭＳ Ｐゴシック" charset="0"/>
                  <a:cs typeface="ＭＳ Ｐゴシック" charset="0"/>
                </a:defRPr>
              </a:lvl9pPr>
            </a:lstStyle>
            <a:p>
              <a:pPr marL="0" marR="0" algn="ctr">
                <a:lnSpc>
                  <a:spcPct val="107000"/>
                </a:lnSpc>
                <a:spcBef>
                  <a:spcPts val="0"/>
                </a:spcBef>
                <a:spcAft>
                  <a:spcPts val="0"/>
                </a:spcAft>
              </a:pPr>
              <a:r>
                <a:rPr lang="en-US" sz="3600" b="1" dirty="0">
                  <a:latin typeface="Calibri" panose="020F0502020204030204" pitchFamily="34" charset="0"/>
                  <a:ea typeface="Calibri" panose="020F0502020204030204" pitchFamily="34" charset="0"/>
                  <a:cs typeface="Calibri" panose="020F0502020204030204" pitchFamily="34" charset="0"/>
                </a:rPr>
                <a:t>Data Integration for Digital </a:t>
              </a:r>
              <a:r>
                <a:rPr lang="en-US" sz="3600" b="1" dirty="0" smtClean="0">
                  <a:latin typeface="Calibri" panose="020F0502020204030204" pitchFamily="34" charset="0"/>
                  <a:ea typeface="Calibri" panose="020F0502020204030204" pitchFamily="34" charset="0"/>
                  <a:cs typeface="Calibri" panose="020F0502020204030204" pitchFamily="34" charset="0"/>
                </a:rPr>
                <a:t>GeoTimescale </a:t>
              </a:r>
              <a:r>
                <a:rPr lang="en-US" sz="3600" b="1" dirty="0">
                  <a:latin typeface="Calibri" panose="020F0502020204030204" pitchFamily="34" charset="0"/>
                  <a:ea typeface="Calibri" panose="020F0502020204030204" pitchFamily="34" charset="0"/>
                  <a:cs typeface="Calibri" panose="020F0502020204030204" pitchFamily="34" charset="0"/>
                </a:rPr>
                <a:t>Mapping</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6" name="Group 5"/>
          <p:cNvGrpSpPr/>
          <p:nvPr/>
        </p:nvGrpSpPr>
        <p:grpSpPr>
          <a:xfrm>
            <a:off x="938213" y="855663"/>
            <a:ext cx="21336000" cy="2591485"/>
            <a:chOff x="1014413" y="1427163"/>
            <a:chExt cx="21336000" cy="2591485"/>
          </a:xfrm>
        </p:grpSpPr>
        <p:sp>
          <p:nvSpPr>
            <p:cNvPr id="75" name="Rectangle 74"/>
            <p:cNvSpPr/>
            <p:nvPr/>
          </p:nvSpPr>
          <p:spPr>
            <a:xfrm>
              <a:off x="1014413" y="1462991"/>
              <a:ext cx="20037425" cy="2555657"/>
            </a:xfrm>
            <a:prstGeom prst="rect">
              <a:avLst/>
            </a:prstGeom>
            <a:gradFill flip="none" rotWithShape="1">
              <a:gsLst>
                <a:gs pos="0">
                  <a:srgbClr val="13275D"/>
                </a:gs>
                <a:gs pos="98000">
                  <a:srgbClr val="0079A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6" name="TextBox 7"/>
            <p:cNvSpPr txBox="1">
              <a:spLocks noChangeArrowheads="1"/>
            </p:cNvSpPr>
            <p:nvPr/>
          </p:nvSpPr>
          <p:spPr bwMode="auto">
            <a:xfrm>
              <a:off x="2246313" y="1427163"/>
              <a:ext cx="201041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13400" b="1" dirty="0">
                  <a:solidFill>
                    <a:schemeClr val="bg1"/>
                  </a:solidFill>
                  <a:latin typeface="Calibri" pitchFamily="34" charset="0"/>
                </a:rPr>
                <a:t>CYBER-ShARE</a:t>
              </a:r>
              <a:r>
                <a:rPr lang="en-US" altLang="en-US" sz="13800" b="1" dirty="0">
                  <a:solidFill>
                    <a:schemeClr val="bg1"/>
                  </a:solidFill>
                  <a:latin typeface="Calibri" pitchFamily="34" charset="0"/>
                </a:rPr>
                <a:t> </a:t>
              </a:r>
              <a:r>
                <a:rPr lang="en-US" altLang="en-US" sz="5000" b="1" dirty="0">
                  <a:solidFill>
                    <a:schemeClr val="bg1"/>
                  </a:solidFill>
                  <a:latin typeface="Calibri" pitchFamily="34" charset="0"/>
                </a:rPr>
                <a:t>Center of Excellence</a:t>
              </a:r>
            </a:p>
          </p:txBody>
        </p:sp>
        <p:pic>
          <p:nvPicPr>
            <p:cNvPr id="79"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947" y="1589160"/>
              <a:ext cx="2160444" cy="216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TextBox 79"/>
            <p:cNvSpPr txBox="1"/>
            <p:nvPr/>
          </p:nvSpPr>
          <p:spPr>
            <a:xfrm>
              <a:off x="3376613" y="3276600"/>
              <a:ext cx="16165512" cy="584200"/>
            </a:xfrm>
            <a:prstGeom prst="rect">
              <a:avLst/>
            </a:prstGeom>
            <a:noFill/>
          </p:spPr>
          <p:txBody>
            <a:bodyPr>
              <a:spAutoFit/>
            </a:bodyPr>
            <a:lstStyle/>
            <a:p>
              <a:pPr algn="ctr">
                <a:defRPr/>
              </a:pPr>
              <a:r>
                <a:rPr lang="en-US" sz="3200" b="1" dirty="0">
                  <a:solidFill>
                    <a:schemeClr val="bg1">
                      <a:lumMod val="75000"/>
                    </a:schemeClr>
                  </a:solidFill>
                  <a:latin typeface="Calibri" panose="020F0502020204030204" pitchFamily="34" charset="0"/>
                </a:rPr>
                <a:t>Sharing Resources to Advance Research and Education through Cyber-infrastructure</a:t>
              </a:r>
              <a:endParaRPr lang="en-US" sz="2800" b="1" dirty="0">
                <a:solidFill>
                  <a:schemeClr val="bg1">
                    <a:lumMod val="75000"/>
                  </a:schemeClr>
                </a:solidFill>
                <a:latin typeface="Calibri" panose="020F0502020204030204" pitchFamily="34" charset="0"/>
              </a:endParaRPr>
            </a:p>
          </p:txBody>
        </p:sp>
      </p:grpSp>
      <p:grpSp>
        <p:nvGrpSpPr>
          <p:cNvPr id="83" name="Group 82"/>
          <p:cNvGrpSpPr/>
          <p:nvPr/>
        </p:nvGrpSpPr>
        <p:grpSpPr>
          <a:xfrm>
            <a:off x="942975" y="31020891"/>
            <a:ext cx="20218400" cy="1734442"/>
            <a:chOff x="942975" y="30196979"/>
            <a:chExt cx="20218400" cy="1734442"/>
          </a:xfrm>
        </p:grpSpPr>
        <p:sp>
          <p:nvSpPr>
            <p:cNvPr id="84" name="Rectangle 83"/>
            <p:cNvSpPr/>
            <p:nvPr/>
          </p:nvSpPr>
          <p:spPr>
            <a:xfrm>
              <a:off x="942975" y="30196979"/>
              <a:ext cx="20132675" cy="1734442"/>
            </a:xfrm>
            <a:prstGeom prst="rect">
              <a:avLst/>
            </a:prstGeom>
            <a:gradFill flip="none" rotWithShape="1">
              <a:gsLst>
                <a:gs pos="0">
                  <a:srgbClr val="13275D"/>
                </a:gs>
                <a:gs pos="98000">
                  <a:srgbClr val="0079A4"/>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85" name="Group 2"/>
            <p:cNvGrpSpPr>
              <a:grpSpLocks/>
            </p:cNvGrpSpPr>
            <p:nvPr/>
          </p:nvGrpSpPr>
          <p:grpSpPr bwMode="auto">
            <a:xfrm>
              <a:off x="18821400" y="30284738"/>
              <a:ext cx="2339975" cy="1620837"/>
              <a:chOff x="18821400" y="30284738"/>
              <a:chExt cx="2339975" cy="1620837"/>
            </a:xfrm>
          </p:grpSpPr>
          <p:sp>
            <p:nvSpPr>
              <p:cNvPr id="95" name="Rectangle 11"/>
              <p:cNvSpPr>
                <a:spLocks noChangeArrowheads="1"/>
              </p:cNvSpPr>
              <p:nvPr/>
            </p:nvSpPr>
            <p:spPr bwMode="auto">
              <a:xfrm>
                <a:off x="18821400" y="31167388"/>
                <a:ext cx="23399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dirty="0">
                    <a:solidFill>
                      <a:schemeClr val="bg1"/>
                    </a:solidFill>
                    <a:latin typeface="Lato Regular"/>
                  </a:rPr>
                  <a:t>Linking knowledge across disciplines,  </a:t>
                </a:r>
              </a:p>
              <a:p>
                <a:pPr algn="ctr"/>
                <a:r>
                  <a:rPr lang="en-US" altLang="en-US" dirty="0">
                    <a:solidFill>
                      <a:schemeClr val="bg1"/>
                    </a:solidFill>
                    <a:latin typeface="Lato Regular"/>
                  </a:rPr>
                  <a:t>data and models</a:t>
                </a:r>
              </a:p>
            </p:txBody>
          </p:sp>
          <p:pic>
            <p:nvPicPr>
              <p:cNvPr id="96"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959513" y="30284738"/>
                <a:ext cx="17653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6" name="TextBox 7"/>
            <p:cNvSpPr txBox="1">
              <a:spLocks noChangeArrowheads="1"/>
            </p:cNvSpPr>
            <p:nvPr/>
          </p:nvSpPr>
          <p:spPr bwMode="auto">
            <a:xfrm>
              <a:off x="4456113" y="30633988"/>
              <a:ext cx="107283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just"/>
              <a:r>
                <a:rPr lang="en-US" altLang="en-US" sz="1800" dirty="0">
                  <a:solidFill>
                    <a:schemeClr val="bg1"/>
                  </a:solidFill>
                  <a:latin typeface="Calibri" pitchFamily="34" charset="0"/>
                </a:rPr>
                <a:t>This work used resources from the Cyber-ShARE Center of Excellence and the </a:t>
              </a:r>
              <a:r>
                <a:rPr lang="en-US" altLang="en-US" sz="1800" dirty="0">
                  <a:solidFill>
                    <a:srgbClr val="FFFFFF"/>
                  </a:solidFill>
                  <a:latin typeface="Calibri" pitchFamily="34" charset="0"/>
                </a:rPr>
                <a:t>Computing Alliance of Hispanic Serving Institutions (CAHSI),</a:t>
              </a:r>
              <a:r>
                <a:rPr lang="en-US" altLang="en-US" sz="1800" dirty="0">
                  <a:solidFill>
                    <a:schemeClr val="bg1"/>
                  </a:solidFill>
                  <a:latin typeface="Calibri" pitchFamily="34" charset="0"/>
                </a:rPr>
                <a:t> which are supported by National Science Foundation, grant numbers HRD-0734825 and CNS-1042341 respectively. Special thanks to the iLink research group members for their support in this work.</a:t>
              </a:r>
            </a:p>
          </p:txBody>
        </p:sp>
        <p:grpSp>
          <p:nvGrpSpPr>
            <p:cNvPr id="87" name="Group 23"/>
            <p:cNvGrpSpPr>
              <a:grpSpLocks/>
            </p:cNvGrpSpPr>
            <p:nvPr/>
          </p:nvGrpSpPr>
          <p:grpSpPr bwMode="auto">
            <a:xfrm>
              <a:off x="17187863" y="30478408"/>
              <a:ext cx="1368425" cy="1308169"/>
              <a:chOff x="1425172" y="30275604"/>
              <a:chExt cx="1763407" cy="1727298"/>
            </a:xfrm>
          </p:grpSpPr>
          <p:pic>
            <p:nvPicPr>
              <p:cNvPr id="91"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58626" y="30275604"/>
                <a:ext cx="1296501" cy="129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Rectangle 58"/>
              <p:cNvSpPr>
                <a:spLocks noChangeArrowheads="1"/>
              </p:cNvSpPr>
              <p:nvPr/>
            </p:nvSpPr>
            <p:spPr bwMode="auto">
              <a:xfrm>
                <a:off x="1425172" y="31596515"/>
                <a:ext cx="1763407" cy="4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dirty="0">
                    <a:solidFill>
                      <a:schemeClr val="bg1"/>
                    </a:solidFill>
                    <a:latin typeface="Lato Regular"/>
                  </a:rPr>
                  <a:t>Cyber-ShARE</a:t>
                </a:r>
              </a:p>
            </p:txBody>
          </p:sp>
        </p:grpSp>
        <p:pic>
          <p:nvPicPr>
            <p:cNvPr id="88"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447963" y="30494288"/>
              <a:ext cx="1474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50950" y="30484763"/>
              <a:ext cx="122237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738438" y="30321250"/>
              <a:ext cx="1452562"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p:cNvSpPr txBox="1"/>
          <p:nvPr/>
        </p:nvSpPr>
        <p:spPr>
          <a:xfrm>
            <a:off x="1219200" y="5796677"/>
            <a:ext cx="19471087" cy="1631216"/>
          </a:xfrm>
          <a:prstGeom prst="rect">
            <a:avLst/>
          </a:prstGeom>
          <a:noFill/>
        </p:spPr>
        <p:txBody>
          <a:bodyPr wrap="square" rtlCol="0">
            <a:spAutoFit/>
          </a:bodyPr>
          <a:lstStyle/>
          <a:p>
            <a:r>
              <a:rPr lang="en-US" sz="2000" dirty="0">
                <a:solidFill>
                  <a:schemeClr val="tx1"/>
                </a:solidFill>
                <a:latin typeface="Calibri" panose="020F0502020204030204" pitchFamily="34" charset="0"/>
              </a:rPr>
              <a:t>Although there are huge amounts of data on the web available to the public, understanding and retrieving these data is challenging given that it is published in different formats and it may not have enough information to reuse the data This work is inspired in an on-going project using Augmented Reality (i.e., Digital </a:t>
            </a:r>
            <a:r>
              <a:rPr lang="en-US" sz="2000" dirty="0" smtClean="0">
                <a:solidFill>
                  <a:schemeClr val="tx1"/>
                </a:solidFill>
                <a:latin typeface="Calibri" panose="020F0502020204030204" pitchFamily="34" charset="0"/>
              </a:rPr>
              <a:t>GeoTimescale </a:t>
            </a:r>
            <a:r>
              <a:rPr lang="en-US" sz="2000" dirty="0">
                <a:solidFill>
                  <a:schemeClr val="tx1"/>
                </a:solidFill>
                <a:latin typeface="Calibri" panose="020F0502020204030204" pitchFamily="34" charset="0"/>
              </a:rPr>
              <a:t>Mapping) to enhance Geology data collection by providing additional information during the field trips. This project </a:t>
            </a:r>
            <a:r>
              <a:rPr lang="en-US" sz="2000" dirty="0" smtClean="0">
                <a:solidFill>
                  <a:schemeClr val="tx1"/>
                </a:solidFill>
                <a:latin typeface="Calibri" panose="020F0502020204030204" pitchFamily="34" charset="0"/>
              </a:rPr>
              <a:t>addresses the </a:t>
            </a:r>
            <a:r>
              <a:rPr lang="en-US" sz="2000" dirty="0">
                <a:solidFill>
                  <a:schemeClr val="tx1"/>
                </a:solidFill>
                <a:latin typeface="Calibri" panose="020F0502020204030204" pitchFamily="34" charset="0"/>
              </a:rPr>
              <a:t>challenge of integrating </a:t>
            </a:r>
            <a:r>
              <a:rPr lang="en-US" sz="2000" dirty="0" smtClean="0">
                <a:solidFill>
                  <a:schemeClr val="tx1"/>
                </a:solidFill>
                <a:latin typeface="Calibri" panose="020F0502020204030204" pitchFamily="34" charset="0"/>
              </a:rPr>
              <a:t>disparate </a:t>
            </a:r>
            <a:r>
              <a:rPr lang="en-US" sz="2000" dirty="0">
                <a:solidFill>
                  <a:schemeClr val="tx1"/>
                </a:solidFill>
                <a:latin typeface="Calibri" panose="020F0502020204030204" pitchFamily="34" charset="0"/>
              </a:rPr>
              <a:t>data sources using </a:t>
            </a:r>
            <a:r>
              <a:rPr lang="en-US" sz="2000" dirty="0" smtClean="0">
                <a:solidFill>
                  <a:schemeClr val="tx1"/>
                </a:solidFill>
                <a:latin typeface="Calibri" panose="020F0502020204030204" pitchFamily="34" charset="0"/>
              </a:rPr>
              <a:t>a controlled vocabulary from a </a:t>
            </a:r>
            <a:r>
              <a:rPr lang="en-US" sz="2000" dirty="0">
                <a:solidFill>
                  <a:schemeClr val="tx1"/>
                </a:solidFill>
                <a:latin typeface="Calibri" panose="020F0502020204030204" pitchFamily="34" charset="0"/>
              </a:rPr>
              <a:t>unifying ontology: The </a:t>
            </a:r>
            <a:r>
              <a:rPr lang="en-US" sz="2000" dirty="0" smtClean="0">
                <a:solidFill>
                  <a:schemeClr val="tx1"/>
                </a:solidFill>
                <a:latin typeface="Calibri" panose="020F0502020204030204" pitchFamily="34" charset="0"/>
              </a:rPr>
              <a:t>GeoTimescale Ontology</a:t>
            </a:r>
            <a:r>
              <a:rPr lang="en-US" sz="2000" dirty="0" smtClean="0">
                <a:solidFill>
                  <a:schemeClr val="tx1"/>
                </a:solidFill>
                <a:latin typeface="Calibri" panose="020F0502020204030204" pitchFamily="34" charset="0"/>
              </a:rPr>
              <a:t>. </a:t>
            </a:r>
            <a:r>
              <a:rPr lang="en-US" sz="2000" dirty="0">
                <a:solidFill>
                  <a:schemeClr val="tx1"/>
                </a:solidFill>
                <a:latin typeface="Calibri" panose="020F0502020204030204" pitchFamily="34" charset="0"/>
              </a:rPr>
              <a:t>The data sources that we are used for this project include the National Oceanic and Atmospheric Administration's National Weather Service </a:t>
            </a:r>
            <a:r>
              <a:rPr lang="en-US" sz="2000" dirty="0" smtClean="0">
                <a:solidFill>
                  <a:schemeClr val="tx1"/>
                </a:solidFill>
                <a:latin typeface="Calibri" panose="020F0502020204030204" pitchFamily="34" charset="0"/>
              </a:rPr>
              <a:t>[1] </a:t>
            </a:r>
            <a:r>
              <a:rPr lang="en-US" sz="2000" dirty="0">
                <a:solidFill>
                  <a:schemeClr val="tx1"/>
                </a:solidFill>
                <a:latin typeface="Calibri" panose="020F0502020204030204" pitchFamily="34" charset="0"/>
              </a:rPr>
              <a:t>and United States Geological Survey </a:t>
            </a:r>
            <a:r>
              <a:rPr lang="en-US" sz="2000" dirty="0" smtClean="0">
                <a:solidFill>
                  <a:schemeClr val="tx1"/>
                </a:solidFill>
                <a:latin typeface="Calibri" panose="020F0502020204030204" pitchFamily="34" charset="0"/>
              </a:rPr>
              <a:t>[2].</a:t>
            </a:r>
            <a:endParaRPr lang="en-US" sz="2000" dirty="0">
              <a:solidFill>
                <a:schemeClr val="tx1"/>
              </a:solidFill>
              <a:latin typeface="Calibri" panose="020F0502020204030204" pitchFamily="34" charset="0"/>
            </a:endParaRPr>
          </a:p>
        </p:txBody>
      </p:sp>
      <p:grpSp>
        <p:nvGrpSpPr>
          <p:cNvPr id="60" name="Group 59"/>
          <p:cNvGrpSpPr/>
          <p:nvPr/>
        </p:nvGrpSpPr>
        <p:grpSpPr>
          <a:xfrm>
            <a:off x="990600" y="14618836"/>
            <a:ext cx="9875837" cy="6333399"/>
            <a:chOff x="969963" y="15225597"/>
            <a:chExt cx="9875837" cy="6333399"/>
          </a:xfrm>
        </p:grpSpPr>
        <p:sp>
          <p:nvSpPr>
            <p:cNvPr id="16" name="CustomShape 6"/>
            <p:cNvSpPr/>
            <p:nvPr/>
          </p:nvSpPr>
          <p:spPr>
            <a:xfrm>
              <a:off x="1207625" y="15897152"/>
              <a:ext cx="9296399" cy="5661844"/>
            </a:xfrm>
            <a:prstGeom prst="rect">
              <a:avLst/>
            </a:prstGeom>
          </p:spPr>
          <p:txBody>
            <a:bodyPr lIns="90000" tIns="45000" rIns="90000" bIns="45000"/>
            <a:lstStyle/>
            <a:p>
              <a:pPr marL="742950" lvl="0" indent="-742950">
                <a:buFont typeface="+mj-lt"/>
                <a:buAutoNum type="arabicPeriod"/>
              </a:pPr>
              <a:r>
                <a:rPr lang="en-US" sz="2400" b="1" dirty="0">
                  <a:solidFill>
                    <a:srgbClr val="036D9A"/>
                  </a:solidFill>
                  <a:latin typeface="Calibri" panose="020F0502020204030204" pitchFamily="34" charset="0"/>
                </a:rPr>
                <a:t>Identification </a:t>
              </a:r>
              <a:r>
                <a:rPr lang="en-US" sz="2400" dirty="0">
                  <a:solidFill>
                    <a:schemeClr val="tx1"/>
                  </a:solidFill>
                  <a:latin typeface="Calibri" panose="020F0502020204030204" pitchFamily="34" charset="0"/>
                </a:rPr>
                <a:t>of the data sources relevant to the problem, i.e., the format of the data provided by the source and the data sharing service;</a:t>
              </a:r>
            </a:p>
            <a:p>
              <a:pPr marL="742950" lvl="0" indent="-742950">
                <a:buFont typeface="+mj-lt"/>
                <a:buAutoNum type="arabicPeriod"/>
              </a:pPr>
              <a:r>
                <a:rPr lang="en-US" sz="2400" b="1" dirty="0">
                  <a:solidFill>
                    <a:srgbClr val="036D9A"/>
                  </a:solidFill>
                  <a:latin typeface="Calibri" panose="020F0502020204030204" pitchFamily="34" charset="0"/>
                </a:rPr>
                <a:t>Transformation and annotation  </a:t>
              </a:r>
              <a:r>
                <a:rPr lang="en-US" sz="2400" dirty="0">
                  <a:solidFill>
                    <a:schemeClr val="tx1"/>
                  </a:solidFill>
                  <a:latin typeface="Calibri" panose="020F0502020204030204" pitchFamily="34" charset="0"/>
                </a:rPr>
                <a:t>of the data with formal vocabularies (i.e., ontology terms). We used the OWL API[5] to create an Ontology Populator. Using the Ontology Populator we created the GeoWeatherReport ontology with the weather XML data. The GeoWeatherReport </a:t>
              </a:r>
              <a:r>
                <a:rPr lang="en-US" sz="2400" dirty="0" smtClean="0">
                  <a:solidFill>
                    <a:schemeClr val="tx1"/>
                  </a:solidFill>
                  <a:latin typeface="Calibri" panose="020F0502020204030204" pitchFamily="34" charset="0"/>
                </a:rPr>
                <a:t>ontology [6] can </a:t>
              </a:r>
              <a:r>
                <a:rPr lang="en-US" sz="2400" dirty="0">
                  <a:solidFill>
                    <a:schemeClr val="tx1"/>
                  </a:solidFill>
                  <a:latin typeface="Calibri" panose="020F0502020204030204" pitchFamily="34" charset="0"/>
                </a:rPr>
                <a:t>be used for several applications given the generic descriptions of its classes. As an initial step, the data of the GeoWeatherReport was integrated with the </a:t>
              </a:r>
              <a:r>
                <a:rPr lang="en-US" sz="2400" dirty="0" smtClean="0">
                  <a:solidFill>
                    <a:schemeClr val="tx1"/>
                  </a:solidFill>
                  <a:latin typeface="Calibri" panose="020F0502020204030204" pitchFamily="34" charset="0"/>
                </a:rPr>
                <a:t>GeoTimescale ontology[7]</a:t>
              </a:r>
              <a:endParaRPr lang="en-US" sz="2400" dirty="0">
                <a:solidFill>
                  <a:srgbClr val="FF0000"/>
                </a:solidFill>
                <a:latin typeface="Calibri" panose="020F0502020204030204" pitchFamily="34" charset="0"/>
              </a:endParaRPr>
            </a:p>
            <a:p>
              <a:pPr marL="742950" lvl="0" indent="-742950">
                <a:buFont typeface="+mj-lt"/>
                <a:buAutoNum type="arabicPeriod"/>
              </a:pPr>
              <a:r>
                <a:rPr lang="en-US" sz="2400" b="1" dirty="0">
                  <a:solidFill>
                    <a:srgbClr val="036D9A"/>
                  </a:solidFill>
                  <a:latin typeface="Calibri" panose="020F0502020204030204" pitchFamily="34" charset="0"/>
                </a:rPr>
                <a:t>Validation </a:t>
              </a:r>
              <a:r>
                <a:rPr lang="en-US" sz="2400" dirty="0">
                  <a:solidFill>
                    <a:schemeClr val="tx1"/>
                  </a:solidFill>
                  <a:latin typeface="Calibri" panose="020F0502020204030204" pitchFamily="34" charset="0"/>
                </a:rPr>
                <a:t>of the output data with respect to consistency with formal vocabularies and data loss in the transformation process. We validated our data with respect to consistency to the </a:t>
              </a:r>
              <a:r>
                <a:rPr lang="en-US" sz="2400" dirty="0" smtClean="0">
                  <a:solidFill>
                    <a:schemeClr val="tx1"/>
                  </a:solidFill>
                  <a:latin typeface="Calibri" panose="020F0502020204030204" pitchFamily="34" charset="0"/>
                </a:rPr>
                <a:t>GeoWeatherReport </a:t>
              </a:r>
              <a:r>
                <a:rPr lang="en-US" sz="2400" dirty="0">
                  <a:solidFill>
                    <a:schemeClr val="tx1"/>
                  </a:solidFill>
                  <a:latin typeface="Calibri" panose="020F0502020204030204" pitchFamily="34" charset="0"/>
                </a:rPr>
                <a:t>and </a:t>
              </a:r>
              <a:r>
                <a:rPr lang="en-US" sz="2400" dirty="0" smtClean="0">
                  <a:solidFill>
                    <a:schemeClr val="tx1"/>
                  </a:solidFill>
                  <a:latin typeface="Calibri" panose="020F0502020204030204" pitchFamily="34" charset="0"/>
                </a:rPr>
                <a:t>GeoTimescale ontologies</a:t>
              </a:r>
              <a:r>
                <a:rPr lang="en-US" sz="2400" dirty="0">
                  <a:solidFill>
                    <a:schemeClr val="tx1"/>
                  </a:solidFill>
                  <a:latin typeface="Calibri" panose="020F0502020204030204" pitchFamily="34" charset="0"/>
                </a:rPr>
                <a:t>.</a:t>
              </a:r>
            </a:p>
            <a:p>
              <a:pPr marL="742950" lvl="0" indent="-742950">
                <a:buFont typeface="+mj-lt"/>
                <a:buAutoNum type="arabicPeriod"/>
              </a:pPr>
              <a:endParaRPr lang="en-US" sz="2400" dirty="0">
                <a:solidFill>
                  <a:schemeClr val="tx1"/>
                </a:solidFill>
                <a:latin typeface="Calibri" panose="020F0502020204030204" pitchFamily="34" charset="0"/>
              </a:endParaRPr>
            </a:p>
          </p:txBody>
        </p:sp>
        <p:grpSp>
          <p:nvGrpSpPr>
            <p:cNvPr id="123" name="Group 4"/>
            <p:cNvGrpSpPr>
              <a:grpSpLocks/>
            </p:cNvGrpSpPr>
            <p:nvPr/>
          </p:nvGrpSpPr>
          <p:grpSpPr bwMode="auto">
            <a:xfrm>
              <a:off x="969963" y="15225597"/>
              <a:ext cx="9875837" cy="617554"/>
              <a:chOff x="14685483" y="11465685"/>
              <a:chExt cx="6400800" cy="872795"/>
            </a:xfrm>
          </p:grpSpPr>
          <p:sp>
            <p:nvSpPr>
              <p:cNvPr id="124" name="Rectangle 123"/>
              <p:cNvSpPr/>
              <p:nvPr/>
            </p:nvSpPr>
            <p:spPr>
              <a:xfrm>
                <a:off x="14685483" y="11465685"/>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libri" panose="020F0502020204030204" pitchFamily="34" charset="0"/>
                </a:endParaRPr>
              </a:p>
            </p:txBody>
          </p:sp>
          <p:sp>
            <p:nvSpPr>
              <p:cNvPr id="125" name="TextBox 30"/>
              <p:cNvSpPr txBox="1">
                <a:spLocks noChangeArrowheads="1"/>
              </p:cNvSpPr>
              <p:nvPr/>
            </p:nvSpPr>
            <p:spPr bwMode="auto">
              <a:xfrm>
                <a:off x="15119897" y="11555509"/>
                <a:ext cx="5528703" cy="78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smtClean="0">
                    <a:solidFill>
                      <a:schemeClr val="bg1"/>
                    </a:solidFill>
                    <a:latin typeface="Calibri" pitchFamily="34" charset="0"/>
                  </a:rPr>
                  <a:t>Methodology and Testing</a:t>
                </a:r>
                <a:endParaRPr lang="en-US" altLang="en-US" sz="3000" b="1" dirty="0">
                  <a:solidFill>
                    <a:schemeClr val="bg1"/>
                  </a:solidFill>
                  <a:latin typeface="Calibri" pitchFamily="34" charset="0"/>
                </a:endParaRPr>
              </a:p>
            </p:txBody>
          </p:sp>
        </p:grpSp>
      </p:grpSp>
      <p:grpSp>
        <p:nvGrpSpPr>
          <p:cNvPr id="26" name="Group 25"/>
          <p:cNvGrpSpPr/>
          <p:nvPr/>
        </p:nvGrpSpPr>
        <p:grpSpPr>
          <a:xfrm>
            <a:off x="993468" y="12649200"/>
            <a:ext cx="9875837" cy="1676400"/>
            <a:chOff x="993468" y="13222167"/>
            <a:chExt cx="9875837" cy="1676400"/>
          </a:xfrm>
        </p:grpSpPr>
        <p:sp>
          <p:nvSpPr>
            <p:cNvPr id="13" name="CustomShape 6"/>
            <p:cNvSpPr/>
            <p:nvPr/>
          </p:nvSpPr>
          <p:spPr>
            <a:xfrm>
              <a:off x="1184475" y="13784610"/>
              <a:ext cx="9372600" cy="1113957"/>
            </a:xfrm>
            <a:prstGeom prst="rect">
              <a:avLst/>
            </a:prstGeom>
          </p:spPr>
          <p:txBody>
            <a:bodyPr lIns="90000" tIns="45000" rIns="90000" bIns="45000"/>
            <a:lstStyle/>
            <a:p>
              <a:r>
                <a:rPr lang="en-US" sz="2300" dirty="0">
                  <a:solidFill>
                    <a:schemeClr val="tx1"/>
                  </a:solidFill>
                  <a:latin typeface="Calibri" panose="020F0502020204030204" pitchFamily="34" charset="0"/>
                </a:rPr>
                <a:t>In this work we postulate that the annotation of Web data using formal vocabularies and the use of Web standards will streamline the integration of heterogeneous data on the web. </a:t>
              </a:r>
            </a:p>
          </p:txBody>
        </p:sp>
        <p:grpSp>
          <p:nvGrpSpPr>
            <p:cNvPr id="129" name="Group 4"/>
            <p:cNvGrpSpPr>
              <a:grpSpLocks/>
            </p:cNvGrpSpPr>
            <p:nvPr/>
          </p:nvGrpSpPr>
          <p:grpSpPr bwMode="auto">
            <a:xfrm>
              <a:off x="993468" y="13222167"/>
              <a:ext cx="9875837" cy="617548"/>
              <a:chOff x="14685483" y="11465685"/>
              <a:chExt cx="6400800" cy="872787"/>
            </a:xfrm>
          </p:grpSpPr>
          <p:sp>
            <p:nvSpPr>
              <p:cNvPr id="130" name="Rectangle 129"/>
              <p:cNvSpPr/>
              <p:nvPr/>
            </p:nvSpPr>
            <p:spPr>
              <a:xfrm>
                <a:off x="14685483" y="11465685"/>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libri" panose="020F0502020204030204" pitchFamily="34" charset="0"/>
                </a:endParaRPr>
              </a:p>
            </p:txBody>
          </p:sp>
          <p:sp>
            <p:nvSpPr>
              <p:cNvPr id="131" name="TextBox 30"/>
              <p:cNvSpPr txBox="1">
                <a:spLocks noChangeArrowheads="1"/>
              </p:cNvSpPr>
              <p:nvPr/>
            </p:nvSpPr>
            <p:spPr bwMode="auto">
              <a:xfrm>
                <a:off x="15119897" y="11555501"/>
                <a:ext cx="5528703" cy="78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a:solidFill>
                      <a:schemeClr val="bg1"/>
                    </a:solidFill>
                    <a:latin typeface="Calibri" pitchFamily="34" charset="0"/>
                  </a:rPr>
                  <a:t>Hypothesis</a:t>
                </a:r>
              </a:p>
            </p:txBody>
          </p:sp>
        </p:grpSp>
      </p:grpSp>
      <p:grpSp>
        <p:nvGrpSpPr>
          <p:cNvPr id="25" name="Group 24"/>
          <p:cNvGrpSpPr/>
          <p:nvPr/>
        </p:nvGrpSpPr>
        <p:grpSpPr>
          <a:xfrm>
            <a:off x="849676" y="7391400"/>
            <a:ext cx="10019629" cy="7470250"/>
            <a:chOff x="849676" y="9263568"/>
            <a:chExt cx="10019629" cy="7470250"/>
          </a:xfrm>
        </p:grpSpPr>
        <p:sp>
          <p:nvSpPr>
            <p:cNvPr id="57" name="CustomShape 27"/>
            <p:cNvSpPr/>
            <p:nvPr/>
          </p:nvSpPr>
          <p:spPr>
            <a:xfrm>
              <a:off x="849676" y="10006752"/>
              <a:ext cx="9806850" cy="6727066"/>
            </a:xfrm>
            <a:prstGeom prst="rect">
              <a:avLst/>
            </a:prstGeom>
          </p:spPr>
          <p:txBody>
            <a:bodyPr lIns="113040" tIns="56520" rIns="113040" bIns="56520"/>
            <a:lstStyle/>
            <a:p>
              <a:pPr marL="457200" indent="-457200">
                <a:buFont typeface="Arial" panose="020B0604020202020204" pitchFamily="34" charset="0"/>
                <a:buChar char="•"/>
              </a:pPr>
              <a:r>
                <a:rPr lang="en-US" sz="2000" dirty="0">
                  <a:solidFill>
                    <a:schemeClr val="tx1"/>
                  </a:solidFill>
                  <a:latin typeface="Calibri" panose="020F0502020204030204" pitchFamily="34" charset="0"/>
                </a:rPr>
                <a:t>An </a:t>
              </a:r>
              <a:r>
                <a:rPr lang="en-US" sz="2000" b="1" dirty="0">
                  <a:solidFill>
                    <a:srgbClr val="C00000"/>
                  </a:solidFill>
                  <a:latin typeface="Calibri" panose="020F0502020204030204" pitchFamily="34" charset="0"/>
                </a:rPr>
                <a:t>Ontology</a:t>
              </a:r>
              <a:r>
                <a:rPr lang="en-US" sz="2000" dirty="0">
                  <a:solidFill>
                    <a:schemeClr val="tx1"/>
                  </a:solidFill>
                  <a:latin typeface="Calibri" panose="020F0502020204030204" pitchFamily="34" charset="0"/>
                </a:rPr>
                <a:t> an ontology is a formal naming and definition of the types, properties, and interrelationships of the entities that really or fundamentally exist for a particular domain of </a:t>
              </a:r>
              <a:r>
                <a:rPr lang="en-US" sz="2000" dirty="0" smtClean="0">
                  <a:solidFill>
                    <a:schemeClr val="tx1"/>
                  </a:solidFill>
                  <a:latin typeface="Calibri" panose="020F0502020204030204" pitchFamily="34" charset="0"/>
                </a:rPr>
                <a:t>discourse </a:t>
              </a:r>
              <a:r>
                <a:rPr lang="en-US" sz="2000" dirty="0" smtClean="0">
                  <a:solidFill>
                    <a:schemeClr val="tx1"/>
                  </a:solidFill>
                  <a:latin typeface="Calibri" panose="020F0502020204030204" pitchFamily="34" charset="0"/>
                </a:rPr>
                <a:t>[</a:t>
              </a:r>
              <a:r>
                <a:rPr lang="en-US" sz="2000" dirty="0">
                  <a:solidFill>
                    <a:schemeClr val="tx1"/>
                  </a:solidFill>
                  <a:latin typeface="Calibri" panose="020F0502020204030204" pitchFamily="34" charset="0"/>
                </a:rPr>
                <a:t>3</a:t>
              </a:r>
              <a:r>
                <a:rPr lang="en-US" sz="2000" dirty="0" smtClean="0">
                  <a:solidFill>
                    <a:schemeClr val="tx1"/>
                  </a:solidFill>
                  <a:latin typeface="Calibri" panose="020F0502020204030204" pitchFamily="34" charset="0"/>
                </a:rPr>
                <a:t>].</a:t>
              </a:r>
              <a:endParaRPr lang="en-US" sz="2000" dirty="0">
                <a:solidFill>
                  <a:schemeClr val="tx1"/>
                </a:solidFill>
                <a:latin typeface="Calibri" panose="020F0502020204030204" pitchFamily="34" charset="0"/>
              </a:endParaRPr>
            </a:p>
            <a:p>
              <a:pPr marL="457200" indent="-457200">
                <a:buFont typeface="Arial" panose="020B0604020202020204" pitchFamily="34" charset="0"/>
                <a:buChar char="•"/>
              </a:pPr>
              <a:r>
                <a:rPr lang="en-US" sz="2000" b="1" dirty="0" smtClean="0">
                  <a:solidFill>
                    <a:srgbClr val="C00000"/>
                  </a:solidFill>
                  <a:latin typeface="Calibri" panose="020F0502020204030204" pitchFamily="34" charset="0"/>
                </a:rPr>
                <a:t>Web Ontology Language (OWL)</a:t>
              </a:r>
              <a:r>
                <a:rPr lang="en-US" sz="2000" dirty="0" smtClean="0">
                  <a:solidFill>
                    <a:srgbClr val="C00000"/>
                  </a:solidFill>
                  <a:latin typeface="Calibri" panose="020F0502020204030204" pitchFamily="34" charset="0"/>
                </a:rPr>
                <a:t> </a:t>
              </a:r>
              <a:r>
                <a:rPr lang="en-US" sz="2000" dirty="0">
                  <a:solidFill>
                    <a:schemeClr val="tx1"/>
                  </a:solidFill>
                  <a:latin typeface="Calibri" panose="020F0502020204030204" pitchFamily="34" charset="0"/>
                </a:rPr>
                <a:t>a Semantic Web language designed to represent rich and complex knowledge about things, groups of things, and relations between things</a:t>
              </a:r>
              <a:r>
                <a:rPr lang="en-US" sz="2000" dirty="0" smtClean="0">
                  <a:solidFill>
                    <a:schemeClr val="tx1"/>
                  </a:solidFill>
                  <a:latin typeface="Calibri" panose="020F0502020204030204" pitchFamily="34" charset="0"/>
                </a:rPr>
                <a:t>.[</a:t>
              </a:r>
              <a:r>
                <a:rPr lang="en-US" sz="2000" dirty="0">
                  <a:solidFill>
                    <a:schemeClr val="tx1"/>
                  </a:solidFill>
                  <a:latin typeface="Calibri" panose="020F0502020204030204" pitchFamily="34" charset="0"/>
                </a:rPr>
                <a:t>4</a:t>
              </a:r>
              <a:r>
                <a:rPr lang="en-US" sz="2000" dirty="0" smtClean="0">
                  <a:solidFill>
                    <a:schemeClr val="tx1"/>
                  </a:solidFill>
                  <a:latin typeface="Calibri" panose="020F0502020204030204" pitchFamily="34" charset="0"/>
                </a:rPr>
                <a:t>].</a:t>
              </a:r>
              <a:endParaRPr lang="en-US" sz="2000" dirty="0">
                <a:solidFill>
                  <a:schemeClr val="tx1"/>
                </a:solidFill>
                <a:latin typeface="Calibri" panose="020F0502020204030204" pitchFamily="34" charset="0"/>
              </a:endParaRPr>
            </a:p>
            <a:p>
              <a:pPr marL="457200" indent="-457200">
                <a:buFont typeface="Arial" panose="020B0604020202020204" pitchFamily="34" charset="0"/>
                <a:buChar char="•"/>
              </a:pPr>
              <a:r>
                <a:rPr lang="en-US" sz="2000" b="1" dirty="0">
                  <a:solidFill>
                    <a:srgbClr val="C00000"/>
                  </a:solidFill>
                  <a:latin typeface="Calibri" panose="020F0502020204030204" pitchFamily="34" charset="0"/>
                </a:rPr>
                <a:t>Parsing</a:t>
              </a:r>
              <a:r>
                <a:rPr lang="en-US" sz="2000" dirty="0">
                  <a:solidFill>
                    <a:srgbClr val="C00000"/>
                  </a:solidFill>
                  <a:latin typeface="Calibri" panose="020F0502020204030204" pitchFamily="34" charset="0"/>
                </a:rPr>
                <a:t> </a:t>
              </a:r>
              <a:r>
                <a:rPr lang="en-US" sz="2000" dirty="0">
                  <a:solidFill>
                    <a:schemeClr val="tx1"/>
                  </a:solidFill>
                  <a:latin typeface="Calibri" panose="020F0502020204030204" pitchFamily="34" charset="0"/>
                </a:rPr>
                <a:t>is the process of identifying a data structure, reading it and converting it to an usable format in </a:t>
              </a:r>
              <a:r>
                <a:rPr lang="en-US" sz="2000" dirty="0" smtClean="0">
                  <a:solidFill>
                    <a:schemeClr val="tx1"/>
                  </a:solidFill>
                  <a:latin typeface="Calibri" panose="020F0502020204030204" pitchFamily="34" charset="0"/>
                </a:rPr>
                <a:t>memory </a:t>
              </a:r>
              <a:r>
                <a:rPr lang="en-US" sz="2000" dirty="0" smtClean="0">
                  <a:solidFill>
                    <a:schemeClr val="tx1"/>
                  </a:solidFill>
                  <a:latin typeface="Calibri" panose="020F0502020204030204" pitchFamily="34" charset="0"/>
                </a:rPr>
                <a:t>[5].</a:t>
              </a:r>
              <a:endParaRPr lang="en-US" sz="2000" dirty="0">
                <a:solidFill>
                  <a:schemeClr val="tx1"/>
                </a:solidFill>
                <a:latin typeface="Calibri" panose="020F0502020204030204" pitchFamily="34" charset="0"/>
              </a:endParaRPr>
            </a:p>
            <a:p>
              <a:pPr marL="457200" indent="-457200">
                <a:buFont typeface="Arial" panose="020B0604020202020204" pitchFamily="34" charset="0"/>
                <a:buChar char="•"/>
              </a:pPr>
              <a:endParaRPr lang="en-US" sz="2000" dirty="0">
                <a:solidFill>
                  <a:schemeClr val="tx1"/>
                </a:solidFill>
                <a:latin typeface="Calibri" panose="020F0502020204030204" pitchFamily="34" charset="0"/>
              </a:endParaRPr>
            </a:p>
          </p:txBody>
        </p:sp>
        <p:grpSp>
          <p:nvGrpSpPr>
            <p:cNvPr id="132" name="Group 4"/>
            <p:cNvGrpSpPr>
              <a:grpSpLocks/>
            </p:cNvGrpSpPr>
            <p:nvPr/>
          </p:nvGrpSpPr>
          <p:grpSpPr bwMode="auto">
            <a:xfrm>
              <a:off x="993468" y="9263568"/>
              <a:ext cx="9875837" cy="605028"/>
              <a:chOff x="14685483" y="11383716"/>
              <a:chExt cx="6400800" cy="855092"/>
            </a:xfrm>
          </p:grpSpPr>
          <p:sp>
            <p:nvSpPr>
              <p:cNvPr id="133" name="Rectangle 132"/>
              <p:cNvSpPr/>
              <p:nvPr/>
            </p:nvSpPr>
            <p:spPr>
              <a:xfrm>
                <a:off x="14685483" y="11383716"/>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libri" panose="020F0502020204030204" pitchFamily="34" charset="0"/>
                </a:endParaRPr>
              </a:p>
            </p:txBody>
          </p:sp>
          <p:sp>
            <p:nvSpPr>
              <p:cNvPr id="134" name="TextBox 30"/>
              <p:cNvSpPr txBox="1">
                <a:spLocks noChangeArrowheads="1"/>
              </p:cNvSpPr>
              <p:nvPr/>
            </p:nvSpPr>
            <p:spPr bwMode="auto">
              <a:xfrm>
                <a:off x="15119897" y="11455839"/>
                <a:ext cx="5528703" cy="78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a:solidFill>
                      <a:schemeClr val="bg1"/>
                    </a:solidFill>
                    <a:latin typeface="Calibri" pitchFamily="34" charset="0"/>
                  </a:rPr>
                  <a:t>Background</a:t>
                </a:r>
              </a:p>
            </p:txBody>
          </p:sp>
        </p:grpSp>
      </p:grpSp>
      <p:sp>
        <p:nvSpPr>
          <p:cNvPr id="150" name="Rectangle 149"/>
          <p:cNvSpPr/>
          <p:nvPr/>
        </p:nvSpPr>
        <p:spPr bwMode="auto">
          <a:xfrm>
            <a:off x="993468" y="5181600"/>
            <a:ext cx="20012332" cy="593743"/>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a:latin typeface="Calibri" panose="020F0502020204030204" pitchFamily="34" charset="0"/>
              </a:rPr>
              <a:t>Abstract</a:t>
            </a:r>
          </a:p>
        </p:txBody>
      </p:sp>
      <p:grpSp>
        <p:nvGrpSpPr>
          <p:cNvPr id="2" name="Group 1"/>
          <p:cNvGrpSpPr/>
          <p:nvPr/>
        </p:nvGrpSpPr>
        <p:grpSpPr>
          <a:xfrm>
            <a:off x="1143000" y="25713928"/>
            <a:ext cx="19964400" cy="4918472"/>
            <a:chOff x="1143000" y="26253744"/>
            <a:chExt cx="19964400" cy="4918472"/>
          </a:xfrm>
        </p:grpSpPr>
        <p:grpSp>
          <p:nvGrpSpPr>
            <p:cNvPr id="73" name="Group 72"/>
            <p:cNvGrpSpPr/>
            <p:nvPr/>
          </p:nvGrpSpPr>
          <p:grpSpPr>
            <a:xfrm>
              <a:off x="11231563" y="26670000"/>
              <a:ext cx="9875837" cy="2290663"/>
              <a:chOff x="1073786" y="25464770"/>
              <a:chExt cx="9875837" cy="2290663"/>
            </a:xfrm>
          </p:grpSpPr>
          <p:sp>
            <p:nvSpPr>
              <p:cNvPr id="24" name="CustomShape 27"/>
              <p:cNvSpPr/>
              <p:nvPr/>
            </p:nvSpPr>
            <p:spPr>
              <a:xfrm>
                <a:off x="1284432" y="26068519"/>
                <a:ext cx="9535680" cy="1686914"/>
              </a:xfrm>
              <a:prstGeom prst="rect">
                <a:avLst/>
              </a:prstGeom>
            </p:spPr>
            <p:txBody>
              <a:bodyPr lIns="113040" tIns="56520" rIns="113040" bIns="56520"/>
              <a:lstStyle/>
              <a:p>
                <a:pPr lvl="0"/>
                <a:r>
                  <a:rPr lang="en-US" sz="2400" dirty="0">
                    <a:solidFill>
                      <a:schemeClr val="tx1"/>
                    </a:solidFill>
                    <a:latin typeface="Calibri" panose="020F0502020204030204" pitchFamily="34" charset="0"/>
                  </a:rPr>
                  <a:t>The future work includes the integration of additional data sources to evaluate the extensibility of the developed tools and integrating input of users, initially Geology students, that can validate the integrated data as well as inference drawn using the ontologies from the domain perspective.</a:t>
                </a:r>
              </a:p>
            </p:txBody>
          </p:sp>
          <p:sp>
            <p:nvSpPr>
              <p:cNvPr id="147" name="Rectangle 146"/>
              <p:cNvSpPr/>
              <p:nvPr/>
            </p:nvSpPr>
            <p:spPr bwMode="auto">
              <a:xfrm>
                <a:off x="1073786" y="25464770"/>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Conclusion</a:t>
                </a:r>
                <a:endParaRPr lang="en-US" sz="3000" dirty="0">
                  <a:latin typeface="Calibri" panose="020F0502020204030204" pitchFamily="34" charset="0"/>
                </a:endParaRPr>
              </a:p>
            </p:txBody>
          </p:sp>
        </p:grpSp>
        <p:grpSp>
          <p:nvGrpSpPr>
            <p:cNvPr id="64" name="Group 63"/>
            <p:cNvGrpSpPr/>
            <p:nvPr/>
          </p:nvGrpSpPr>
          <p:grpSpPr>
            <a:xfrm>
              <a:off x="1143000" y="26253744"/>
              <a:ext cx="9875837" cy="4918472"/>
              <a:chOff x="944563" y="26126286"/>
              <a:chExt cx="9875837" cy="4918472"/>
            </a:xfrm>
          </p:grpSpPr>
          <p:sp>
            <p:nvSpPr>
              <p:cNvPr id="19" name="TextBox 18"/>
              <p:cNvSpPr txBox="1"/>
              <p:nvPr/>
            </p:nvSpPr>
            <p:spPr>
              <a:xfrm>
                <a:off x="1066800" y="26735886"/>
                <a:ext cx="9589725" cy="4308872"/>
              </a:xfrm>
              <a:prstGeom prst="rect">
                <a:avLst/>
              </a:prstGeom>
              <a:noFill/>
            </p:spPr>
            <p:txBody>
              <a:bodyPr wrap="square" rtlCol="0">
                <a:spAutoFit/>
              </a:bodyPr>
              <a:lstStyle/>
              <a:p>
                <a:pPr indent="-457200" algn="l"/>
                <a:r>
                  <a:rPr lang="en-US" sz="1800" dirty="0" smtClean="0">
                    <a:solidFill>
                      <a:schemeClr val="tx1"/>
                    </a:solidFill>
                    <a:latin typeface="Calibri" panose="020F0502020204030204" pitchFamily="34" charset="0"/>
                  </a:rPr>
                  <a:t>[</a:t>
                </a:r>
                <a:r>
                  <a:rPr lang="en-US" sz="1600" dirty="0" smtClean="0">
                    <a:solidFill>
                      <a:schemeClr val="tx1"/>
                    </a:solidFill>
                    <a:latin typeface="Calibri" panose="020F0502020204030204" pitchFamily="34" charset="0"/>
                  </a:rPr>
                  <a:t>1]</a:t>
                </a:r>
                <a:r>
                  <a:rPr lang="en-US" sz="1600" dirty="0">
                    <a:solidFill>
                      <a:schemeClr val="tx1"/>
                    </a:solidFill>
                    <a:latin typeface="Calibri" panose="020F0502020204030204" pitchFamily="34" charset="0"/>
                  </a:rPr>
                  <a:t> </a:t>
                </a:r>
                <a:r>
                  <a:rPr lang="en-US" sz="1600" dirty="0" smtClean="0">
                    <a:solidFill>
                      <a:schemeClr val="tx1"/>
                    </a:solidFill>
                    <a:latin typeface="Calibri" panose="020F0502020204030204" pitchFamily="34" charset="0"/>
                  </a:rPr>
                  <a:t>Service</a:t>
                </a:r>
                <a:r>
                  <a:rPr lang="en-US" sz="1600" dirty="0">
                    <a:solidFill>
                      <a:schemeClr val="tx1"/>
                    </a:solidFill>
                    <a:latin typeface="Calibri" panose="020F0502020204030204" pitchFamily="34" charset="0"/>
                  </a:rPr>
                  <a:t>, N. N. W. (</a:t>
                </a:r>
                <a:r>
                  <a:rPr lang="en-US" sz="1600" dirty="0" err="1">
                    <a:solidFill>
                      <a:schemeClr val="tx1"/>
                    </a:solidFill>
                    <a:latin typeface="Calibri" panose="020F0502020204030204" pitchFamily="34" charset="0"/>
                  </a:rPr>
                  <a:t>n.d.</a:t>
                </a:r>
                <a:r>
                  <a:rPr lang="en-US" sz="1600" dirty="0">
                    <a:solidFill>
                      <a:schemeClr val="tx1"/>
                    </a:solidFill>
                    <a:latin typeface="Calibri" panose="020F0502020204030204" pitchFamily="34" charset="0"/>
                  </a:rPr>
                  <a:t>). XML data feeds - Current Conditions - NOAA’s National Weather Service. Retrieved September 29, 2016, from http://w1.weather.gov/xml/</a:t>
                </a:r>
                <a:r>
                  <a:rPr lang="en-US" sz="1600" dirty="0" err="1">
                    <a:solidFill>
                      <a:schemeClr val="tx1"/>
                    </a:solidFill>
                    <a:latin typeface="Calibri" panose="020F0502020204030204" pitchFamily="34" charset="0"/>
                  </a:rPr>
                  <a:t>current_obs</a:t>
                </a:r>
                <a:r>
                  <a:rPr lang="en-US" sz="1600" dirty="0" smtClean="0">
                    <a:solidFill>
                      <a:schemeClr val="tx1"/>
                    </a:solidFill>
                    <a:latin typeface="Calibri" panose="020F0502020204030204" pitchFamily="34" charset="0"/>
                  </a:rPr>
                  <a:t>/</a:t>
                </a:r>
              </a:p>
              <a:p>
                <a:pPr indent="-457200" algn="l"/>
                <a:r>
                  <a:rPr lang="en-US" sz="1600" dirty="0" smtClean="0">
                    <a:solidFill>
                      <a:schemeClr val="tx1"/>
                    </a:solidFill>
                    <a:latin typeface="Calibri" panose="020F0502020204030204" pitchFamily="34" charset="0"/>
                  </a:rPr>
                  <a:t>[2] </a:t>
                </a:r>
                <a:r>
                  <a:rPr lang="en-US" sz="1600" dirty="0" err="1" smtClean="0">
                    <a:solidFill>
                      <a:schemeClr val="tx1"/>
                    </a:solidFill>
                    <a:latin typeface="Calibri" panose="020F0502020204030204" pitchFamily="34" charset="0"/>
                  </a:rPr>
                  <a:t>QuakeML</a:t>
                </a:r>
                <a:r>
                  <a:rPr lang="en-US" sz="1600" dirty="0" smtClean="0">
                    <a:solidFill>
                      <a:schemeClr val="tx1"/>
                    </a:solidFill>
                    <a:latin typeface="Calibri" panose="020F0502020204030204" pitchFamily="34" charset="0"/>
                  </a:rPr>
                  <a:t> </a:t>
                </a:r>
                <a:r>
                  <a:rPr lang="en-US" sz="1600" dirty="0">
                    <a:solidFill>
                      <a:schemeClr val="tx1"/>
                    </a:solidFill>
                    <a:latin typeface="Calibri" panose="020F0502020204030204" pitchFamily="34" charset="0"/>
                  </a:rPr>
                  <a:t>Summary Format. (</a:t>
                </a:r>
                <a:r>
                  <a:rPr lang="en-US" sz="1600" dirty="0" err="1">
                    <a:solidFill>
                      <a:schemeClr val="tx1"/>
                    </a:solidFill>
                    <a:latin typeface="Calibri" panose="020F0502020204030204" pitchFamily="34" charset="0"/>
                  </a:rPr>
                  <a:t>n.d.</a:t>
                </a:r>
                <a:r>
                  <a:rPr lang="en-US" sz="1600" dirty="0">
                    <a:solidFill>
                      <a:schemeClr val="tx1"/>
                    </a:solidFill>
                    <a:latin typeface="Calibri" panose="020F0502020204030204" pitchFamily="34" charset="0"/>
                  </a:rPr>
                  <a:t>). Retrieved September 29, 2016, from </a:t>
                </a:r>
                <a:r>
                  <a:rPr lang="en-US" sz="1600" dirty="0" smtClean="0">
                    <a:solidFill>
                      <a:schemeClr val="tx1"/>
                    </a:solidFill>
                    <a:latin typeface="Calibri" panose="020F0502020204030204" pitchFamily="34" charset="0"/>
                  </a:rPr>
                  <a:t>https</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earthquake.usgs.gov</a:t>
                </a:r>
                <a:r>
                  <a:rPr lang="en-US" sz="1600" dirty="0">
                    <a:solidFill>
                      <a:schemeClr val="tx1"/>
                    </a:solidFill>
                    <a:latin typeface="Calibri" panose="020F0502020204030204" pitchFamily="34" charset="0"/>
                  </a:rPr>
                  <a:t>/earthquakes/feed/v1.0/</a:t>
                </a:r>
                <a:r>
                  <a:rPr lang="en-US" sz="1600" dirty="0" err="1">
                    <a:solidFill>
                      <a:schemeClr val="tx1"/>
                    </a:solidFill>
                    <a:latin typeface="Calibri" panose="020F0502020204030204" pitchFamily="34" charset="0"/>
                  </a:rPr>
                  <a:t>quakeml.php</a:t>
                </a:r>
                <a:endParaRPr lang="en-US" sz="1600" dirty="0">
                  <a:solidFill>
                    <a:schemeClr val="tx1"/>
                  </a:solidFill>
                  <a:latin typeface="Calibri" panose="020F0502020204030204" pitchFamily="34" charset="0"/>
                </a:endParaRPr>
              </a:p>
              <a:p>
                <a:pPr indent="-457200" algn="l"/>
                <a:r>
                  <a:rPr lang="en-US" sz="1600" dirty="0" smtClean="0">
                    <a:solidFill>
                      <a:schemeClr val="tx1"/>
                    </a:solidFill>
                    <a:latin typeface="Calibri" panose="020F0502020204030204" pitchFamily="34" charset="0"/>
                  </a:rPr>
                  <a:t>[3] </a:t>
                </a:r>
                <a:r>
                  <a:rPr lang="en-US" sz="1600" dirty="0">
                    <a:solidFill>
                      <a:schemeClr val="tx1"/>
                    </a:solidFill>
                    <a:latin typeface="Calibri" panose="020F0502020204030204" pitchFamily="34" charset="0"/>
                  </a:rPr>
                  <a:t>Ontology (Computer Science) - definition in Encyclopedia of Database Systems. (</a:t>
                </a:r>
                <a:r>
                  <a:rPr lang="en-US" sz="1600" dirty="0" err="1">
                    <a:solidFill>
                      <a:schemeClr val="tx1"/>
                    </a:solidFill>
                    <a:latin typeface="Calibri" panose="020F0502020204030204" pitchFamily="34" charset="0"/>
                  </a:rPr>
                  <a:t>n.d.</a:t>
                </a:r>
                <a:r>
                  <a:rPr lang="en-US" sz="1600" dirty="0">
                    <a:solidFill>
                      <a:schemeClr val="tx1"/>
                    </a:solidFill>
                    <a:latin typeface="Calibri" panose="020F0502020204030204" pitchFamily="34" charset="0"/>
                  </a:rPr>
                  <a:t>). Retrieved September 29, 2016, from http://</a:t>
                </a:r>
                <a:r>
                  <a:rPr lang="en-US" sz="1600" dirty="0" err="1">
                    <a:solidFill>
                      <a:schemeClr val="tx1"/>
                    </a:solidFill>
                    <a:latin typeface="Calibri" panose="020F0502020204030204" pitchFamily="34" charset="0"/>
                  </a:rPr>
                  <a:t>web.dfc.unibo.it</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buzzetti</a:t>
                </a:r>
                <a:r>
                  <a:rPr lang="en-US" sz="1600" dirty="0">
                    <a:solidFill>
                      <a:schemeClr val="tx1"/>
                    </a:solidFill>
                    <a:latin typeface="Calibri" panose="020F0502020204030204" pitchFamily="34" charset="0"/>
                  </a:rPr>
                  <a:t>/IUcorso2007-08/</a:t>
                </a:r>
                <a:r>
                  <a:rPr lang="en-US" sz="1600" dirty="0" err="1">
                    <a:solidFill>
                      <a:schemeClr val="tx1"/>
                    </a:solidFill>
                    <a:latin typeface="Calibri" panose="020F0502020204030204" pitchFamily="34" charset="0"/>
                  </a:rPr>
                  <a:t>mdidattici</a:t>
                </a:r>
                <a:r>
                  <a:rPr lang="en-US" sz="1600" dirty="0">
                    <a:solidFill>
                      <a:schemeClr val="tx1"/>
                    </a:solidFill>
                    <a:latin typeface="Calibri" panose="020F0502020204030204" pitchFamily="34" charset="0"/>
                  </a:rPr>
                  <a:t>/ontology-definition-2007.htm</a:t>
                </a:r>
              </a:p>
              <a:p>
                <a:pPr indent="-457200" algn="l"/>
                <a:r>
                  <a:rPr lang="en-US" sz="1600" dirty="0" smtClean="0">
                    <a:solidFill>
                      <a:schemeClr val="tx1"/>
                    </a:solidFill>
                    <a:latin typeface="Calibri" panose="020F0502020204030204" pitchFamily="34" charset="0"/>
                  </a:rPr>
                  <a:t>[4] </a:t>
                </a:r>
                <a:r>
                  <a:rPr lang="en-US" sz="1600" dirty="0">
                    <a:solidFill>
                      <a:schemeClr val="tx1"/>
                    </a:solidFill>
                    <a:latin typeface="Calibri" panose="020F0502020204030204" pitchFamily="34" charset="0"/>
                  </a:rPr>
                  <a:t>OWL - Semantic Web Standards. (</a:t>
                </a:r>
                <a:r>
                  <a:rPr lang="en-US" sz="1600" dirty="0" err="1">
                    <a:solidFill>
                      <a:schemeClr val="tx1"/>
                    </a:solidFill>
                    <a:latin typeface="Calibri" panose="020F0502020204030204" pitchFamily="34" charset="0"/>
                  </a:rPr>
                  <a:t>n.d.</a:t>
                </a:r>
                <a:r>
                  <a:rPr lang="en-US" sz="1600" dirty="0">
                    <a:solidFill>
                      <a:schemeClr val="tx1"/>
                    </a:solidFill>
                    <a:latin typeface="Calibri" panose="020F0502020204030204" pitchFamily="34" charset="0"/>
                  </a:rPr>
                  <a:t>). Retrieved September 29, 2016, from https://www.w3.org/OWL/</a:t>
                </a:r>
              </a:p>
              <a:p>
                <a:pPr indent="-457200" algn="l"/>
                <a:r>
                  <a:rPr lang="en-US" sz="1600" dirty="0" smtClean="0">
                    <a:solidFill>
                      <a:schemeClr val="tx1"/>
                    </a:solidFill>
                    <a:latin typeface="Calibri" panose="020F0502020204030204" pitchFamily="34" charset="0"/>
                  </a:rPr>
                  <a:t>[5] </a:t>
                </a:r>
                <a:r>
                  <a:rPr lang="en-US" sz="1600" dirty="0">
                    <a:solidFill>
                      <a:schemeClr val="tx1"/>
                    </a:solidFill>
                    <a:latin typeface="Calibri" panose="020F0502020204030204" pitchFamily="34" charset="0"/>
                  </a:rPr>
                  <a:t>DOM Parsing, Retrieved September 28, 2016 from https://www.w3.org/TR/DOM-Parsing/ </a:t>
                </a:r>
                <a:endParaRPr lang="en-US" sz="1600" dirty="0" smtClean="0">
                  <a:solidFill>
                    <a:schemeClr val="tx1"/>
                  </a:solidFill>
                  <a:latin typeface="Calibri" panose="020F0502020204030204" pitchFamily="34" charset="0"/>
                </a:endParaRPr>
              </a:p>
              <a:p>
                <a:pPr indent="-457200" algn="l"/>
                <a:r>
                  <a:rPr lang="nn-NO" sz="1600" dirty="0" smtClean="0">
                    <a:solidFill>
                      <a:schemeClr val="tx1"/>
                    </a:solidFill>
                    <a:latin typeface="Calibri" panose="020F0502020204030204" pitchFamily="34" charset="0"/>
                  </a:rPr>
                  <a:t>[6] </a:t>
                </a:r>
                <a:r>
                  <a:rPr lang="nn-NO" sz="1600" dirty="0" err="1">
                    <a:solidFill>
                      <a:schemeClr val="tx1"/>
                    </a:solidFill>
                    <a:latin typeface="Calibri" panose="020F0502020204030204" pitchFamily="34" charset="0"/>
                  </a:rPr>
                  <a:t>Cyber-ShARE</a:t>
                </a:r>
                <a:r>
                  <a:rPr lang="nn-NO" sz="1600" dirty="0">
                    <a:solidFill>
                      <a:schemeClr val="tx1"/>
                    </a:solidFill>
                    <a:latin typeface="Calibri" panose="020F0502020204030204" pitchFamily="34" charset="0"/>
                  </a:rPr>
                  <a:t> </a:t>
                </a:r>
                <a:r>
                  <a:rPr lang="nn-NO" sz="1600" dirty="0" err="1">
                    <a:solidFill>
                      <a:schemeClr val="tx1"/>
                    </a:solidFill>
                    <a:latin typeface="Calibri" panose="020F0502020204030204" pitchFamily="34" charset="0"/>
                  </a:rPr>
                  <a:t>Ontologies</a:t>
                </a:r>
                <a:r>
                  <a:rPr lang="nn-NO" sz="1600" dirty="0">
                    <a:solidFill>
                      <a:schemeClr val="tx1"/>
                    </a:solidFill>
                    <a:latin typeface="Calibri" panose="020F0502020204030204" pitchFamily="34" charset="0"/>
                  </a:rPr>
                  <a:t>. (</a:t>
                </a:r>
                <a:r>
                  <a:rPr lang="nn-NO" sz="1600" dirty="0" err="1">
                    <a:solidFill>
                      <a:schemeClr val="tx1"/>
                    </a:solidFill>
                    <a:latin typeface="Calibri" panose="020F0502020204030204" pitchFamily="34" charset="0"/>
                  </a:rPr>
                  <a:t>n.d</a:t>
                </a:r>
                <a:r>
                  <a:rPr lang="nn-NO" sz="1600" dirty="0">
                    <a:solidFill>
                      <a:schemeClr val="tx1"/>
                    </a:solidFill>
                    <a:latin typeface="Calibri" panose="020F0502020204030204" pitchFamily="34" charset="0"/>
                  </a:rPr>
                  <a:t>.)., </a:t>
                </a:r>
                <a:r>
                  <a:rPr lang="nn-NO" sz="1600" dirty="0" err="1">
                    <a:solidFill>
                      <a:schemeClr val="tx1"/>
                    </a:solidFill>
                    <a:latin typeface="Calibri" panose="020F0502020204030204" pitchFamily="34" charset="0"/>
                  </a:rPr>
                  <a:t>GeoTimescale</a:t>
                </a:r>
                <a:r>
                  <a:rPr lang="nn-NO" sz="1600" dirty="0">
                    <a:solidFill>
                      <a:schemeClr val="tx1"/>
                    </a:solidFill>
                    <a:latin typeface="Calibri" panose="020F0502020204030204" pitchFamily="34" charset="0"/>
                  </a:rPr>
                  <a:t> </a:t>
                </a:r>
                <a:r>
                  <a:rPr lang="nn-NO" sz="1600" dirty="0" err="1">
                    <a:solidFill>
                      <a:schemeClr val="tx1"/>
                    </a:solidFill>
                    <a:latin typeface="Calibri" panose="020F0502020204030204" pitchFamily="34" charset="0"/>
                  </a:rPr>
                  <a:t>Ontology</a:t>
                </a:r>
                <a:r>
                  <a:rPr lang="nn-NO" sz="1600" dirty="0">
                    <a:solidFill>
                      <a:schemeClr val="tx1"/>
                    </a:solidFill>
                    <a:latin typeface="Calibri" panose="020F0502020204030204" pitchFamily="34" charset="0"/>
                  </a:rPr>
                  <a:t>, </a:t>
                </a:r>
                <a:r>
                  <a:rPr lang="nn-NO" sz="1600" dirty="0" err="1">
                    <a:solidFill>
                      <a:schemeClr val="tx1"/>
                    </a:solidFill>
                    <a:latin typeface="Calibri" panose="020F0502020204030204" pitchFamily="34" charset="0"/>
                  </a:rPr>
                  <a:t>Retrieved</a:t>
                </a:r>
                <a:r>
                  <a:rPr lang="nn-NO" sz="1600" dirty="0">
                    <a:solidFill>
                      <a:schemeClr val="tx1"/>
                    </a:solidFill>
                    <a:latin typeface="Calibri" panose="020F0502020204030204" pitchFamily="34" charset="0"/>
                  </a:rPr>
                  <a:t> September 29, 2016, from http://</a:t>
                </a:r>
                <a:r>
                  <a:rPr lang="nn-NO" sz="1600" dirty="0" err="1">
                    <a:solidFill>
                      <a:schemeClr val="tx1"/>
                    </a:solidFill>
                    <a:latin typeface="Calibri" panose="020F0502020204030204" pitchFamily="34" charset="0"/>
                  </a:rPr>
                  <a:t>ontology.cybershare.utep.edu</a:t>
                </a:r>
                <a:r>
                  <a:rPr lang="nn-NO" sz="1600" dirty="0">
                    <a:solidFill>
                      <a:schemeClr val="tx1"/>
                    </a:solidFill>
                    <a:latin typeface="Calibri" panose="020F0502020204030204" pitchFamily="34" charset="0"/>
                  </a:rPr>
                  <a:t>/</a:t>
                </a:r>
                <a:r>
                  <a:rPr lang="nn-NO" sz="1600" dirty="0" err="1">
                    <a:solidFill>
                      <a:schemeClr val="tx1"/>
                    </a:solidFill>
                    <a:latin typeface="Calibri" panose="020F0502020204030204" pitchFamily="34" charset="0"/>
                  </a:rPr>
                  <a:t>geotimescale.owl</a:t>
                </a:r>
                <a:endParaRPr lang="nn-NO" sz="1600" dirty="0">
                  <a:solidFill>
                    <a:schemeClr val="tx1"/>
                  </a:solidFill>
                  <a:latin typeface="Calibri" panose="020F0502020204030204" pitchFamily="34" charset="0"/>
                </a:endParaRPr>
              </a:p>
              <a:p>
                <a:pPr indent="-457200" algn="l"/>
                <a:r>
                  <a:rPr lang="nn-NO" sz="1600" dirty="0" smtClean="0">
                    <a:solidFill>
                      <a:schemeClr val="tx1"/>
                    </a:solidFill>
                    <a:latin typeface="Calibri" panose="020F0502020204030204" pitchFamily="34" charset="0"/>
                  </a:rPr>
                  <a:t>[</a:t>
                </a:r>
                <a:r>
                  <a:rPr lang="nn-NO" sz="1600" dirty="0">
                    <a:solidFill>
                      <a:schemeClr val="tx1"/>
                    </a:solidFill>
                    <a:latin typeface="Calibri" panose="020F0502020204030204" pitchFamily="34" charset="0"/>
                  </a:rPr>
                  <a:t>7</a:t>
                </a:r>
                <a:r>
                  <a:rPr lang="nn-NO" sz="1600" dirty="0" smtClean="0">
                    <a:solidFill>
                      <a:schemeClr val="tx1"/>
                    </a:solidFill>
                    <a:latin typeface="Calibri" panose="020F0502020204030204" pitchFamily="34" charset="0"/>
                  </a:rPr>
                  <a:t>] </a:t>
                </a:r>
                <a:r>
                  <a:rPr lang="nn-NO" sz="1600" dirty="0" err="1">
                    <a:solidFill>
                      <a:schemeClr val="tx1"/>
                    </a:solidFill>
                    <a:latin typeface="Calibri" panose="020F0502020204030204" pitchFamily="34" charset="0"/>
                  </a:rPr>
                  <a:t>Cyber-ShARE</a:t>
                </a:r>
                <a:r>
                  <a:rPr lang="nn-NO" sz="1600" dirty="0">
                    <a:solidFill>
                      <a:schemeClr val="tx1"/>
                    </a:solidFill>
                    <a:latin typeface="Calibri" panose="020F0502020204030204" pitchFamily="34" charset="0"/>
                  </a:rPr>
                  <a:t> </a:t>
                </a:r>
                <a:r>
                  <a:rPr lang="nn-NO" sz="1600" dirty="0" err="1">
                    <a:solidFill>
                      <a:schemeClr val="tx1"/>
                    </a:solidFill>
                    <a:latin typeface="Calibri" panose="020F0502020204030204" pitchFamily="34" charset="0"/>
                  </a:rPr>
                  <a:t>Ontologies</a:t>
                </a:r>
                <a:r>
                  <a:rPr lang="nn-NO" sz="1600" dirty="0">
                    <a:solidFill>
                      <a:schemeClr val="tx1"/>
                    </a:solidFill>
                    <a:latin typeface="Calibri" panose="020F0502020204030204" pitchFamily="34" charset="0"/>
                  </a:rPr>
                  <a:t>. (</a:t>
                </a:r>
                <a:r>
                  <a:rPr lang="nn-NO" sz="1600" dirty="0" err="1">
                    <a:solidFill>
                      <a:schemeClr val="tx1"/>
                    </a:solidFill>
                    <a:latin typeface="Calibri" panose="020F0502020204030204" pitchFamily="34" charset="0"/>
                  </a:rPr>
                  <a:t>n.d</a:t>
                </a:r>
                <a:r>
                  <a:rPr lang="nn-NO" sz="1600" dirty="0">
                    <a:solidFill>
                      <a:schemeClr val="tx1"/>
                    </a:solidFill>
                    <a:latin typeface="Calibri" panose="020F0502020204030204" pitchFamily="34" charset="0"/>
                  </a:rPr>
                  <a:t>.)., </a:t>
                </a:r>
                <a:r>
                  <a:rPr lang="nn-NO" sz="1600" dirty="0" err="1">
                    <a:solidFill>
                      <a:schemeClr val="tx1"/>
                    </a:solidFill>
                    <a:latin typeface="Calibri" panose="020F0502020204030204" pitchFamily="34" charset="0"/>
                  </a:rPr>
                  <a:t>GeoWeatherReport</a:t>
                </a:r>
                <a:r>
                  <a:rPr lang="nn-NO" sz="1600" dirty="0">
                    <a:solidFill>
                      <a:schemeClr val="tx1"/>
                    </a:solidFill>
                    <a:latin typeface="Calibri" panose="020F0502020204030204" pitchFamily="34" charset="0"/>
                  </a:rPr>
                  <a:t> </a:t>
                </a:r>
                <a:r>
                  <a:rPr lang="nn-NO" sz="1600" dirty="0" err="1">
                    <a:solidFill>
                      <a:schemeClr val="tx1"/>
                    </a:solidFill>
                    <a:latin typeface="Calibri" panose="020F0502020204030204" pitchFamily="34" charset="0"/>
                  </a:rPr>
                  <a:t>Ontology</a:t>
                </a:r>
                <a:r>
                  <a:rPr lang="nn-NO" sz="1600" dirty="0">
                    <a:solidFill>
                      <a:schemeClr val="tx1"/>
                    </a:solidFill>
                    <a:latin typeface="Calibri" panose="020F0502020204030204" pitchFamily="34" charset="0"/>
                  </a:rPr>
                  <a:t>, </a:t>
                </a:r>
                <a:r>
                  <a:rPr lang="nn-NO" sz="1600" dirty="0" err="1">
                    <a:solidFill>
                      <a:schemeClr val="tx1"/>
                    </a:solidFill>
                    <a:latin typeface="Calibri" panose="020F0502020204030204" pitchFamily="34" charset="0"/>
                  </a:rPr>
                  <a:t>Retrieved</a:t>
                </a:r>
                <a:r>
                  <a:rPr lang="nn-NO" sz="1600" dirty="0">
                    <a:solidFill>
                      <a:schemeClr val="tx1"/>
                    </a:solidFill>
                    <a:latin typeface="Calibri" panose="020F0502020204030204" pitchFamily="34" charset="0"/>
                  </a:rPr>
                  <a:t> September 29, 2016, from http://</a:t>
                </a:r>
                <a:r>
                  <a:rPr lang="nn-NO" sz="1600" dirty="0" err="1" smtClean="0">
                    <a:solidFill>
                      <a:schemeClr val="tx1"/>
                    </a:solidFill>
                    <a:latin typeface="Calibri" panose="020F0502020204030204" pitchFamily="34" charset="0"/>
                  </a:rPr>
                  <a:t>ontology.cybershare.utep.edu</a:t>
                </a:r>
                <a:r>
                  <a:rPr lang="nn-NO" sz="1600" dirty="0" smtClean="0">
                    <a:solidFill>
                      <a:schemeClr val="tx1"/>
                    </a:solidFill>
                    <a:latin typeface="Calibri" panose="020F0502020204030204" pitchFamily="34" charset="0"/>
                  </a:rPr>
                  <a:t>/</a:t>
                </a:r>
                <a:r>
                  <a:rPr lang="nn-NO" sz="1600" dirty="0" err="1" smtClean="0">
                    <a:solidFill>
                      <a:schemeClr val="tx1"/>
                    </a:solidFill>
                    <a:latin typeface="Calibri" panose="020F0502020204030204" pitchFamily="34" charset="0"/>
                  </a:rPr>
                  <a:t>geoweatherreport.owl</a:t>
                </a:r>
                <a:endParaRPr lang="nn-NO" sz="1600" dirty="0" smtClean="0">
                  <a:solidFill>
                    <a:schemeClr val="tx1"/>
                  </a:solidFill>
                  <a:latin typeface="Calibri" panose="020F0502020204030204" pitchFamily="34" charset="0"/>
                </a:endParaRPr>
              </a:p>
              <a:p>
                <a:pPr indent="-457200" algn="l"/>
                <a:r>
                  <a:rPr lang="en-US" sz="1600" dirty="0" smtClean="0">
                    <a:solidFill>
                      <a:schemeClr val="tx1"/>
                    </a:solidFill>
                    <a:latin typeface="Calibri" panose="020F0502020204030204" pitchFamily="34" charset="0"/>
                  </a:rPr>
                  <a:t>[8] </a:t>
                </a:r>
                <a:r>
                  <a:rPr lang="en-US" sz="1600" dirty="0">
                    <a:solidFill>
                      <a:schemeClr val="tx1"/>
                    </a:solidFill>
                    <a:latin typeface="Calibri" panose="020F0502020204030204" pitchFamily="34" charset="0"/>
                  </a:rPr>
                  <a:t>Lesson: Document Object Model (The </a:t>
                </a:r>
                <a:r>
                  <a:rPr lang="en-US" sz="1600" dirty="0" err="1">
                    <a:solidFill>
                      <a:schemeClr val="tx1"/>
                    </a:solidFill>
                    <a:latin typeface="Calibri" panose="020F0502020204030204" pitchFamily="34" charset="0"/>
                  </a:rPr>
                  <a:t>JavaTM</a:t>
                </a:r>
                <a:r>
                  <a:rPr lang="en-US" sz="1600" dirty="0">
                    <a:solidFill>
                      <a:schemeClr val="tx1"/>
                    </a:solidFill>
                    <a:latin typeface="Calibri" panose="020F0502020204030204" pitchFamily="34" charset="0"/>
                  </a:rPr>
                  <a:t> Tutorials &gt; Java API for XML Processing (JAXP)). (</a:t>
                </a:r>
                <a:r>
                  <a:rPr lang="en-US" sz="1600" dirty="0" err="1">
                    <a:solidFill>
                      <a:schemeClr val="tx1"/>
                    </a:solidFill>
                    <a:latin typeface="Calibri" panose="020F0502020204030204" pitchFamily="34" charset="0"/>
                  </a:rPr>
                  <a:t>n.d.</a:t>
                </a:r>
                <a:r>
                  <a:rPr lang="en-US" sz="1600" dirty="0">
                    <a:solidFill>
                      <a:schemeClr val="tx1"/>
                    </a:solidFill>
                    <a:latin typeface="Calibri" panose="020F0502020204030204" pitchFamily="34" charset="0"/>
                  </a:rPr>
                  <a:t>). Retrieved September 29, 2016, from https://</a:t>
                </a:r>
                <a:r>
                  <a:rPr lang="en-US" sz="1600" dirty="0" err="1">
                    <a:solidFill>
                      <a:schemeClr val="tx1"/>
                    </a:solidFill>
                    <a:latin typeface="Calibri" panose="020F0502020204030204" pitchFamily="34" charset="0"/>
                  </a:rPr>
                  <a:t>docs.oracle.com</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javase</a:t>
                </a:r>
                <a:r>
                  <a:rPr lang="en-US" sz="1600" dirty="0">
                    <a:solidFill>
                      <a:schemeClr val="tx1"/>
                    </a:solidFill>
                    <a:latin typeface="Calibri" panose="020F0502020204030204" pitchFamily="34" charset="0"/>
                  </a:rPr>
                  <a:t>/tutorial/</a:t>
                </a:r>
                <a:r>
                  <a:rPr lang="en-US" sz="1600" dirty="0" err="1">
                    <a:solidFill>
                      <a:schemeClr val="tx1"/>
                    </a:solidFill>
                    <a:latin typeface="Calibri" panose="020F0502020204030204" pitchFamily="34" charset="0"/>
                  </a:rPr>
                  <a:t>jaxp</a:t>
                </a:r>
                <a:r>
                  <a:rPr lang="en-US" sz="1600" dirty="0">
                    <a:solidFill>
                      <a:schemeClr val="tx1"/>
                    </a:solidFill>
                    <a:latin typeface="Calibri" panose="020F0502020204030204" pitchFamily="34" charset="0"/>
                  </a:rPr>
                  <a:t>/</a:t>
                </a:r>
                <a:r>
                  <a:rPr lang="en-US" sz="1600" dirty="0" err="1">
                    <a:solidFill>
                      <a:schemeClr val="tx1"/>
                    </a:solidFill>
                    <a:latin typeface="Calibri" panose="020F0502020204030204" pitchFamily="34" charset="0"/>
                  </a:rPr>
                  <a:t>dom</a:t>
                </a:r>
                <a:r>
                  <a:rPr lang="en-US" sz="1600" dirty="0">
                    <a:solidFill>
                      <a:schemeClr val="tx1"/>
                    </a:solidFill>
                    <a:latin typeface="Calibri" panose="020F0502020204030204" pitchFamily="34" charset="0"/>
                  </a:rPr>
                  <a:t>/</a:t>
                </a:r>
              </a:p>
              <a:p>
                <a:pPr indent="-457200" algn="l"/>
                <a:r>
                  <a:rPr lang="en-US" sz="1600" dirty="0" smtClean="0">
                    <a:solidFill>
                      <a:schemeClr val="tx1"/>
                    </a:solidFill>
                    <a:latin typeface="Calibri" panose="020F0502020204030204" pitchFamily="34" charset="0"/>
                  </a:rPr>
                  <a:t>[9] </a:t>
                </a:r>
                <a:r>
                  <a:rPr lang="en-US" sz="1600" dirty="0">
                    <a:solidFill>
                      <a:schemeClr val="tx1"/>
                    </a:solidFill>
                    <a:latin typeface="Calibri" panose="020F0502020204030204" pitchFamily="34" charset="0"/>
                  </a:rPr>
                  <a:t>OWL API. (</a:t>
                </a:r>
                <a:r>
                  <a:rPr lang="en-US" sz="1600" dirty="0" err="1">
                    <a:solidFill>
                      <a:schemeClr val="tx1"/>
                    </a:solidFill>
                    <a:latin typeface="Calibri" panose="020F0502020204030204" pitchFamily="34" charset="0"/>
                  </a:rPr>
                  <a:t>n.d.</a:t>
                </a:r>
                <a:r>
                  <a:rPr lang="en-US" sz="1600" dirty="0">
                    <a:solidFill>
                      <a:schemeClr val="tx1"/>
                    </a:solidFill>
                    <a:latin typeface="Calibri" panose="020F0502020204030204" pitchFamily="34" charset="0"/>
                  </a:rPr>
                  <a:t>). Retrieved September 29, 2016, from https://</a:t>
                </a:r>
                <a:r>
                  <a:rPr lang="en-US" sz="1600" dirty="0" err="1">
                    <a:solidFill>
                      <a:schemeClr val="tx1"/>
                    </a:solidFill>
                    <a:latin typeface="Calibri" panose="020F0502020204030204" pitchFamily="34" charset="0"/>
                  </a:rPr>
                  <a:t>sourceforge.net</a:t>
                </a:r>
                <a:r>
                  <a:rPr lang="en-US" sz="1600" dirty="0">
                    <a:solidFill>
                      <a:schemeClr val="tx1"/>
                    </a:solidFill>
                    <a:latin typeface="Calibri" panose="020F0502020204030204" pitchFamily="34" charset="0"/>
                  </a:rPr>
                  <a:t>/projects/</a:t>
                </a:r>
                <a:r>
                  <a:rPr lang="en-US" sz="1600" dirty="0" err="1">
                    <a:solidFill>
                      <a:schemeClr val="tx1"/>
                    </a:solidFill>
                    <a:latin typeface="Calibri" panose="020F0502020204030204" pitchFamily="34" charset="0"/>
                  </a:rPr>
                  <a:t>owlapi</a:t>
                </a:r>
                <a:r>
                  <a:rPr lang="en-US" sz="1600" dirty="0" smtClean="0">
                    <a:solidFill>
                      <a:schemeClr val="tx1"/>
                    </a:solidFill>
                    <a:latin typeface="Calibri" panose="020F0502020204030204" pitchFamily="34" charset="0"/>
                  </a:rPr>
                  <a:t>/</a:t>
                </a:r>
              </a:p>
              <a:p>
                <a:pPr indent="-457200" algn="l"/>
                <a:r>
                  <a:rPr lang="en-US" sz="1600" dirty="0" smtClean="0">
                    <a:solidFill>
                      <a:schemeClr val="tx1"/>
                    </a:solidFill>
                    <a:latin typeface="Calibri" panose="020F0502020204030204" pitchFamily="34" charset="0"/>
                  </a:rPr>
                  <a:t>[10] </a:t>
                </a:r>
                <a:r>
                  <a:rPr lang="en-US" sz="1600" dirty="0">
                    <a:solidFill>
                      <a:schemeClr val="tx1"/>
                    </a:solidFill>
                    <a:latin typeface="Calibri" panose="020F0502020204030204" pitchFamily="34" charset="0"/>
                  </a:rPr>
                  <a:t>egarcia87 / Digital-</a:t>
                </a:r>
                <a:r>
                  <a:rPr lang="en-US" sz="1600" dirty="0" err="1">
                    <a:solidFill>
                      <a:schemeClr val="tx1"/>
                    </a:solidFill>
                    <a:latin typeface="Calibri" panose="020F0502020204030204" pitchFamily="34" charset="0"/>
                  </a:rPr>
                  <a:t>ROX_code</a:t>
                </a:r>
                <a:r>
                  <a:rPr lang="en-US" sz="1600" dirty="0">
                    <a:solidFill>
                      <a:schemeClr val="tx1"/>
                    </a:solidFill>
                    <a:latin typeface="Calibri" panose="020F0502020204030204" pitchFamily="34" charset="0"/>
                  </a:rPr>
                  <a:t>. (</a:t>
                </a:r>
                <a:r>
                  <a:rPr lang="en-US" sz="1600" dirty="0" err="1">
                    <a:solidFill>
                      <a:schemeClr val="tx1"/>
                    </a:solidFill>
                    <a:latin typeface="Calibri" panose="020F0502020204030204" pitchFamily="34" charset="0"/>
                  </a:rPr>
                  <a:t>n.d.</a:t>
                </a:r>
                <a:r>
                  <a:rPr lang="en-US" sz="1600" dirty="0">
                    <a:solidFill>
                      <a:schemeClr val="tx1"/>
                    </a:solidFill>
                    <a:latin typeface="Calibri" panose="020F0502020204030204" pitchFamily="34" charset="0"/>
                  </a:rPr>
                  <a:t>). Retrieved September 29, 2016, from https://</a:t>
                </a:r>
                <a:r>
                  <a:rPr lang="en-US" sz="1600" dirty="0" err="1" smtClean="0">
                    <a:solidFill>
                      <a:schemeClr val="tx1"/>
                    </a:solidFill>
                    <a:latin typeface="Calibri" panose="020F0502020204030204" pitchFamily="34" charset="0"/>
                  </a:rPr>
                  <a:t>bitbucket.org</a:t>
                </a:r>
                <a:r>
                  <a:rPr lang="en-US" sz="1600" dirty="0" smtClean="0">
                    <a:solidFill>
                      <a:schemeClr val="tx1"/>
                    </a:solidFill>
                    <a:latin typeface="Calibri" panose="020F0502020204030204" pitchFamily="34" charset="0"/>
                  </a:rPr>
                  <a:t>/egarcia87/digital-</a:t>
                </a:r>
                <a:r>
                  <a:rPr lang="en-US" sz="1600" dirty="0" err="1" smtClean="0">
                    <a:solidFill>
                      <a:schemeClr val="tx1"/>
                    </a:solidFill>
                    <a:latin typeface="Calibri" panose="020F0502020204030204" pitchFamily="34" charset="0"/>
                  </a:rPr>
                  <a:t>rox_code</a:t>
                </a:r>
                <a:endParaRPr lang="en-US" sz="1600" dirty="0">
                  <a:solidFill>
                    <a:schemeClr val="tx1"/>
                  </a:solidFill>
                  <a:latin typeface="Calibri" panose="020F0502020204030204" pitchFamily="34" charset="0"/>
                </a:endParaRPr>
              </a:p>
            </p:txBody>
          </p:sp>
          <p:sp>
            <p:nvSpPr>
              <p:cNvPr id="154" name="Rectangle 153"/>
              <p:cNvSpPr/>
              <p:nvPr/>
            </p:nvSpPr>
            <p:spPr bwMode="auto">
              <a:xfrm>
                <a:off x="944563" y="26126286"/>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a:latin typeface="Calibri" panose="020F0502020204030204" pitchFamily="34" charset="0"/>
                  </a:rPr>
                  <a:t>References</a:t>
                </a:r>
              </a:p>
            </p:txBody>
          </p:sp>
        </p:grpSp>
      </p:grpSp>
      <p:grpSp>
        <p:nvGrpSpPr>
          <p:cNvPr id="62" name="Group 61"/>
          <p:cNvGrpSpPr/>
          <p:nvPr/>
        </p:nvGrpSpPr>
        <p:grpSpPr>
          <a:xfrm>
            <a:off x="11131756" y="7391400"/>
            <a:ext cx="9875837" cy="4426100"/>
            <a:chOff x="21327315" y="-4612000"/>
            <a:chExt cx="9875837" cy="4426100"/>
          </a:xfrm>
        </p:grpSpPr>
        <p:sp>
          <p:nvSpPr>
            <p:cNvPr id="31" name="TextBox 30"/>
            <p:cNvSpPr txBox="1"/>
            <p:nvPr/>
          </p:nvSpPr>
          <p:spPr>
            <a:xfrm>
              <a:off x="21378157" y="-3971552"/>
              <a:ext cx="9522335" cy="3785652"/>
            </a:xfrm>
            <a:prstGeom prst="rect">
              <a:avLst/>
            </a:prstGeom>
            <a:noFill/>
          </p:spPr>
          <p:txBody>
            <a:bodyPr wrap="square" rtlCol="0">
              <a:spAutoFit/>
            </a:bodyPr>
            <a:lstStyle/>
            <a:p>
              <a:pPr marL="742950" lvl="0" indent="-742950">
                <a:buFont typeface="Arial" panose="020B0604020202020204" pitchFamily="34" charset="0"/>
                <a:buChar char="•"/>
              </a:pPr>
              <a:r>
                <a:rPr lang="en-US" sz="2400" dirty="0">
                  <a:solidFill>
                    <a:schemeClr val="tx1"/>
                  </a:solidFill>
                  <a:latin typeface="Calibri" panose="020F0502020204030204" pitchFamily="34" charset="0"/>
                </a:rPr>
                <a:t>Java DOM Parser: The Document Object Model is an official recommendation of the World Wide Web Consortium (W3C) [3]. It defines an interface that enables programs to access and update the style, structure, and contents of XML documents. XML parsers that support the DOM implement that interface </a:t>
              </a:r>
              <a:r>
                <a:rPr lang="en-US" sz="2400" dirty="0" smtClean="0">
                  <a:solidFill>
                    <a:schemeClr val="tx1"/>
                  </a:solidFill>
                  <a:latin typeface="Calibri" panose="020F0502020204030204" pitchFamily="34" charset="0"/>
                </a:rPr>
                <a:t>[8].</a:t>
              </a:r>
              <a:endParaRPr lang="en-US" sz="2400" dirty="0">
                <a:solidFill>
                  <a:schemeClr val="tx1"/>
                </a:solidFill>
                <a:latin typeface="Calibri" panose="020F0502020204030204" pitchFamily="34" charset="0"/>
              </a:endParaRPr>
            </a:p>
            <a:p>
              <a:pPr marL="742950" lvl="0" indent="-742950">
                <a:buFont typeface="Arial" panose="020B0604020202020204" pitchFamily="34" charset="0"/>
                <a:buChar char="•"/>
              </a:pPr>
              <a:r>
                <a:rPr lang="en-US" sz="2400" dirty="0">
                  <a:solidFill>
                    <a:schemeClr val="tx1"/>
                  </a:solidFill>
                  <a:latin typeface="Calibri" panose="020F0502020204030204" pitchFamily="34" charset="0"/>
                </a:rPr>
                <a:t>OWL API: A Java interface and implementation for the W3C Web Ontology Language (OWL) </a:t>
              </a:r>
              <a:r>
                <a:rPr lang="en-US" sz="2400" dirty="0" smtClean="0">
                  <a:solidFill>
                    <a:schemeClr val="tx1"/>
                  </a:solidFill>
                  <a:latin typeface="Calibri" panose="020F0502020204030204" pitchFamily="34" charset="0"/>
                </a:rPr>
                <a:t>[4], </a:t>
              </a:r>
              <a:r>
                <a:rPr lang="en-US" sz="2400" dirty="0">
                  <a:solidFill>
                    <a:schemeClr val="tx1"/>
                  </a:solidFill>
                  <a:latin typeface="Calibri" panose="020F0502020204030204" pitchFamily="34" charset="0"/>
                </a:rPr>
                <a:t>used to represent Semantic Web ontologies. The API is focused towards OWL 2 and offers an interface to inference engines and validation functionality </a:t>
              </a:r>
              <a:r>
                <a:rPr lang="en-US" sz="2400" dirty="0" smtClean="0">
                  <a:solidFill>
                    <a:schemeClr val="tx1"/>
                  </a:solidFill>
                  <a:latin typeface="Calibri" panose="020F0502020204030204" pitchFamily="34" charset="0"/>
                </a:rPr>
                <a:t>[9]</a:t>
              </a:r>
              <a:endParaRPr lang="en-US" sz="2400" dirty="0">
                <a:solidFill>
                  <a:schemeClr val="tx1"/>
                </a:solidFill>
                <a:latin typeface="Calibri" panose="020F0502020204030204" pitchFamily="34" charset="0"/>
              </a:endParaRPr>
            </a:p>
            <a:p>
              <a:pPr marL="742950" lvl="0" indent="-742950">
                <a:buFont typeface="+mj-lt"/>
                <a:buAutoNum type="arabicPeriod"/>
              </a:pPr>
              <a:endParaRPr lang="en-US" sz="2400" dirty="0">
                <a:solidFill>
                  <a:schemeClr val="tx1"/>
                </a:solidFill>
                <a:latin typeface="Calibri" panose="020F0502020204030204" pitchFamily="34" charset="0"/>
              </a:endParaRPr>
            </a:p>
          </p:txBody>
        </p:sp>
        <p:sp>
          <p:nvSpPr>
            <p:cNvPr id="149" name="Rectangle 148"/>
            <p:cNvSpPr/>
            <p:nvPr/>
          </p:nvSpPr>
          <p:spPr bwMode="auto">
            <a:xfrm>
              <a:off x="21327315" y="-4612000"/>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a:latin typeface="Calibri" panose="020F0502020204030204" pitchFamily="34" charset="0"/>
                </a:rPr>
                <a:t>Technologies Used</a:t>
              </a:r>
            </a:p>
          </p:txBody>
        </p:sp>
      </p:grpSp>
      <p:sp>
        <p:nvSpPr>
          <p:cNvPr id="40" name="TextBox 39"/>
          <p:cNvSpPr txBox="1"/>
          <p:nvPr/>
        </p:nvSpPr>
        <p:spPr>
          <a:xfrm>
            <a:off x="10897643" y="12350333"/>
            <a:ext cx="9792644" cy="5632311"/>
          </a:xfrm>
          <a:prstGeom prst="rect">
            <a:avLst/>
          </a:prstGeom>
          <a:noFill/>
        </p:spPr>
        <p:txBody>
          <a:bodyPr wrap="square" rtlCol="0">
            <a:spAutoFit/>
          </a:bodyPr>
          <a:lstStyle/>
          <a:p>
            <a:pPr marL="571500" lvl="0" indent="-571500">
              <a:buFont typeface="Arial" panose="020B0604020202020204" pitchFamily="34" charset="0"/>
              <a:buChar char="•"/>
            </a:pPr>
            <a:r>
              <a:rPr lang="en-US" sz="2400" dirty="0">
                <a:solidFill>
                  <a:schemeClr val="tx1"/>
                </a:solidFill>
                <a:latin typeface="Calibri" panose="020F0502020204030204" pitchFamily="34" charset="0"/>
              </a:rPr>
              <a:t>Through the use of the OWL API, we created an </a:t>
            </a:r>
            <a:r>
              <a:rPr lang="en-US" sz="2400" b="1" dirty="0">
                <a:solidFill>
                  <a:schemeClr val="tx1"/>
                </a:solidFill>
                <a:latin typeface="Calibri" panose="020F0502020204030204" pitchFamily="34" charset="0"/>
              </a:rPr>
              <a:t>Ontology Populator </a:t>
            </a:r>
            <a:r>
              <a:rPr lang="en-US" sz="2400" dirty="0">
                <a:solidFill>
                  <a:schemeClr val="tx1"/>
                </a:solidFill>
                <a:latin typeface="Calibri" panose="020F0502020204030204" pitchFamily="34" charset="0"/>
              </a:rPr>
              <a:t>in the project that can be easily extended to accommodate other sources of data using Web-based standards such as XML and RDF.  </a:t>
            </a:r>
          </a:p>
          <a:p>
            <a:pPr marL="571500" lvl="0" indent="-571500">
              <a:buFont typeface="Arial" panose="020B0604020202020204" pitchFamily="34" charset="0"/>
              <a:buChar char="•"/>
            </a:pPr>
            <a:r>
              <a:rPr lang="en-US" sz="2400" dirty="0">
                <a:solidFill>
                  <a:schemeClr val="tx1"/>
                </a:solidFill>
                <a:latin typeface="Calibri" panose="020F0502020204030204" pitchFamily="34" charset="0"/>
              </a:rPr>
              <a:t>Using the Ontology Populator we end up with a consistent and complete GeoWeatherReport ontology with data from the National Oceanic and Atmospheric Administration's (NOAA) National Weather Service </a:t>
            </a:r>
            <a:r>
              <a:rPr lang="en-US" sz="2400" dirty="0" smtClean="0">
                <a:solidFill>
                  <a:schemeClr val="tx1"/>
                </a:solidFill>
                <a:latin typeface="Calibri" panose="020F0502020204030204" pitchFamily="34" charset="0"/>
              </a:rPr>
              <a:t>[1] </a:t>
            </a:r>
            <a:r>
              <a:rPr lang="en-US" sz="2400" dirty="0">
                <a:solidFill>
                  <a:schemeClr val="tx1"/>
                </a:solidFill>
                <a:latin typeface="Calibri" panose="020F0502020204030204" pitchFamily="34" charset="0"/>
              </a:rPr>
              <a:t>and the United States Geological Survey </a:t>
            </a:r>
            <a:r>
              <a:rPr lang="en-US" sz="2400" dirty="0" smtClean="0">
                <a:solidFill>
                  <a:schemeClr val="tx1"/>
                </a:solidFill>
                <a:latin typeface="Calibri" panose="020F0502020204030204" pitchFamily="34" charset="0"/>
              </a:rPr>
              <a:t>[2]. </a:t>
            </a:r>
            <a:r>
              <a:rPr lang="en-US" sz="2400" dirty="0">
                <a:solidFill>
                  <a:schemeClr val="tx1"/>
                </a:solidFill>
                <a:latin typeface="Calibri" panose="020F0502020204030204" pitchFamily="34" charset="0"/>
              </a:rPr>
              <a:t>This ontology contains all of the weather information in Weather Reports, and its contents as data properties. The integrated data was consistent with the GeoWeatherReport ontology and the </a:t>
            </a:r>
            <a:r>
              <a:rPr lang="en-US" sz="2400" dirty="0" smtClean="0">
                <a:solidFill>
                  <a:schemeClr val="tx1"/>
                </a:solidFill>
                <a:latin typeface="Calibri" panose="020F0502020204030204" pitchFamily="34" charset="0"/>
              </a:rPr>
              <a:t>GeoTimescale ontology</a:t>
            </a:r>
            <a:r>
              <a:rPr lang="en-US" sz="2400" dirty="0">
                <a:solidFill>
                  <a:schemeClr val="tx1"/>
                </a:solidFill>
                <a:latin typeface="Calibri" panose="020F0502020204030204" pitchFamily="34" charset="0"/>
              </a:rPr>
              <a:t>. By integrating these data, we can ask questions that involve reasoning, and answer questions that involve third-party data and domain knowledge provided by Geology </a:t>
            </a:r>
            <a:r>
              <a:rPr lang="en-US" sz="2400" dirty="0" smtClean="0">
                <a:solidFill>
                  <a:schemeClr val="tx1"/>
                </a:solidFill>
                <a:latin typeface="Calibri" panose="020F0502020204030204" pitchFamily="34" charset="0"/>
              </a:rPr>
              <a:t>experts </a:t>
            </a:r>
            <a:r>
              <a:rPr lang="en-US" sz="2400" dirty="0" smtClean="0">
                <a:solidFill>
                  <a:schemeClr val="tx1"/>
                </a:solidFill>
                <a:latin typeface="Calibri" panose="020F0502020204030204" pitchFamily="34" charset="0"/>
              </a:rPr>
              <a:t>[10].</a:t>
            </a:r>
            <a:endParaRPr lang="en-US" sz="2400" dirty="0">
              <a:solidFill>
                <a:schemeClr val="tx1"/>
              </a:solidFill>
              <a:latin typeface="Calibri" panose="020F0502020204030204" pitchFamily="34" charset="0"/>
            </a:endParaRPr>
          </a:p>
          <a:p>
            <a:pPr marL="571500" lvl="0" indent="-571500">
              <a:buFont typeface="Arial" panose="020B0604020202020204" pitchFamily="34" charset="0"/>
              <a:buChar char="•"/>
            </a:pPr>
            <a:endParaRPr lang="en-US" sz="2400" dirty="0">
              <a:solidFill>
                <a:schemeClr val="tx1"/>
              </a:solidFill>
              <a:latin typeface="Calibri" panose="020F0502020204030204" pitchFamily="34" charset="0"/>
            </a:endParaRPr>
          </a:p>
          <a:p>
            <a:pPr marL="571500" lvl="0" indent="-571500">
              <a:buFont typeface="Arial" panose="020B0604020202020204" pitchFamily="34" charset="0"/>
              <a:buChar char="•"/>
            </a:pPr>
            <a:endParaRPr lang="en-US" sz="2400" dirty="0">
              <a:solidFill>
                <a:srgbClr val="C00000"/>
              </a:solidFill>
              <a:latin typeface="Calibri" panose="020F0502020204030204" pitchFamily="34" charset="0"/>
            </a:endParaRPr>
          </a:p>
        </p:txBody>
      </p:sp>
      <p:sp>
        <p:nvSpPr>
          <p:cNvPr id="148" name="Rectangle 147"/>
          <p:cNvSpPr/>
          <p:nvPr/>
        </p:nvSpPr>
        <p:spPr bwMode="auto">
          <a:xfrm>
            <a:off x="11155363" y="11613504"/>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a:latin typeface="Calibri" panose="020F0502020204030204" pitchFamily="34" charset="0"/>
              </a:rPr>
              <a:t>Results</a:t>
            </a:r>
          </a:p>
        </p:txBody>
      </p:sp>
      <p:pic>
        <p:nvPicPr>
          <p:cNvPr id="93" name="Picture 92"/>
          <p:cNvPicPr/>
          <p:nvPr/>
        </p:nvPicPr>
        <p:blipFill>
          <a:blip r:embed="rId9">
            <a:clrChange>
              <a:clrFrom>
                <a:srgbClr val="FFFFFF"/>
              </a:clrFrom>
              <a:clrTo>
                <a:srgbClr val="FFFFFF">
                  <a:alpha val="0"/>
                </a:srgbClr>
              </a:clrTo>
            </a:clrChange>
          </a:blip>
          <a:stretch>
            <a:fillRect/>
          </a:stretch>
        </p:blipFill>
        <p:spPr>
          <a:xfrm>
            <a:off x="969962" y="19927669"/>
            <a:ext cx="9534061" cy="5176534"/>
          </a:xfrm>
          <a:prstGeom prst="rect">
            <a:avLst/>
          </a:prstGeom>
        </p:spPr>
      </p:pic>
      <p:sp>
        <p:nvSpPr>
          <p:cNvPr id="100" name="TextBox 99"/>
          <p:cNvSpPr txBox="1"/>
          <p:nvPr/>
        </p:nvSpPr>
        <p:spPr>
          <a:xfrm>
            <a:off x="1556312" y="24880669"/>
            <a:ext cx="8599024" cy="646331"/>
          </a:xfrm>
          <a:prstGeom prst="rect">
            <a:avLst/>
          </a:prstGeom>
          <a:noFill/>
        </p:spPr>
        <p:txBody>
          <a:bodyPr wrap="square" rtlCol="0">
            <a:spAutoFit/>
          </a:bodyPr>
          <a:lstStyle/>
          <a:p>
            <a:pPr algn="ctr"/>
            <a:r>
              <a:rPr lang="en-US" sz="1800" b="1" dirty="0">
                <a:solidFill>
                  <a:schemeClr val="tx1"/>
                </a:solidFill>
                <a:latin typeface="Calibri" panose="020F0502020204030204" pitchFamily="34" charset="0"/>
              </a:rPr>
              <a:t>Figure 1. </a:t>
            </a:r>
            <a:r>
              <a:rPr lang="en-US" sz="1800" dirty="0">
                <a:solidFill>
                  <a:schemeClr val="tx1"/>
                </a:solidFill>
                <a:latin typeface="Calibri" panose="020F0502020204030204" pitchFamily="34" charset="0"/>
              </a:rPr>
              <a:t>The data source Weather (XML) is processed by the GeoWeather_XML Parser, and finally it is converted into an ontology by the OwlApi_populator</a:t>
            </a:r>
          </a:p>
        </p:txBody>
      </p:sp>
      <p:pic>
        <p:nvPicPr>
          <p:cNvPr id="101" name="Picture 100" descr="https://lh4.googleusercontent.com/TbkV38vBVZKg6w5VT_qUPT74eDoJPdZDspprbPmAbuvPzCNyXw3ReQrtiFI1jMhhgCgJTFqCXo-ru3mAEht5HMOZCghJFYlSPyXPwa7DlzZbOj7OZiDq_fHeRbtitgfb5-97GF7vUtQ"/>
          <p:cNvPicPr/>
          <p:nvPr/>
        </p:nvPicPr>
        <p:blipFill rotWithShape="1">
          <a:blip r:embed="rId10">
            <a:extLst>
              <a:ext uri="{28A0092B-C50C-407E-A947-70E740481C1C}">
                <a14:useLocalDpi xmlns:a14="http://schemas.microsoft.com/office/drawing/2010/main" val="0"/>
              </a:ext>
            </a:extLst>
          </a:blip>
          <a:srcRect l="49416" r="16059"/>
          <a:stretch/>
        </p:blipFill>
        <p:spPr bwMode="auto">
          <a:xfrm>
            <a:off x="18211800" y="20447462"/>
            <a:ext cx="3276600" cy="1798819"/>
          </a:xfrm>
          <a:prstGeom prst="rect">
            <a:avLst/>
          </a:prstGeom>
          <a:noFill/>
          <a:ln>
            <a:noFill/>
          </a:ln>
        </p:spPr>
      </p:pic>
      <p:pic>
        <p:nvPicPr>
          <p:cNvPr id="102" name="Picture 101" descr="https://lh5.googleusercontent.com/pBYTxULYkaJQSfZlxgwgw1dBiklDmw52W8Vw_qHRcywCY_fSCRPUXVzk5bGaLu58hBUb0oItoGG95D9wV2dkEKxo1enBatvMgoWmooIAxk41iS7dNEqrzqAC_GISW-o4Nansk5355_w"/>
          <p:cNvPicPr/>
          <p:nvPr/>
        </p:nvPicPr>
        <p:blipFill rotWithShape="1">
          <a:blip r:embed="rId11">
            <a:extLst>
              <a:ext uri="{28A0092B-C50C-407E-A947-70E740481C1C}">
                <a14:useLocalDpi xmlns:a14="http://schemas.microsoft.com/office/drawing/2010/main" val="0"/>
              </a:ext>
            </a:extLst>
          </a:blip>
          <a:srcRect l="50515" r="13862" b="34828"/>
          <a:stretch/>
        </p:blipFill>
        <p:spPr bwMode="auto">
          <a:xfrm>
            <a:off x="11117036" y="21850679"/>
            <a:ext cx="3360964" cy="2333810"/>
          </a:xfrm>
          <a:prstGeom prst="rect">
            <a:avLst/>
          </a:prstGeom>
          <a:noFill/>
          <a:ln>
            <a:noFill/>
          </a:ln>
        </p:spPr>
      </p:pic>
      <p:pic>
        <p:nvPicPr>
          <p:cNvPr id="1026" name="Picture 2" descr="https://scontent-dft4-2.xx.fbcdn.net/v/t34.0-12/13183196_10207535099390308_644681306_n.png?oh=1f35d57fb2b3a7897b37fbad189d061e&amp;oe=57EF9423"/>
          <p:cNvPicPr>
            <a:picLocks noChangeAspect="1" noChangeArrowheads="1"/>
          </p:cNvPicPr>
          <p:nvPr/>
        </p:nvPicPr>
        <p:blipFill rotWithShape="1">
          <a:blip r:embed="rId12">
            <a:extLst>
              <a:ext uri="{28A0092B-C50C-407E-A947-70E740481C1C}">
                <a14:useLocalDpi xmlns:a14="http://schemas.microsoft.com/office/drawing/2010/main" val="0"/>
              </a:ext>
            </a:extLst>
          </a:blip>
          <a:srcRect r="19818" b="7461"/>
          <a:stretch/>
        </p:blipFill>
        <p:spPr bwMode="auto">
          <a:xfrm>
            <a:off x="15031163" y="21449982"/>
            <a:ext cx="2952037" cy="3134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ntent-dft4-2.xx.fbcdn.net/v/t34.0-12/13140500_10207535101070350_880721764_n.png?oh=d6d28f8a399e948d4b56404bd0c76c6d&amp;oe=57EF9FE2"/>
          <p:cNvPicPr>
            <a:picLocks noChangeAspect="1" noChangeArrowheads="1"/>
          </p:cNvPicPr>
          <p:nvPr/>
        </p:nvPicPr>
        <p:blipFill rotWithShape="1">
          <a:blip r:embed="rId13">
            <a:extLst>
              <a:ext uri="{28A0092B-C50C-407E-A947-70E740481C1C}">
                <a14:useLocalDpi xmlns:a14="http://schemas.microsoft.com/office/drawing/2010/main" val="0"/>
              </a:ext>
            </a:extLst>
          </a:blip>
          <a:srcRect l="1176" b="46929"/>
          <a:stretch/>
        </p:blipFill>
        <p:spPr bwMode="auto">
          <a:xfrm>
            <a:off x="18211798" y="20593527"/>
            <a:ext cx="3200401" cy="15479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02" descr="https://lh4.googleusercontent.com/TbkV38vBVZKg6w5VT_qUPT74eDoJPdZDspprbPmAbuvPzCNyXw3ReQrtiFI1jMhhgCgJTFqCXo-ru3mAEht5HMOZCghJFYlSPyXPwa7DlzZbOj7OZiDq_fHeRbtitgfb5-97GF7vUtQ"/>
          <p:cNvPicPr/>
          <p:nvPr/>
        </p:nvPicPr>
        <p:blipFill rotWithShape="1">
          <a:blip r:embed="rId10">
            <a:extLst>
              <a:ext uri="{28A0092B-C50C-407E-A947-70E740481C1C}">
                <a14:useLocalDpi xmlns:a14="http://schemas.microsoft.com/office/drawing/2010/main" val="0"/>
              </a:ext>
            </a:extLst>
          </a:blip>
          <a:srcRect l="49416" r="15602" b="7546"/>
          <a:stretch/>
        </p:blipFill>
        <p:spPr bwMode="auto">
          <a:xfrm>
            <a:off x="18135092" y="23814434"/>
            <a:ext cx="3319970" cy="1663077"/>
          </a:xfrm>
          <a:prstGeom prst="rect">
            <a:avLst/>
          </a:prstGeom>
          <a:noFill/>
          <a:ln>
            <a:noFill/>
          </a:ln>
        </p:spPr>
      </p:pic>
      <p:pic>
        <p:nvPicPr>
          <p:cNvPr id="105" name="Picture 104"/>
          <p:cNvPicPr>
            <a:picLocks noChangeAspect="1"/>
          </p:cNvPicPr>
          <p:nvPr/>
        </p:nvPicPr>
        <p:blipFill>
          <a:blip r:embed="rId14"/>
          <a:stretch>
            <a:fillRect/>
          </a:stretch>
        </p:blipFill>
        <p:spPr>
          <a:xfrm>
            <a:off x="21133925" y="20472639"/>
            <a:ext cx="278275" cy="180977"/>
          </a:xfrm>
          <a:prstGeom prst="rect">
            <a:avLst/>
          </a:prstGeom>
        </p:spPr>
      </p:pic>
      <p:sp>
        <p:nvSpPr>
          <p:cNvPr id="107" name="TextBox 106"/>
          <p:cNvSpPr txBox="1"/>
          <p:nvPr/>
        </p:nvSpPr>
        <p:spPr>
          <a:xfrm>
            <a:off x="21069300" y="20396433"/>
            <a:ext cx="140309"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a:t>
            </a:r>
            <a:endParaRPr lang="en-US" sz="1200" dirty="0">
              <a:latin typeface="Calibri" panose="020F0502020204030204" pitchFamily="34" charset="0"/>
              <a:cs typeface="Calibri" panose="020F0502020204030204" pitchFamily="34" charset="0"/>
            </a:endParaRPr>
          </a:p>
        </p:txBody>
      </p:sp>
      <p:pic>
        <p:nvPicPr>
          <p:cNvPr id="108" name="Picture 107"/>
          <p:cNvPicPr>
            <a:picLocks noChangeAspect="1"/>
          </p:cNvPicPr>
          <p:nvPr/>
        </p:nvPicPr>
        <p:blipFill>
          <a:blip r:embed="rId14"/>
          <a:stretch>
            <a:fillRect/>
          </a:stretch>
        </p:blipFill>
        <p:spPr>
          <a:xfrm>
            <a:off x="21060066" y="23834084"/>
            <a:ext cx="323558" cy="180977"/>
          </a:xfrm>
          <a:prstGeom prst="rect">
            <a:avLst/>
          </a:prstGeom>
        </p:spPr>
      </p:pic>
      <p:sp>
        <p:nvSpPr>
          <p:cNvPr id="110" name="TextBox 109"/>
          <p:cNvSpPr txBox="1"/>
          <p:nvPr/>
        </p:nvSpPr>
        <p:spPr>
          <a:xfrm>
            <a:off x="20997056" y="23770281"/>
            <a:ext cx="140309"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a:t>
            </a:r>
            <a:endParaRPr lang="en-US" sz="1200" dirty="0">
              <a:latin typeface="Calibri" panose="020F0502020204030204" pitchFamily="34" charset="0"/>
              <a:cs typeface="Calibri" panose="020F0502020204030204" pitchFamily="34" charset="0"/>
            </a:endParaRPr>
          </a:p>
        </p:txBody>
      </p:sp>
      <p:sp>
        <p:nvSpPr>
          <p:cNvPr id="8" name="Rectangle: Rounded Corners 7"/>
          <p:cNvSpPr/>
          <p:nvPr/>
        </p:nvSpPr>
        <p:spPr bwMode="auto">
          <a:xfrm>
            <a:off x="11277600" y="17656117"/>
            <a:ext cx="2316163" cy="1032985"/>
          </a:xfrm>
          <a:prstGeom prst="roundRect">
            <a:avLst/>
          </a:prstGeom>
          <a:solidFill>
            <a:srgbClr val="7AA6FE"/>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400" b="0" i="0" u="none" strike="noStrike" cap="none" normalizeH="0" baseline="0" dirty="0">
                <a:ln>
                  <a:noFill/>
                </a:ln>
                <a:solidFill>
                  <a:schemeClr val="bg1"/>
                </a:solidFill>
                <a:effectLst/>
                <a:latin typeface="Arial" charset="0"/>
              </a:rPr>
              <a:t>Location</a:t>
            </a:r>
          </a:p>
        </p:txBody>
      </p:sp>
      <p:sp>
        <p:nvSpPr>
          <p:cNvPr id="112" name="Rectangle: Rounded Corners 111"/>
          <p:cNvSpPr/>
          <p:nvPr/>
        </p:nvSpPr>
        <p:spPr bwMode="auto">
          <a:xfrm>
            <a:off x="15240000" y="17654853"/>
            <a:ext cx="2316163" cy="1032985"/>
          </a:xfrm>
          <a:prstGeom prst="roundRect">
            <a:avLst/>
          </a:prstGeom>
          <a:solidFill>
            <a:srgbClr val="7AA6FE"/>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400" b="0" i="0" u="none" strike="noStrike" cap="none" normalizeH="0" baseline="0" dirty="0">
                <a:ln>
                  <a:noFill/>
                </a:ln>
                <a:solidFill>
                  <a:schemeClr val="bg1"/>
                </a:solidFill>
                <a:effectLst/>
                <a:latin typeface="Arial" charset="0"/>
              </a:rPr>
              <a:t>Weather Report</a:t>
            </a:r>
          </a:p>
        </p:txBody>
      </p:sp>
      <p:sp>
        <p:nvSpPr>
          <p:cNvPr id="113" name="Rectangle: Rounded Corners 112"/>
          <p:cNvSpPr/>
          <p:nvPr/>
        </p:nvSpPr>
        <p:spPr bwMode="auto">
          <a:xfrm>
            <a:off x="18507229" y="16848444"/>
            <a:ext cx="2316163" cy="1032985"/>
          </a:xfrm>
          <a:prstGeom prst="roundRect">
            <a:avLst/>
          </a:prstGeom>
          <a:solidFill>
            <a:srgbClr val="7AA6FE"/>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400" b="0" i="0" u="none" strike="noStrike" cap="none" normalizeH="0" baseline="0" dirty="0">
                <a:ln>
                  <a:noFill/>
                </a:ln>
                <a:solidFill>
                  <a:schemeClr val="bg1"/>
                </a:solidFill>
                <a:effectLst/>
                <a:latin typeface="Arial" charset="0"/>
              </a:rPr>
              <a:t>Temperature</a:t>
            </a:r>
            <a:r>
              <a:rPr kumimoji="0" lang="en-US" sz="1400" b="0" i="0" u="none" strike="noStrike" cap="none" normalizeH="0" dirty="0">
                <a:ln>
                  <a:noFill/>
                </a:ln>
                <a:solidFill>
                  <a:schemeClr val="bg1"/>
                </a:solidFill>
                <a:effectLst/>
                <a:latin typeface="Arial" charset="0"/>
              </a:rPr>
              <a:t> </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400" b="0" i="0" u="none" strike="noStrike" cap="none" normalizeH="0" dirty="0">
                <a:ln>
                  <a:noFill/>
                </a:ln>
                <a:solidFill>
                  <a:schemeClr val="bg1"/>
                </a:solidFill>
                <a:effectLst/>
                <a:latin typeface="Arial" charset="0"/>
              </a:rPr>
              <a:t>Fahrenheit</a:t>
            </a:r>
            <a:endParaRPr kumimoji="0" lang="en-US" sz="1400" b="0" i="0" u="none" strike="noStrike" cap="none" normalizeH="0" baseline="0" dirty="0">
              <a:ln>
                <a:noFill/>
              </a:ln>
              <a:solidFill>
                <a:schemeClr val="bg1"/>
              </a:solidFill>
              <a:effectLst/>
              <a:latin typeface="Arial" charset="0"/>
            </a:endParaRPr>
          </a:p>
        </p:txBody>
      </p:sp>
      <p:sp>
        <p:nvSpPr>
          <p:cNvPr id="114" name="Rectangle: Rounded Corners 113"/>
          <p:cNvSpPr/>
          <p:nvPr/>
        </p:nvSpPr>
        <p:spPr bwMode="auto">
          <a:xfrm>
            <a:off x="18491817" y="18482459"/>
            <a:ext cx="2316163" cy="1032985"/>
          </a:xfrm>
          <a:prstGeom prst="roundRect">
            <a:avLst/>
          </a:prstGeom>
          <a:solidFill>
            <a:srgbClr val="7AA6FE"/>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400" b="0" i="0" u="none" strike="noStrike" cap="none" normalizeH="0" baseline="0" dirty="0">
                <a:ln>
                  <a:noFill/>
                </a:ln>
                <a:solidFill>
                  <a:schemeClr val="bg1"/>
                </a:solidFill>
                <a:effectLst/>
                <a:latin typeface="Arial" charset="0"/>
              </a:rPr>
              <a:t>Temperature</a:t>
            </a:r>
          </a:p>
          <a:p>
            <a:pPr marL="0" marR="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t>Celsius</a:t>
            </a:r>
            <a:endParaRPr kumimoji="0" lang="en-US" sz="1400" b="0" i="0" u="none" strike="noStrike" cap="none" normalizeH="0" baseline="0" dirty="0">
              <a:ln>
                <a:noFill/>
              </a:ln>
              <a:solidFill>
                <a:schemeClr val="bg1"/>
              </a:solidFill>
              <a:effectLst/>
              <a:latin typeface="Arial" charset="0"/>
            </a:endParaRPr>
          </a:p>
        </p:txBody>
      </p:sp>
      <p:cxnSp>
        <p:nvCxnSpPr>
          <p:cNvPr id="11" name="Straight Arrow Connector 10"/>
          <p:cNvCxnSpPr>
            <a:stCxn id="8" idx="3"/>
            <a:endCxn id="112" idx="1"/>
          </p:cNvCxnSpPr>
          <p:nvPr/>
        </p:nvCxnSpPr>
        <p:spPr bwMode="auto">
          <a:xfrm flipV="1">
            <a:off x="13593763" y="18171346"/>
            <a:ext cx="1646237" cy="1264"/>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Connector: Elbow 13"/>
          <p:cNvCxnSpPr>
            <a:stCxn id="112" idx="0"/>
            <a:endCxn id="113" idx="1"/>
          </p:cNvCxnSpPr>
          <p:nvPr/>
        </p:nvCxnSpPr>
        <p:spPr bwMode="auto">
          <a:xfrm rot="5400000" flipH="1" flipV="1">
            <a:off x="17307697" y="16455322"/>
            <a:ext cx="289916" cy="2109147"/>
          </a:xfrm>
          <a:prstGeom prst="bentConnector2">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Connector: Elbow 117"/>
          <p:cNvCxnSpPr>
            <a:stCxn id="1026" idx="2"/>
            <a:endCxn id="103" idx="1"/>
          </p:cNvCxnSpPr>
          <p:nvPr/>
        </p:nvCxnSpPr>
        <p:spPr bwMode="auto">
          <a:xfrm rot="16200000" flipH="1">
            <a:off x="17290371" y="23801251"/>
            <a:ext cx="61533" cy="1627910"/>
          </a:xfrm>
          <a:prstGeom prst="bentConnector2">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Straight Arrow Connector 120"/>
          <p:cNvCxnSpPr>
            <a:stCxn id="102" idx="3"/>
            <a:endCxn id="1026" idx="1"/>
          </p:cNvCxnSpPr>
          <p:nvPr/>
        </p:nvCxnSpPr>
        <p:spPr bwMode="auto">
          <a:xfrm flipV="1">
            <a:off x="14478000" y="23017211"/>
            <a:ext cx="553163" cy="373"/>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Connector: Elbow 125"/>
          <p:cNvCxnSpPr>
            <a:stCxn id="112" idx="2"/>
            <a:endCxn id="114" idx="1"/>
          </p:cNvCxnSpPr>
          <p:nvPr/>
        </p:nvCxnSpPr>
        <p:spPr bwMode="auto">
          <a:xfrm rot="16200000" flipH="1">
            <a:off x="17289392" y="17796527"/>
            <a:ext cx="311114" cy="2093735"/>
          </a:xfrm>
          <a:prstGeom prst="bentConnector2">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Connector: Elbow 126"/>
          <p:cNvCxnSpPr>
            <a:stCxn id="1026" idx="0"/>
            <a:endCxn id="1028" idx="1"/>
          </p:cNvCxnSpPr>
          <p:nvPr/>
        </p:nvCxnSpPr>
        <p:spPr bwMode="auto">
          <a:xfrm rot="5400000" flipH="1" flipV="1">
            <a:off x="17318260" y="20556444"/>
            <a:ext cx="82461" cy="1704616"/>
          </a:xfrm>
          <a:prstGeom prst="bentConnector2">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TextBox 134"/>
          <p:cNvSpPr txBox="1"/>
          <p:nvPr/>
        </p:nvSpPr>
        <p:spPr>
          <a:xfrm>
            <a:off x="11770162" y="19715971"/>
            <a:ext cx="8599024" cy="923330"/>
          </a:xfrm>
          <a:prstGeom prst="rect">
            <a:avLst/>
          </a:prstGeom>
          <a:noFill/>
        </p:spPr>
        <p:txBody>
          <a:bodyPr wrap="square" rtlCol="0">
            <a:spAutoFit/>
          </a:bodyPr>
          <a:lstStyle/>
          <a:p>
            <a:pPr algn="ctr"/>
            <a:r>
              <a:rPr lang="en-US" sz="1800" b="1" dirty="0">
                <a:solidFill>
                  <a:schemeClr val="tx1"/>
                </a:solidFill>
                <a:latin typeface="Calibri" panose="020F0502020204030204" pitchFamily="34" charset="0"/>
              </a:rPr>
              <a:t>Figure 2. </a:t>
            </a:r>
            <a:r>
              <a:rPr lang="en-US" sz="1800" dirty="0">
                <a:solidFill>
                  <a:schemeClr val="tx1"/>
                </a:solidFill>
                <a:latin typeface="Calibri" panose="020F0502020204030204" pitchFamily="34" charset="0"/>
              </a:rPr>
              <a:t>The figure shows the structure of the GeoWeatherReport Ontology and how each weather report is identified by location when imported into the main </a:t>
            </a:r>
            <a:r>
              <a:rPr lang="en-US" sz="1800" dirty="0" smtClean="0">
                <a:solidFill>
                  <a:schemeClr val="tx1"/>
                </a:solidFill>
                <a:latin typeface="Calibri" panose="020F0502020204030204" pitchFamily="34" charset="0"/>
              </a:rPr>
              <a:t>GeoTimescale </a:t>
            </a:r>
            <a:r>
              <a:rPr lang="en-US" sz="1800" dirty="0">
                <a:solidFill>
                  <a:schemeClr val="tx1"/>
                </a:solidFill>
                <a:latin typeface="Calibri" panose="020F0502020204030204" pitchFamily="34" charset="0"/>
              </a:rPr>
              <a:t>Ontology</a:t>
            </a:r>
          </a:p>
        </p:txBody>
      </p:sp>
      <p:sp>
        <p:nvSpPr>
          <p:cNvPr id="136" name="TextBox 135"/>
          <p:cNvSpPr txBox="1"/>
          <p:nvPr/>
        </p:nvSpPr>
        <p:spPr>
          <a:xfrm>
            <a:off x="11793769" y="25534549"/>
            <a:ext cx="8599024" cy="369332"/>
          </a:xfrm>
          <a:prstGeom prst="rect">
            <a:avLst/>
          </a:prstGeom>
          <a:noFill/>
        </p:spPr>
        <p:txBody>
          <a:bodyPr wrap="square" rtlCol="0">
            <a:spAutoFit/>
          </a:bodyPr>
          <a:lstStyle/>
          <a:p>
            <a:pPr algn="ctr"/>
            <a:r>
              <a:rPr lang="en-US" sz="1800" b="1" dirty="0">
                <a:solidFill>
                  <a:schemeClr val="tx1"/>
                </a:solidFill>
                <a:latin typeface="Calibri" panose="020F0502020204030204" pitchFamily="34" charset="0"/>
              </a:rPr>
              <a:t>Figure 3. </a:t>
            </a:r>
            <a:r>
              <a:rPr lang="en-US" sz="1800" dirty="0">
                <a:solidFill>
                  <a:schemeClr val="tx1"/>
                </a:solidFill>
                <a:latin typeface="Calibri" panose="020F0502020204030204" pitchFamily="34" charset="0"/>
              </a:rPr>
              <a:t>Individuals from the ontology with real data from the parsed XML’s</a:t>
            </a:r>
          </a:p>
        </p:txBody>
      </p:sp>
      <p:sp>
        <p:nvSpPr>
          <p:cNvPr id="36" name="TextBox 35"/>
          <p:cNvSpPr txBox="1"/>
          <p:nvPr/>
        </p:nvSpPr>
        <p:spPr>
          <a:xfrm>
            <a:off x="16653316" y="18998951"/>
            <a:ext cx="2320569" cy="307777"/>
          </a:xfrm>
          <a:prstGeom prst="rect">
            <a:avLst/>
          </a:prstGeom>
          <a:noFill/>
        </p:spPr>
        <p:txBody>
          <a:bodyPr wrap="square" rtlCol="0">
            <a:spAutoFit/>
          </a:bodyPr>
          <a:lstStyle/>
          <a:p>
            <a:r>
              <a:rPr lang="en-US" dirty="0">
                <a:solidFill>
                  <a:schemeClr val="tx1"/>
                </a:solidFill>
                <a:latin typeface="Calibri" panose="020F0502020204030204" pitchFamily="34" charset="0"/>
                <a:cs typeface="Calibri" panose="020F0502020204030204" pitchFamily="34" charset="0"/>
              </a:rPr>
              <a:t>hasTemperature</a:t>
            </a:r>
          </a:p>
        </p:txBody>
      </p:sp>
      <p:sp>
        <p:nvSpPr>
          <p:cNvPr id="139" name="TextBox 138"/>
          <p:cNvSpPr txBox="1"/>
          <p:nvPr/>
        </p:nvSpPr>
        <p:spPr>
          <a:xfrm>
            <a:off x="16653315" y="17084557"/>
            <a:ext cx="2320569" cy="307777"/>
          </a:xfrm>
          <a:prstGeom prst="rect">
            <a:avLst/>
          </a:prstGeom>
          <a:noFill/>
        </p:spPr>
        <p:txBody>
          <a:bodyPr wrap="square" rtlCol="0">
            <a:spAutoFit/>
          </a:bodyPr>
          <a:lstStyle/>
          <a:p>
            <a:r>
              <a:rPr lang="en-US" dirty="0">
                <a:solidFill>
                  <a:schemeClr val="tx1"/>
                </a:solidFill>
                <a:latin typeface="Calibri" panose="020F0502020204030204" pitchFamily="34" charset="0"/>
                <a:cs typeface="Calibri" panose="020F0502020204030204" pitchFamily="34" charset="0"/>
              </a:rPr>
              <a:t>hasTemperature</a:t>
            </a:r>
          </a:p>
        </p:txBody>
      </p:sp>
      <p:sp>
        <p:nvSpPr>
          <p:cNvPr id="140" name="TextBox 139"/>
          <p:cNvSpPr txBox="1"/>
          <p:nvPr/>
        </p:nvSpPr>
        <p:spPr>
          <a:xfrm>
            <a:off x="13563600" y="17863783"/>
            <a:ext cx="2320569" cy="307777"/>
          </a:xfrm>
          <a:prstGeom prst="rect">
            <a:avLst/>
          </a:prstGeom>
          <a:noFill/>
        </p:spPr>
        <p:txBody>
          <a:bodyPr wrap="square" rtlCol="0">
            <a:spAutoFit/>
          </a:bodyPr>
          <a:lstStyle/>
          <a:p>
            <a:r>
              <a:rPr lang="en-US" dirty="0">
                <a:solidFill>
                  <a:schemeClr val="tx1"/>
                </a:solidFill>
                <a:latin typeface="Calibri" panose="020F0502020204030204" pitchFamily="34" charset="0"/>
                <a:cs typeface="Calibri" panose="020F0502020204030204" pitchFamily="34" charset="0"/>
              </a:rPr>
              <a:t>hasWeatherReport</a:t>
            </a:r>
          </a:p>
        </p:txBody>
      </p:sp>
      <p:sp>
        <p:nvSpPr>
          <p:cNvPr id="78" name="CustomShape 27"/>
          <p:cNvSpPr/>
          <p:nvPr/>
        </p:nvSpPr>
        <p:spPr>
          <a:xfrm>
            <a:off x="11501654" y="28908491"/>
            <a:ext cx="9535680" cy="1680388"/>
          </a:xfrm>
          <a:prstGeom prst="rect">
            <a:avLst/>
          </a:prstGeom>
        </p:spPr>
        <p:txBody>
          <a:bodyPr lIns="113040" tIns="56520" rIns="113040" bIns="56520"/>
          <a:lstStyle/>
          <a:p>
            <a:pPr lvl="0"/>
            <a:r>
              <a:rPr lang="en-US" sz="2400" dirty="0" smtClean="0">
                <a:solidFill>
                  <a:schemeClr val="tx1"/>
                </a:solidFill>
                <a:latin typeface="Calibri" panose="020F0502020204030204" pitchFamily="34" charset="0"/>
              </a:rPr>
              <a:t>This project contributed to the Digital </a:t>
            </a:r>
            <a:r>
              <a:rPr lang="en-US" sz="2400" dirty="0" smtClean="0">
                <a:solidFill>
                  <a:schemeClr val="tx1"/>
                </a:solidFill>
                <a:latin typeface="Calibri" panose="020F0502020204030204" pitchFamily="34" charset="0"/>
              </a:rPr>
              <a:t>GeoTimescale </a:t>
            </a:r>
            <a:r>
              <a:rPr lang="en-US" sz="2400" dirty="0" smtClean="0">
                <a:solidFill>
                  <a:schemeClr val="tx1"/>
                </a:solidFill>
                <a:latin typeface="Calibri" panose="020F0502020204030204" pitchFamily="34" charset="0"/>
              </a:rPr>
              <a:t>Mapping led by Perry Houser, was integrated with a question answering module created by Richard Samples and Georgia </a:t>
            </a:r>
            <a:r>
              <a:rPr lang="en-US" sz="2400" dirty="0" err="1" smtClean="0">
                <a:solidFill>
                  <a:schemeClr val="tx1"/>
                </a:solidFill>
                <a:latin typeface="Calibri" panose="020F0502020204030204" pitchFamily="34" charset="0"/>
              </a:rPr>
              <a:t>Almodovar</a:t>
            </a:r>
            <a:r>
              <a:rPr lang="en-US" sz="2400" dirty="0" smtClean="0">
                <a:solidFill>
                  <a:schemeClr val="tx1"/>
                </a:solidFill>
                <a:latin typeface="Calibri" panose="020F0502020204030204" pitchFamily="34" charset="0"/>
              </a:rPr>
              <a:t> and used XML data retrieved by </a:t>
            </a:r>
            <a:r>
              <a:rPr lang="en-US" sz="2400" dirty="0" err="1" smtClean="0">
                <a:solidFill>
                  <a:schemeClr val="tx1"/>
                </a:solidFill>
                <a:latin typeface="Calibri" panose="020F0502020204030204" pitchFamily="34" charset="0"/>
              </a:rPr>
              <a:t>Smriti</a:t>
            </a:r>
            <a:r>
              <a:rPr lang="en-US" sz="2400" dirty="0">
                <a:solidFill>
                  <a:schemeClr val="tx1"/>
                </a:solidFill>
                <a:latin typeface="Calibri" panose="020F0502020204030204" pitchFamily="34" charset="0"/>
              </a:rPr>
              <a:t> </a:t>
            </a:r>
            <a:r>
              <a:rPr lang="en-US" sz="2400" dirty="0" err="1">
                <a:solidFill>
                  <a:schemeClr val="tx1"/>
                </a:solidFill>
                <a:latin typeface="Calibri" panose="020F0502020204030204" pitchFamily="34" charset="0"/>
              </a:rPr>
              <a:t>Rajkarnikar</a:t>
            </a:r>
            <a:r>
              <a:rPr lang="en-US" sz="2400" dirty="0">
                <a:solidFill>
                  <a:schemeClr val="tx1"/>
                </a:solidFill>
                <a:latin typeface="Calibri" panose="020F0502020204030204" pitchFamily="34" charset="0"/>
              </a:rPr>
              <a:t> </a:t>
            </a:r>
            <a:r>
              <a:rPr lang="en-US" sz="2400" dirty="0" err="1" smtClean="0">
                <a:solidFill>
                  <a:schemeClr val="tx1"/>
                </a:solidFill>
                <a:latin typeface="Calibri" panose="020F0502020204030204" pitchFamily="34" charset="0"/>
              </a:rPr>
              <a:t>Tamrakar</a:t>
            </a:r>
            <a:r>
              <a:rPr lang="en-US" sz="2400" dirty="0">
                <a:solidFill>
                  <a:schemeClr val="tx1"/>
                </a:solidFill>
                <a:latin typeface="Calibri" panose="020F0502020204030204" pitchFamily="34" charset="0"/>
              </a:rPr>
              <a:t> </a:t>
            </a:r>
            <a:r>
              <a:rPr lang="en-US" sz="2400" dirty="0" smtClean="0">
                <a:solidFill>
                  <a:schemeClr val="tx1"/>
                </a:solidFill>
                <a:latin typeface="Calibri" panose="020F0502020204030204" pitchFamily="34" charset="0"/>
              </a:rPr>
              <a:t>– all of them students at UTEP.</a:t>
            </a:r>
            <a:endParaRPr lang="en-US" sz="2400" dirty="0">
              <a:solidFill>
                <a:schemeClr val="tx1"/>
              </a:solidFill>
              <a:latin typeface="Calibri" panose="020F0502020204030204" pitchFamily="34" charset="0"/>
            </a:endParaRPr>
          </a:p>
        </p:txBody>
      </p:sp>
      <p:sp>
        <p:nvSpPr>
          <p:cNvPr id="81" name="Rectangle 80"/>
          <p:cNvSpPr/>
          <p:nvPr/>
        </p:nvSpPr>
        <p:spPr bwMode="auto">
          <a:xfrm>
            <a:off x="11291008" y="28304742"/>
            <a:ext cx="9875837" cy="58442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000" dirty="0" smtClean="0">
                <a:latin typeface="Calibri" panose="020F0502020204030204" pitchFamily="34" charset="0"/>
              </a:rPr>
              <a:t>Acknowledgements</a:t>
            </a:r>
            <a:endParaRPr lang="en-US" sz="3000" dirty="0">
              <a:latin typeface="Calibri" panose="020F0502020204030204" pitchFamily="34" charset="0"/>
            </a:endParaRPr>
          </a:p>
        </p:txBody>
      </p:sp>
      <p:grpSp>
        <p:nvGrpSpPr>
          <p:cNvPr id="82" name="Group 81"/>
          <p:cNvGrpSpPr/>
          <p:nvPr/>
        </p:nvGrpSpPr>
        <p:grpSpPr>
          <a:xfrm>
            <a:off x="964008" y="10735566"/>
            <a:ext cx="9875837" cy="1685034"/>
            <a:chOff x="993468" y="13222167"/>
            <a:chExt cx="9875837" cy="1685034"/>
          </a:xfrm>
        </p:grpSpPr>
        <p:sp>
          <p:nvSpPr>
            <p:cNvPr id="94" name="CustomShape 6"/>
            <p:cNvSpPr/>
            <p:nvPr/>
          </p:nvSpPr>
          <p:spPr>
            <a:xfrm>
              <a:off x="1184475" y="13793244"/>
              <a:ext cx="9372600" cy="1113957"/>
            </a:xfrm>
            <a:prstGeom prst="rect">
              <a:avLst/>
            </a:prstGeom>
          </p:spPr>
          <p:txBody>
            <a:bodyPr lIns="90000" tIns="45000" rIns="90000" bIns="45000"/>
            <a:lstStyle/>
            <a:p>
              <a:r>
                <a:rPr lang="en-US" sz="2300" dirty="0" smtClean="0">
                  <a:solidFill>
                    <a:schemeClr val="tx1"/>
                  </a:solidFill>
                  <a:latin typeface="Calibri" panose="020F0502020204030204" pitchFamily="34" charset="0"/>
                </a:rPr>
                <a:t>Even though there </a:t>
              </a:r>
              <a:r>
                <a:rPr lang="en-US" sz="2300" dirty="0">
                  <a:solidFill>
                    <a:schemeClr val="tx1"/>
                  </a:solidFill>
                  <a:latin typeface="Calibri" panose="020F0502020204030204" pitchFamily="34" charset="0"/>
                </a:rPr>
                <a:t>are huge amounts of data on the </a:t>
              </a:r>
              <a:r>
                <a:rPr lang="en-US" sz="2300" dirty="0" smtClean="0">
                  <a:solidFill>
                    <a:schemeClr val="tx1"/>
                  </a:solidFill>
                  <a:latin typeface="Calibri" panose="020F0502020204030204" pitchFamily="34" charset="0"/>
                </a:rPr>
                <a:t>web, </a:t>
              </a:r>
              <a:r>
                <a:rPr lang="en-US" sz="2300" dirty="0">
                  <a:solidFill>
                    <a:schemeClr val="tx1"/>
                  </a:solidFill>
                  <a:latin typeface="Calibri" panose="020F0502020204030204" pitchFamily="34" charset="0"/>
                </a:rPr>
                <a:t>understanding and retrieving </a:t>
              </a:r>
              <a:r>
                <a:rPr lang="en-US" sz="2300" dirty="0" smtClean="0">
                  <a:solidFill>
                    <a:schemeClr val="tx1"/>
                  </a:solidFill>
                  <a:latin typeface="Calibri" panose="020F0502020204030204" pitchFamily="34" charset="0"/>
                </a:rPr>
                <a:t>it can be challenging </a:t>
              </a:r>
              <a:r>
                <a:rPr lang="en-US" sz="2300" dirty="0">
                  <a:solidFill>
                    <a:schemeClr val="tx1"/>
                  </a:solidFill>
                  <a:latin typeface="Calibri" panose="020F0502020204030204" pitchFamily="34" charset="0"/>
                </a:rPr>
                <a:t>given that it is published in different formats and it may not have enough information to reuse the data</a:t>
              </a:r>
              <a:endParaRPr lang="en-US" sz="2300" dirty="0">
                <a:solidFill>
                  <a:schemeClr val="tx1"/>
                </a:solidFill>
                <a:latin typeface="Calibri" panose="020F0502020204030204" pitchFamily="34" charset="0"/>
              </a:endParaRPr>
            </a:p>
          </p:txBody>
        </p:sp>
        <p:grpSp>
          <p:nvGrpSpPr>
            <p:cNvPr id="97" name="Group 4"/>
            <p:cNvGrpSpPr>
              <a:grpSpLocks/>
            </p:cNvGrpSpPr>
            <p:nvPr/>
          </p:nvGrpSpPr>
          <p:grpSpPr bwMode="auto">
            <a:xfrm>
              <a:off x="993468" y="13222167"/>
              <a:ext cx="9875837" cy="617548"/>
              <a:chOff x="14685483" y="11465685"/>
              <a:chExt cx="6400800" cy="872787"/>
            </a:xfrm>
          </p:grpSpPr>
          <p:sp>
            <p:nvSpPr>
              <p:cNvPr id="98" name="Rectangle 97"/>
              <p:cNvSpPr/>
              <p:nvPr/>
            </p:nvSpPr>
            <p:spPr>
              <a:xfrm>
                <a:off x="14685483" y="11465685"/>
                <a:ext cx="6400800" cy="825979"/>
              </a:xfrm>
              <a:prstGeom prst="rect">
                <a:avLst/>
              </a:prstGeom>
              <a:solidFill>
                <a:srgbClr val="036D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libri" panose="020F0502020204030204" pitchFamily="34" charset="0"/>
                </a:endParaRPr>
              </a:p>
            </p:txBody>
          </p:sp>
          <p:sp>
            <p:nvSpPr>
              <p:cNvPr id="99" name="TextBox 30"/>
              <p:cNvSpPr txBox="1">
                <a:spLocks noChangeArrowheads="1"/>
              </p:cNvSpPr>
              <p:nvPr/>
            </p:nvSpPr>
            <p:spPr bwMode="auto">
              <a:xfrm>
                <a:off x="15119897" y="11555501"/>
                <a:ext cx="5528703" cy="78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itchFamily="34" charset="0"/>
                    <a:ea typeface="MS PGothic" pitchFamily="34" charset="-128"/>
                  </a:defRPr>
                </a:lvl1pPr>
                <a:lvl2pPr marL="742950" indent="-285750">
                  <a:defRPr sz="1400">
                    <a:solidFill>
                      <a:schemeClr val="tx1"/>
                    </a:solidFill>
                    <a:latin typeface="Arial" pitchFamily="34" charset="0"/>
                    <a:ea typeface="MS PGothic" pitchFamily="34" charset="-128"/>
                  </a:defRPr>
                </a:lvl2pPr>
                <a:lvl3pPr marL="1143000" indent="-228600">
                  <a:defRPr sz="1400">
                    <a:solidFill>
                      <a:schemeClr val="tx1"/>
                    </a:solidFill>
                    <a:latin typeface="Arial" pitchFamily="34" charset="0"/>
                    <a:ea typeface="MS PGothic" pitchFamily="34" charset="-128"/>
                  </a:defRPr>
                </a:lvl3pPr>
                <a:lvl4pPr marL="1600200" indent="-228600">
                  <a:defRPr sz="1400">
                    <a:solidFill>
                      <a:schemeClr val="tx1"/>
                    </a:solidFill>
                    <a:latin typeface="Arial" pitchFamily="34" charset="0"/>
                    <a:ea typeface="MS PGothic" pitchFamily="34" charset="-128"/>
                  </a:defRPr>
                </a:lvl4pPr>
                <a:lvl5pPr marL="2057400" indent="-228600">
                  <a:defRPr sz="1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Arial" pitchFamily="34" charset="0"/>
                    <a:ea typeface="MS PGothic" pitchFamily="34" charset="-128"/>
                  </a:defRPr>
                </a:lvl9pPr>
              </a:lstStyle>
              <a:p>
                <a:pPr algn="ctr"/>
                <a:r>
                  <a:rPr lang="en-US" altLang="en-US" sz="3000" b="1" dirty="0" smtClean="0">
                    <a:solidFill>
                      <a:schemeClr val="bg1"/>
                    </a:solidFill>
                    <a:latin typeface="Calibri" pitchFamily="34" charset="0"/>
                  </a:rPr>
                  <a:t>Problem Statement</a:t>
                </a:r>
                <a:endParaRPr lang="en-US" altLang="en-US" sz="3000" b="1" dirty="0">
                  <a:solidFill>
                    <a:schemeClr val="bg1"/>
                  </a:solidFill>
                  <a:latin typeface="Calibri" pitchFamily="34" charset="0"/>
                </a:endParaRPr>
              </a:p>
            </p:txBody>
          </p:sp>
        </p:grpSp>
      </p:grpSp>
      <p:grpSp>
        <p:nvGrpSpPr>
          <p:cNvPr id="7" name="Group 6"/>
          <p:cNvGrpSpPr/>
          <p:nvPr/>
        </p:nvGrpSpPr>
        <p:grpSpPr>
          <a:xfrm>
            <a:off x="3624191" y="21107400"/>
            <a:ext cx="1838004" cy="1578798"/>
            <a:chOff x="3624191" y="21045515"/>
            <a:chExt cx="1838004" cy="1578798"/>
          </a:xfrm>
        </p:grpSpPr>
        <p:pic>
          <p:nvPicPr>
            <p:cNvPr id="4" name="Picture 3"/>
            <p:cNvPicPr>
              <a:picLocks noChangeAspect="1"/>
            </p:cNvPicPr>
            <p:nvPr/>
          </p:nvPicPr>
          <p:blipFill>
            <a:blip r:embed="rId15"/>
            <a:stretch>
              <a:fillRect/>
            </a:stretch>
          </p:blipFill>
          <p:spPr>
            <a:xfrm>
              <a:off x="3624191" y="21045515"/>
              <a:ext cx="1838004" cy="1578798"/>
            </a:xfrm>
            <a:prstGeom prst="rect">
              <a:avLst/>
            </a:prstGeom>
          </p:spPr>
        </p:pic>
        <p:pic>
          <p:nvPicPr>
            <p:cNvPr id="5" name="Picture 4"/>
            <p:cNvPicPr>
              <a:picLocks noChangeAspect="1"/>
            </p:cNvPicPr>
            <p:nvPr/>
          </p:nvPicPr>
          <p:blipFill>
            <a:blip r:embed="rId16"/>
            <a:stretch>
              <a:fillRect/>
            </a:stretch>
          </p:blipFill>
          <p:spPr>
            <a:xfrm>
              <a:off x="3768268" y="21564600"/>
              <a:ext cx="1565732" cy="923781"/>
            </a:xfrm>
            <a:prstGeom prst="rect">
              <a:avLst/>
            </a:prstGeom>
          </p:spPr>
        </p:pic>
      </p:grpSp>
      <p:sp>
        <p:nvSpPr>
          <p:cNvPr id="9" name="TextBox 8"/>
          <p:cNvSpPr txBox="1"/>
          <p:nvPr/>
        </p:nvSpPr>
        <p:spPr>
          <a:xfrm>
            <a:off x="3797621" y="21570193"/>
            <a:ext cx="1828800" cy="707886"/>
          </a:xfrm>
          <a:prstGeom prst="rect">
            <a:avLst/>
          </a:prstGeom>
          <a:noFill/>
        </p:spPr>
        <p:txBody>
          <a:bodyPr wrap="square" rtlCol="0">
            <a:spAutoFit/>
          </a:bodyPr>
          <a:lstStyle/>
          <a:p>
            <a:r>
              <a:rPr lang="en-US" sz="2000" dirty="0" err="1" smtClean="0">
                <a:solidFill>
                  <a:schemeClr val="tx1"/>
                </a:solidFill>
                <a:latin typeface="Calibri" charset="0"/>
                <a:ea typeface="Calibri" charset="0"/>
                <a:cs typeface="Calibri" charset="0"/>
              </a:rPr>
              <a:t>Quakeml</a:t>
            </a:r>
            <a:endParaRPr lang="en-US" sz="2000" dirty="0" smtClean="0">
              <a:solidFill>
                <a:schemeClr val="tx1"/>
              </a:solidFill>
              <a:latin typeface="Calibri" charset="0"/>
              <a:ea typeface="Calibri" charset="0"/>
              <a:cs typeface="Calibri" charset="0"/>
            </a:endParaRPr>
          </a:p>
          <a:p>
            <a:r>
              <a:rPr lang="en-US" sz="2000" dirty="0" smtClean="0">
                <a:solidFill>
                  <a:schemeClr val="tx1"/>
                </a:solidFill>
                <a:latin typeface="Calibri" charset="0"/>
                <a:ea typeface="Calibri" charset="0"/>
                <a:cs typeface="Calibri" charset="0"/>
              </a:rPr>
              <a:t>Parser</a:t>
            </a:r>
            <a:endParaRPr lang="en-US" sz="2000" dirty="0">
              <a:solidFill>
                <a:schemeClr val="tx1"/>
              </a:solidFill>
              <a:latin typeface="Calibri" charset="0"/>
              <a:ea typeface="Calibri" charset="0"/>
              <a:cs typeface="Calibri" charset="0"/>
            </a:endParaRPr>
          </a:p>
        </p:txBody>
      </p:sp>
      <p:cxnSp>
        <p:nvCxnSpPr>
          <p:cNvPr id="15" name="Straight Arrow Connector 14"/>
          <p:cNvCxnSpPr>
            <a:endCxn id="4" idx="1"/>
          </p:cNvCxnSpPr>
          <p:nvPr/>
        </p:nvCxnSpPr>
        <p:spPr bwMode="auto">
          <a:xfrm>
            <a:off x="2738438" y="21896799"/>
            <a:ext cx="885753" cy="0"/>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Straight Arrow Connector 103"/>
          <p:cNvCxnSpPr/>
          <p:nvPr/>
        </p:nvCxnSpPr>
        <p:spPr bwMode="auto">
          <a:xfrm>
            <a:off x="5428640" y="21896799"/>
            <a:ext cx="631459" cy="1762803"/>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just"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just"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4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20104</TotalTime>
  <Words>1211</Words>
  <Application>Microsoft Macintosh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DejaVu Sans</vt:lpstr>
      <vt:lpstr>Lato Regular</vt:lpstr>
      <vt:lpstr>MS PGothic</vt:lpstr>
      <vt:lpstr>ＭＳ Ｐゴシック</vt:lpstr>
      <vt:lpstr>Times New Roman</vt:lpstr>
      <vt:lpstr>Arial</vt:lpstr>
      <vt:lpstr>Office Theme</vt:lpstr>
      <vt:lpstr>PowerPoint Presentation</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Roxana Aparicio</dc:creator>
  <cp:lastModifiedBy>Erick Garcia</cp:lastModifiedBy>
  <cp:revision>595</cp:revision>
  <cp:lastPrinted>2011-02-18T17:33:21Z</cp:lastPrinted>
  <dcterms:created xsi:type="dcterms:W3CDTF">2003-10-22T21:07:56Z</dcterms:created>
  <dcterms:modified xsi:type="dcterms:W3CDTF">2016-09-30T00:06:22Z</dcterms:modified>
</cp:coreProperties>
</file>