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1" r:id="rId3"/>
    <p:sldId id="260" r:id="rId4"/>
    <p:sldId id="262" r:id="rId5"/>
    <p:sldId id="258" r:id="rId6"/>
    <p:sldId id="265" r:id="rId7"/>
    <p:sldId id="263" r:id="rId8"/>
    <p:sldId id="264" r:id="rId9"/>
    <p:sldId id="257" r:id="rId10"/>
    <p:sldId id="266" r:id="rId11"/>
    <p:sldId id="267" r:id="rId12"/>
    <p:sldId id="268" r:id="rId13"/>
    <p:sldId id="269" r:id="rId14"/>
    <p:sldId id="275" r:id="rId15"/>
    <p:sldId id="272" r:id="rId16"/>
    <p:sldId id="274" r:id="rId17"/>
    <p:sldId id="276" r:id="rId18"/>
    <p:sldId id="277" r:id="rId19"/>
    <p:sldId id="278" r:id="rId20"/>
    <p:sldId id="279" r:id="rId21"/>
    <p:sldId id="259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52" autoAdjust="0"/>
  </p:normalViewPr>
  <p:slideViewPr>
    <p:cSldViewPr>
      <p:cViewPr>
        <p:scale>
          <a:sx n="100" d="100"/>
          <a:sy n="100" d="100"/>
        </p:scale>
        <p:origin x="288" y="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4F18F-FC4C-46C1-BE1E-F761712D77A7}" type="datetimeFigureOut">
              <a:rPr lang="es-ES" smtClean="0"/>
              <a:t>01/05/2017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E0451-9AC9-4901-99EC-3FE1A7A03F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27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Web.xml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E0451-9AC9-4901-99EC-3FE1A7A03F7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88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Representational State Transfer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identification through URI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 interface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 http requests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Self-descriptive messages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Resources are decoupled from their representation so that their content can be accessed in a variety of formats, such as HTML, XML, plain text, PDF, JPEG, JSON, and others.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E0451-9AC9-4901-99EC-3FE1A7A03F7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26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06F-897D-4D17-8FE9-3F10740DA841}" type="datetime1">
              <a:rPr lang="es-ES" smtClean="0"/>
              <a:t>01/05/2017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D7EC-4AD1-4F85-A40D-C056CA859EE8}" type="datetime1">
              <a:rPr lang="es-ES" smtClean="0"/>
              <a:t>01/05/2017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BDBC-CBE2-4816-AB28-F8C2B292BB42}" type="datetime1">
              <a:rPr lang="es-ES" smtClean="0"/>
              <a:t>01/05/2017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547B-6BC2-4FBB-A60E-8E28BC36960C}" type="datetime1">
              <a:rPr lang="es-ES" smtClean="0"/>
              <a:t>01/05/2017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44CB-93DE-4C70-B7AC-B619CB92DB2C}" type="datetime1">
              <a:rPr lang="es-ES" smtClean="0"/>
              <a:t>01/05/2017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‹#›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6CAC-815A-43C1-8BEE-0391A28DD910}" type="datetime1">
              <a:rPr lang="es-ES" smtClean="0"/>
              <a:t>01/05/2017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8C98-C8BE-4AF1-B0BF-92726705A1C6}" type="datetime1">
              <a:rPr lang="es-ES" smtClean="0"/>
              <a:t>01/05/2017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‹#›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C04D-5511-4F3B-8B30-65993766A210}" type="datetime1">
              <a:rPr lang="es-ES" smtClean="0"/>
              <a:t>01/05/2017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379C-5BFE-42FD-84F5-3CA5A6A01E21}" type="datetime1">
              <a:rPr lang="es-ES" smtClean="0"/>
              <a:t>01/05/2017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4EC2-86CC-4ED6-A81A-240B18F8EE4F}" type="datetime1">
              <a:rPr lang="es-ES" smtClean="0"/>
              <a:t>01/05/2017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B669-D8BE-4F60-93E0-0312C115C08A}" type="datetime1">
              <a:rPr lang="es-ES" smtClean="0"/>
              <a:t>01/05/2017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50ECDCF-37B6-44EF-B7A1-FAB1E95E4F33}" type="datetime1">
              <a:rPr lang="es-ES" smtClean="0"/>
              <a:t>01/05/2017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8EEC8C4-ED19-4CC4-AD05-299F13E5D9BE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DBOwlizer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65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10</a:t>
            </a:fld>
            <a:endParaRPr lang="es-ES"/>
          </a:p>
        </p:txBody>
      </p:sp>
      <p:pic>
        <p:nvPicPr>
          <p:cNvPr id="5" name="Picture 2" descr="http://www.pivotal.io/sites/all/themes/gopo13/images/oss-logo-sp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2990849"/>
            <a:ext cx="38385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52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11</a:t>
            </a:fld>
            <a:endParaRPr lang="es-E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What is Spring Framework?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1825625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Spring is </a:t>
            </a:r>
            <a:r>
              <a:rPr lang="tr-TR" b="1" dirty="0"/>
              <a:t>the most popular application development framework </a:t>
            </a:r>
            <a:r>
              <a:rPr lang="tr-TR" dirty="0"/>
              <a:t>for </a:t>
            </a:r>
            <a:r>
              <a:rPr lang="tr-TR" b="1" dirty="0"/>
              <a:t>enterprise</a:t>
            </a:r>
            <a:r>
              <a:rPr lang="tr-TR" dirty="0"/>
              <a:t> Java.</a:t>
            </a:r>
          </a:p>
          <a:p>
            <a:r>
              <a:rPr lang="tr-TR" dirty="0"/>
              <a:t>Open source Java platform since 2003.</a:t>
            </a:r>
          </a:p>
          <a:p>
            <a:r>
              <a:rPr lang="tr-TR" dirty="0"/>
              <a:t>Spring supports all major application servers and JEE standards.</a:t>
            </a:r>
          </a:p>
          <a:p>
            <a:r>
              <a:rPr lang="en-US" dirty="0"/>
              <a:t>Spring handles the infrastructure so you can focus on your application.</a:t>
            </a:r>
            <a:endParaRPr lang="tr-TR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4C77FB-47CE-486E-823A-42AC13E2D61E}" type="slidenum">
              <a:rPr lang="tr-TR" smtClean="0"/>
              <a:pPr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030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12</a:t>
            </a:fld>
            <a:endParaRPr lang="es-E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79" y="365125"/>
            <a:ext cx="10515600" cy="1325563"/>
          </a:xfrm>
        </p:spPr>
        <p:txBody>
          <a:bodyPr/>
          <a:lstStyle/>
          <a:p>
            <a:r>
              <a:rPr lang="tr-TR" dirty="0"/>
              <a:t>Spring MVC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1706" y="1825625"/>
            <a:ext cx="8637494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Spring web MVC framework provides model-view-controller architecture and ready components that can be used to develop flexible and loosely coupled web applications.</a:t>
            </a:r>
            <a:endParaRPr lang="tr-TR" sz="2200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9552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4C77FB-47CE-486E-823A-42AC13E2D61E}" type="slidenum">
              <a:rPr lang="tr-TR" smtClean="0"/>
              <a:pPr/>
              <a:t>12</a:t>
            </a:fld>
            <a:endParaRPr lang="tr-TR" dirty="0"/>
          </a:p>
        </p:txBody>
      </p:sp>
      <p:pic>
        <p:nvPicPr>
          <p:cNvPr id="8" name="Picture 4" descr="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38061"/>
            <a:ext cx="5105400" cy="327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2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13</a:t>
            </a:fld>
            <a:endParaRPr lang="es-E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Spring MVC</a:t>
            </a:r>
            <a:br>
              <a:rPr lang="tr-TR" dirty="0"/>
            </a:br>
            <a:r>
              <a:rPr lang="tr-TR" sz="3000" dirty="0"/>
              <a:t>The DispatcherServlet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825625"/>
            <a:ext cx="8763000" cy="4351338"/>
          </a:xfrm>
        </p:spPr>
        <p:txBody>
          <a:bodyPr/>
          <a:lstStyle/>
          <a:p>
            <a:r>
              <a:rPr lang="en-US" dirty="0"/>
              <a:t>The Spring Web model-view-controller (MVC) framework is designed around a </a:t>
            </a:r>
            <a:r>
              <a:rPr lang="en-US" i="1" dirty="0" err="1"/>
              <a:t>DispatcherServlet</a:t>
            </a:r>
            <a:r>
              <a:rPr lang="en-US" dirty="0"/>
              <a:t> that handles all the HTTP requests and responses.</a:t>
            </a:r>
            <a:endParaRPr lang="tr-TR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924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4C77FB-47CE-486E-823A-42AC13E2D61E}" type="slidenum">
              <a:rPr lang="tr-TR" smtClean="0"/>
              <a:pPr/>
              <a:t>13</a:t>
            </a:fld>
            <a:endParaRPr lang="tr-TR" dirty="0"/>
          </a:p>
        </p:txBody>
      </p:sp>
      <p:pic>
        <p:nvPicPr>
          <p:cNvPr id="8" name="Picture 2" descr="Spring DispatcherServ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21" y="3048000"/>
            <a:ext cx="4933357" cy="29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82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14</a:t>
            </a:fld>
            <a:endParaRPr lang="es-E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365125"/>
            <a:ext cx="8229600" cy="1325563"/>
          </a:xfrm>
        </p:spPr>
        <p:txBody>
          <a:bodyPr>
            <a:normAutofit/>
          </a:bodyPr>
          <a:lstStyle/>
          <a:p>
            <a:r>
              <a:rPr lang="tr-TR" dirty="0"/>
              <a:t>Spring MVC</a:t>
            </a:r>
            <a:br>
              <a:rPr lang="tr-TR" dirty="0"/>
            </a:br>
            <a:r>
              <a:rPr lang="tr-TR" sz="3000" dirty="0"/>
              <a:t>Web.xml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825625"/>
            <a:ext cx="8229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You need to map requests that you want the </a:t>
            </a:r>
            <a:r>
              <a:rPr lang="en-US" sz="2000" i="1" dirty="0" err="1"/>
              <a:t>DispatcherServlet</a:t>
            </a:r>
            <a:r>
              <a:rPr lang="en-US" sz="2000" dirty="0"/>
              <a:t> to handle, by using a URL mapping in the </a:t>
            </a:r>
            <a:r>
              <a:rPr lang="en-US" sz="2000" b="1" dirty="0"/>
              <a:t>web.xml</a:t>
            </a:r>
            <a:r>
              <a:rPr lang="en-US" sz="2000" dirty="0"/>
              <a:t> file.</a:t>
            </a:r>
            <a:endParaRPr lang="tr-TR" sz="2000" dirty="0"/>
          </a:p>
        </p:txBody>
      </p:sp>
      <p:pic>
        <p:nvPicPr>
          <p:cNvPr id="13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544" y="2590800"/>
            <a:ext cx="4862512" cy="34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18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Spring RESTful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15</a:t>
            </a:fld>
            <a:endParaRPr lang="tr-T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562100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i="1" dirty="0"/>
              <a:t>REST</a:t>
            </a:r>
            <a:r>
              <a:rPr lang="en-US" sz="2200" dirty="0"/>
              <a:t> does not require the client to know anything about the structure of the API. Rather, the server needs to provide whatever information the client needs to interact with the service</a:t>
            </a:r>
            <a:r>
              <a:rPr lang="tr-TR" sz="22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3211117"/>
            <a:ext cx="3657600" cy="227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6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Spring RESTful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16</a:t>
            </a:fld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82" y="1892418"/>
            <a:ext cx="3621836" cy="3395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5257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Spring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08598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Spring RESTful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17</a:t>
            </a:fld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460" b="6570"/>
          <a:stretch/>
        </p:blipFill>
        <p:spPr>
          <a:xfrm>
            <a:off x="2438400" y="1497568"/>
            <a:ext cx="4381500" cy="4381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43200" y="58790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Greeting Entity</a:t>
            </a:r>
          </a:p>
        </p:txBody>
      </p:sp>
    </p:spTree>
    <p:extLst>
      <p:ext uri="{BB962C8B-B14F-4D97-AF65-F5344CB8AC3E}">
        <p14:creationId xmlns:p14="http://schemas.microsoft.com/office/powerpoint/2010/main" val="2266351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Spring RESTful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18</a:t>
            </a:fld>
            <a:endParaRPr lang="tr-T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32566"/>
          <a:stretch/>
        </p:blipFill>
        <p:spPr>
          <a:xfrm>
            <a:off x="1678781" y="2819400"/>
            <a:ext cx="5786438" cy="27265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554723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Greeting 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47075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uses the </a:t>
            </a:r>
            <a:r>
              <a:rPr lang="tr-TR" dirty="0">
                <a:solidFill>
                  <a:srgbClr val="000000"/>
                </a:solidFill>
                <a:latin typeface="+mj-lt"/>
              </a:rPr>
              <a:t>@RequestMapping</a:t>
            </a:r>
            <a:r>
              <a:rPr lang="tr-TR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 method annotation to define the URI Template for the request. The </a:t>
            </a:r>
            <a:r>
              <a:rPr lang="tr-TR" dirty="0">
                <a:solidFill>
                  <a:srgbClr val="000000"/>
                </a:solidFill>
                <a:latin typeface="+mj-lt"/>
              </a:rPr>
              <a:t>@PathVariable</a:t>
            </a:r>
            <a:r>
              <a:rPr lang="tr-TR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 </a:t>
            </a:r>
            <a:r>
              <a:rPr lang="tr-T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 is used to extract the value of the template variables and assign their value to a method variable.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4052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Spring RESTful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19</a:t>
            </a:fld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007357"/>
            <a:ext cx="4601107" cy="1518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" r="10720"/>
          <a:stretch/>
        </p:blipFill>
        <p:spPr>
          <a:xfrm>
            <a:off x="2133600" y="4648200"/>
            <a:ext cx="4601108" cy="146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7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increasing amount of scientific data produced and managed  using heterogeneous formats and schemas has created the need to automate the access, search, and retrieval of this data.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Semantic Web technologies provide a promising solution for this challenge through the creation of ontologies that further describe scientific data.</a:t>
            </a:r>
          </a:p>
          <a:p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6248400"/>
            <a:ext cx="309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Cardoza/Villanueva-Rosales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37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Spring </a:t>
            </a:r>
            <a:r>
              <a:rPr lang="en-US" dirty="0"/>
              <a:t>for </a:t>
            </a:r>
            <a:r>
              <a:rPr lang="en-US" dirty="0" err="1"/>
              <a:t>DBOwlizer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20</a:t>
            </a:fld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00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4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Villanueva-Rosales N. (2011).  Formalizing Relational Databases as OWL Ontologies, Ottawa, Ontario, Canada, 2011</a:t>
            </a:r>
          </a:p>
          <a:p>
            <a:r>
              <a:rPr lang="en-US" dirty="0"/>
              <a:t>Cardoza J, Villanueva-Rosales N. Comparing and Extending Approaches that Access Scientific Databases Through Semantic Web Ontologies</a:t>
            </a:r>
          </a:p>
          <a:p>
            <a:r>
              <a:rPr lang="en-US" dirty="0" err="1"/>
              <a:t>SchemaCrawler</a:t>
            </a:r>
            <a:r>
              <a:rPr lang="en-US" dirty="0"/>
              <a:t> - http://schemacrawler.sourceforge.net/</a:t>
            </a:r>
          </a:p>
          <a:p>
            <a:r>
              <a:rPr lang="es-ES" dirty="0"/>
              <a:t>Spring Framework: https://projects.spring.io/spring-framework/</a:t>
            </a:r>
            <a:endParaRPr lang="en-US" dirty="0"/>
          </a:p>
          <a:p>
            <a:r>
              <a:rPr lang="es-ES" dirty="0"/>
              <a:t>Spring Framework </a:t>
            </a:r>
            <a:r>
              <a:rPr lang="es-ES" dirty="0" err="1"/>
              <a:t>Beginners</a:t>
            </a:r>
            <a:r>
              <a:rPr lang="es-ES" dirty="0"/>
              <a:t> </a:t>
            </a:r>
            <a:r>
              <a:rPr lang="es-ES" dirty="0" err="1"/>
              <a:t>Guide</a:t>
            </a:r>
            <a:r>
              <a:rPr lang="es-ES" dirty="0"/>
              <a:t>: https://www.toptal.com/spring/beginners-guide-to-mvc-with-spring-framework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77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DBOWLizer</a:t>
            </a:r>
            <a:r>
              <a:rPr lang="en-US" dirty="0"/>
              <a:t>: A novel framework for the </a:t>
            </a:r>
            <a:r>
              <a:rPr lang="en-US" i="1" dirty="0"/>
              <a:t>automatic </a:t>
            </a:r>
            <a:r>
              <a:rPr lang="en-US" dirty="0"/>
              <a:t>design of</a:t>
            </a:r>
          </a:p>
          <a:p>
            <a:pPr marL="0" indent="0">
              <a:buNone/>
            </a:pPr>
            <a:r>
              <a:rPr lang="es-ES" dirty="0" err="1"/>
              <a:t>expressive</a:t>
            </a:r>
            <a:r>
              <a:rPr lang="es-ES" dirty="0"/>
              <a:t> </a:t>
            </a:r>
            <a:r>
              <a:rPr lang="es-ES" dirty="0" err="1"/>
              <a:t>ontologies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(</a:t>
            </a:r>
            <a:r>
              <a:rPr lang="es-ES" dirty="0" err="1"/>
              <a:t>normalized</a:t>
            </a:r>
            <a:r>
              <a:rPr lang="es-ES" dirty="0"/>
              <a:t>) </a:t>
            </a:r>
            <a:r>
              <a:rPr lang="es-ES" dirty="0" err="1"/>
              <a:t>relational</a:t>
            </a:r>
            <a:r>
              <a:rPr lang="es-ES" dirty="0"/>
              <a:t> </a:t>
            </a:r>
            <a:r>
              <a:rPr lang="es-ES" dirty="0" err="1"/>
              <a:t>databases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Represent mappings between relational databases and OWL</a:t>
            </a:r>
          </a:p>
          <a:p>
            <a:pPr marL="457200" indent="-457200">
              <a:buAutoNum type="arabicParenR"/>
            </a:pPr>
            <a:r>
              <a:rPr lang="en-US" dirty="0"/>
              <a:t>Automatically generate such mappings using rule‐based heuristics.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n-US" dirty="0"/>
              <a:t>these mappings to generate a populated OWL ontology.</a:t>
            </a:r>
            <a:endParaRPr lang="es-ES" dirty="0"/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05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to other approaches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Representing</a:t>
            </a:r>
            <a:r>
              <a:rPr lang="es-ES" dirty="0"/>
              <a:t> </a:t>
            </a:r>
            <a:r>
              <a:rPr lang="es-ES" dirty="0" err="1"/>
              <a:t>mappings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standardized</a:t>
            </a:r>
            <a:r>
              <a:rPr lang="es-ES" dirty="0"/>
              <a:t> </a:t>
            </a:r>
            <a:r>
              <a:rPr lang="es-ES" dirty="0" err="1"/>
              <a:t>Semantic</a:t>
            </a:r>
            <a:r>
              <a:rPr lang="es-ES" dirty="0"/>
              <a:t> Web </a:t>
            </a:r>
            <a:r>
              <a:rPr lang="es-ES" dirty="0" err="1"/>
              <a:t>languages</a:t>
            </a:r>
            <a:r>
              <a:rPr lang="es-ES" dirty="0"/>
              <a:t>.</a:t>
            </a:r>
          </a:p>
          <a:p>
            <a:r>
              <a:rPr lang="en-US" dirty="0"/>
              <a:t>Facilitating the modification and reuse of mapping </a:t>
            </a:r>
            <a:r>
              <a:rPr lang="es-ES" dirty="0" err="1"/>
              <a:t>heuristics</a:t>
            </a:r>
            <a:r>
              <a:rPr lang="es-ES" dirty="0"/>
              <a:t>.</a:t>
            </a:r>
          </a:p>
          <a:p>
            <a:r>
              <a:rPr lang="en-US" dirty="0"/>
              <a:t>Enabling the comparison of heterogeneous heuristics that map relational </a:t>
            </a:r>
            <a:r>
              <a:rPr lang="es-ES" dirty="0" err="1"/>
              <a:t>databases</a:t>
            </a:r>
            <a:r>
              <a:rPr lang="es-ES" dirty="0"/>
              <a:t> to </a:t>
            </a:r>
            <a:r>
              <a:rPr lang="es-ES" dirty="0" err="1"/>
              <a:t>ontologies</a:t>
            </a:r>
            <a:r>
              <a:rPr lang="es-ES" dirty="0"/>
              <a:t>.</a:t>
            </a:r>
          </a:p>
          <a:p>
            <a:r>
              <a:rPr lang="es-ES" dirty="0" err="1"/>
              <a:t>Automatically</a:t>
            </a:r>
            <a:r>
              <a:rPr lang="es-ES" dirty="0"/>
              <a:t> </a:t>
            </a:r>
            <a:r>
              <a:rPr lang="es-ES" dirty="0" err="1"/>
              <a:t>generating</a:t>
            </a:r>
            <a:r>
              <a:rPr lang="es-ES" dirty="0"/>
              <a:t> </a:t>
            </a:r>
            <a:r>
              <a:rPr lang="es-ES" dirty="0" err="1"/>
              <a:t>decidable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‐to‐</a:t>
            </a:r>
            <a:r>
              <a:rPr lang="es-ES" dirty="0" err="1"/>
              <a:t>ontology</a:t>
            </a:r>
            <a:r>
              <a:rPr lang="es-ES" dirty="0"/>
              <a:t> </a:t>
            </a:r>
            <a:r>
              <a:rPr lang="en-US" dirty="0"/>
              <a:t>mappings for more expressive ontologies.</a:t>
            </a:r>
          </a:p>
          <a:p>
            <a:r>
              <a:rPr lang="en-US" dirty="0"/>
              <a:t>Separating domain knowledge from model knowledge in the output ontology.</a:t>
            </a:r>
          </a:p>
          <a:p>
            <a:r>
              <a:rPr lang="en-US" dirty="0"/>
              <a:t>Mapping semantics from database views, including a pattern to characterize aggregation functions.</a:t>
            </a:r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89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– Project Management and Build Tool</a:t>
            </a:r>
          </a:p>
          <a:p>
            <a:endParaRPr lang="en-US" dirty="0"/>
          </a:p>
          <a:p>
            <a:r>
              <a:rPr lang="en-US" dirty="0" err="1"/>
              <a:t>SchemaCrawler</a:t>
            </a:r>
            <a:r>
              <a:rPr lang="en-US" dirty="0"/>
              <a:t> - Free database schema discovery and comprehension tool.</a:t>
            </a:r>
          </a:p>
          <a:p>
            <a:r>
              <a:rPr lang="en-US" dirty="0"/>
              <a:t>JDBC Connectors</a:t>
            </a:r>
          </a:p>
          <a:p>
            <a:r>
              <a:rPr lang="en-US" dirty="0"/>
              <a:t>OWL  API</a:t>
            </a:r>
          </a:p>
          <a:p>
            <a:endParaRPr lang="en-US" dirty="0"/>
          </a:p>
          <a:p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err="1"/>
              <a:t>WebServices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Web Based </a:t>
            </a:r>
            <a:r>
              <a:rPr lang="en-US" dirty="0" err="1"/>
              <a:t>FrontEnd</a:t>
            </a: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13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556114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4267200"/>
            <a:ext cx="4842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Villanueva-Rosales, Building a semantic-based CI for scientific research, s22</a:t>
            </a:r>
            <a:endParaRPr lang="es-E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08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301" y="1600200"/>
            <a:ext cx="6470874" cy="501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743200" y="3886200"/>
            <a:ext cx="685800" cy="2286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76800" y="4000500"/>
            <a:ext cx="6096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571" y="5562600"/>
            <a:ext cx="765629" cy="3048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3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Modules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Database Parser Module</a:t>
            </a:r>
          </a:p>
          <a:p>
            <a:pPr marL="274320" lvl="1" indent="0">
              <a:buNone/>
            </a:pPr>
            <a:r>
              <a:rPr lang="en-US" dirty="0"/>
              <a:t>Database crawlers and targeted parsing</a:t>
            </a:r>
          </a:p>
          <a:p>
            <a:endParaRPr lang="en-US" sz="2800" dirty="0"/>
          </a:p>
          <a:p>
            <a:r>
              <a:rPr lang="en-US" sz="2800" dirty="0"/>
              <a:t>Ontology Generation Module</a:t>
            </a:r>
          </a:p>
          <a:p>
            <a:pPr marL="274320" lvl="1" indent="0">
              <a:buNone/>
            </a:pPr>
            <a:r>
              <a:rPr lang="en-US" dirty="0"/>
              <a:t>Set of rules based on established heuristics.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R2ML Mapping Module</a:t>
            </a:r>
            <a:endParaRPr lang="es-E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21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ShemaCrawler</a:t>
            </a:r>
            <a:r>
              <a:rPr lang="en-US" dirty="0"/>
              <a:t> UML Summary</a:t>
            </a:r>
            <a:endParaRPr lang="es-ES" dirty="0"/>
          </a:p>
        </p:txBody>
      </p:sp>
      <p:pic>
        <p:nvPicPr>
          <p:cNvPr id="1026" name="Picture 2" descr="C:\Users\Luis\Google Drive\CI-Lectures\Luis\Research\Schema_Crawler Classes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752600"/>
            <a:ext cx="5657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C8C4-ED19-4CC4-AD05-299F13E5D9B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846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222</TotalTime>
  <Words>484</Words>
  <Application>Microsoft Office PowerPoint</Application>
  <PresentationFormat>On-screen Show (4:3)</PresentationFormat>
  <Paragraphs>102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Clarity</vt:lpstr>
      <vt:lpstr>DBOwlizer</vt:lpstr>
      <vt:lpstr>Challenges</vt:lpstr>
      <vt:lpstr>Introduction</vt:lpstr>
      <vt:lpstr>Comparing to other approaches</vt:lpstr>
      <vt:lpstr>Implementation</vt:lpstr>
      <vt:lpstr>General Approach</vt:lpstr>
      <vt:lpstr>Implementation</vt:lpstr>
      <vt:lpstr>Project Modules</vt:lpstr>
      <vt:lpstr>ShemaCrawler UML Summary</vt:lpstr>
      <vt:lpstr>Spring Framework</vt:lpstr>
      <vt:lpstr>PowerPoint Presentation</vt:lpstr>
      <vt:lpstr>Spring MVC</vt:lpstr>
      <vt:lpstr>Spring MVC The DispatcherServlet</vt:lpstr>
      <vt:lpstr>Spring MVC Web.xml</vt:lpstr>
      <vt:lpstr>Spring RESTful Services</vt:lpstr>
      <vt:lpstr>Spring RESTful Services</vt:lpstr>
      <vt:lpstr>Spring RESTful Services</vt:lpstr>
      <vt:lpstr>Spring RESTful Services</vt:lpstr>
      <vt:lpstr>Spring RESTful Services</vt:lpstr>
      <vt:lpstr>Spring for DBOwlizer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DBOwlizer</dc:title>
  <dc:creator>Luis</dc:creator>
  <cp:lastModifiedBy>Erick Garcia</cp:lastModifiedBy>
  <cp:revision>28</cp:revision>
  <dcterms:created xsi:type="dcterms:W3CDTF">2014-12-01T16:26:01Z</dcterms:created>
  <dcterms:modified xsi:type="dcterms:W3CDTF">2017-05-01T11:00:52Z</dcterms:modified>
</cp:coreProperties>
</file>