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43891200"/>
  <p:notesSz cx="9601200" cy="7315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824">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llanueva Rosales, Natalia" initials="VR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099" autoAdjust="0"/>
  </p:normalViewPr>
  <p:slideViewPr>
    <p:cSldViewPr>
      <p:cViewPr>
        <p:scale>
          <a:sx n="20" d="100"/>
          <a:sy n="20" d="100"/>
        </p:scale>
        <p:origin x="-725" y="2323"/>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35" name="PlaceHolder 2"/>
          <p:cNvSpPr>
            <a:spLocks noGrp="1"/>
          </p:cNvSpPr>
          <p:nvPr>
            <p:ph type="hdr"/>
          </p:nvPr>
        </p:nvSpPr>
        <p:spPr>
          <a:xfrm>
            <a:off x="0" y="0"/>
            <a:ext cx="3372840" cy="502560"/>
          </a:xfrm>
          <a:prstGeom prst="rect">
            <a:avLst/>
          </a:prstGeom>
        </p:spPr>
        <p:txBody>
          <a:bodyPr wrap="none" lIns="0" tIns="0" rIns="0" bIns="0"/>
          <a:lstStyle/>
          <a:p>
            <a:r>
              <a:rPr lang="en-US" dirty="0"/>
              <a:t>&lt;header&gt;</a:t>
            </a:r>
            <a:endParaRPr dirty="0"/>
          </a:p>
        </p:txBody>
      </p:sp>
      <p:sp>
        <p:nvSpPr>
          <p:cNvPr id="36" name="PlaceHolder 3"/>
          <p:cNvSpPr>
            <a:spLocks noGrp="1"/>
          </p:cNvSpPr>
          <p:nvPr>
            <p:ph type="dt"/>
          </p:nvPr>
        </p:nvSpPr>
        <p:spPr>
          <a:xfrm>
            <a:off x="4399200" y="0"/>
            <a:ext cx="3372840" cy="502560"/>
          </a:xfrm>
          <a:prstGeom prst="rect">
            <a:avLst/>
          </a:prstGeom>
        </p:spPr>
        <p:txBody>
          <a:bodyPr wrap="none" lIns="0" tIns="0" rIns="0" bIns="0"/>
          <a:lstStyle/>
          <a:p>
            <a:pPr algn="r"/>
            <a:r>
              <a:rPr lang="en-US" dirty="0"/>
              <a:t>&lt;date/time&gt;</a:t>
            </a:r>
            <a:endParaRPr dirty="0"/>
          </a:p>
        </p:txBody>
      </p:sp>
      <p:sp>
        <p:nvSpPr>
          <p:cNvPr id="37" name="PlaceHolder 4"/>
          <p:cNvSpPr>
            <a:spLocks noGrp="1"/>
          </p:cNvSpPr>
          <p:nvPr>
            <p:ph type="ftr"/>
          </p:nvPr>
        </p:nvSpPr>
        <p:spPr>
          <a:xfrm>
            <a:off x="0" y="9555480"/>
            <a:ext cx="3372840" cy="502560"/>
          </a:xfrm>
          <a:prstGeom prst="rect">
            <a:avLst/>
          </a:prstGeom>
        </p:spPr>
        <p:txBody>
          <a:bodyPr wrap="none" lIns="0" tIns="0" rIns="0" bIns="0" anchor="b"/>
          <a:lstStyle/>
          <a:p>
            <a:r>
              <a:rPr lang="en-US" dirty="0"/>
              <a:t>&lt;footer&gt;</a:t>
            </a:r>
            <a:endParaRPr dirty="0"/>
          </a:p>
        </p:txBody>
      </p:sp>
      <p:sp>
        <p:nvSpPr>
          <p:cNvPr id="38"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5F2A5D3D-D456-4AEB-BB39-9AB891E128D9}" type="slidenum">
              <a:rPr lang="en-US"/>
              <a:t>‹#›</a:t>
            </a:fld>
            <a:endParaRPr dirty="0"/>
          </a:p>
        </p:txBody>
      </p:sp>
    </p:spTree>
    <p:extLst>
      <p:ext uri="{BB962C8B-B14F-4D97-AF65-F5344CB8AC3E}">
        <p14:creationId xmlns:p14="http://schemas.microsoft.com/office/powerpoint/2010/main" val="22837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5442120" y="6908760"/>
            <a:ext cx="4158000" cy="405360"/>
          </a:xfrm>
          <a:prstGeom prst="rect">
            <a:avLst/>
          </a:prstGeom>
        </p:spPr>
        <p:txBody>
          <a:bodyPr lIns="97200" tIns="48600" rIns="97200" bIns="48600" anchor="b"/>
          <a:lstStyle/>
          <a:p>
            <a:pPr algn="r">
              <a:lnSpc>
                <a:spcPct val="100000"/>
              </a:lnSpc>
            </a:pPr>
            <a:fld id="{3D479A6B-B01A-4A0D-B05A-C6EB2E9068F5}" type="slidenum">
              <a:rPr lang="en-US" sz="1200">
                <a:latin typeface="Times New Roman"/>
              </a:rPr>
              <a:t>1</a:t>
            </a:fld>
            <a:endParaRPr dirty="0"/>
          </a:p>
        </p:txBody>
      </p:sp>
      <p:sp>
        <p:nvSpPr>
          <p:cNvPr id="73" name="PlaceHolder 2"/>
          <p:cNvSpPr>
            <a:spLocks noGrp="1"/>
          </p:cNvSpPr>
          <p:nvPr>
            <p:ph type="body"/>
          </p:nvPr>
        </p:nvSpPr>
        <p:spPr>
          <a:xfrm>
            <a:off x="1279440" y="3495600"/>
            <a:ext cx="7041240" cy="3248640"/>
          </a:xfrm>
          <a:prstGeom prst="rect">
            <a:avLst/>
          </a:prstGeom>
        </p:spPr>
        <p:txBody>
          <a:bodyPr lIns="97200" tIns="48600" rIns="97200" bIns="48600"/>
          <a:lstStyle/>
          <a:p>
            <a:endParaRPr dirty="0"/>
          </a:p>
        </p:txBody>
      </p:sp>
    </p:spTree>
    <p:extLst>
      <p:ext uri="{BB962C8B-B14F-4D97-AF65-F5344CB8AC3E}">
        <p14:creationId xmlns:p14="http://schemas.microsoft.com/office/powerpoint/2010/main" val="404114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1645920" y="10270440"/>
            <a:ext cx="28967760" cy="12142440"/>
          </a:xfrm>
          <a:prstGeom prst="rect">
            <a:avLst/>
          </a:prstGeom>
        </p:spPr>
        <p:txBody>
          <a:bodyPr wrap="none" lIns="0" tIns="0" rIns="0" bIns="0"/>
          <a:lstStyle/>
          <a:p>
            <a:endParaRPr/>
          </a:p>
        </p:txBody>
      </p:sp>
      <p:sp>
        <p:nvSpPr>
          <p:cNvPr id="25" name="PlaceHolder 3"/>
          <p:cNvSpPr>
            <a:spLocks noGrp="1"/>
          </p:cNvSpPr>
          <p:nvPr>
            <p:ph type="body"/>
          </p:nvPr>
        </p:nvSpPr>
        <p:spPr>
          <a:xfrm>
            <a:off x="1645920" y="23566680"/>
            <a:ext cx="28967760" cy="12142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645920" y="10270440"/>
            <a:ext cx="14135760" cy="12142440"/>
          </a:xfrm>
          <a:prstGeom prst="rect">
            <a:avLst/>
          </a:prstGeom>
        </p:spPr>
        <p:txBody>
          <a:bodyPr wrap="none" lIns="0" tIns="0" rIns="0" bIns="0"/>
          <a:lstStyle/>
          <a:p>
            <a:endParaRPr/>
          </a:p>
        </p:txBody>
      </p:sp>
      <p:sp>
        <p:nvSpPr>
          <p:cNvPr id="28" name="PlaceHolder 3"/>
          <p:cNvSpPr>
            <a:spLocks noGrp="1"/>
          </p:cNvSpPr>
          <p:nvPr>
            <p:ph type="body"/>
          </p:nvPr>
        </p:nvSpPr>
        <p:spPr>
          <a:xfrm>
            <a:off x="16488720" y="10270440"/>
            <a:ext cx="14135760" cy="12142440"/>
          </a:xfrm>
          <a:prstGeom prst="rect">
            <a:avLst/>
          </a:prstGeom>
        </p:spPr>
        <p:txBody>
          <a:bodyPr wrap="none" lIns="0" tIns="0" rIns="0" bIns="0"/>
          <a:lstStyle/>
          <a:p>
            <a:endParaRPr/>
          </a:p>
        </p:txBody>
      </p:sp>
      <p:sp>
        <p:nvSpPr>
          <p:cNvPr id="29" name="PlaceHolder 4"/>
          <p:cNvSpPr>
            <a:spLocks noGrp="1"/>
          </p:cNvSpPr>
          <p:nvPr>
            <p:ph type="body"/>
          </p:nvPr>
        </p:nvSpPr>
        <p:spPr>
          <a:xfrm>
            <a:off x="16488720" y="23566680"/>
            <a:ext cx="14135760" cy="12142440"/>
          </a:xfrm>
          <a:prstGeom prst="rect">
            <a:avLst/>
          </a:prstGeom>
        </p:spPr>
        <p:txBody>
          <a:bodyPr wrap="none" lIns="0" tIns="0" rIns="0" bIns="0"/>
          <a:lstStyle/>
          <a:p>
            <a:endParaRPr/>
          </a:p>
        </p:txBody>
      </p:sp>
      <p:sp>
        <p:nvSpPr>
          <p:cNvPr id="30" name="PlaceHolder 5"/>
          <p:cNvSpPr>
            <a:spLocks noGrp="1"/>
          </p:cNvSpPr>
          <p:nvPr>
            <p:ph type="body"/>
          </p:nvPr>
        </p:nvSpPr>
        <p:spPr>
          <a:xfrm>
            <a:off x="1645920" y="23566680"/>
            <a:ext cx="14135760" cy="12142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1645920" y="10270440"/>
            <a:ext cx="14135760" cy="12142440"/>
          </a:xfrm>
          <a:prstGeom prst="rect">
            <a:avLst/>
          </a:prstGeom>
        </p:spPr>
        <p:txBody>
          <a:bodyPr wrap="none" lIns="0" tIns="0" rIns="0" bIns="0"/>
          <a:lstStyle/>
          <a:p>
            <a:endParaRPr/>
          </a:p>
        </p:txBody>
      </p:sp>
      <p:sp>
        <p:nvSpPr>
          <p:cNvPr id="33" name="PlaceHolder 3"/>
          <p:cNvSpPr>
            <a:spLocks noGrp="1"/>
          </p:cNvSpPr>
          <p:nvPr>
            <p:ph type="body"/>
          </p:nvPr>
        </p:nvSpPr>
        <p:spPr>
          <a:xfrm>
            <a:off x="16488720" y="10270440"/>
            <a:ext cx="14135760" cy="12142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1645920" y="10270440"/>
            <a:ext cx="28967760" cy="254566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1645920" y="10270440"/>
            <a:ext cx="28967760" cy="254563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1645920" y="10270440"/>
            <a:ext cx="14135760" cy="25456320"/>
          </a:xfrm>
          <a:prstGeom prst="rect">
            <a:avLst/>
          </a:prstGeom>
        </p:spPr>
        <p:txBody>
          <a:bodyPr wrap="none" lIns="0" tIns="0" rIns="0" bIns="0"/>
          <a:lstStyle/>
          <a:p>
            <a:endParaRPr/>
          </a:p>
        </p:txBody>
      </p:sp>
      <p:sp>
        <p:nvSpPr>
          <p:cNvPr id="8" name="PlaceHolder 3"/>
          <p:cNvSpPr>
            <a:spLocks noGrp="1"/>
          </p:cNvSpPr>
          <p:nvPr>
            <p:ph type="body"/>
          </p:nvPr>
        </p:nvSpPr>
        <p:spPr>
          <a:xfrm>
            <a:off x="16488720" y="10270440"/>
            <a:ext cx="14135760" cy="254563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1751040"/>
            <a:ext cx="29626200" cy="339757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1645920" y="10270440"/>
            <a:ext cx="14135760" cy="12142440"/>
          </a:xfrm>
          <a:prstGeom prst="rect">
            <a:avLst/>
          </a:prstGeom>
        </p:spPr>
        <p:txBody>
          <a:bodyPr wrap="none" lIns="0" tIns="0" rIns="0" bIns="0"/>
          <a:lstStyle/>
          <a:p>
            <a:endParaRPr/>
          </a:p>
        </p:txBody>
      </p:sp>
      <p:sp>
        <p:nvSpPr>
          <p:cNvPr id="13" name="PlaceHolder 3"/>
          <p:cNvSpPr>
            <a:spLocks noGrp="1"/>
          </p:cNvSpPr>
          <p:nvPr>
            <p:ph type="body"/>
          </p:nvPr>
        </p:nvSpPr>
        <p:spPr>
          <a:xfrm>
            <a:off x="1645920" y="23566680"/>
            <a:ext cx="14135760" cy="12142440"/>
          </a:xfrm>
          <a:prstGeom prst="rect">
            <a:avLst/>
          </a:prstGeom>
        </p:spPr>
        <p:txBody>
          <a:bodyPr wrap="none" lIns="0" tIns="0" rIns="0" bIns="0"/>
          <a:lstStyle/>
          <a:p>
            <a:endParaRPr/>
          </a:p>
        </p:txBody>
      </p:sp>
      <p:sp>
        <p:nvSpPr>
          <p:cNvPr id="14" name="PlaceHolder 4"/>
          <p:cNvSpPr>
            <a:spLocks noGrp="1"/>
          </p:cNvSpPr>
          <p:nvPr>
            <p:ph type="body"/>
          </p:nvPr>
        </p:nvSpPr>
        <p:spPr>
          <a:xfrm>
            <a:off x="16488720" y="10270440"/>
            <a:ext cx="14135760" cy="254563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1645920" y="10270440"/>
            <a:ext cx="14135760" cy="25456320"/>
          </a:xfrm>
          <a:prstGeom prst="rect">
            <a:avLst/>
          </a:prstGeom>
        </p:spPr>
        <p:txBody>
          <a:bodyPr wrap="none" lIns="0" tIns="0" rIns="0" bIns="0"/>
          <a:lstStyle/>
          <a:p>
            <a:endParaRPr/>
          </a:p>
        </p:txBody>
      </p:sp>
      <p:sp>
        <p:nvSpPr>
          <p:cNvPr id="17" name="PlaceHolder 3"/>
          <p:cNvSpPr>
            <a:spLocks noGrp="1"/>
          </p:cNvSpPr>
          <p:nvPr>
            <p:ph type="body"/>
          </p:nvPr>
        </p:nvSpPr>
        <p:spPr>
          <a:xfrm>
            <a:off x="16488720" y="10270440"/>
            <a:ext cx="14135760" cy="12142440"/>
          </a:xfrm>
          <a:prstGeom prst="rect">
            <a:avLst/>
          </a:prstGeom>
        </p:spPr>
        <p:txBody>
          <a:bodyPr wrap="none" lIns="0" tIns="0" rIns="0" bIns="0"/>
          <a:lstStyle/>
          <a:p>
            <a:endParaRPr/>
          </a:p>
        </p:txBody>
      </p:sp>
      <p:sp>
        <p:nvSpPr>
          <p:cNvPr id="18" name="PlaceHolder 4"/>
          <p:cNvSpPr>
            <a:spLocks noGrp="1"/>
          </p:cNvSpPr>
          <p:nvPr>
            <p:ph type="body"/>
          </p:nvPr>
        </p:nvSpPr>
        <p:spPr>
          <a:xfrm>
            <a:off x="16488720" y="23566680"/>
            <a:ext cx="14135760" cy="12142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1751040"/>
            <a:ext cx="29626200" cy="732960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1645920" y="10270440"/>
            <a:ext cx="14135760" cy="12142440"/>
          </a:xfrm>
          <a:prstGeom prst="rect">
            <a:avLst/>
          </a:prstGeom>
        </p:spPr>
        <p:txBody>
          <a:bodyPr wrap="none" lIns="0" tIns="0" rIns="0" bIns="0"/>
          <a:lstStyle/>
          <a:p>
            <a:endParaRPr/>
          </a:p>
        </p:txBody>
      </p:sp>
      <p:sp>
        <p:nvSpPr>
          <p:cNvPr id="21" name="PlaceHolder 3"/>
          <p:cNvSpPr>
            <a:spLocks noGrp="1"/>
          </p:cNvSpPr>
          <p:nvPr>
            <p:ph type="body"/>
          </p:nvPr>
        </p:nvSpPr>
        <p:spPr>
          <a:xfrm>
            <a:off x="16488720" y="10270440"/>
            <a:ext cx="14135760" cy="12142440"/>
          </a:xfrm>
          <a:prstGeom prst="rect">
            <a:avLst/>
          </a:prstGeom>
        </p:spPr>
        <p:txBody>
          <a:bodyPr wrap="none" lIns="0" tIns="0" rIns="0" bIns="0"/>
          <a:lstStyle/>
          <a:p>
            <a:endParaRPr/>
          </a:p>
        </p:txBody>
      </p:sp>
      <p:sp>
        <p:nvSpPr>
          <p:cNvPr id="22" name="PlaceHolder 4"/>
          <p:cNvSpPr>
            <a:spLocks noGrp="1"/>
          </p:cNvSpPr>
          <p:nvPr>
            <p:ph type="body"/>
          </p:nvPr>
        </p:nvSpPr>
        <p:spPr>
          <a:xfrm>
            <a:off x="1645920" y="23566680"/>
            <a:ext cx="28967040" cy="12142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1751040"/>
            <a:ext cx="29626200" cy="7329240"/>
          </a:xfrm>
          <a:prstGeom prst="rect">
            <a:avLst/>
          </a:prstGeom>
        </p:spPr>
        <p:txBody>
          <a:bodyPr wrap="none" lIns="0" tIns="0" rIns="0" bIns="0" anchor="ctr"/>
          <a:lstStyle/>
          <a:p>
            <a:pPr algn="ctr"/>
            <a:r>
              <a:rPr lang="en-US"/>
              <a:t>Click to edit the title text format</a:t>
            </a:r>
            <a:endParaRPr/>
          </a:p>
        </p:txBody>
      </p:sp>
      <p:sp>
        <p:nvSpPr>
          <p:cNvPr id="3" name="PlaceHolder 2"/>
          <p:cNvSpPr>
            <a:spLocks noGrp="1"/>
          </p:cNvSpPr>
          <p:nvPr>
            <p:ph type="body"/>
          </p:nvPr>
        </p:nvSpPr>
        <p:spPr>
          <a:xfrm>
            <a:off x="1645920" y="10270440"/>
            <a:ext cx="28967760" cy="254563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2"/>
          <p:cNvSpPr/>
          <p:nvPr/>
        </p:nvSpPr>
        <p:spPr>
          <a:xfrm>
            <a:off x="838200" y="6096000"/>
            <a:ext cx="31488480" cy="1740600"/>
          </a:xfrm>
          <a:prstGeom prst="rect">
            <a:avLst/>
          </a:prstGeom>
        </p:spPr>
        <p:txBody>
          <a:bodyPr lIns="65160" tIns="32760" rIns="65160" bIns="32760"/>
          <a:lstStyle/>
          <a:p>
            <a:pPr algn="ctr">
              <a:lnSpc>
                <a:spcPct val="100000"/>
              </a:lnSpc>
            </a:pPr>
            <a:r>
              <a:rPr lang="en-US" sz="6000" b="1" dirty="0" smtClean="0">
                <a:solidFill>
                  <a:srgbClr val="000000"/>
                </a:solidFill>
                <a:latin typeface="Calibri"/>
              </a:rPr>
              <a:t>Semantic-based data integration and exchange for a research group</a:t>
            </a:r>
            <a:endParaRPr sz="6000" dirty="0"/>
          </a:p>
        </p:txBody>
      </p:sp>
      <p:sp>
        <p:nvSpPr>
          <p:cNvPr id="50" name="CustomShape 9"/>
          <p:cNvSpPr/>
          <p:nvPr/>
        </p:nvSpPr>
        <p:spPr>
          <a:xfrm>
            <a:off x="2496790" y="42541211"/>
            <a:ext cx="27870120" cy="913320"/>
          </a:xfrm>
          <a:prstGeom prst="rect">
            <a:avLst/>
          </a:prstGeom>
        </p:spPr>
        <p:txBody>
          <a:bodyPr lIns="90000" tIns="45000" rIns="90000" bIns="45000"/>
          <a:lstStyle/>
          <a:p>
            <a:pPr algn="ctr">
              <a:lnSpc>
                <a:spcPct val="100000"/>
              </a:lnSpc>
            </a:pPr>
            <a:r>
              <a:rPr lang="en-US" sz="2800" dirty="0">
                <a:solidFill>
                  <a:srgbClr val="FFFFFF"/>
                </a:solidFill>
                <a:latin typeface="Verdana"/>
              </a:rPr>
              <a:t>Supported in part by the National Science Foundation under CREST Grant No. HRD-0734825 and HRD-1242122. </a:t>
            </a:r>
            <a:endParaRPr dirty="0"/>
          </a:p>
          <a:p>
            <a:pPr algn="ctr">
              <a:lnSpc>
                <a:spcPct val="100000"/>
              </a:lnSpc>
            </a:pPr>
            <a:endParaRPr dirty="0"/>
          </a:p>
          <a:p>
            <a:pPr algn="ctr">
              <a:lnSpc>
                <a:spcPct val="100000"/>
              </a:lnSpc>
            </a:pPr>
            <a:r>
              <a:rPr lang="en-US" sz="1600" dirty="0">
                <a:solidFill>
                  <a:srgbClr val="FFFFFF"/>
                </a:solidFill>
                <a:latin typeface="Verdana"/>
              </a:rPr>
              <a:t>Any opinions, findings, and conclusions or recommendations expressed in this material are those of the authors and do not necessarily reflect the views of the National Science Foundation (NSF).</a:t>
            </a:r>
            <a:endParaRPr dirty="0"/>
          </a:p>
        </p:txBody>
      </p:sp>
      <p:sp>
        <p:nvSpPr>
          <p:cNvPr id="51" name="CustomShape 10"/>
          <p:cNvSpPr/>
          <p:nvPr/>
        </p:nvSpPr>
        <p:spPr>
          <a:xfrm>
            <a:off x="6108240" y="7086600"/>
            <a:ext cx="20782440" cy="3121200"/>
          </a:xfrm>
          <a:prstGeom prst="rect">
            <a:avLst/>
          </a:prstGeom>
        </p:spPr>
        <p:txBody>
          <a:bodyPr lIns="65160" tIns="32760" rIns="65160" bIns="32760"/>
          <a:lstStyle/>
          <a:p>
            <a:pPr algn="ctr">
              <a:lnSpc>
                <a:spcPct val="100000"/>
              </a:lnSpc>
            </a:pPr>
            <a:r>
              <a:rPr lang="en-US" sz="4800" b="1" dirty="0" smtClean="0">
                <a:solidFill>
                  <a:srgbClr val="000000"/>
                </a:solidFill>
                <a:latin typeface="Calibri"/>
              </a:rPr>
              <a:t>Erick </a:t>
            </a:r>
            <a:r>
              <a:rPr lang="en-US" sz="4800" b="1" dirty="0" smtClean="0">
                <a:solidFill>
                  <a:srgbClr val="000000"/>
                </a:solidFill>
                <a:latin typeface="Calibri"/>
              </a:rPr>
              <a:t>Garcia</a:t>
            </a:r>
            <a:r>
              <a:rPr lang="en-US" sz="4800" b="1" baseline="30000" dirty="0" smtClean="0">
                <a:solidFill>
                  <a:srgbClr val="000000"/>
                </a:solidFill>
                <a:latin typeface="Calibri"/>
              </a:rPr>
              <a:t>1,2</a:t>
            </a:r>
            <a:r>
              <a:rPr lang="en-US" sz="4800" b="1" dirty="0" smtClean="0">
                <a:solidFill>
                  <a:srgbClr val="000000"/>
                </a:solidFill>
                <a:latin typeface="Calibri"/>
              </a:rPr>
              <a:t>,  </a:t>
            </a:r>
            <a:r>
              <a:rPr lang="en-US" sz="4800" b="1" dirty="0">
                <a:solidFill>
                  <a:srgbClr val="000000"/>
                </a:solidFill>
                <a:latin typeface="Calibri"/>
              </a:rPr>
              <a:t>Supervised by: Dr. Natalia Villanueva </a:t>
            </a:r>
            <a:r>
              <a:rPr lang="en-US" sz="4800" b="1" dirty="0" smtClean="0">
                <a:solidFill>
                  <a:srgbClr val="000000"/>
                </a:solidFill>
                <a:latin typeface="Calibri"/>
              </a:rPr>
              <a:t>Rosales</a:t>
            </a:r>
            <a:r>
              <a:rPr lang="en-US" sz="4800" b="1" baseline="30000" dirty="0" smtClean="0">
                <a:solidFill>
                  <a:srgbClr val="000000"/>
                </a:solidFill>
                <a:latin typeface="Calibri"/>
              </a:rPr>
              <a:t>1,2</a:t>
            </a:r>
            <a:endParaRPr sz="4800" baseline="30000" dirty="0"/>
          </a:p>
          <a:p>
            <a:pPr algn="ctr">
              <a:lnSpc>
                <a:spcPct val="100000"/>
              </a:lnSpc>
            </a:pPr>
            <a:r>
              <a:rPr lang="en-US" sz="4000" b="1" baseline="30000" dirty="0" smtClean="0">
                <a:solidFill>
                  <a:srgbClr val="000000"/>
                </a:solidFill>
                <a:latin typeface="Calibri"/>
              </a:rPr>
              <a:t>1</a:t>
            </a:r>
            <a:r>
              <a:rPr lang="en-US" sz="4000" b="1" dirty="0" smtClean="0">
                <a:solidFill>
                  <a:srgbClr val="000000"/>
                </a:solidFill>
                <a:latin typeface="Calibri"/>
              </a:rPr>
              <a:t>Department </a:t>
            </a:r>
            <a:r>
              <a:rPr lang="en-US" sz="4000" b="1" dirty="0">
                <a:solidFill>
                  <a:srgbClr val="000000"/>
                </a:solidFill>
                <a:latin typeface="Calibri"/>
              </a:rPr>
              <a:t>of Computer </a:t>
            </a:r>
            <a:r>
              <a:rPr lang="en-US" sz="4000" b="1" dirty="0" smtClean="0">
                <a:solidFill>
                  <a:srgbClr val="000000"/>
                </a:solidFill>
                <a:latin typeface="Calibri"/>
              </a:rPr>
              <a:t>Science,  </a:t>
            </a:r>
            <a:r>
              <a:rPr lang="en-US" sz="4000" b="1" baseline="30000" dirty="0" smtClean="0">
                <a:solidFill>
                  <a:srgbClr val="000000"/>
                </a:solidFill>
                <a:latin typeface="Calibri"/>
              </a:rPr>
              <a:t>2</a:t>
            </a:r>
            <a:r>
              <a:rPr lang="en-US" sz="4000" b="1" dirty="0" smtClean="0">
                <a:solidFill>
                  <a:srgbClr val="000000"/>
                </a:solidFill>
                <a:latin typeface="Calibri"/>
              </a:rPr>
              <a:t>Cyber-ShARE </a:t>
            </a:r>
            <a:r>
              <a:rPr lang="en-US" sz="4000" b="1" dirty="0">
                <a:solidFill>
                  <a:srgbClr val="000000"/>
                </a:solidFill>
                <a:latin typeface="Calibri"/>
              </a:rPr>
              <a:t>Center of </a:t>
            </a:r>
            <a:r>
              <a:rPr lang="en-US" sz="4000" b="1" dirty="0" smtClean="0">
                <a:solidFill>
                  <a:srgbClr val="000000"/>
                </a:solidFill>
                <a:latin typeface="Calibri"/>
              </a:rPr>
              <a:t>Excellence</a:t>
            </a:r>
            <a:endParaRPr dirty="0"/>
          </a:p>
          <a:p>
            <a:pPr algn="ctr"/>
            <a:r>
              <a:rPr lang="en-US" sz="4000" b="1" dirty="0">
                <a:solidFill>
                  <a:srgbClr val="000000"/>
                </a:solidFill>
                <a:latin typeface="Calibri"/>
              </a:rPr>
              <a:t>egarcia87@miners.utep.edu, nvillanuevarosales@utep.edu</a:t>
            </a:r>
            <a:endParaRPr lang="en-US" sz="4000" dirty="0"/>
          </a:p>
          <a:p>
            <a:pPr algn="ctr">
              <a:lnSpc>
                <a:spcPct val="100000"/>
              </a:lnSpc>
            </a:pPr>
            <a:r>
              <a:rPr lang="en-US" sz="4000" b="1" dirty="0" smtClean="0">
                <a:solidFill>
                  <a:srgbClr val="000000"/>
                </a:solidFill>
                <a:latin typeface="Calibri"/>
              </a:rPr>
              <a:t>The </a:t>
            </a:r>
            <a:r>
              <a:rPr lang="en-US" sz="4000" b="1" dirty="0">
                <a:solidFill>
                  <a:srgbClr val="000000"/>
                </a:solidFill>
                <a:latin typeface="Calibri"/>
              </a:rPr>
              <a:t>University of Texas at El </a:t>
            </a:r>
            <a:r>
              <a:rPr lang="en-US" sz="4000" b="1" dirty="0" smtClean="0">
                <a:solidFill>
                  <a:srgbClr val="000000"/>
                </a:solidFill>
                <a:latin typeface="Calibri"/>
              </a:rPr>
              <a:t>Paso</a:t>
            </a:r>
          </a:p>
          <a:p>
            <a:pPr algn="ctr">
              <a:lnSpc>
                <a:spcPct val="100000"/>
              </a:lnSpc>
            </a:pPr>
            <a:endParaRPr dirty="0"/>
          </a:p>
          <a:p>
            <a:pPr algn="ctr">
              <a:lnSpc>
                <a:spcPct val="100000"/>
              </a:lnSpc>
            </a:pPr>
            <a:endParaRPr dirty="0"/>
          </a:p>
        </p:txBody>
      </p:sp>
      <p:pic>
        <p:nvPicPr>
          <p:cNvPr id="1027" name="Picture 3" descr="C:\Users\jaime\Documents\2. SCHOOL\Spring 2015\iLink\hea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960"/>
            <a:ext cx="32917321" cy="5970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aime\Documents\2. SCHOOL\Spring 2015\iLink\footer.png"/>
          <p:cNvPicPr>
            <a:picLocks noChangeAspect="1" noChangeArrowheads="1"/>
          </p:cNvPicPr>
          <p:nvPr/>
        </p:nvPicPr>
        <p:blipFill rotWithShape="1">
          <a:blip r:embed="rId4">
            <a:extLst>
              <a:ext uri="{28A0092B-C50C-407E-A947-70E740481C1C}">
                <a14:useLocalDpi xmlns:a14="http://schemas.microsoft.com/office/drawing/2010/main" val="0"/>
              </a:ext>
            </a:extLst>
          </a:blip>
          <a:srcRect l="28324" t="-42777" b="-1"/>
          <a:stretch/>
        </p:blipFill>
        <p:spPr bwMode="auto">
          <a:xfrm>
            <a:off x="-2" y="41954977"/>
            <a:ext cx="32965144" cy="195667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308293" y="42873433"/>
            <a:ext cx="23628890" cy="707886"/>
          </a:xfrm>
          <a:prstGeom prst="rect">
            <a:avLst/>
          </a:prstGeom>
          <a:noFill/>
        </p:spPr>
        <p:txBody>
          <a:bodyPr wrap="square" rtlCol="0">
            <a:spAutoFit/>
          </a:bodyPr>
          <a:lstStyle/>
          <a:p>
            <a:pPr algn="ctr"/>
            <a:r>
              <a:rPr lang="en-US" sz="2000" b="1" dirty="0">
                <a:solidFill>
                  <a:schemeClr val="bg1"/>
                </a:solidFill>
              </a:rPr>
              <a:t>Supported in part by the National Science Foundation under CREST Grant No. </a:t>
            </a:r>
            <a:r>
              <a:rPr lang="en-US" sz="2000" b="1" dirty="0" smtClean="0">
                <a:solidFill>
                  <a:schemeClr val="bg1"/>
                </a:solidFill>
              </a:rPr>
              <a:t>HRD-1242122 </a:t>
            </a:r>
            <a:r>
              <a:rPr lang="en-US" sz="2000" b="1" dirty="0">
                <a:solidFill>
                  <a:schemeClr val="bg1"/>
                </a:solidFill>
              </a:rPr>
              <a:t>and DUE-0963648.</a:t>
            </a:r>
          </a:p>
          <a:p>
            <a:pPr algn="ctr"/>
            <a:r>
              <a:rPr lang="en-US" sz="2000" b="1" dirty="0">
                <a:solidFill>
                  <a:schemeClr val="bg1"/>
                </a:solidFill>
              </a:rPr>
              <a:t>Any opinions, findings, and conclusions or </a:t>
            </a:r>
            <a:r>
              <a:rPr lang="en-US" sz="2000" b="1" dirty="0" smtClean="0">
                <a:solidFill>
                  <a:schemeClr val="bg1"/>
                </a:solidFill>
              </a:rPr>
              <a:t>recommendations </a:t>
            </a:r>
            <a:r>
              <a:rPr lang="en-US" sz="2000" b="1" dirty="0">
                <a:solidFill>
                  <a:schemeClr val="bg1"/>
                </a:solidFill>
              </a:rPr>
              <a:t>expressed in this material are those of the authors and do not necessarily reflect the views of the National Science </a:t>
            </a:r>
            <a:r>
              <a:rPr lang="en-US" sz="2000" b="1" dirty="0" smtClean="0">
                <a:solidFill>
                  <a:schemeClr val="bg1"/>
                </a:solidFill>
              </a:rPr>
              <a:t>Foundation.</a:t>
            </a:r>
            <a:endParaRPr lang="es-MX" sz="2000" b="1" dirty="0">
              <a:solidFill>
                <a:schemeClr val="bg1"/>
              </a:solidFill>
            </a:endParaRPr>
          </a:p>
        </p:txBody>
      </p:sp>
      <p:grpSp>
        <p:nvGrpSpPr>
          <p:cNvPr id="18" name="Group 17"/>
          <p:cNvGrpSpPr/>
          <p:nvPr/>
        </p:nvGrpSpPr>
        <p:grpSpPr>
          <a:xfrm>
            <a:off x="859971" y="16154400"/>
            <a:ext cx="30977703" cy="25603200"/>
            <a:chOff x="859971" y="16850155"/>
            <a:chExt cx="30977703" cy="25603200"/>
          </a:xfrm>
        </p:grpSpPr>
        <p:grpSp>
          <p:nvGrpSpPr>
            <p:cNvPr id="14" name="Group 13"/>
            <p:cNvGrpSpPr/>
            <p:nvPr/>
          </p:nvGrpSpPr>
          <p:grpSpPr>
            <a:xfrm>
              <a:off x="975154" y="35366755"/>
              <a:ext cx="14597187" cy="4388123"/>
              <a:chOff x="1800197" y="40100631"/>
              <a:chExt cx="14597187" cy="4796253"/>
            </a:xfrm>
          </p:grpSpPr>
          <p:sp>
            <p:nvSpPr>
              <p:cNvPr id="68" name="CustomShape 25"/>
              <p:cNvSpPr/>
              <p:nvPr/>
            </p:nvSpPr>
            <p:spPr>
              <a:xfrm>
                <a:off x="1818510" y="40100631"/>
                <a:ext cx="8438400" cy="798479"/>
              </a:xfrm>
              <a:prstGeom prst="rect">
                <a:avLst/>
              </a:prstGeom>
            </p:spPr>
            <p:txBody>
              <a:bodyPr lIns="113040" tIns="56520" rIns="113040" bIns="56520"/>
              <a:lstStyle/>
              <a:p>
                <a:pPr>
                  <a:lnSpc>
                    <a:spcPct val="100000"/>
                  </a:lnSpc>
                </a:pPr>
                <a:r>
                  <a:rPr lang="en-US" sz="4500" b="1" dirty="0" smtClean="0">
                    <a:solidFill>
                      <a:srgbClr val="000000"/>
                    </a:solidFill>
                    <a:latin typeface="Calibri"/>
                  </a:rPr>
                  <a:t>Future </a:t>
                </a:r>
                <a:r>
                  <a:rPr lang="en-US" sz="4500" b="1" dirty="0">
                    <a:solidFill>
                      <a:srgbClr val="000000"/>
                    </a:solidFill>
                    <a:latin typeface="Calibri"/>
                  </a:rPr>
                  <a:t>Work</a:t>
                </a:r>
                <a:endParaRPr dirty="0"/>
              </a:p>
            </p:txBody>
          </p:sp>
          <p:sp>
            <p:nvSpPr>
              <p:cNvPr id="69" name="CustomShape 26"/>
              <p:cNvSpPr/>
              <p:nvPr/>
            </p:nvSpPr>
            <p:spPr>
              <a:xfrm>
                <a:off x="1922432" y="40948053"/>
                <a:ext cx="14474952" cy="59967"/>
              </a:xfrm>
              <a:prstGeom prst="roundRect">
                <a:avLst>
                  <a:gd name="adj" fmla="val 16667"/>
                </a:avLst>
              </a:prstGeom>
              <a:solidFill>
                <a:srgbClr val="003264"/>
              </a:solidFill>
              <a:ln w="25560">
                <a:solidFill>
                  <a:srgbClr val="003264"/>
                </a:solidFill>
                <a:round/>
              </a:ln>
            </p:spPr>
          </p:sp>
          <p:sp>
            <p:nvSpPr>
              <p:cNvPr id="70" name="CustomShape 27"/>
              <p:cNvSpPr/>
              <p:nvPr/>
            </p:nvSpPr>
            <p:spPr>
              <a:xfrm>
                <a:off x="1800197" y="41160612"/>
                <a:ext cx="14564880" cy="3736272"/>
              </a:xfrm>
              <a:prstGeom prst="rect">
                <a:avLst/>
              </a:prstGeom>
            </p:spPr>
            <p:txBody>
              <a:bodyPr lIns="113040" tIns="56520" rIns="113040" bIns="56520"/>
              <a:lstStyle/>
              <a:p>
                <a:pPr lvl="0"/>
                <a:r>
                  <a:rPr lang="en-US" sz="4000" dirty="0">
                    <a:latin typeface="Calibri" panose="020F0502020204030204" pitchFamily="34" charset="0"/>
                  </a:rPr>
                  <a:t> </a:t>
                </a:r>
                <a:r>
                  <a:rPr lang="en-US" sz="4000" dirty="0" smtClean="0">
                    <a:latin typeface="Calibri" panose="020F0502020204030204" pitchFamily="34" charset="0"/>
                  </a:rPr>
                  <a:t>Evaluation </a:t>
                </a:r>
                <a:r>
                  <a:rPr lang="en-US" sz="4000" dirty="0">
                    <a:latin typeface="Calibri" panose="020F0502020204030204" pitchFamily="34" charset="0"/>
                  </a:rPr>
                  <a:t>of the system based on: </a:t>
                </a:r>
              </a:p>
              <a:p>
                <a:pPr marL="1028700" lvl="1" indent="-571500">
                  <a:buFont typeface="Arial" panose="020B0604020202020204" pitchFamily="34" charset="0"/>
                  <a:buChar char="•"/>
                </a:pPr>
                <a:r>
                  <a:rPr lang="en-US" sz="4000" dirty="0">
                    <a:latin typeface="Calibri" panose="020F0502020204030204" pitchFamily="34" charset="0"/>
                  </a:rPr>
                  <a:t>Discoverability of resources by machines using metadata.</a:t>
                </a:r>
              </a:p>
              <a:p>
                <a:pPr marL="1028700" lvl="1" indent="-571500">
                  <a:buFont typeface="Arial" panose="020B0604020202020204" pitchFamily="34" charset="0"/>
                  <a:buChar char="•"/>
                </a:pPr>
                <a:r>
                  <a:rPr lang="en-US" sz="4000" dirty="0">
                    <a:latin typeface="Calibri" panose="020F0502020204030204" pitchFamily="34" charset="0"/>
                  </a:rPr>
                  <a:t>Usability for human users.</a:t>
                </a:r>
              </a:p>
            </p:txBody>
          </p:sp>
        </p:grpSp>
        <p:grpSp>
          <p:nvGrpSpPr>
            <p:cNvPr id="13" name="Group 12"/>
            <p:cNvGrpSpPr/>
            <p:nvPr/>
          </p:nvGrpSpPr>
          <p:grpSpPr>
            <a:xfrm>
              <a:off x="859971" y="38632277"/>
              <a:ext cx="14473947" cy="3821078"/>
              <a:chOff x="1405094" y="42685820"/>
              <a:chExt cx="14473947" cy="3821078"/>
            </a:xfrm>
          </p:grpSpPr>
          <p:sp>
            <p:nvSpPr>
              <p:cNvPr id="3" name="TextBox 2"/>
              <p:cNvSpPr txBox="1"/>
              <p:nvPr/>
            </p:nvSpPr>
            <p:spPr>
              <a:xfrm>
                <a:off x="1615049" y="43644576"/>
                <a:ext cx="14263992" cy="2862322"/>
              </a:xfrm>
              <a:prstGeom prst="rect">
                <a:avLst/>
              </a:prstGeom>
              <a:noFill/>
            </p:spPr>
            <p:txBody>
              <a:bodyPr wrap="square" rtlCol="0">
                <a:spAutoFit/>
              </a:bodyPr>
              <a:lstStyle/>
              <a:p>
                <a:r>
                  <a:rPr lang="en-US" sz="3000" dirty="0">
                    <a:solidFill>
                      <a:srgbClr val="000000"/>
                    </a:solidFill>
                    <a:latin typeface="Calibri" panose="020F0502020204030204" pitchFamily="34" charset="0"/>
                  </a:rPr>
                  <a:t>[1] </a:t>
                </a:r>
                <a:r>
                  <a:rPr lang="en-US" sz="3000" dirty="0">
                    <a:latin typeface="Calibri" panose="020F0502020204030204" pitchFamily="34" charset="0"/>
                  </a:rPr>
                  <a:t>Understanding Metadata (pp. 4-10). (2004). </a:t>
                </a:r>
                <a:r>
                  <a:rPr lang="en-US" sz="3000" dirty="0" smtClean="0">
                    <a:latin typeface="Calibri" panose="020F0502020204030204" pitchFamily="34" charset="0"/>
                  </a:rPr>
                  <a:t>Bethesda, NISO </a:t>
                </a:r>
                <a:r>
                  <a:rPr lang="en-US" sz="3000" dirty="0">
                    <a:latin typeface="Calibri" panose="020F0502020204030204" pitchFamily="34" charset="0"/>
                  </a:rPr>
                  <a:t>Press National Information Standards </a:t>
                </a:r>
                <a:r>
                  <a:rPr lang="en-US" sz="3000" dirty="0" smtClean="0">
                    <a:latin typeface="Calibri" panose="020F0502020204030204" pitchFamily="34" charset="0"/>
                  </a:rPr>
                  <a:t>Organization</a:t>
                </a:r>
              </a:p>
              <a:p>
                <a:r>
                  <a:rPr lang="en-US" sz="3000" dirty="0" smtClean="0">
                    <a:latin typeface="Calibri" panose="020F0502020204030204" pitchFamily="34" charset="0"/>
                  </a:rPr>
                  <a:t>[2] Semantic Web, </a:t>
                </a:r>
                <a:r>
                  <a:rPr lang="en-US" sz="3000" dirty="0">
                    <a:latin typeface="Calibri" panose="020F0502020204030204" pitchFamily="34" charset="0"/>
                  </a:rPr>
                  <a:t>Retrieved April 15, 2015 </a:t>
                </a:r>
                <a:r>
                  <a:rPr lang="en-US" sz="3000" dirty="0" smtClean="0">
                    <a:latin typeface="Calibri" panose="020F0502020204030204" pitchFamily="34" charset="0"/>
                  </a:rPr>
                  <a:t>from http</a:t>
                </a:r>
                <a:r>
                  <a:rPr lang="en-US" sz="3000" dirty="0">
                    <a:latin typeface="Calibri" panose="020F0502020204030204" pitchFamily="34" charset="0"/>
                  </a:rPr>
                  <a:t>://www.w3.org/standards/semanticweb/data</a:t>
                </a:r>
                <a:endParaRPr lang="en-US" sz="3000" dirty="0" smtClean="0">
                  <a:latin typeface="Calibri" panose="020F0502020204030204" pitchFamily="34" charset="0"/>
                </a:endParaRPr>
              </a:p>
              <a:p>
                <a:r>
                  <a:rPr lang="en-US" sz="3000" dirty="0" smtClean="0">
                    <a:solidFill>
                      <a:srgbClr val="000000"/>
                    </a:solidFill>
                    <a:latin typeface="Calibri" panose="020F0502020204030204" pitchFamily="34" charset="0"/>
                  </a:rPr>
                  <a:t>[3] </a:t>
                </a:r>
                <a:r>
                  <a:rPr lang="en-US" sz="3000" dirty="0" smtClean="0">
                    <a:latin typeface="Calibri" panose="020F0502020204030204" pitchFamily="34" charset="0"/>
                  </a:rPr>
                  <a:t>FOAF, Retrieved April 15, 2015 from </a:t>
                </a:r>
                <a:r>
                  <a:rPr lang="en-US" sz="3000" dirty="0">
                    <a:latin typeface="Calibri" panose="020F0502020204030204" pitchFamily="34" charset="0"/>
                  </a:rPr>
                  <a:t>http://www.foaf-project.org</a:t>
                </a:r>
                <a:r>
                  <a:rPr lang="en-US" sz="3000" dirty="0" smtClean="0">
                    <a:latin typeface="Calibri" panose="020F0502020204030204" pitchFamily="34" charset="0"/>
                  </a:rPr>
                  <a:t>/.</a:t>
                </a:r>
              </a:p>
              <a:p>
                <a:r>
                  <a:rPr lang="en-US" sz="3000" dirty="0" smtClean="0">
                    <a:latin typeface="Calibri" panose="020F0502020204030204" pitchFamily="34" charset="0"/>
                  </a:rPr>
                  <a:t>[4] iLink Website: </a:t>
                </a:r>
                <a:r>
                  <a:rPr lang="en-US" sz="3000" dirty="0">
                    <a:latin typeface="Calibri" panose="020F0502020204030204" pitchFamily="34" charset="0"/>
                  </a:rPr>
                  <a:t>http://iLink.cybershare.utep.edu/</a:t>
                </a:r>
                <a:r>
                  <a:rPr lang="en-US" sz="3000" dirty="0" smtClean="0">
                    <a:latin typeface="Calibri" panose="020F0502020204030204" pitchFamily="34" charset="0"/>
                  </a:rPr>
                  <a:t> </a:t>
                </a:r>
                <a:endParaRPr lang="en-US" sz="3000" dirty="0">
                  <a:latin typeface="Calibri" panose="020F0502020204030204" pitchFamily="34" charset="0"/>
                </a:endParaRPr>
              </a:p>
            </p:txBody>
          </p:sp>
          <p:sp>
            <p:nvSpPr>
              <p:cNvPr id="144" name="CustomShape 25"/>
              <p:cNvSpPr/>
              <p:nvPr/>
            </p:nvSpPr>
            <p:spPr>
              <a:xfrm>
                <a:off x="1405094" y="42685820"/>
                <a:ext cx="8438400" cy="798480"/>
              </a:xfrm>
              <a:prstGeom prst="rect">
                <a:avLst/>
              </a:prstGeom>
            </p:spPr>
            <p:txBody>
              <a:bodyPr lIns="113040" tIns="56520" rIns="113040" bIns="56520"/>
              <a:lstStyle/>
              <a:p>
                <a:pPr>
                  <a:lnSpc>
                    <a:spcPct val="100000"/>
                  </a:lnSpc>
                </a:pPr>
                <a:r>
                  <a:rPr lang="en-US" sz="4500" b="1" dirty="0" smtClean="0">
                    <a:solidFill>
                      <a:srgbClr val="000000"/>
                    </a:solidFill>
                    <a:latin typeface="Calibri"/>
                  </a:rPr>
                  <a:t>References</a:t>
                </a:r>
                <a:endParaRPr dirty="0"/>
              </a:p>
            </p:txBody>
          </p:sp>
          <p:sp>
            <p:nvSpPr>
              <p:cNvPr id="145" name="CustomShape 26"/>
              <p:cNvSpPr/>
              <p:nvPr/>
            </p:nvSpPr>
            <p:spPr>
              <a:xfrm>
                <a:off x="1454992" y="43362130"/>
                <a:ext cx="14422462" cy="45719"/>
              </a:xfrm>
              <a:prstGeom prst="roundRect">
                <a:avLst>
                  <a:gd name="adj" fmla="val 16667"/>
                </a:avLst>
              </a:prstGeom>
              <a:solidFill>
                <a:srgbClr val="003264"/>
              </a:solidFill>
              <a:ln w="25560">
                <a:solidFill>
                  <a:srgbClr val="003264"/>
                </a:solidFill>
                <a:round/>
              </a:ln>
            </p:spPr>
          </p:sp>
        </p:grpSp>
        <p:sp>
          <p:nvSpPr>
            <p:cNvPr id="110" name="CustomShape 6"/>
            <p:cNvSpPr/>
            <p:nvPr/>
          </p:nvSpPr>
          <p:spPr>
            <a:xfrm>
              <a:off x="17198758" y="17889168"/>
              <a:ext cx="14611680" cy="1855675"/>
            </a:xfrm>
            <a:prstGeom prst="rect">
              <a:avLst/>
            </a:prstGeom>
          </p:spPr>
          <p:txBody>
            <a:bodyPr lIns="90000" tIns="45000" rIns="90000" bIns="45000"/>
            <a:lstStyle/>
            <a:p>
              <a:r>
                <a:rPr lang="en-US" sz="4000" dirty="0" smtClean="0">
                  <a:latin typeface="Calibri" panose="020F0502020204030204" pitchFamily="34" charset="0"/>
                </a:rPr>
                <a:t>Can semantic-, web-based approaches, e.g., ontologies, enable the creation of systems that automatically integrate information about a research group and share information for both humans and machines?</a:t>
              </a:r>
              <a:endParaRPr lang="en-US" sz="4000" dirty="0">
                <a:latin typeface="Calibri" panose="020F0502020204030204" pitchFamily="34" charset="0"/>
              </a:endParaRPr>
            </a:p>
          </p:txBody>
        </p:sp>
        <p:sp>
          <p:nvSpPr>
            <p:cNvPr id="119" name="CustomShape 12"/>
            <p:cNvSpPr/>
            <p:nvPr/>
          </p:nvSpPr>
          <p:spPr>
            <a:xfrm flipV="1">
              <a:off x="17225994" y="17736768"/>
              <a:ext cx="14474952" cy="57376"/>
            </a:xfrm>
            <a:prstGeom prst="roundRect">
              <a:avLst>
                <a:gd name="adj" fmla="val 16667"/>
              </a:avLst>
            </a:prstGeom>
            <a:solidFill>
              <a:srgbClr val="003264"/>
            </a:solidFill>
            <a:ln w="25560">
              <a:solidFill>
                <a:srgbClr val="003264"/>
              </a:solidFill>
              <a:round/>
            </a:ln>
          </p:spPr>
        </p:sp>
        <p:sp>
          <p:nvSpPr>
            <p:cNvPr id="120" name="CustomShape 3"/>
            <p:cNvSpPr/>
            <p:nvPr/>
          </p:nvSpPr>
          <p:spPr>
            <a:xfrm>
              <a:off x="17105734" y="16850155"/>
              <a:ext cx="5830466" cy="1039013"/>
            </a:xfrm>
            <a:prstGeom prst="rect">
              <a:avLst/>
            </a:prstGeom>
          </p:spPr>
          <p:txBody>
            <a:bodyPr lIns="113040" tIns="56520" rIns="113040" bIns="56520"/>
            <a:lstStyle/>
            <a:p>
              <a:pPr>
                <a:lnSpc>
                  <a:spcPct val="100000"/>
                </a:lnSpc>
              </a:pPr>
              <a:r>
                <a:rPr lang="en-US" sz="4500" b="1" dirty="0" smtClean="0">
                  <a:solidFill>
                    <a:srgbClr val="000000"/>
                  </a:solidFill>
                  <a:latin typeface="Calibri"/>
                </a:rPr>
                <a:t>Research Question</a:t>
              </a:r>
              <a:endParaRPr dirty="0"/>
            </a:p>
          </p:txBody>
        </p:sp>
        <p:sp>
          <p:nvSpPr>
            <p:cNvPr id="121" name="CustomShape 6"/>
            <p:cNvSpPr/>
            <p:nvPr/>
          </p:nvSpPr>
          <p:spPr>
            <a:xfrm>
              <a:off x="17225994" y="21408116"/>
              <a:ext cx="14611680" cy="2147639"/>
            </a:xfrm>
            <a:prstGeom prst="rect">
              <a:avLst/>
            </a:prstGeom>
          </p:spPr>
          <p:txBody>
            <a:bodyPr lIns="90000" tIns="45000" rIns="90000" bIns="45000"/>
            <a:lstStyle/>
            <a:p>
              <a:pPr lvl="0"/>
              <a:r>
                <a:rPr lang="en-US" sz="4000" dirty="0" smtClean="0">
                  <a:latin typeface="Calibri" panose="020F0502020204030204" pitchFamily="34" charset="0"/>
                </a:rPr>
                <a:t>Design a </a:t>
              </a:r>
              <a:r>
                <a:rPr lang="en-US" sz="4000" dirty="0">
                  <a:latin typeface="Calibri" panose="020F0502020204030204" pitchFamily="34" charset="0"/>
                </a:rPr>
                <a:t>web-based application for the iLink research group that can be : </a:t>
              </a:r>
              <a:endParaRPr lang="en-US" sz="4000" dirty="0" smtClean="0">
                <a:latin typeface="Calibri" panose="020F0502020204030204" pitchFamily="34" charset="0"/>
              </a:endParaRPr>
            </a:p>
            <a:p>
              <a:pPr marL="857250" lvl="0" indent="-857250">
                <a:buAutoNum type="romanLcParenR"/>
              </a:pPr>
              <a:r>
                <a:rPr lang="en-US" sz="4000" dirty="0" smtClean="0">
                  <a:latin typeface="Calibri" panose="020F0502020204030204" pitchFamily="34" charset="0"/>
                </a:rPr>
                <a:t>dynamically </a:t>
              </a:r>
              <a:r>
                <a:rPr lang="en-US" sz="4000" dirty="0">
                  <a:latin typeface="Calibri" panose="020F0502020204030204" pitchFamily="34" charset="0"/>
                </a:rPr>
                <a:t>populated </a:t>
              </a:r>
              <a:r>
                <a:rPr lang="en-US" sz="4000" dirty="0" smtClean="0">
                  <a:latin typeface="Calibri" panose="020F0502020204030204" pitchFamily="34" charset="0"/>
                </a:rPr>
                <a:t>from </a:t>
              </a:r>
              <a:r>
                <a:rPr lang="en-US" sz="4000" dirty="0">
                  <a:latin typeface="Calibri" panose="020F0502020204030204" pitchFamily="34" charset="0"/>
                </a:rPr>
                <a:t>heterogeneous sources, </a:t>
              </a:r>
              <a:endParaRPr lang="en-US" sz="4000" dirty="0" smtClean="0">
                <a:latin typeface="Calibri" panose="020F0502020204030204" pitchFamily="34" charset="0"/>
              </a:endParaRPr>
            </a:p>
            <a:p>
              <a:pPr marL="857250" lvl="0" indent="-857250">
                <a:buAutoNum type="romanLcParenR"/>
              </a:pPr>
              <a:r>
                <a:rPr lang="en-US" sz="4000" dirty="0" smtClean="0">
                  <a:latin typeface="Calibri" panose="020F0502020204030204" pitchFamily="34" charset="0"/>
                </a:rPr>
                <a:t>mobile-friendly  </a:t>
              </a:r>
              <a:r>
                <a:rPr lang="en-US" sz="4000" dirty="0">
                  <a:latin typeface="Calibri" panose="020F0502020204030204" pitchFamily="34" charset="0"/>
                </a:rPr>
                <a:t>for human consumption, </a:t>
              </a:r>
              <a:endParaRPr lang="en-US" sz="4000" dirty="0" smtClean="0">
                <a:latin typeface="Calibri" panose="020F0502020204030204" pitchFamily="34" charset="0"/>
              </a:endParaRPr>
            </a:p>
            <a:p>
              <a:pPr marL="857250" lvl="0" indent="-857250">
                <a:buAutoNum type="romanLcParenR"/>
              </a:pPr>
              <a:r>
                <a:rPr lang="en-US" sz="4000" dirty="0" smtClean="0">
                  <a:latin typeface="Calibri" panose="020F0502020204030204" pitchFamily="34" charset="0"/>
                </a:rPr>
                <a:t>use </a:t>
              </a:r>
              <a:r>
                <a:rPr lang="en-US" sz="4000" dirty="0">
                  <a:latin typeface="Calibri" panose="020F0502020204030204" pitchFamily="34" charset="0"/>
                </a:rPr>
                <a:t>web standards for interoperability of other systems, </a:t>
              </a:r>
              <a:r>
                <a:rPr lang="en-US" sz="4000" dirty="0" smtClean="0">
                  <a:latin typeface="Calibri" panose="020F0502020204030204" pitchFamily="34" charset="0"/>
                </a:rPr>
                <a:t> and</a:t>
              </a:r>
            </a:p>
            <a:p>
              <a:pPr marL="857250" lvl="0" indent="-857250">
                <a:buAutoNum type="romanLcParenR"/>
              </a:pPr>
              <a:r>
                <a:rPr lang="en-US" sz="4000" dirty="0" smtClean="0">
                  <a:latin typeface="Calibri" panose="020F0502020204030204" pitchFamily="34" charset="0"/>
                </a:rPr>
                <a:t>share  </a:t>
              </a:r>
              <a:r>
                <a:rPr lang="en-US" sz="4000" dirty="0">
                  <a:latin typeface="Calibri" panose="020F0502020204030204" pitchFamily="34" charset="0"/>
                </a:rPr>
                <a:t>resources using semantic annotations (meta-data) for machine processing.</a:t>
              </a:r>
            </a:p>
          </p:txBody>
        </p:sp>
        <p:sp>
          <p:nvSpPr>
            <p:cNvPr id="122" name="CustomShape 12"/>
            <p:cNvSpPr/>
            <p:nvPr/>
          </p:nvSpPr>
          <p:spPr>
            <a:xfrm flipV="1">
              <a:off x="17285092" y="21226973"/>
              <a:ext cx="14474952" cy="57376"/>
            </a:xfrm>
            <a:prstGeom prst="roundRect">
              <a:avLst>
                <a:gd name="adj" fmla="val 16667"/>
              </a:avLst>
            </a:prstGeom>
            <a:solidFill>
              <a:srgbClr val="003264"/>
            </a:solidFill>
            <a:ln w="25560">
              <a:solidFill>
                <a:srgbClr val="003264"/>
              </a:solidFill>
              <a:round/>
            </a:ln>
          </p:spPr>
        </p:sp>
        <p:sp>
          <p:nvSpPr>
            <p:cNvPr id="123" name="CustomShape 3"/>
            <p:cNvSpPr/>
            <p:nvPr/>
          </p:nvSpPr>
          <p:spPr>
            <a:xfrm>
              <a:off x="17186512" y="20396507"/>
              <a:ext cx="5830466" cy="1039013"/>
            </a:xfrm>
            <a:prstGeom prst="rect">
              <a:avLst/>
            </a:prstGeom>
          </p:spPr>
          <p:txBody>
            <a:bodyPr lIns="113040" tIns="56520" rIns="113040" bIns="56520"/>
            <a:lstStyle/>
            <a:p>
              <a:pPr>
                <a:lnSpc>
                  <a:spcPct val="100000"/>
                </a:lnSpc>
              </a:pPr>
              <a:r>
                <a:rPr lang="en-US" sz="4500" b="1" dirty="0" smtClean="0">
                  <a:solidFill>
                    <a:srgbClr val="000000"/>
                  </a:solidFill>
                  <a:latin typeface="Calibri"/>
                </a:rPr>
                <a:t>Objective</a:t>
              </a:r>
              <a:endParaRPr dirty="0"/>
            </a:p>
          </p:txBody>
        </p:sp>
      </p:grpSp>
      <p:grpSp>
        <p:nvGrpSpPr>
          <p:cNvPr id="23" name="Group 22"/>
          <p:cNvGrpSpPr/>
          <p:nvPr/>
        </p:nvGrpSpPr>
        <p:grpSpPr>
          <a:xfrm>
            <a:off x="527927" y="9677400"/>
            <a:ext cx="15014378" cy="33985200"/>
            <a:chOff x="604590" y="9677400"/>
            <a:chExt cx="15014378" cy="33985200"/>
          </a:xfrm>
        </p:grpSpPr>
        <p:grpSp>
          <p:nvGrpSpPr>
            <p:cNvPr id="24" name="Group 23"/>
            <p:cNvGrpSpPr/>
            <p:nvPr/>
          </p:nvGrpSpPr>
          <p:grpSpPr>
            <a:xfrm>
              <a:off x="604590" y="9677400"/>
              <a:ext cx="15014378" cy="33985200"/>
              <a:chOff x="604590" y="10373155"/>
              <a:chExt cx="15014378" cy="33985200"/>
            </a:xfrm>
          </p:grpSpPr>
          <p:grpSp>
            <p:nvGrpSpPr>
              <p:cNvPr id="8" name="Group 7"/>
              <p:cNvGrpSpPr/>
              <p:nvPr/>
            </p:nvGrpSpPr>
            <p:grpSpPr>
              <a:xfrm>
                <a:off x="1019144" y="10373155"/>
                <a:ext cx="14599823" cy="7838623"/>
                <a:chOff x="901800" y="11090331"/>
                <a:chExt cx="31192200" cy="7838623"/>
              </a:xfrm>
            </p:grpSpPr>
            <p:sp>
              <p:nvSpPr>
                <p:cNvPr id="44" name="CustomShape 3"/>
                <p:cNvSpPr/>
                <p:nvPr/>
              </p:nvSpPr>
              <p:spPr>
                <a:xfrm>
                  <a:off x="1010731" y="11090331"/>
                  <a:ext cx="8438400" cy="798480"/>
                </a:xfrm>
                <a:prstGeom prst="rect">
                  <a:avLst/>
                </a:prstGeom>
              </p:spPr>
              <p:txBody>
                <a:bodyPr lIns="113040" tIns="56520" rIns="113040" bIns="56520"/>
                <a:lstStyle/>
                <a:p>
                  <a:pPr>
                    <a:lnSpc>
                      <a:spcPct val="100000"/>
                    </a:lnSpc>
                  </a:pPr>
                  <a:r>
                    <a:rPr lang="en-US" sz="4500" b="1" dirty="0" smtClean="0">
                      <a:solidFill>
                        <a:srgbClr val="000000"/>
                      </a:solidFill>
                      <a:latin typeface="Calibri"/>
                    </a:rPr>
                    <a:t>Motivation</a:t>
                  </a:r>
                  <a:endParaRPr dirty="0"/>
                </a:p>
              </p:txBody>
            </p:sp>
            <p:sp>
              <p:nvSpPr>
                <p:cNvPr id="45" name="CustomShape 4"/>
                <p:cNvSpPr/>
                <p:nvPr/>
              </p:nvSpPr>
              <p:spPr>
                <a:xfrm>
                  <a:off x="901800" y="12186720"/>
                  <a:ext cx="31192200" cy="6742234"/>
                </a:xfrm>
                <a:prstGeom prst="rect">
                  <a:avLst/>
                </a:prstGeom>
              </p:spPr>
              <p:txBody>
                <a:bodyPr lIns="113040" tIns="56520" rIns="113040" bIns="56520"/>
                <a:lstStyle/>
                <a:p>
                  <a:pPr marL="571500" indent="-571500" algn="just">
                    <a:buFont typeface="Arial" panose="020B0604020202020204" pitchFamily="34" charset="0"/>
                    <a:buChar char="•"/>
                  </a:pPr>
                  <a:r>
                    <a:rPr lang="en-US" sz="4000" dirty="0">
                      <a:latin typeface="Calibri" panose="020F0502020204030204" pitchFamily="34" charset="0"/>
                    </a:rPr>
                    <a:t>Maintaining information about research group efforts is a tedious manual </a:t>
                  </a:r>
                  <a:r>
                    <a:rPr lang="en-US" sz="4000" dirty="0" smtClean="0">
                      <a:latin typeface="Calibri" panose="020F0502020204030204" pitchFamily="34" charset="0"/>
                    </a:rPr>
                    <a:t>task.</a:t>
                  </a:r>
                  <a:endParaRPr lang="en-US" sz="4000" dirty="0" smtClean="0">
                    <a:latin typeface="Calibri" panose="020F0502020204030204" pitchFamily="34" charset="0"/>
                  </a:endParaRPr>
                </a:p>
                <a:p>
                  <a:pPr marL="571500" lvl="0" indent="-571500">
                    <a:buFont typeface="Arial" panose="020B0604020202020204" pitchFamily="34" charset="0"/>
                    <a:buChar char="•"/>
                  </a:pPr>
                  <a:r>
                    <a:rPr lang="en-US" sz="4000" dirty="0">
                      <a:latin typeface="Calibri" panose="020F0502020204030204" pitchFamily="34" charset="0"/>
                    </a:rPr>
                    <a:t>Sharing resources using natural languages, like English, are good for humans but hard for computers to process. Sharing resources using machine languages, like JSON, are great for machines but hard for humans to </a:t>
                  </a:r>
                  <a:r>
                    <a:rPr lang="en-US" sz="4000" dirty="0" smtClean="0">
                      <a:latin typeface="Calibri" panose="020F0502020204030204" pitchFamily="34" charset="0"/>
                    </a:rPr>
                    <a:t>understand (Fig. 1).</a:t>
                  </a:r>
                  <a:endParaRPr lang="en-US" sz="4000" dirty="0">
                    <a:latin typeface="Calibri" panose="020F0502020204030204" pitchFamily="34" charset="0"/>
                  </a:endParaRPr>
                </a:p>
                <a:p>
                  <a:pPr marL="571500" lvl="0" indent="-571500">
                    <a:buFont typeface="Arial" panose="020B0604020202020204" pitchFamily="34" charset="0"/>
                    <a:buChar char="•"/>
                  </a:pPr>
                  <a:r>
                    <a:rPr lang="en-US" sz="4000" dirty="0">
                      <a:latin typeface="Calibri" panose="020F0502020204030204" pitchFamily="34" charset="0"/>
                    </a:rPr>
                    <a:t>Having a one stop place where resources of  research groups can be dynamically populated from  other sources and share information for both, humans and machines, would save time and also increase reusability of their resources.  </a:t>
                  </a:r>
                </a:p>
                <a:p>
                  <a:pPr marL="571500" indent="-571500" algn="just">
                    <a:buFont typeface="Arial" panose="020B0604020202020204" pitchFamily="34" charset="0"/>
                    <a:buChar char="•"/>
                  </a:pPr>
                  <a:endParaRPr lang="es-MX" sz="4000" dirty="0">
                    <a:solidFill>
                      <a:srgbClr val="000000"/>
                    </a:solidFill>
                    <a:latin typeface="Calibri" panose="020F0502020204030204" pitchFamily="34" charset="0"/>
                  </a:endParaRPr>
                </a:p>
              </p:txBody>
            </p:sp>
          </p:grpSp>
          <p:sp>
            <p:nvSpPr>
              <p:cNvPr id="52" name="CustomShape 11"/>
              <p:cNvSpPr/>
              <p:nvPr/>
            </p:nvSpPr>
            <p:spPr>
              <a:xfrm>
                <a:off x="1143000" y="18493451"/>
                <a:ext cx="8438400" cy="798480"/>
              </a:xfrm>
              <a:prstGeom prst="rect">
                <a:avLst/>
              </a:prstGeom>
            </p:spPr>
            <p:txBody>
              <a:bodyPr lIns="113040" tIns="56520" rIns="113040" bIns="56520"/>
              <a:lstStyle/>
              <a:p>
                <a:pPr>
                  <a:lnSpc>
                    <a:spcPct val="100000"/>
                  </a:lnSpc>
                </a:pPr>
                <a:r>
                  <a:rPr lang="en-US" sz="4500" b="1" dirty="0" smtClean="0">
                    <a:solidFill>
                      <a:srgbClr val="000000"/>
                    </a:solidFill>
                    <a:latin typeface="Calibri"/>
                  </a:rPr>
                  <a:t>Methodology</a:t>
                </a:r>
                <a:endParaRPr dirty="0"/>
              </a:p>
            </p:txBody>
          </p:sp>
          <p:sp>
            <p:nvSpPr>
              <p:cNvPr id="53" name="CustomShape 12"/>
              <p:cNvSpPr/>
              <p:nvPr/>
            </p:nvSpPr>
            <p:spPr>
              <a:xfrm flipV="1">
                <a:off x="1069926" y="19291930"/>
                <a:ext cx="14474952" cy="54864"/>
              </a:xfrm>
              <a:prstGeom prst="roundRect">
                <a:avLst>
                  <a:gd name="adj" fmla="val 16667"/>
                </a:avLst>
              </a:prstGeom>
              <a:solidFill>
                <a:srgbClr val="003264"/>
              </a:solidFill>
              <a:ln w="25560">
                <a:solidFill>
                  <a:srgbClr val="003264"/>
                </a:solidFill>
                <a:round/>
              </a:ln>
            </p:spPr>
          </p:sp>
          <p:sp>
            <p:nvSpPr>
              <p:cNvPr id="2" name="TextBox 1"/>
              <p:cNvSpPr txBox="1"/>
              <p:nvPr/>
            </p:nvSpPr>
            <p:spPr>
              <a:xfrm>
                <a:off x="1069928" y="19523134"/>
                <a:ext cx="14549040" cy="15881271"/>
              </a:xfrm>
              <a:prstGeom prst="rect">
                <a:avLst/>
              </a:prstGeom>
              <a:noFill/>
            </p:spPr>
            <p:txBody>
              <a:bodyPr wrap="square" rtlCol="0">
                <a:spAutoFit/>
              </a:bodyPr>
              <a:lstStyle/>
              <a:p>
                <a:pPr marL="742950" lvl="0" indent="-742950">
                  <a:buFont typeface="+mj-lt"/>
                  <a:buAutoNum type="arabicPeriod"/>
                </a:pPr>
                <a:r>
                  <a:rPr lang="en-US" sz="3800" dirty="0" smtClean="0">
                    <a:latin typeface="Calibri" panose="020F0502020204030204" pitchFamily="34" charset="0"/>
                  </a:rPr>
                  <a:t>Design </a:t>
                </a:r>
                <a:r>
                  <a:rPr lang="en-US" sz="3800" dirty="0">
                    <a:latin typeface="Calibri" panose="020F0502020204030204" pitchFamily="34" charset="0"/>
                  </a:rPr>
                  <a:t>of a high-level data model (E/R diagram) that covers information retrieved from other sources and </a:t>
                </a:r>
                <a:r>
                  <a:rPr lang="en-US" sz="3800" dirty="0" smtClean="0">
                    <a:latin typeface="Calibri" panose="020F0502020204030204" pitchFamily="34" charset="0"/>
                  </a:rPr>
                  <a:t>metadata</a:t>
                </a:r>
                <a:r>
                  <a:rPr lang="en-US" sz="3800" dirty="0">
                    <a:latin typeface="Calibri" panose="020F0502020204030204" pitchFamily="34" charset="0"/>
                  </a:rPr>
                  <a:t> </a:t>
                </a:r>
                <a:r>
                  <a:rPr lang="en-US" sz="3800" dirty="0" smtClean="0">
                    <a:latin typeface="Calibri" panose="020F0502020204030204" pitchFamily="34" charset="0"/>
                  </a:rPr>
                  <a:t>(Fig. 2).</a:t>
                </a:r>
                <a:endParaRPr lang="en-US" sz="3800" dirty="0">
                  <a:latin typeface="Calibri" panose="020F0502020204030204" pitchFamily="34" charset="0"/>
                </a:endParaRPr>
              </a:p>
              <a:p>
                <a:pPr marL="742950" lvl="0" indent="-742950">
                  <a:buFont typeface="+mj-lt"/>
                  <a:buAutoNum type="arabicPeriod"/>
                </a:pPr>
                <a:r>
                  <a:rPr lang="en-US" sz="3800" dirty="0" smtClean="0">
                    <a:latin typeface="Calibri" panose="020F0502020204030204" pitchFamily="34" charset="0"/>
                  </a:rPr>
                  <a:t>Evaluation </a:t>
                </a:r>
                <a:r>
                  <a:rPr lang="en-US" sz="3800" dirty="0">
                    <a:latin typeface="Calibri" panose="020F0502020204030204" pitchFamily="34" charset="0"/>
                  </a:rPr>
                  <a:t>for frameworks for web development that </a:t>
                </a:r>
                <a:r>
                  <a:rPr lang="en-US" sz="3800" dirty="0" smtClean="0">
                    <a:latin typeface="Calibri" panose="020F0502020204030204" pitchFamily="34" charset="0"/>
                  </a:rPr>
                  <a:t> support s </a:t>
                </a:r>
                <a:r>
                  <a:rPr lang="en-US" sz="3800" dirty="0" smtClean="0">
                    <a:latin typeface="Calibri" panose="020F0502020204030204" pitchFamily="34" charset="0"/>
                  </a:rPr>
                  <a:t>the  creation of </a:t>
                </a:r>
                <a:r>
                  <a:rPr lang="en-US" sz="3800" dirty="0" smtClean="0">
                    <a:latin typeface="Calibri" panose="020F0502020204030204" pitchFamily="34" charset="0"/>
                  </a:rPr>
                  <a:t>responsive mobile-, human-friendly website and the use of standards for interoperability</a:t>
                </a:r>
              </a:p>
              <a:p>
                <a:pPr marL="742950" lvl="0" indent="-742950">
                  <a:buFont typeface="+mj-lt"/>
                  <a:buAutoNum type="arabicPeriod"/>
                </a:pPr>
                <a:r>
                  <a:rPr lang="en-US" sz="3800" dirty="0" smtClean="0">
                    <a:latin typeface="Calibri" panose="020F0502020204030204" pitchFamily="34" charset="0"/>
                  </a:rPr>
                  <a:t>Develop </a:t>
                </a:r>
                <a:r>
                  <a:rPr lang="en-US" sz="3800" dirty="0">
                    <a:latin typeface="Calibri" panose="020F0502020204030204" pitchFamily="34" charset="0"/>
                  </a:rPr>
                  <a:t>the </a:t>
                </a:r>
                <a:r>
                  <a:rPr lang="en-US" sz="3800" dirty="0" smtClean="0">
                    <a:latin typeface="Calibri" panose="020F0502020204030204" pitchFamily="34" charset="0"/>
                  </a:rPr>
                  <a:t>front- and back- </a:t>
                </a:r>
                <a:r>
                  <a:rPr lang="en-US" sz="3800" dirty="0" smtClean="0">
                    <a:latin typeface="Calibri" panose="020F0502020204030204" pitchFamily="34" charset="0"/>
                  </a:rPr>
                  <a:t>end of </a:t>
                </a:r>
                <a:r>
                  <a:rPr lang="en-US" sz="3800" dirty="0" smtClean="0">
                    <a:latin typeface="Calibri" panose="020F0502020204030204" pitchFamily="34" charset="0"/>
                  </a:rPr>
                  <a:t> a research group website </a:t>
                </a:r>
                <a:r>
                  <a:rPr lang="en-US" sz="3800" dirty="0">
                    <a:latin typeface="Calibri" panose="020F0502020204030204" pitchFamily="34" charset="0"/>
                  </a:rPr>
                  <a:t>through the use </a:t>
                </a:r>
                <a:r>
                  <a:rPr lang="en-US" sz="3800" dirty="0" smtClean="0">
                    <a:latin typeface="Calibri" panose="020F0502020204030204" pitchFamily="34" charset="0"/>
                  </a:rPr>
                  <a:t>latest web-based technologies.</a:t>
                </a:r>
                <a:endParaRPr lang="en-US" sz="3800" dirty="0" smtClean="0">
                  <a:latin typeface="Calibri" panose="020F0502020204030204" pitchFamily="34" charset="0"/>
                </a:endParaRPr>
              </a:p>
              <a:p>
                <a:pPr marL="742950" lvl="0" indent="-742950">
                  <a:buFont typeface="+mj-lt"/>
                  <a:buAutoNum type="arabicPeriod"/>
                </a:pPr>
                <a:r>
                  <a:rPr lang="en-US" sz="3800" dirty="0">
                    <a:latin typeface="Calibri" panose="020F0502020204030204" pitchFamily="34" charset="0"/>
                  </a:rPr>
                  <a:t>Comparing metadata </a:t>
                </a:r>
                <a:r>
                  <a:rPr lang="en-US" sz="3800" dirty="0" smtClean="0">
                    <a:latin typeface="Calibri" panose="020F0502020204030204" pitchFamily="34" charset="0"/>
                  </a:rPr>
                  <a:t>standards </a:t>
                </a:r>
                <a:r>
                  <a:rPr lang="en-US" sz="3800" dirty="0">
                    <a:latin typeface="Calibri" panose="020F0502020204030204" pitchFamily="34" charset="0"/>
                  </a:rPr>
                  <a:t>and vocabulary to share research group’s </a:t>
                </a:r>
                <a:r>
                  <a:rPr lang="en-US" sz="3800" dirty="0" smtClean="0">
                    <a:latin typeface="Calibri" panose="020F0502020204030204" pitchFamily="34" charset="0"/>
                  </a:rPr>
                  <a:t>resources with semantic annotations.</a:t>
                </a:r>
                <a:endParaRPr lang="en-US" sz="3800" dirty="0" smtClean="0">
                  <a:latin typeface="Calibri" panose="020F0502020204030204" pitchFamily="34" charset="0"/>
                </a:endParaRPr>
              </a:p>
              <a:p>
                <a:pPr marL="742950" lvl="0" indent="-742950">
                  <a:buFont typeface="+mj-lt"/>
                  <a:buAutoNum type="arabicPeriod"/>
                </a:pPr>
                <a:r>
                  <a:rPr lang="en-US" sz="3800" dirty="0" smtClean="0">
                    <a:latin typeface="Calibri" panose="020F0502020204030204" pitchFamily="34" charset="0"/>
                  </a:rPr>
                  <a:t>Annotate </a:t>
                </a:r>
                <a:r>
                  <a:rPr lang="en-US" sz="3800" dirty="0">
                    <a:latin typeface="Calibri" panose="020F0502020204030204" pitchFamily="34" charset="0"/>
                  </a:rPr>
                  <a:t>semantically the information shared through the </a:t>
                </a:r>
                <a:r>
                  <a:rPr lang="en-US" sz="3800" dirty="0" smtClean="0">
                    <a:latin typeface="Calibri" panose="020F0502020204030204" pitchFamily="34" charset="0"/>
                  </a:rPr>
                  <a:t>website.</a:t>
                </a: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smtClean="0">
                  <a:latin typeface="Calibri" panose="020F0502020204030204" pitchFamily="34" charset="0"/>
                </a:endParaRPr>
              </a:p>
              <a:p>
                <a:pPr marL="742950" lvl="0" indent="-742950">
                  <a:buFont typeface="+mj-lt"/>
                  <a:buAutoNum type="arabicPeriod"/>
                </a:pPr>
                <a:endParaRPr lang="en-US" sz="3800" dirty="0">
                  <a:latin typeface="Calibri" panose="020F0502020204030204" pitchFamily="34" charset="0"/>
                </a:endParaRPr>
              </a:p>
              <a:p>
                <a:pPr marL="742950" lvl="0" indent="-742950">
                  <a:buFont typeface="+mj-lt"/>
                  <a:buAutoNum type="arabicPeriod"/>
                </a:pPr>
                <a:r>
                  <a:rPr lang="en-US" sz="3800" dirty="0" smtClean="0">
                    <a:latin typeface="Calibri" panose="020F0502020204030204" pitchFamily="34" charset="0"/>
                  </a:rPr>
                  <a:t>Evaluate </a:t>
                </a:r>
                <a:r>
                  <a:rPr lang="en-US" sz="3800" dirty="0">
                    <a:latin typeface="Calibri" panose="020F0502020204030204" pitchFamily="34" charset="0"/>
                  </a:rPr>
                  <a:t>the web-based system.</a:t>
                </a:r>
              </a:p>
            </p:txBody>
          </p:sp>
          <p:sp>
            <p:nvSpPr>
              <p:cNvPr id="115" name="CustomShape 12"/>
              <p:cNvSpPr/>
              <p:nvPr/>
            </p:nvSpPr>
            <p:spPr>
              <a:xfrm>
                <a:off x="1069929" y="11362168"/>
                <a:ext cx="14472376" cy="50000"/>
              </a:xfrm>
              <a:prstGeom prst="roundRect">
                <a:avLst>
                  <a:gd name="adj" fmla="val 16667"/>
                </a:avLst>
              </a:prstGeom>
              <a:solidFill>
                <a:srgbClr val="003264"/>
              </a:solidFill>
              <a:ln w="25560">
                <a:solidFill>
                  <a:srgbClr val="003264"/>
                </a:solidFill>
                <a:round/>
              </a:ln>
            </p:spPr>
          </p:sp>
          <p:pic>
            <p:nvPicPr>
              <p:cNvPr id="129" name="Picture 202"/>
              <p:cNvPicPr/>
              <p:nvPr/>
            </p:nvPicPr>
            <p:blipFill>
              <a:blip r:embed="rId5"/>
              <a:stretch>
                <a:fillRect/>
              </a:stretch>
            </p:blipFill>
            <p:spPr>
              <a:xfrm>
                <a:off x="604590" y="43377460"/>
                <a:ext cx="1076820" cy="980895"/>
              </a:xfrm>
              <a:prstGeom prst="rect">
                <a:avLst/>
              </a:prstGeom>
            </p:spPr>
          </p:pic>
        </p:grpSp>
        <p:sp>
          <p:nvSpPr>
            <p:cNvPr id="12" name="TextBox 11"/>
            <p:cNvSpPr txBox="1"/>
            <p:nvPr/>
          </p:nvSpPr>
          <p:spPr>
            <a:xfrm>
              <a:off x="1315918" y="32809518"/>
              <a:ext cx="12400545" cy="954107"/>
            </a:xfrm>
            <a:prstGeom prst="rect">
              <a:avLst/>
            </a:prstGeom>
            <a:noFill/>
          </p:spPr>
          <p:txBody>
            <a:bodyPr wrap="square" rtlCol="0">
              <a:spAutoFit/>
            </a:bodyPr>
            <a:lstStyle/>
            <a:p>
              <a:pPr algn="ctr"/>
              <a:r>
                <a:rPr lang="en-US" sz="2800" b="1" dirty="0">
                  <a:latin typeface="Calibri" panose="020F0502020204030204" pitchFamily="34" charset="0"/>
                </a:rPr>
                <a:t>Figure </a:t>
              </a:r>
              <a:r>
                <a:rPr lang="en-US" sz="2800" b="1" dirty="0" smtClean="0">
                  <a:latin typeface="Calibri" panose="020F0502020204030204" pitchFamily="34" charset="0"/>
                </a:rPr>
                <a:t>1. </a:t>
              </a:r>
              <a:r>
                <a:rPr lang="en-US" sz="2800" dirty="0" smtClean="0">
                  <a:latin typeface="Calibri" panose="020F0502020204030204" pitchFamily="34" charset="0"/>
                </a:rPr>
                <a:t>Differences </a:t>
              </a:r>
              <a:r>
                <a:rPr lang="en-US" sz="2800" dirty="0">
                  <a:latin typeface="Calibri" panose="020F0502020204030204" pitchFamily="34" charset="0"/>
                </a:rPr>
                <a:t>between data that can be understood by </a:t>
              </a:r>
              <a:r>
                <a:rPr lang="en-US" sz="2800" dirty="0" smtClean="0">
                  <a:latin typeface="Calibri" panose="020F0502020204030204" pitchFamily="34" charset="0"/>
                </a:rPr>
                <a:t>humans vs. </a:t>
              </a:r>
              <a:r>
                <a:rPr lang="en-US" sz="2800" dirty="0">
                  <a:latin typeface="Calibri" panose="020F0502020204030204" pitchFamily="34" charset="0"/>
                </a:rPr>
                <a:t>data that can be understood by </a:t>
              </a:r>
              <a:r>
                <a:rPr lang="en-US" sz="2800" dirty="0" smtClean="0">
                  <a:latin typeface="Calibri" panose="020F0502020204030204" pitchFamily="34" charset="0"/>
                </a:rPr>
                <a:t>machines. </a:t>
              </a:r>
              <a:endParaRPr lang="en-US" sz="2800" dirty="0">
                <a:latin typeface="Calibri" panose="020F0502020204030204" pitchFamily="34" charset="0"/>
              </a:endParaRPr>
            </a:p>
          </p:txBody>
        </p:sp>
      </p:grpSp>
      <p:grpSp>
        <p:nvGrpSpPr>
          <p:cNvPr id="4" name="Group 3"/>
          <p:cNvGrpSpPr/>
          <p:nvPr/>
        </p:nvGrpSpPr>
        <p:grpSpPr>
          <a:xfrm>
            <a:off x="19104712" y="33158139"/>
            <a:ext cx="10232288" cy="6642142"/>
            <a:chOff x="2921624" y="20670930"/>
            <a:chExt cx="9302081" cy="6038311"/>
          </a:xfrm>
        </p:grpSpPr>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2299" y="20670930"/>
              <a:ext cx="6698987" cy="5305661"/>
            </a:xfrm>
            <a:prstGeom prst="rect">
              <a:avLst/>
            </a:prstGeom>
          </p:spPr>
        </p:pic>
        <p:sp>
          <p:nvSpPr>
            <p:cNvPr id="25" name="Rectangle 24"/>
            <p:cNvSpPr/>
            <p:nvPr/>
          </p:nvSpPr>
          <p:spPr>
            <a:xfrm>
              <a:off x="2921624" y="26233586"/>
              <a:ext cx="9302081" cy="475655"/>
            </a:xfrm>
            <a:prstGeom prst="rect">
              <a:avLst/>
            </a:prstGeom>
          </p:spPr>
          <p:txBody>
            <a:bodyPr wrap="none">
              <a:spAutoFit/>
            </a:bodyPr>
            <a:lstStyle/>
            <a:p>
              <a:r>
                <a:rPr lang="en-US" sz="2800" b="1" dirty="0" smtClean="0">
                  <a:latin typeface="Calibri" panose="020F0502020204030204" pitchFamily="34" charset="0"/>
                </a:rPr>
                <a:t>Figure </a:t>
              </a:r>
              <a:r>
                <a:rPr lang="en-US" sz="2800" b="1" dirty="0" smtClean="0">
                  <a:latin typeface="Calibri" panose="020F0502020204030204" pitchFamily="34" charset="0"/>
                </a:rPr>
                <a:t>2.</a:t>
              </a:r>
              <a:r>
                <a:rPr lang="en-US" sz="2800" dirty="0" smtClean="0">
                  <a:latin typeface="Calibri" panose="020F0502020204030204" pitchFamily="34" charset="0"/>
                </a:rPr>
                <a:t> Entity </a:t>
              </a:r>
              <a:r>
                <a:rPr lang="en-US" sz="2800" dirty="0" smtClean="0">
                  <a:latin typeface="Calibri" panose="020F0502020204030204" pitchFamily="34" charset="0"/>
                </a:rPr>
                <a:t>Relationship </a:t>
              </a:r>
              <a:r>
                <a:rPr lang="en-US" sz="2800" dirty="0" smtClean="0">
                  <a:latin typeface="Calibri" panose="020F0502020204030204" pitchFamily="34" charset="0"/>
                </a:rPr>
                <a:t>diagram representing </a:t>
              </a:r>
              <a:r>
                <a:rPr lang="en-US" sz="2800" dirty="0" err="1" smtClean="0">
                  <a:latin typeface="Calibri" panose="020F0502020204030204" pitchFamily="34" charset="0"/>
                </a:rPr>
                <a:t>iLink’s</a:t>
              </a:r>
              <a:r>
                <a:rPr lang="en-US" sz="2800" dirty="0" smtClean="0">
                  <a:latin typeface="Calibri" panose="020F0502020204030204" pitchFamily="34" charset="0"/>
                </a:rPr>
                <a:t> information</a:t>
              </a:r>
              <a:endParaRPr lang="en-US" sz="2800" dirty="0">
                <a:latin typeface="Calibri" panose="020F0502020204030204" pitchFamily="34" charset="0"/>
              </a:endParaRPr>
            </a:p>
          </p:txBody>
        </p:sp>
      </p:grpSp>
      <p:sp>
        <p:nvSpPr>
          <p:cNvPr id="46" name="CustomShape 25"/>
          <p:cNvSpPr/>
          <p:nvPr/>
        </p:nvSpPr>
        <p:spPr>
          <a:xfrm>
            <a:off x="17164800" y="25222200"/>
            <a:ext cx="8438400" cy="798480"/>
          </a:xfrm>
          <a:prstGeom prst="rect">
            <a:avLst/>
          </a:prstGeom>
        </p:spPr>
        <p:txBody>
          <a:bodyPr lIns="113040" tIns="56520" rIns="113040" bIns="56520"/>
          <a:lstStyle/>
          <a:p>
            <a:pPr>
              <a:lnSpc>
                <a:spcPct val="100000"/>
              </a:lnSpc>
            </a:pPr>
            <a:r>
              <a:rPr lang="en-US" sz="4500" b="1" dirty="0" smtClean="0">
                <a:solidFill>
                  <a:srgbClr val="000000"/>
                </a:solidFill>
                <a:latin typeface="Calibri"/>
              </a:rPr>
              <a:t>Results</a:t>
            </a:r>
            <a:endParaRPr dirty="0"/>
          </a:p>
        </p:txBody>
      </p:sp>
      <p:sp>
        <p:nvSpPr>
          <p:cNvPr id="47" name="TextBox 46"/>
          <p:cNvSpPr txBox="1"/>
          <p:nvPr/>
        </p:nvSpPr>
        <p:spPr>
          <a:xfrm>
            <a:off x="17053158" y="26246972"/>
            <a:ext cx="14085130" cy="6247864"/>
          </a:xfrm>
          <a:prstGeom prst="rect">
            <a:avLst/>
          </a:prstGeom>
          <a:noFill/>
        </p:spPr>
        <p:txBody>
          <a:bodyPr wrap="square" rtlCol="0">
            <a:spAutoFit/>
          </a:bodyPr>
          <a:lstStyle/>
          <a:p>
            <a:pPr marL="571500" lvl="0" indent="-571500">
              <a:buFont typeface="Arial" panose="020B0604020202020204" pitchFamily="34" charset="0"/>
              <a:buChar char="•"/>
            </a:pPr>
            <a:r>
              <a:rPr lang="en-US" sz="4000" dirty="0" smtClean="0">
                <a:latin typeface="Calibri" panose="020F0502020204030204" pitchFamily="34" charset="0"/>
              </a:rPr>
              <a:t>The iLink research group’s </a:t>
            </a:r>
            <a:r>
              <a:rPr lang="en-US" sz="4000" dirty="0">
                <a:latin typeface="Calibri" panose="020F0502020204030204" pitchFamily="34" charset="0"/>
              </a:rPr>
              <a:t>dynamic website </a:t>
            </a:r>
            <a:r>
              <a:rPr lang="en-US" sz="4000" dirty="0" smtClean="0">
                <a:latin typeface="Calibri" panose="020F0502020204030204" pitchFamily="34" charset="0"/>
              </a:rPr>
              <a:t>was created. This website is: i) dynamically populated from othe</a:t>
            </a:r>
            <a:r>
              <a:rPr lang="en-US" sz="4000" dirty="0" smtClean="0">
                <a:latin typeface="Calibri" panose="020F0502020204030204" pitchFamily="34" charset="0"/>
              </a:rPr>
              <a:t>r sources, ii) based on </a:t>
            </a:r>
            <a:r>
              <a:rPr lang="en-US" sz="4000" dirty="0">
                <a:latin typeface="Calibri" panose="020F0502020204030204" pitchFamily="34" charset="0"/>
              </a:rPr>
              <a:t>Model-View-Controller </a:t>
            </a:r>
            <a:r>
              <a:rPr lang="en-US" sz="4000" dirty="0" smtClean="0">
                <a:latin typeface="Calibri" panose="020F0502020204030204" pitchFamily="34" charset="0"/>
              </a:rPr>
              <a:t>architecture, iii) based on standard web-languages and technologies including Bootstrap, Code Igniter, HTML5 and JSON.</a:t>
            </a:r>
            <a:endParaRPr lang="en-US" sz="4000" dirty="0">
              <a:latin typeface="Calibri" panose="020F0502020204030204" pitchFamily="34" charset="0"/>
            </a:endParaRPr>
          </a:p>
          <a:p>
            <a:pPr marL="571500" lvl="0" indent="-571500">
              <a:buFont typeface="Arial" panose="020B0604020202020204" pitchFamily="34" charset="0"/>
              <a:buChar char="•"/>
            </a:pPr>
            <a:r>
              <a:rPr lang="en-US" sz="4000" dirty="0" smtClean="0">
                <a:latin typeface="Calibri" panose="020F0502020204030204" pitchFamily="34" charset="0"/>
              </a:rPr>
              <a:t>The information shared on the </a:t>
            </a:r>
            <a:r>
              <a:rPr lang="en-US" sz="4000" dirty="0" err="1" smtClean="0">
                <a:latin typeface="Calibri" panose="020F0502020204030204" pitchFamily="34" charset="0"/>
              </a:rPr>
              <a:t>iLink’s</a:t>
            </a:r>
            <a:r>
              <a:rPr lang="en-US" sz="4000" dirty="0" smtClean="0">
                <a:latin typeface="Calibri" panose="020F0502020204030204" pitchFamily="34" charset="0"/>
              </a:rPr>
              <a:t> website is prepared for </a:t>
            </a:r>
            <a:r>
              <a:rPr lang="en-US" sz="4000" dirty="0" smtClean="0">
                <a:latin typeface="Calibri" panose="020F0502020204030204" pitchFamily="34" charset="0"/>
              </a:rPr>
              <a:t>semantic annotations to </a:t>
            </a:r>
            <a:r>
              <a:rPr lang="en-US" sz="4000" dirty="0">
                <a:latin typeface="Calibri" panose="020F0502020204030204" pitchFamily="34" charset="0"/>
              </a:rPr>
              <a:t>be fully understandable for both humans and machines</a:t>
            </a:r>
            <a:r>
              <a:rPr lang="en-US" sz="4000" dirty="0" smtClean="0">
                <a:latin typeface="Calibri" panose="020F0502020204030204" pitchFamily="34" charset="0"/>
              </a:rPr>
              <a:t>. We are currently identifying controlled vocabularies to describe the information on the website, including Friend of a Friend[3] and schema.org</a:t>
            </a:r>
            <a:endParaRPr lang="en-US" sz="4000" dirty="0">
              <a:latin typeface="Calibri" panose="020F0502020204030204" pitchFamily="34" charset="0"/>
            </a:endParaRPr>
          </a:p>
        </p:txBody>
      </p:sp>
      <p:sp>
        <p:nvSpPr>
          <p:cNvPr id="48" name="CustomShape 12"/>
          <p:cNvSpPr/>
          <p:nvPr/>
        </p:nvSpPr>
        <p:spPr>
          <a:xfrm>
            <a:off x="17229538" y="26005536"/>
            <a:ext cx="14474952" cy="54864"/>
          </a:xfrm>
          <a:prstGeom prst="roundRect">
            <a:avLst>
              <a:gd name="adj" fmla="val 16667"/>
            </a:avLst>
          </a:prstGeom>
          <a:solidFill>
            <a:srgbClr val="003264"/>
          </a:solidFill>
          <a:ln w="25560">
            <a:solidFill>
              <a:srgbClr val="003264"/>
            </a:solidFill>
            <a:round/>
          </a:ln>
        </p:spPr>
      </p:sp>
      <p:pic>
        <p:nvPicPr>
          <p:cNvPr id="10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5680" t="29792" r="18375" b="20833"/>
          <a:stretch/>
        </p:blipFill>
        <p:spPr bwMode="auto">
          <a:xfrm>
            <a:off x="772845" y="25908000"/>
            <a:ext cx="12562155" cy="5288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524000" y="24777449"/>
            <a:ext cx="1567434" cy="1130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54" name="Oval 53"/>
          <p:cNvSpPr/>
          <p:nvPr/>
        </p:nvSpPr>
        <p:spPr>
          <a:xfrm>
            <a:off x="4495800" y="29197049"/>
            <a:ext cx="1908581" cy="1130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Degree</a:t>
            </a:r>
            <a:endParaRPr lang="en-US" dirty="0"/>
          </a:p>
        </p:txBody>
      </p:sp>
      <p:sp>
        <p:nvSpPr>
          <p:cNvPr id="55" name="Oval 54"/>
          <p:cNvSpPr/>
          <p:nvPr/>
        </p:nvSpPr>
        <p:spPr>
          <a:xfrm>
            <a:off x="6625819" y="25539449"/>
            <a:ext cx="1908581" cy="1130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Position</a:t>
            </a:r>
            <a:endParaRPr lang="en-US" dirty="0"/>
          </a:p>
        </p:txBody>
      </p:sp>
      <p:sp>
        <p:nvSpPr>
          <p:cNvPr id="56" name="Oval 55"/>
          <p:cNvSpPr/>
          <p:nvPr/>
        </p:nvSpPr>
        <p:spPr>
          <a:xfrm>
            <a:off x="1066800" y="31318200"/>
            <a:ext cx="1908581" cy="1130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Personal Website</a:t>
            </a:r>
          </a:p>
        </p:txBody>
      </p:sp>
      <p:cxnSp>
        <p:nvCxnSpPr>
          <p:cNvPr id="9" name="Straight Arrow Connector 8"/>
          <p:cNvCxnSpPr>
            <a:stCxn id="6" idx="4"/>
          </p:cNvCxnSpPr>
          <p:nvPr/>
        </p:nvCxnSpPr>
        <p:spPr>
          <a:xfrm>
            <a:off x="2307717" y="25908000"/>
            <a:ext cx="0" cy="32386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55" idx="4"/>
          </p:cNvCxnSpPr>
          <p:nvPr/>
        </p:nvCxnSpPr>
        <p:spPr>
          <a:xfrm flipH="1">
            <a:off x="7580109" y="26670000"/>
            <a:ext cx="1" cy="5327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54" idx="0"/>
          </p:cNvCxnSpPr>
          <p:nvPr/>
        </p:nvCxnSpPr>
        <p:spPr>
          <a:xfrm flipV="1">
            <a:off x="5449312" y="28232624"/>
            <a:ext cx="17141" cy="9644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56" idx="0"/>
          </p:cNvCxnSpPr>
          <p:nvPr/>
        </p:nvCxnSpPr>
        <p:spPr>
          <a:xfrm flipV="1">
            <a:off x="2002779" y="30836951"/>
            <a:ext cx="402871" cy="48124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56" idx="0"/>
          </p:cNvCxnSpPr>
          <p:nvPr/>
        </p:nvCxnSpPr>
        <p:spPr>
          <a:xfrm flipH="1" flipV="1">
            <a:off x="2021090" y="30836951"/>
            <a:ext cx="1" cy="48124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56" idx="0"/>
          </p:cNvCxnSpPr>
          <p:nvPr/>
        </p:nvCxnSpPr>
        <p:spPr>
          <a:xfrm flipH="1" flipV="1">
            <a:off x="1516002" y="30836951"/>
            <a:ext cx="529141" cy="48124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79" name="Oval 78"/>
          <p:cNvSpPr/>
          <p:nvPr/>
        </p:nvSpPr>
        <p:spPr>
          <a:xfrm>
            <a:off x="14550619" y="29177999"/>
            <a:ext cx="1908581" cy="1130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Research Interests</a:t>
            </a:r>
            <a:endParaRPr lang="en-US" dirty="0"/>
          </a:p>
        </p:txBody>
      </p:sp>
      <p:cxnSp>
        <p:nvCxnSpPr>
          <p:cNvPr id="82" name="Straight Arrow Connector 81"/>
          <p:cNvCxnSpPr>
            <a:stCxn id="79" idx="2"/>
          </p:cNvCxnSpPr>
          <p:nvPr/>
        </p:nvCxnSpPr>
        <p:spPr>
          <a:xfrm flipH="1" flipV="1">
            <a:off x="13335000" y="29197049"/>
            <a:ext cx="1215619" cy="546226"/>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H="1" flipV="1">
            <a:off x="10744200" y="29743274"/>
            <a:ext cx="3958820" cy="15240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6" name="CustomShape 25"/>
          <p:cNvSpPr/>
          <p:nvPr/>
        </p:nvSpPr>
        <p:spPr>
          <a:xfrm>
            <a:off x="17104272" y="9753600"/>
            <a:ext cx="8438400" cy="798480"/>
          </a:xfrm>
          <a:prstGeom prst="rect">
            <a:avLst/>
          </a:prstGeom>
        </p:spPr>
        <p:txBody>
          <a:bodyPr lIns="113040" tIns="56520" rIns="113040" bIns="56520"/>
          <a:lstStyle/>
          <a:p>
            <a:r>
              <a:rPr lang="en-US" sz="4500" b="1" dirty="0">
                <a:latin typeface="Calibri" panose="020F0502020204030204" pitchFamily="34" charset="0"/>
              </a:rPr>
              <a:t>Background</a:t>
            </a:r>
            <a:endParaRPr lang="en-US" sz="4500" dirty="0">
              <a:latin typeface="Calibri" panose="020F0502020204030204" pitchFamily="34" charset="0"/>
            </a:endParaRPr>
          </a:p>
        </p:txBody>
      </p:sp>
      <p:sp>
        <p:nvSpPr>
          <p:cNvPr id="97" name="CustomShape 27"/>
          <p:cNvSpPr/>
          <p:nvPr/>
        </p:nvSpPr>
        <p:spPr>
          <a:xfrm>
            <a:off x="17015806" y="10780234"/>
            <a:ext cx="14564880" cy="5731204"/>
          </a:xfrm>
          <a:prstGeom prst="rect">
            <a:avLst/>
          </a:prstGeom>
        </p:spPr>
        <p:txBody>
          <a:bodyPr lIns="113040" tIns="56520" rIns="113040" bIns="56520"/>
          <a:lstStyle/>
          <a:p>
            <a:pPr marL="457200" indent="-457200">
              <a:buFont typeface="Arial" panose="020B0604020202020204" pitchFamily="34" charset="0"/>
              <a:buChar char="•"/>
            </a:pPr>
            <a:r>
              <a:rPr lang="en-US" sz="3500" dirty="0">
                <a:latin typeface="Calibri" panose="020F0502020204030204" pitchFamily="34" charset="0"/>
              </a:rPr>
              <a:t>The </a:t>
            </a:r>
            <a:r>
              <a:rPr lang="en-US" sz="3500" b="1" dirty="0">
                <a:latin typeface="Calibri" panose="020F0502020204030204" pitchFamily="34" charset="0"/>
              </a:rPr>
              <a:t>Semantic Web </a:t>
            </a:r>
            <a:r>
              <a:rPr lang="en-US" sz="3500" dirty="0">
                <a:latin typeface="Calibri" panose="020F0502020204030204" pitchFamily="34" charset="0"/>
              </a:rPr>
              <a:t>is a standard promoted by the World Wide Web Consortium which aims at converting the World Wide Web from the current model largely unstructured documents and data into a </a:t>
            </a:r>
            <a:r>
              <a:rPr lang="en-US" sz="3500" dirty="0" smtClean="0">
                <a:latin typeface="Calibri" panose="020F0502020204030204" pitchFamily="34" charset="0"/>
              </a:rPr>
              <a:t>common machine understandable </a:t>
            </a:r>
            <a:r>
              <a:rPr lang="en-US" sz="3500" dirty="0">
                <a:latin typeface="Calibri" panose="020F0502020204030204" pitchFamily="34" charset="0"/>
              </a:rPr>
              <a:t>framework that allows data to be shared </a:t>
            </a:r>
            <a:r>
              <a:rPr lang="en-US" sz="3500" dirty="0" smtClean="0">
                <a:latin typeface="Calibri" panose="020F0502020204030204" pitchFamily="34" charset="0"/>
              </a:rPr>
              <a:t>and reused</a:t>
            </a:r>
            <a:r>
              <a:rPr lang="en-US" sz="3500" dirty="0" smtClean="0">
                <a:latin typeface="Calibri" panose="020F0502020204030204" pitchFamily="34" charset="0"/>
              </a:rPr>
              <a:t>. [2] </a:t>
            </a:r>
            <a:endParaRPr lang="en-US" sz="3500" dirty="0" smtClean="0">
              <a:latin typeface="Calibri" panose="020F0502020204030204" pitchFamily="34" charset="0"/>
            </a:endParaRPr>
          </a:p>
          <a:p>
            <a:pPr marL="457200" indent="-457200">
              <a:buFont typeface="Arial" panose="020B0604020202020204" pitchFamily="34" charset="0"/>
              <a:buChar char="•"/>
            </a:pPr>
            <a:r>
              <a:rPr lang="en-US" sz="3500" b="1" dirty="0" smtClean="0">
                <a:latin typeface="Calibri" panose="020F0502020204030204" pitchFamily="34" charset="0"/>
              </a:rPr>
              <a:t>Web-Services</a:t>
            </a:r>
            <a:r>
              <a:rPr lang="en-US" sz="3500" dirty="0" smtClean="0">
                <a:latin typeface="Calibri" panose="020F0502020204030204" pitchFamily="34" charset="0"/>
              </a:rPr>
              <a:t> are client and server applications that enable the communication between two electronic devices over a network</a:t>
            </a:r>
            <a:r>
              <a:rPr lang="en-US" sz="3500" dirty="0" smtClean="0">
                <a:latin typeface="Calibri" panose="020F0502020204030204" pitchFamily="34" charset="0"/>
              </a:rPr>
              <a:t>. [2]</a:t>
            </a:r>
            <a:endParaRPr lang="en-US" sz="3500" dirty="0" smtClean="0">
              <a:latin typeface="Calibri" panose="020F0502020204030204" pitchFamily="34" charset="0"/>
            </a:endParaRPr>
          </a:p>
          <a:p>
            <a:pPr marL="457200" indent="-457200">
              <a:buFont typeface="Arial" panose="020B0604020202020204" pitchFamily="34" charset="0"/>
              <a:buChar char="•"/>
            </a:pPr>
            <a:r>
              <a:rPr lang="en-US" sz="3500" b="1" dirty="0" smtClean="0">
                <a:latin typeface="Calibri" panose="020F0502020204030204" pitchFamily="34" charset="0"/>
              </a:rPr>
              <a:t>Metadata</a:t>
            </a:r>
            <a:r>
              <a:rPr lang="en-US" sz="3500" dirty="0" smtClean="0">
                <a:latin typeface="Calibri" panose="020F0502020204030204" pitchFamily="34" charset="0"/>
              </a:rPr>
              <a:t> </a:t>
            </a:r>
            <a:r>
              <a:rPr lang="en-US" sz="3500" dirty="0">
                <a:latin typeface="Calibri" panose="020F0502020204030204" pitchFamily="34" charset="0"/>
              </a:rPr>
              <a:t>is structured information that describes, explains, locates, or otherwise makes </a:t>
            </a:r>
            <a:r>
              <a:rPr lang="en-US" sz="3500" dirty="0" smtClean="0">
                <a:latin typeface="Calibri" panose="020F0502020204030204" pitchFamily="34" charset="0"/>
              </a:rPr>
              <a:t>it easier </a:t>
            </a:r>
            <a:r>
              <a:rPr lang="en-US" sz="3500" dirty="0">
                <a:latin typeface="Calibri" panose="020F0502020204030204" pitchFamily="34" charset="0"/>
              </a:rPr>
              <a:t>to retrieve, use, or manage an information resource. Metadata is often called data </a:t>
            </a:r>
            <a:r>
              <a:rPr lang="en-US" sz="3500" dirty="0" smtClean="0">
                <a:latin typeface="Calibri" panose="020F0502020204030204" pitchFamily="34" charset="0"/>
              </a:rPr>
              <a:t>about data</a:t>
            </a:r>
            <a:r>
              <a:rPr lang="en-US" sz="3500" dirty="0">
                <a:latin typeface="Calibri" panose="020F0502020204030204" pitchFamily="34" charset="0"/>
              </a:rPr>
              <a:t>. It is really important because it facilitates discovery of relevant information. </a:t>
            </a:r>
            <a:r>
              <a:rPr lang="en-US" sz="3500" dirty="0" smtClean="0">
                <a:latin typeface="Calibri" panose="020F0502020204030204" pitchFamily="34" charset="0"/>
              </a:rPr>
              <a:t>[1]</a:t>
            </a:r>
            <a:endParaRPr lang="en-US" sz="3500" dirty="0" smtClean="0">
              <a:latin typeface="Calibri" panose="020F0502020204030204" pitchFamily="34" charset="0"/>
            </a:endParaRPr>
          </a:p>
          <a:p>
            <a:pPr marL="457200" indent="-457200">
              <a:buFont typeface="Arial" panose="020B0604020202020204" pitchFamily="34" charset="0"/>
              <a:buChar char="•"/>
            </a:pPr>
            <a:endParaRPr lang="en-US" sz="3500" dirty="0" smtClean="0">
              <a:latin typeface="Calibri" panose="020F0502020204030204" pitchFamily="34" charset="0"/>
            </a:endParaRPr>
          </a:p>
          <a:p>
            <a:pPr marL="457200" indent="-457200">
              <a:buFont typeface="Arial" panose="020B0604020202020204" pitchFamily="34" charset="0"/>
              <a:buChar char="•"/>
            </a:pPr>
            <a:endParaRPr lang="en-US" sz="3500" dirty="0">
              <a:latin typeface="Calibri" panose="020F0502020204030204" pitchFamily="34" charset="0"/>
            </a:endParaRPr>
          </a:p>
        </p:txBody>
      </p:sp>
      <p:sp>
        <p:nvSpPr>
          <p:cNvPr id="98" name="CustomShape 12"/>
          <p:cNvSpPr/>
          <p:nvPr/>
        </p:nvSpPr>
        <p:spPr>
          <a:xfrm flipV="1">
            <a:off x="17105734" y="10661685"/>
            <a:ext cx="14474952" cy="54864"/>
          </a:xfrm>
          <a:prstGeom prst="roundRect">
            <a:avLst>
              <a:gd name="adj" fmla="val 16667"/>
            </a:avLst>
          </a:prstGeom>
          <a:solidFill>
            <a:srgbClr val="003264"/>
          </a:solidFill>
          <a:ln w="25560">
            <a:solidFill>
              <a:srgbClr val="003264"/>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TotalTime>
  <Words>743</Words>
  <Application>Microsoft Office PowerPoint</Application>
  <PresentationFormat>Custom</PresentationFormat>
  <Paragraphs>69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Itiel</dc:creator>
  <cp:lastModifiedBy>Villanueva Rosales, Natalia</cp:lastModifiedBy>
  <cp:revision>94</cp:revision>
  <dcterms:modified xsi:type="dcterms:W3CDTF">2015-04-15T22:31:00Z</dcterms:modified>
</cp:coreProperties>
</file>