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26" r:id="rId2"/>
    <p:sldId id="415" r:id="rId3"/>
    <p:sldId id="414" r:id="rId4"/>
    <p:sldId id="416" r:id="rId5"/>
    <p:sldId id="418" r:id="rId6"/>
    <p:sldId id="423" r:id="rId7"/>
    <p:sldId id="419" r:id="rId8"/>
    <p:sldId id="424" r:id="rId9"/>
    <p:sldId id="421" r:id="rId10"/>
    <p:sldId id="420" r:id="rId11"/>
    <p:sldId id="417" r:id="rId12"/>
    <p:sldId id="422" r:id="rId13"/>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0C116C-84B7-4C21-B345-FCC3FBDCDD1F}">
          <p14:sldIdLst>
            <p14:sldId id="326"/>
            <p14:sldId id="415"/>
            <p14:sldId id="414"/>
            <p14:sldId id="416"/>
            <p14:sldId id="418"/>
            <p14:sldId id="423"/>
            <p14:sldId id="419"/>
            <p14:sldId id="424"/>
            <p14:sldId id="421"/>
            <p14:sldId id="420"/>
            <p14:sldId id="417"/>
            <p14:sldId id="42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24726"/>
    <a:srgbClr val="6CA644"/>
    <a:srgbClr val="F6F8AE"/>
    <a:srgbClr val="7F7F7F"/>
    <a:srgbClr val="62B57B"/>
    <a:srgbClr val="AEB785"/>
    <a:srgbClr val="333333"/>
    <a:srgbClr val="087FC3"/>
    <a:srgbClr val="F37B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94" autoAdjust="0"/>
    <p:restoredTop sz="94682" autoAdjust="0"/>
  </p:normalViewPr>
  <p:slideViewPr>
    <p:cSldViewPr snapToGrid="0">
      <p:cViewPr>
        <p:scale>
          <a:sx n="125" d="100"/>
          <a:sy n="125" d="100"/>
        </p:scale>
        <p:origin x="1254" y="972"/>
      </p:cViewPr>
      <p:guideLst>
        <p:guide orient="horz" pos="2160"/>
        <p:guide pos="3840"/>
        <p:guide orient="horz" pos="1620"/>
        <p:guide pos="2880"/>
      </p:guideLst>
    </p:cSldViewPr>
  </p:slideViewPr>
  <p:notesTextViewPr>
    <p:cViewPr>
      <p:scale>
        <a:sx n="3" d="2"/>
        <a:sy n="3" d="2"/>
      </p:scale>
      <p:origin x="0" y="0"/>
    </p:cViewPr>
  </p:notesTextViewPr>
  <p:sorterViewPr>
    <p:cViewPr>
      <p:scale>
        <a:sx n="70" d="100"/>
        <a:sy n="70" d="100"/>
      </p:scale>
      <p:origin x="0" y="0"/>
    </p:cViewPr>
  </p:sorterViewPr>
  <p:notesViewPr>
    <p:cSldViewPr snapToGrid="0">
      <p:cViewPr varScale="1">
        <p:scale>
          <a:sx n="50" d="100"/>
          <a:sy n="50" d="100"/>
        </p:scale>
        <p:origin x="2970"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C2AFB6-C729-4063-9CC3-15A6E2243AD9}" type="datetimeFigureOut">
              <a:rPr lang="en-US" smtClean="0"/>
              <a:pPr/>
              <a:t>8/16/2017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790E24-FAEF-47A2-BCA5-C337915AAEC4}" type="slidenum">
              <a:rPr lang="en-US" smtClean="0"/>
              <a:t>‹#›</a:t>
            </a:fld>
            <a:endParaRPr lang="en-US"/>
          </a:p>
        </p:txBody>
      </p:sp>
    </p:spTree>
    <p:extLst>
      <p:ext uri="{BB962C8B-B14F-4D97-AF65-F5344CB8AC3E}">
        <p14:creationId xmlns:p14="http://schemas.microsoft.com/office/powerpoint/2010/main" val="118014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2FFE3-91B8-4163-874B-3CA8E62B1B5D}" type="datetimeFigureOut">
              <a:rPr lang="en-US" smtClean="0"/>
              <a:pPr/>
              <a:t>8/16/2017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B9EAF2-C63D-4C88-B38E-9164CC087C51}" type="slidenum">
              <a:rPr lang="en-US" smtClean="0"/>
              <a:pPr/>
              <a:t>‹#›</a:t>
            </a:fld>
            <a:endParaRPr lang="en-US"/>
          </a:p>
        </p:txBody>
      </p:sp>
    </p:spTree>
    <p:extLst>
      <p:ext uri="{BB962C8B-B14F-4D97-AF65-F5344CB8AC3E}">
        <p14:creationId xmlns:p14="http://schemas.microsoft.com/office/powerpoint/2010/main" val="93587694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2</a:t>
            </a:fld>
            <a:endParaRPr lang="en-US" dirty="0"/>
          </a:p>
        </p:txBody>
      </p:sp>
    </p:spTree>
    <p:extLst>
      <p:ext uri="{BB962C8B-B14F-4D97-AF65-F5344CB8AC3E}">
        <p14:creationId xmlns:p14="http://schemas.microsoft.com/office/powerpoint/2010/main" val="389796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11</a:t>
            </a:fld>
            <a:endParaRPr lang="en-US" dirty="0"/>
          </a:p>
        </p:txBody>
      </p:sp>
    </p:spTree>
    <p:extLst>
      <p:ext uri="{BB962C8B-B14F-4D97-AF65-F5344CB8AC3E}">
        <p14:creationId xmlns:p14="http://schemas.microsoft.com/office/powerpoint/2010/main" val="3014578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12</a:t>
            </a:fld>
            <a:endParaRPr lang="en-US" dirty="0"/>
          </a:p>
        </p:txBody>
      </p:sp>
    </p:spTree>
    <p:extLst>
      <p:ext uri="{BB962C8B-B14F-4D97-AF65-F5344CB8AC3E}">
        <p14:creationId xmlns:p14="http://schemas.microsoft.com/office/powerpoint/2010/main" val="20603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3</a:t>
            </a:fld>
            <a:endParaRPr lang="en-US" dirty="0"/>
          </a:p>
        </p:txBody>
      </p:sp>
    </p:spTree>
    <p:extLst>
      <p:ext uri="{BB962C8B-B14F-4D97-AF65-F5344CB8AC3E}">
        <p14:creationId xmlns:p14="http://schemas.microsoft.com/office/powerpoint/2010/main" val="91789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4</a:t>
            </a:fld>
            <a:endParaRPr lang="en-US" dirty="0"/>
          </a:p>
        </p:txBody>
      </p:sp>
    </p:spTree>
    <p:extLst>
      <p:ext uri="{BB962C8B-B14F-4D97-AF65-F5344CB8AC3E}">
        <p14:creationId xmlns:p14="http://schemas.microsoft.com/office/powerpoint/2010/main" val="103817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5</a:t>
            </a:fld>
            <a:endParaRPr lang="en-US" dirty="0"/>
          </a:p>
        </p:txBody>
      </p:sp>
    </p:spTree>
    <p:extLst>
      <p:ext uri="{BB962C8B-B14F-4D97-AF65-F5344CB8AC3E}">
        <p14:creationId xmlns:p14="http://schemas.microsoft.com/office/powerpoint/2010/main" val="190440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6</a:t>
            </a:fld>
            <a:endParaRPr lang="en-US" dirty="0"/>
          </a:p>
        </p:txBody>
      </p:sp>
    </p:spTree>
    <p:extLst>
      <p:ext uri="{BB962C8B-B14F-4D97-AF65-F5344CB8AC3E}">
        <p14:creationId xmlns:p14="http://schemas.microsoft.com/office/powerpoint/2010/main" val="111831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7</a:t>
            </a:fld>
            <a:endParaRPr lang="en-US" dirty="0"/>
          </a:p>
        </p:txBody>
      </p:sp>
    </p:spTree>
    <p:extLst>
      <p:ext uri="{BB962C8B-B14F-4D97-AF65-F5344CB8AC3E}">
        <p14:creationId xmlns:p14="http://schemas.microsoft.com/office/powerpoint/2010/main" val="79512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8</a:t>
            </a:fld>
            <a:endParaRPr lang="en-US" dirty="0"/>
          </a:p>
        </p:txBody>
      </p:sp>
    </p:spTree>
    <p:extLst>
      <p:ext uri="{BB962C8B-B14F-4D97-AF65-F5344CB8AC3E}">
        <p14:creationId xmlns:p14="http://schemas.microsoft.com/office/powerpoint/2010/main" val="2463889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9</a:t>
            </a:fld>
            <a:endParaRPr lang="en-US" dirty="0"/>
          </a:p>
        </p:txBody>
      </p:sp>
    </p:spTree>
    <p:extLst>
      <p:ext uri="{BB962C8B-B14F-4D97-AF65-F5344CB8AC3E}">
        <p14:creationId xmlns:p14="http://schemas.microsoft.com/office/powerpoint/2010/main" val="353514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9EAF2-C63D-4C88-B38E-9164CC087C51}" type="slidenum">
              <a:rPr lang="en-US" smtClean="0"/>
              <a:pPr/>
              <a:t>10</a:t>
            </a:fld>
            <a:endParaRPr lang="en-US" dirty="0"/>
          </a:p>
        </p:txBody>
      </p:sp>
    </p:spTree>
    <p:extLst>
      <p:ext uri="{BB962C8B-B14F-4D97-AF65-F5344CB8AC3E}">
        <p14:creationId xmlns:p14="http://schemas.microsoft.com/office/powerpoint/2010/main" val="159700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Box 5"/>
          <p:cNvSpPr txBox="1">
            <a:spLocks noChangeArrowheads="1"/>
          </p:cNvSpPr>
          <p:nvPr userDrawn="1"/>
        </p:nvSpPr>
        <p:spPr bwMode="auto">
          <a:xfrm>
            <a:off x="679461" y="4933651"/>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Verdana"/>
                <a:cs typeface="Verdana"/>
              </a:rPr>
              <a:t>INTEL CONFIDENTIAL</a:t>
            </a:r>
          </a:p>
        </p:txBody>
      </p:sp>
      <p:sp>
        <p:nvSpPr>
          <p:cNvPr id="14" name="TextBox 13"/>
          <p:cNvSpPr txBox="1"/>
          <p:nvPr userDrawn="1"/>
        </p:nvSpPr>
        <p:spPr>
          <a:xfrm>
            <a:off x="141514" y="4887484"/>
            <a:ext cx="36179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435EC5FB-0C8E-4818-A81D-78796ABB4840}" type="slidenum">
              <a:rPr kumimoji="0" lang="en-US" sz="800" b="0" i="0" u="none" strike="noStrike" kern="0" cap="none" spc="0" normalizeH="0" baseline="0" noProof="0" smtClean="0">
                <a:ln>
                  <a:noFill/>
                </a:ln>
                <a:solidFill>
                  <a:srgbClr val="FFFFFF"/>
                </a:solidFill>
                <a:effectLst/>
                <a:uLnTx/>
                <a:uFillTx/>
                <a:latin typeface="Verdana" pitchFamily="34" charset="0"/>
                <a:ea typeface="Verdana" pitchFamily="34" charset="0"/>
                <a:cs typeface="Verdana" pitchFamily="34" charset="0"/>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rgbClr val="FFFFFF"/>
              </a:solidFill>
              <a:effectLst/>
              <a:uLnTx/>
              <a:uFillTx/>
              <a:latin typeface="Verdana" pitchFamily="34" charset="0"/>
              <a:ea typeface="Verdana" pitchFamily="34" charset="0"/>
              <a:cs typeface="Verdana" pitchFamily="34" charset="0"/>
            </a:endParaRPr>
          </a:p>
        </p:txBody>
      </p:sp>
      <p:sp>
        <p:nvSpPr>
          <p:cNvPr id="15" name="Text Box 5"/>
          <p:cNvSpPr txBox="1">
            <a:spLocks noChangeArrowheads="1"/>
          </p:cNvSpPr>
          <p:nvPr userDrawn="1"/>
        </p:nvSpPr>
        <p:spPr bwMode="auto">
          <a:xfrm>
            <a:off x="5463378" y="4933652"/>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marL="0" marR="0" lvl="0" indent="0" algn="r" defTabSz="914400" eaLnBrk="0" fontAlgn="auto" latinLnBrk="0" hangingPunct="0">
              <a:lnSpc>
                <a:spcPct val="100000"/>
              </a:lnSpc>
              <a:spcBef>
                <a:spcPct val="5000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Verdana"/>
                <a:cs typeface="Verdana"/>
              </a:rPr>
              <a:t>STTD - Sort/Test Technology Development</a:t>
            </a:r>
          </a:p>
        </p:txBody>
      </p:sp>
    </p:spTree>
    <p:extLst>
      <p:ext uri="{BB962C8B-B14F-4D97-AF65-F5344CB8AC3E}">
        <p14:creationId xmlns:p14="http://schemas.microsoft.com/office/powerpoint/2010/main" val="289377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ext Box 5"/>
          <p:cNvSpPr txBox="1">
            <a:spLocks noChangeArrowheads="1"/>
          </p:cNvSpPr>
          <p:nvPr userDrawn="1"/>
        </p:nvSpPr>
        <p:spPr bwMode="auto">
          <a:xfrm>
            <a:off x="940719" y="4878745"/>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Verdana"/>
                <a:cs typeface="Verdana"/>
              </a:rPr>
              <a:t>INTEL CONFIDENTIAL</a:t>
            </a:r>
          </a:p>
        </p:txBody>
      </p:sp>
      <p:sp>
        <p:nvSpPr>
          <p:cNvPr id="13" name="Slide Number Placeholder 12"/>
          <p:cNvSpPr>
            <a:spLocks noGrp="1"/>
          </p:cNvSpPr>
          <p:nvPr>
            <p:ph type="sldNum" sz="quarter" idx="12"/>
          </p:nvPr>
        </p:nvSpPr>
        <p:spPr>
          <a:xfrm>
            <a:off x="-1649186" y="4066908"/>
            <a:ext cx="2457450" cy="273844"/>
          </a:xfrm>
        </p:spPr>
        <p:txBody>
          <a:bodyPr/>
          <a:lstStyle>
            <a:lvl1pPr>
              <a:defRPr b="0" cap="none" spc="0">
                <a:ln w="0"/>
                <a:solidFill>
                  <a:schemeClr val="tx1"/>
                </a:solidFill>
                <a:effectLst>
                  <a:outerShdw blurRad="38100" dist="19050" dir="2700000" algn="tl" rotWithShape="0">
                    <a:schemeClr val="dk1">
                      <a:alpha val="40000"/>
                    </a:schemeClr>
                  </a:outerShdw>
                </a:effectLst>
              </a:defRPr>
            </a:lvl1pPr>
          </a:lstStyle>
          <a:p>
            <a:fld id="{9860EDB8-5305-433F-BE41-D7A86D811DB3}" type="slidenum">
              <a:rPr lang="en-US" smtClean="0"/>
              <a:pPr/>
              <a:t>‹#›</a:t>
            </a:fld>
            <a:endParaRPr lang="en-US"/>
          </a:p>
        </p:txBody>
      </p:sp>
      <p:sp>
        <p:nvSpPr>
          <p:cNvPr id="4" name="TextBox 3"/>
          <p:cNvSpPr txBox="1"/>
          <p:nvPr userDrawn="1"/>
        </p:nvSpPr>
        <p:spPr>
          <a:xfrm>
            <a:off x="0" y="4881889"/>
            <a:ext cx="36179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435EC5FB-0C8E-4818-A81D-78796ABB4840}" type="slidenum">
              <a:rPr kumimoji="0" lang="en-US" sz="800" b="0" i="0" u="none" strike="noStrike" kern="0" cap="none" spc="0" normalizeH="0" baseline="0" noProof="0" smtClean="0">
                <a:ln>
                  <a:noFill/>
                </a:ln>
                <a:solidFill>
                  <a:srgbClr val="FFFFFF"/>
                </a:solidFill>
                <a:effectLst/>
                <a:uLnTx/>
                <a:uFillTx/>
                <a:latin typeface="Verdana" pitchFamily="34" charset="0"/>
                <a:ea typeface="Verdana" pitchFamily="34" charset="0"/>
                <a:cs typeface="Verdana" pitchFamily="34" charset="0"/>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rgbClr val="FFFFFF"/>
              </a:solidFill>
              <a:effectLst/>
              <a:uLnTx/>
              <a:uFillTx/>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2826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53" baseline="0">
                <a:solidFill>
                  <a:schemeClr val="tx1">
                    <a:lumMod val="85000"/>
                    <a:lumOff val="15000"/>
                  </a:schemeClr>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7124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45745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BEEBAAA-29B5-4AF5-BC5F-7E580C29002D}" type="datetimeFigureOut">
              <a:rPr lang="en-US" smtClean="0"/>
              <a:pPr/>
              <a:t>8/16/2017</a:t>
            </a:fld>
            <a:endParaRPr lang="en-US" dirty="0"/>
          </a:p>
        </p:txBody>
      </p:sp>
      <p:sp>
        <p:nvSpPr>
          <p:cNvPr id="5" name="Footer Placeholder 4"/>
          <p:cNvSpPr>
            <a:spLocks noGrp="1"/>
          </p:cNvSpPr>
          <p:nvPr>
            <p:ph type="ftr" sz="quarter" idx="3"/>
          </p:nvPr>
        </p:nvSpPr>
        <p:spPr>
          <a:xfrm>
            <a:off x="3486150" y="4767263"/>
            <a:ext cx="21717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4767263"/>
            <a:ext cx="245745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9860EDB8-5305-433F-BE41-D7A86D811DB3}" type="slidenum">
              <a:rPr lang="en-US" smtClean="0"/>
              <a:pPr/>
              <a:t>‹#›</a:t>
            </a:fld>
            <a:endParaRPr lang="en-US"/>
          </a:p>
        </p:txBody>
      </p:sp>
      <p:pic>
        <p:nvPicPr>
          <p:cNvPr id="8" name="Picture 7" descr="Intel_footer_121410.png"/>
          <p:cNvPicPr>
            <a:picLocks noChangeAspect="1"/>
          </p:cNvPicPr>
          <p:nvPr userDrawn="1"/>
        </p:nvPicPr>
        <p:blipFill>
          <a:blip r:embed="rId5" cstate="print"/>
          <a:stretch>
            <a:fillRect/>
          </a:stretch>
        </p:blipFill>
        <p:spPr>
          <a:xfrm>
            <a:off x="0" y="4674870"/>
            <a:ext cx="9144000" cy="485563"/>
          </a:xfrm>
          <a:prstGeom prst="rect">
            <a:avLst/>
          </a:prstGeom>
        </p:spPr>
      </p:pic>
    </p:spTree>
    <p:extLst>
      <p:ext uri="{BB962C8B-B14F-4D97-AF65-F5344CB8AC3E}">
        <p14:creationId xmlns:p14="http://schemas.microsoft.com/office/powerpoint/2010/main" val="2767930288"/>
      </p:ext>
    </p:extLst>
  </p:cSld>
  <p:clrMap bg1="lt1" tx1="dk1" bg2="lt2" tx2="dk2" accent1="accent1" accent2="accent2" accent3="accent3" accent4="accent4" accent5="accent5" accent6="accent6" hlink="hlink" folHlink="folHlink"/>
  <p:sldLayoutIdLst>
    <p:sldLayoutId id="2147483655" r:id="rId1"/>
    <p:sldLayoutId id="2147483685" r:id="rId2"/>
    <p:sldLayoutId id="2147483684" r:id="rId3"/>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sz="3300" dirty="0">
                <a:solidFill>
                  <a:srgbClr val="D24726"/>
                </a:solidFill>
              </a:rPr>
              <a:t>Intel Internship – STHI / APSE </a:t>
            </a:r>
          </a:p>
        </p:txBody>
      </p:sp>
      <p:sp>
        <p:nvSpPr>
          <p:cNvPr id="4" name="Title 1"/>
          <p:cNvSpPr txBox="1">
            <a:spLocks/>
          </p:cNvSpPr>
          <p:nvPr/>
        </p:nvSpPr>
        <p:spPr>
          <a:xfrm>
            <a:off x="928688" y="3293555"/>
            <a:ext cx="7400925" cy="877001"/>
          </a:xfrm>
          <a:prstGeom prst="rect">
            <a:avLst/>
          </a:prstGeom>
        </p:spPr>
        <p:txBody>
          <a:bodyPr vert="horz" lIns="68580" tIns="34290" rIns="68580" bIns="34290" rtlCol="0" anchor="b">
            <a:normAutofit/>
          </a:bodyPr>
          <a:lstStyle>
            <a:lvl1pPr algn="l" defTabSz="914400" rtl="0" eaLnBrk="1" latinLnBrk="0" hangingPunct="1">
              <a:lnSpc>
                <a:spcPct val="85000"/>
              </a:lnSpc>
              <a:spcBef>
                <a:spcPct val="0"/>
              </a:spcBef>
              <a:buNone/>
              <a:defRPr sz="8000" kern="1200" spc="-70" baseline="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defRPr>
            </a:lvl1pPr>
          </a:lstStyle>
          <a:p>
            <a:pPr algn="r"/>
            <a:r>
              <a:rPr lang="en-US" sz="2100" dirty="0">
                <a:solidFill>
                  <a:srgbClr val="7F7F7F"/>
                </a:solidFill>
              </a:rPr>
              <a:t>Erick Garcia</a:t>
            </a:r>
          </a:p>
          <a:p>
            <a:pPr algn="r"/>
            <a:r>
              <a:rPr lang="en-US" sz="2100" dirty="0" err="1">
                <a:solidFill>
                  <a:srgbClr val="7F7F7F"/>
                </a:solidFill>
              </a:rPr>
              <a:t>ww</a:t>
            </a:r>
            <a:r>
              <a:rPr lang="en-US" sz="2100" dirty="0">
                <a:solidFill>
                  <a:srgbClr val="7F7F7F"/>
                </a:solidFill>
              </a:rPr>
              <a:t> 25 – 33</a:t>
            </a:r>
            <a:endParaRPr lang="en-US" sz="2100" dirty="0">
              <a:solidFill>
                <a:srgbClr val="62B57B"/>
              </a:solidFill>
            </a:endParaRPr>
          </a:p>
        </p:txBody>
      </p:sp>
      <p:pic>
        <p:nvPicPr>
          <p:cNvPr id="5" name="Picture 2" descr="http://assets.bizjournals.com/albuquerque/news/Intel-Logo1*280.jpg?v=1"/>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8329613" y="4753896"/>
            <a:ext cx="484651" cy="31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928688" y="4851942"/>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US" sz="800" dirty="0">
                <a:solidFill>
                  <a:schemeClr val="tx2"/>
                </a:solidFill>
                <a:latin typeface="Verdana"/>
                <a:cs typeface="Verdana"/>
              </a:rPr>
              <a:t>INTEL CONFIDENTIAL</a:t>
            </a:r>
            <a:r>
              <a:rPr lang="en-US" sz="800" kern="1200" dirty="0">
                <a:solidFill>
                  <a:schemeClr val="tx2"/>
                </a:solidFill>
                <a:latin typeface="Verdana"/>
                <a:ea typeface="+mn-ea"/>
                <a:cs typeface="Verdana"/>
              </a:rPr>
              <a:t>, FOR INTERNAL USE ONLY</a:t>
            </a:r>
          </a:p>
        </p:txBody>
      </p:sp>
    </p:spTree>
    <p:custDataLst>
      <p:tags r:id="rId1"/>
    </p:custDataLst>
    <p:extLst>
      <p:ext uri="{BB962C8B-B14F-4D97-AF65-F5344CB8AC3E}">
        <p14:creationId xmlns:p14="http://schemas.microsoft.com/office/powerpoint/2010/main" val="1330854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0552" y="754159"/>
            <a:ext cx="8686801" cy="3231654"/>
          </a:xfrm>
          <a:prstGeom prst="rect">
            <a:avLst/>
          </a:prstGeom>
        </p:spPr>
        <p:txBody>
          <a:bodyPr wrap="square">
            <a:spAutoFit/>
          </a:bodyPr>
          <a:lstStyle/>
          <a:p>
            <a:pPr>
              <a:lnSpc>
                <a:spcPct val="150000"/>
              </a:lnSpc>
            </a:pPr>
            <a:r>
              <a:rPr lang="en-US" dirty="0" smtClean="0">
                <a:latin typeface="+mj-lt"/>
              </a:rPr>
              <a:t>Task: </a:t>
            </a:r>
            <a:r>
              <a:rPr lang="en-US" dirty="0">
                <a:latin typeface="+mj-lt"/>
              </a:rPr>
              <a:t>Continuous Integration is a software development practice in which you build and test software every time a developer pushes code to the application</a:t>
            </a:r>
            <a:r>
              <a:rPr lang="en-US" dirty="0" smtClean="0">
                <a:latin typeface="+mj-lt"/>
              </a:rPr>
              <a:t>.</a:t>
            </a:r>
          </a:p>
          <a:p>
            <a:pPr>
              <a:lnSpc>
                <a:spcPct val="150000"/>
              </a:lnSpc>
            </a:pPr>
            <a:endParaRPr lang="en-US" sz="1200" dirty="0" smtClean="0">
              <a:latin typeface="+mj-lt"/>
            </a:endParaRPr>
          </a:p>
          <a:p>
            <a:pPr>
              <a:lnSpc>
                <a:spcPct val="150000"/>
              </a:lnSpc>
            </a:pPr>
            <a:r>
              <a:rPr lang="en-US" sz="1200" dirty="0" smtClean="0">
                <a:latin typeface="+mj-lt"/>
              </a:rPr>
              <a:t>Business Value:</a:t>
            </a:r>
          </a:p>
          <a:p>
            <a:pPr marL="171450" indent="-171450">
              <a:lnSpc>
                <a:spcPct val="150000"/>
              </a:lnSpc>
              <a:buFont typeface="Arial" panose="020B0604020202020204" pitchFamily="34" charset="0"/>
              <a:buChar char="•"/>
            </a:pPr>
            <a:r>
              <a:rPr lang="en-US" sz="1200" dirty="0" smtClean="0">
                <a:latin typeface="+mj-lt"/>
              </a:rPr>
              <a:t>Manual </a:t>
            </a:r>
            <a:r>
              <a:rPr lang="en-US" sz="1200" dirty="0">
                <a:latin typeface="+mj-lt"/>
              </a:rPr>
              <a:t>Tests Are Only a </a:t>
            </a:r>
            <a:r>
              <a:rPr lang="en-US" sz="1200" dirty="0" smtClean="0">
                <a:latin typeface="+mj-lt"/>
              </a:rPr>
              <a:t>Snapshot</a:t>
            </a:r>
          </a:p>
          <a:p>
            <a:pPr marL="171450" indent="-171450">
              <a:lnSpc>
                <a:spcPct val="150000"/>
              </a:lnSpc>
              <a:buFont typeface="Arial" panose="020B0604020202020204" pitchFamily="34" charset="0"/>
              <a:buChar char="•"/>
            </a:pPr>
            <a:r>
              <a:rPr lang="en-US" sz="1200" dirty="0" smtClean="0">
                <a:latin typeface="+mj-lt"/>
              </a:rPr>
              <a:t>Increase </a:t>
            </a:r>
            <a:r>
              <a:rPr lang="en-US" sz="1200" dirty="0">
                <a:latin typeface="+mj-lt"/>
              </a:rPr>
              <a:t>Your Code </a:t>
            </a:r>
            <a:r>
              <a:rPr lang="en-US" sz="1200" dirty="0" smtClean="0">
                <a:latin typeface="+mj-lt"/>
              </a:rPr>
              <a:t>Coverage</a:t>
            </a:r>
          </a:p>
          <a:p>
            <a:pPr marL="171450" indent="-171450">
              <a:lnSpc>
                <a:spcPct val="150000"/>
              </a:lnSpc>
              <a:buFont typeface="Arial" panose="020B0604020202020204" pitchFamily="34" charset="0"/>
              <a:buChar char="•"/>
            </a:pPr>
            <a:r>
              <a:rPr lang="en-US" sz="1200" dirty="0" smtClean="0">
                <a:latin typeface="+mj-lt"/>
              </a:rPr>
              <a:t>Deploy </a:t>
            </a:r>
            <a:r>
              <a:rPr lang="en-US" sz="1200" dirty="0">
                <a:latin typeface="+mj-lt"/>
              </a:rPr>
              <a:t>Your Code to </a:t>
            </a:r>
            <a:r>
              <a:rPr lang="en-US" sz="1200" dirty="0" smtClean="0">
                <a:latin typeface="+mj-lt"/>
              </a:rPr>
              <a:t>Production</a:t>
            </a:r>
          </a:p>
          <a:p>
            <a:pPr marL="171450" indent="-171450">
              <a:lnSpc>
                <a:spcPct val="150000"/>
              </a:lnSpc>
              <a:buFont typeface="Arial" panose="020B0604020202020204" pitchFamily="34" charset="0"/>
              <a:buChar char="•"/>
            </a:pPr>
            <a:r>
              <a:rPr lang="en-US" sz="1200" dirty="0" smtClean="0">
                <a:latin typeface="+mj-lt"/>
              </a:rPr>
              <a:t>Never </a:t>
            </a:r>
            <a:r>
              <a:rPr lang="en-US" sz="1200" dirty="0">
                <a:latin typeface="+mj-lt"/>
              </a:rPr>
              <a:t>Ship Broken </a:t>
            </a:r>
            <a:r>
              <a:rPr lang="en-US" sz="1200" dirty="0" smtClean="0">
                <a:latin typeface="+mj-lt"/>
              </a:rPr>
              <a:t>Code</a:t>
            </a:r>
          </a:p>
          <a:p>
            <a:pPr marL="171450" indent="-171450">
              <a:lnSpc>
                <a:spcPct val="150000"/>
              </a:lnSpc>
              <a:buFont typeface="Arial" panose="020B0604020202020204" pitchFamily="34" charset="0"/>
              <a:buChar char="•"/>
            </a:pPr>
            <a:r>
              <a:rPr lang="en-US" sz="1200" dirty="0" smtClean="0">
                <a:latin typeface="+mj-lt"/>
              </a:rPr>
              <a:t>Build </a:t>
            </a:r>
            <a:r>
              <a:rPr lang="en-US" sz="1200" dirty="0">
                <a:latin typeface="+mj-lt"/>
              </a:rPr>
              <a:t>faster: Split tests and build processes on different machines (</a:t>
            </a:r>
            <a:r>
              <a:rPr lang="en-US" sz="1200" dirty="0" smtClean="0">
                <a:latin typeface="+mj-lt"/>
              </a:rPr>
              <a:t>VMs)</a:t>
            </a:r>
          </a:p>
          <a:p>
            <a:pPr marL="171450" indent="-171450">
              <a:lnSpc>
                <a:spcPct val="150000"/>
              </a:lnSpc>
              <a:buFont typeface="Arial" panose="020B0604020202020204" pitchFamily="34" charset="0"/>
              <a:buChar char="•"/>
            </a:pPr>
            <a:r>
              <a:rPr lang="en-US" sz="1200" dirty="0" smtClean="0">
                <a:latin typeface="+mj-lt"/>
              </a:rPr>
              <a:t>Merge </a:t>
            </a:r>
            <a:r>
              <a:rPr lang="en-US" sz="1200" dirty="0">
                <a:latin typeface="+mj-lt"/>
              </a:rPr>
              <a:t>faster: You can have your CI and Version Control System communicate </a:t>
            </a:r>
            <a:endParaRPr lang="en-US" sz="1200" dirty="0" smtClean="0">
              <a:latin typeface="+mj-lt"/>
            </a:endParaRPr>
          </a:p>
          <a:p>
            <a:pPr>
              <a:lnSpc>
                <a:spcPct val="150000"/>
              </a:lnSpc>
            </a:pPr>
            <a:r>
              <a:rPr lang="en-US" sz="1200" dirty="0" smtClean="0">
                <a:latin typeface="+mj-lt"/>
              </a:rPr>
              <a:t>with </a:t>
            </a:r>
            <a:r>
              <a:rPr lang="en-US" sz="1200" dirty="0">
                <a:latin typeface="+mj-lt"/>
              </a:rPr>
              <a:t>each other </a:t>
            </a:r>
            <a:r>
              <a:rPr lang="en-US" sz="1200" dirty="0" smtClean="0">
                <a:latin typeface="+mj-lt"/>
              </a:rPr>
              <a:t>Build </a:t>
            </a:r>
            <a:r>
              <a:rPr lang="en-US" sz="1200" dirty="0">
                <a:latin typeface="+mj-lt"/>
              </a:rPr>
              <a:t>Repeatable </a:t>
            </a:r>
            <a:r>
              <a:rPr lang="en-US" sz="1200" dirty="0" smtClean="0">
                <a:latin typeface="+mj-lt"/>
              </a:rPr>
              <a:t>Processes</a:t>
            </a:r>
            <a:endParaRPr lang="en-US" sz="1200" dirty="0">
              <a:latin typeface="+mj-lt"/>
            </a:endParaRPr>
          </a:p>
        </p:txBody>
      </p:sp>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Continuous</a:t>
            </a:r>
            <a:r>
              <a:rPr kumimoji="0" lang="en-US" sz="2600" b="1" i="0" u="none" strike="noStrike" kern="0" cap="none" spc="0" normalizeH="0" noProof="0" dirty="0" smtClean="0">
                <a:ln>
                  <a:noFill/>
                </a:ln>
                <a:solidFill>
                  <a:srgbClr val="0071C5"/>
                </a:solidFill>
                <a:effectLst/>
                <a:uLnTx/>
                <a:uFillTx/>
                <a:latin typeface="+mj-lt"/>
                <a:ea typeface="+mj-ea"/>
                <a:cs typeface="Verdana"/>
              </a:rPr>
              <a:t> Integration (CI) System</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pic>
        <p:nvPicPr>
          <p:cNvPr id="5122" name="Picture 2" descr="Image result for continuous integration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8121" y="1461234"/>
            <a:ext cx="2790424" cy="255724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07540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a:ln>
                  <a:noFill/>
                </a:ln>
                <a:solidFill>
                  <a:srgbClr val="0071C5"/>
                </a:solidFill>
                <a:effectLst/>
                <a:uLnTx/>
                <a:uFillTx/>
                <a:latin typeface="+mj-lt"/>
                <a:ea typeface="+mj-ea"/>
                <a:cs typeface="Verdana"/>
              </a:rPr>
              <a:t>Evaluation </a:t>
            </a:r>
          </a:p>
        </p:txBody>
      </p:sp>
      <p:graphicFrame>
        <p:nvGraphicFramePr>
          <p:cNvPr id="5" name="Table 4"/>
          <p:cNvGraphicFramePr>
            <a:graphicFrameLocks noGrp="1"/>
          </p:cNvGraphicFramePr>
          <p:nvPr>
            <p:extLst>
              <p:ext uri="{D42A27DB-BD31-4B8C-83A1-F6EECF244321}">
                <p14:modId xmlns:p14="http://schemas.microsoft.com/office/powerpoint/2010/main" val="1710983317"/>
              </p:ext>
            </p:extLst>
          </p:nvPr>
        </p:nvGraphicFramePr>
        <p:xfrm>
          <a:off x="320332" y="762232"/>
          <a:ext cx="8124764" cy="3669986"/>
        </p:xfrm>
        <a:graphic>
          <a:graphicData uri="http://schemas.openxmlformats.org/drawingml/2006/table">
            <a:tbl>
              <a:tblPr>
                <a:tableStyleId>{5C22544A-7EE6-4342-B048-85BDC9FD1C3A}</a:tableStyleId>
              </a:tblPr>
              <a:tblGrid>
                <a:gridCol w="5847368">
                  <a:extLst>
                    <a:ext uri="{9D8B030D-6E8A-4147-A177-3AD203B41FA5}">
                      <a16:colId xmlns:a16="http://schemas.microsoft.com/office/drawing/2014/main" xmlns="" val="2474236055"/>
                    </a:ext>
                  </a:extLst>
                </a:gridCol>
                <a:gridCol w="636030">
                  <a:extLst>
                    <a:ext uri="{9D8B030D-6E8A-4147-A177-3AD203B41FA5}">
                      <a16:colId xmlns:a16="http://schemas.microsoft.com/office/drawing/2014/main" xmlns="" val="668251510"/>
                    </a:ext>
                  </a:extLst>
                </a:gridCol>
                <a:gridCol w="759132">
                  <a:extLst>
                    <a:ext uri="{9D8B030D-6E8A-4147-A177-3AD203B41FA5}">
                      <a16:colId xmlns:a16="http://schemas.microsoft.com/office/drawing/2014/main" xmlns="" val="2522119941"/>
                    </a:ext>
                  </a:extLst>
                </a:gridCol>
                <a:gridCol w="882234">
                  <a:extLst>
                    <a:ext uri="{9D8B030D-6E8A-4147-A177-3AD203B41FA5}">
                      <a16:colId xmlns:a16="http://schemas.microsoft.com/office/drawing/2014/main" xmlns="" val="2183512739"/>
                    </a:ext>
                  </a:extLst>
                </a:gridCol>
              </a:tblGrid>
              <a:tr h="348016">
                <a:tc>
                  <a:txBody>
                    <a:bodyPr/>
                    <a:lstStyle/>
                    <a:p>
                      <a:pPr algn="l" fontAlgn="ctr"/>
                      <a:r>
                        <a:rPr lang="en-US" sz="1200" u="none" strike="noStrike" dirty="0">
                          <a:effectLst/>
                        </a:rPr>
                        <a:t> </a:t>
                      </a:r>
                      <a:endParaRPr lang="en-US" sz="12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dirty="0">
                          <a:effectLst/>
                        </a:rPr>
                        <a:t>    Agree</a:t>
                      </a:r>
                      <a:endParaRPr lang="en-US" sz="10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dirty="0">
                          <a:effectLst/>
                        </a:rPr>
                        <a:t>    Neutral</a:t>
                      </a:r>
                      <a:endParaRPr lang="en-US" sz="10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dirty="0">
                          <a:effectLst/>
                        </a:rPr>
                        <a:t>    Disagree</a:t>
                      </a:r>
                      <a:endParaRPr lang="en-US" sz="10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61580679"/>
                  </a:ext>
                </a:extLst>
              </a:tr>
              <a:tr h="332197">
                <a:tc>
                  <a:txBody>
                    <a:bodyPr/>
                    <a:lstStyle/>
                    <a:p>
                      <a:pPr algn="l" fontAlgn="ctr"/>
                      <a:r>
                        <a:rPr lang="en-US" sz="1000" u="none" strike="noStrike" dirty="0">
                          <a:effectLst/>
                        </a:rPr>
                        <a:t>  I understood my tasks and responsibilities</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dirty="0">
                          <a:effectLst/>
                        </a:rPr>
                        <a:t> </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824845622"/>
                  </a:ext>
                </a:extLst>
              </a:tr>
              <a:tr h="332197">
                <a:tc>
                  <a:txBody>
                    <a:bodyPr/>
                    <a:lstStyle/>
                    <a:p>
                      <a:pPr algn="l" fontAlgn="ctr"/>
                      <a:r>
                        <a:rPr lang="en-US" sz="1000" u="none" strike="noStrike" dirty="0">
                          <a:effectLst/>
                        </a:rPr>
                        <a:t>  Someone was available to provide assistance</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2508747834"/>
                  </a:ext>
                </a:extLst>
              </a:tr>
              <a:tr h="332197">
                <a:tc>
                  <a:txBody>
                    <a:bodyPr/>
                    <a:lstStyle/>
                    <a:p>
                      <a:pPr algn="l" fontAlgn="ctr"/>
                      <a:r>
                        <a:rPr lang="en-US" sz="1000" u="none" strike="noStrike" dirty="0">
                          <a:effectLst/>
                        </a:rPr>
                        <a:t>  I was given assignments that were my primary responsibility.</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dirty="0">
                          <a:effectLst/>
                        </a:rPr>
                        <a:t> </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3628833948"/>
                  </a:ext>
                </a:extLst>
              </a:tr>
              <a:tr h="332197">
                <a:tc>
                  <a:txBody>
                    <a:bodyPr/>
                    <a:lstStyle/>
                    <a:p>
                      <a:pPr algn="l" fontAlgn="ctr"/>
                      <a:r>
                        <a:rPr lang="en-US" sz="1000" u="none" strike="noStrike" dirty="0">
                          <a:effectLst/>
                        </a:rPr>
                        <a:t>  My site supervisor monitored my progress during the internship</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dirty="0">
                          <a:effectLst/>
                        </a:rPr>
                        <a:t> </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4276211972"/>
                  </a:ext>
                </a:extLst>
              </a:tr>
              <a:tr h="332197">
                <a:tc>
                  <a:txBody>
                    <a:bodyPr/>
                    <a:lstStyle/>
                    <a:p>
                      <a:pPr algn="l" fontAlgn="ctr"/>
                      <a:r>
                        <a:rPr lang="en-US" sz="1000" u="none" strike="noStrike" dirty="0">
                          <a:effectLst/>
                        </a:rPr>
                        <a:t>  I was assigned an appropriate amount of work.</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517624531"/>
                  </a:ext>
                </a:extLst>
              </a:tr>
              <a:tr h="332197">
                <a:tc>
                  <a:txBody>
                    <a:bodyPr/>
                    <a:lstStyle/>
                    <a:p>
                      <a:pPr algn="l" fontAlgn="ctr"/>
                      <a:r>
                        <a:rPr lang="en-US" sz="1000" u="none" strike="noStrike" dirty="0">
                          <a:effectLst/>
                        </a:rPr>
                        <a:t>  This experience gave me a realistic preview of a field of interest.</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3981906057"/>
                  </a:ext>
                </a:extLst>
              </a:tr>
              <a:tr h="332197">
                <a:tc>
                  <a:txBody>
                    <a:bodyPr/>
                    <a:lstStyle/>
                    <a:p>
                      <a:pPr algn="l" fontAlgn="ctr"/>
                      <a:r>
                        <a:rPr lang="en-US" sz="1000" u="none" strike="noStrike" dirty="0">
                          <a:effectLst/>
                        </a:rPr>
                        <a:t>  I assumed additional responsibility as my experience increased.</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250836454"/>
                  </a:ext>
                </a:extLst>
              </a:tr>
              <a:tr h="332197">
                <a:tc>
                  <a:txBody>
                    <a:bodyPr/>
                    <a:lstStyle/>
                    <a:p>
                      <a:pPr algn="l" fontAlgn="ctr"/>
                      <a:r>
                        <a:rPr lang="en-US" sz="1000" u="none" strike="noStrike" dirty="0">
                          <a:effectLst/>
                        </a:rPr>
                        <a:t>  The environment encouraged me to participate.</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3821389256"/>
                  </a:ext>
                </a:extLst>
              </a:tr>
              <a:tr h="332197">
                <a:tc>
                  <a:txBody>
                    <a:bodyPr/>
                    <a:lstStyle/>
                    <a:p>
                      <a:pPr algn="l" fontAlgn="ctr"/>
                      <a:r>
                        <a:rPr lang="en-US" sz="1000" u="none" strike="noStrike" dirty="0">
                          <a:effectLst/>
                        </a:rPr>
                        <a:t>  I was treated professionally.</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638245590"/>
                  </a:ext>
                </a:extLst>
              </a:tr>
              <a:tr h="332197">
                <a:tc>
                  <a:txBody>
                    <a:bodyPr/>
                    <a:lstStyle/>
                    <a:p>
                      <a:pPr algn="l" fontAlgn="ctr"/>
                      <a:r>
                        <a:rPr lang="en-US" sz="1000" u="none" strike="noStrike" dirty="0">
                          <a:effectLst/>
                        </a:rPr>
                        <a:t>  The work I did was challenging and stimulating.</a:t>
                      </a:r>
                      <a:endParaRPr lang="en-US" sz="1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000" u="none" strike="noStrike" dirty="0">
                          <a:effectLst/>
                        </a:rPr>
                        <a:t> </a:t>
                      </a:r>
                      <a:endParaRPr lang="en-US" sz="1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2705286278"/>
                  </a:ext>
                </a:extLst>
              </a:tr>
            </a:tbl>
          </a:graphicData>
        </a:graphic>
      </p:graphicFrame>
      <p:pic>
        <p:nvPicPr>
          <p:cNvPr id="7"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5" y="1158875"/>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5" y="1486938"/>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4" y="1815001"/>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4" y="2143064"/>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4" y="2469272"/>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6434" y="2804552"/>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3" y="3123675"/>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2" y="3449883"/>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1" y="3813097"/>
            <a:ext cx="255905" cy="2559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check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391" y="4139305"/>
            <a:ext cx="255905" cy="2559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40448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Special Thanks</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sp>
        <p:nvSpPr>
          <p:cNvPr id="21" name="Rectangle 20"/>
          <p:cNvSpPr/>
          <p:nvPr/>
        </p:nvSpPr>
        <p:spPr>
          <a:xfrm>
            <a:off x="220552" y="754159"/>
            <a:ext cx="8686801" cy="1708160"/>
          </a:xfrm>
          <a:prstGeom prst="rect">
            <a:avLst/>
          </a:prstGeom>
        </p:spPr>
        <p:txBody>
          <a:bodyPr wrap="square">
            <a:spAutoFit/>
          </a:bodyPr>
          <a:lstStyle/>
          <a:p>
            <a:pPr>
              <a:lnSpc>
                <a:spcPct val="150000"/>
              </a:lnSpc>
            </a:pPr>
            <a:r>
              <a:rPr lang="en-US" dirty="0" smtClean="0">
                <a:latin typeface="+mj-lt"/>
              </a:rPr>
              <a:t>I would like to give special thanks to Jeff my manager who in conjunction with Tristan Hanson worked hard to give me the opportunity to come back to this second internship. Also thanks to Tristan Hanson and Oleg Kovalenko, from whom I learnt a great deal of varied skillsets and gave me a helping hand whenever I was stuck in work and non-work related issues. Last but not least to the rest of the team who have always welcomed me with open hands.</a:t>
            </a:r>
            <a:endParaRPr lang="en-US" dirty="0">
              <a:latin typeface="+mj-lt"/>
            </a:endParaRPr>
          </a:p>
        </p:txBody>
      </p:sp>
    </p:spTree>
    <p:custDataLst>
      <p:tags r:id="rId1"/>
    </p:custDataLst>
    <p:extLst>
      <p:ext uri="{BB962C8B-B14F-4D97-AF65-F5344CB8AC3E}">
        <p14:creationId xmlns:p14="http://schemas.microsoft.com/office/powerpoint/2010/main" val="1135203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a:ln>
                  <a:noFill/>
                </a:ln>
                <a:solidFill>
                  <a:srgbClr val="0071C5"/>
                </a:solidFill>
                <a:effectLst/>
                <a:uLnTx/>
                <a:uFillTx/>
                <a:latin typeface="+mj-lt"/>
                <a:ea typeface="+mj-ea"/>
                <a:cs typeface="Verdana"/>
              </a:rPr>
              <a:t>Background</a:t>
            </a:r>
          </a:p>
        </p:txBody>
      </p:sp>
      <p:sp>
        <p:nvSpPr>
          <p:cNvPr id="9" name="Rectangle 8"/>
          <p:cNvSpPr/>
          <p:nvPr/>
        </p:nvSpPr>
        <p:spPr>
          <a:xfrm>
            <a:off x="220553" y="754159"/>
            <a:ext cx="5556290" cy="3816429"/>
          </a:xfrm>
          <a:prstGeom prst="rect">
            <a:avLst/>
          </a:prstGeom>
        </p:spPr>
        <p:txBody>
          <a:bodyPr wrap="square">
            <a:spAutoFit/>
          </a:bodyPr>
          <a:lstStyle/>
          <a:p>
            <a:pPr marL="171450" indent="-171450">
              <a:buFont typeface="Arial" panose="020B0604020202020204" pitchFamily="34" charset="0"/>
              <a:buChar char="•"/>
            </a:pPr>
            <a:r>
              <a:rPr lang="en-US" sz="1100" dirty="0" smtClean="0">
                <a:latin typeface="+mj-lt"/>
              </a:rPr>
              <a:t>Graduate student pursuing a Master of Science in Software Engineering </a:t>
            </a:r>
          </a:p>
          <a:p>
            <a:r>
              <a:rPr lang="en-US" sz="1100" dirty="0" smtClean="0">
                <a:latin typeface="+mj-lt"/>
              </a:rPr>
              <a:t>at the University of Texas at El Paso (UTEP)</a:t>
            </a:r>
            <a:endParaRPr lang="en-US" sz="1100" dirty="0">
              <a:latin typeface="+mj-lt"/>
            </a:endParaRPr>
          </a:p>
          <a:p>
            <a:pPr marL="171450" indent="-171450">
              <a:buFont typeface="Arial" panose="020B0604020202020204" pitchFamily="34" charset="0"/>
              <a:buChar char="•"/>
            </a:pPr>
            <a:endParaRPr lang="en-US" sz="1100" dirty="0">
              <a:latin typeface="+mj-lt"/>
            </a:endParaRPr>
          </a:p>
          <a:p>
            <a:pPr marL="171450" indent="-171450">
              <a:buFont typeface="Arial" panose="020B0604020202020204" pitchFamily="34" charset="0"/>
              <a:buChar char="•"/>
            </a:pPr>
            <a:r>
              <a:rPr lang="en-US" sz="1100" dirty="0" smtClean="0">
                <a:latin typeface="+mj-lt"/>
              </a:rPr>
              <a:t>Plans for the following 5 years include:</a:t>
            </a:r>
          </a:p>
          <a:p>
            <a:pPr marL="514350" lvl="1" indent="-171450">
              <a:buFont typeface="Arial" panose="020B0604020202020204" pitchFamily="34" charset="0"/>
              <a:buChar char="•"/>
            </a:pPr>
            <a:r>
              <a:rPr lang="en-US" sz="1100" dirty="0" smtClean="0">
                <a:latin typeface="+mj-lt"/>
              </a:rPr>
              <a:t>Graduating from my Masters (December 2018)</a:t>
            </a:r>
          </a:p>
          <a:p>
            <a:pPr marL="514350" lvl="1" indent="-171450">
              <a:buFont typeface="Arial" panose="020B0604020202020204" pitchFamily="34" charset="0"/>
              <a:buChar char="•"/>
            </a:pPr>
            <a:r>
              <a:rPr lang="en-US" sz="1100" dirty="0" smtClean="0">
                <a:latin typeface="+mj-lt"/>
              </a:rPr>
              <a:t>Studying abroad 1 semester</a:t>
            </a:r>
          </a:p>
          <a:p>
            <a:pPr marL="514350" lvl="1" indent="-171450">
              <a:buFont typeface="Arial" panose="020B0604020202020204" pitchFamily="34" charset="0"/>
              <a:buChar char="•"/>
            </a:pPr>
            <a:r>
              <a:rPr lang="en-US" sz="1100" dirty="0" smtClean="0">
                <a:latin typeface="+mj-lt"/>
              </a:rPr>
              <a:t>Get a job/internship! </a:t>
            </a:r>
            <a:r>
              <a:rPr lang="en-US" sz="1100" dirty="0" smtClean="0">
                <a:latin typeface="+mj-lt"/>
              </a:rPr>
              <a:t>(possibly as a PPV Software Developer)</a:t>
            </a:r>
          </a:p>
          <a:p>
            <a:pPr marL="514350" lvl="1" indent="-171450">
              <a:buFont typeface="Arial" panose="020B0604020202020204" pitchFamily="34" charset="0"/>
              <a:buChar char="•"/>
            </a:pPr>
            <a:endParaRPr lang="en-US" sz="1100" dirty="0">
              <a:latin typeface="+mj-lt"/>
            </a:endParaRPr>
          </a:p>
          <a:p>
            <a:pPr marL="171450" indent="-171450">
              <a:buFont typeface="Arial" panose="020B0604020202020204" pitchFamily="34" charset="0"/>
              <a:buChar char="•"/>
            </a:pPr>
            <a:r>
              <a:rPr lang="en-US" sz="1100" dirty="0" smtClean="0">
                <a:latin typeface="+mj-lt"/>
              </a:rPr>
              <a:t>Strengths:</a:t>
            </a:r>
          </a:p>
          <a:p>
            <a:pPr marL="514350" lvl="1" indent="-171450">
              <a:buFont typeface="Arial" panose="020B0604020202020204" pitchFamily="34" charset="0"/>
              <a:buChar char="•"/>
            </a:pPr>
            <a:r>
              <a:rPr lang="en-US" sz="1100" dirty="0" smtClean="0">
                <a:latin typeface="+mj-lt"/>
              </a:rPr>
              <a:t>Problem Solver</a:t>
            </a:r>
          </a:p>
          <a:p>
            <a:pPr marL="514350" lvl="1" indent="-171450">
              <a:buFont typeface="Arial" panose="020B0604020202020204" pitchFamily="34" charset="0"/>
              <a:buChar char="•"/>
            </a:pPr>
            <a:r>
              <a:rPr lang="en-US" sz="1100" dirty="0" smtClean="0">
                <a:latin typeface="+mj-lt"/>
              </a:rPr>
              <a:t>People’s Person</a:t>
            </a:r>
          </a:p>
          <a:p>
            <a:pPr marL="514350" lvl="1" indent="-171450">
              <a:buFont typeface="Arial" panose="020B0604020202020204" pitchFamily="34" charset="0"/>
              <a:buChar char="•"/>
            </a:pPr>
            <a:r>
              <a:rPr lang="en-US" sz="1100" dirty="0" smtClean="0">
                <a:latin typeface="+mj-lt"/>
              </a:rPr>
              <a:t>Perseverance</a:t>
            </a:r>
          </a:p>
          <a:p>
            <a:pPr marL="514350" lvl="1" indent="-171450">
              <a:buFont typeface="Arial" panose="020B0604020202020204" pitchFamily="34" charset="0"/>
              <a:buChar char="•"/>
            </a:pPr>
            <a:endParaRPr lang="en-US" sz="1100" dirty="0">
              <a:latin typeface="+mj-lt"/>
            </a:endParaRPr>
          </a:p>
          <a:p>
            <a:pPr marL="171450" indent="-171450">
              <a:buFont typeface="Arial" panose="020B0604020202020204" pitchFamily="34" charset="0"/>
              <a:buChar char="•"/>
            </a:pPr>
            <a:r>
              <a:rPr lang="en-US" sz="1100" dirty="0" smtClean="0">
                <a:latin typeface="+mj-lt"/>
              </a:rPr>
              <a:t>Areas I wish to improve:</a:t>
            </a:r>
          </a:p>
          <a:p>
            <a:pPr marL="514350" lvl="1" indent="-171450">
              <a:buFont typeface="Arial" panose="020B0604020202020204" pitchFamily="34" charset="0"/>
              <a:buChar char="•"/>
            </a:pPr>
            <a:r>
              <a:rPr lang="en-US" sz="1100" dirty="0" smtClean="0">
                <a:latin typeface="+mj-lt"/>
              </a:rPr>
              <a:t>I am good in software but I lack experience in </a:t>
            </a:r>
            <a:r>
              <a:rPr lang="en-US" sz="1100" i="1" dirty="0" smtClean="0">
                <a:latin typeface="+mj-lt"/>
              </a:rPr>
              <a:t>hardware knowledge</a:t>
            </a:r>
          </a:p>
          <a:p>
            <a:pPr marL="514350" lvl="1" indent="-171450">
              <a:buFont typeface="Arial" panose="020B0604020202020204" pitchFamily="34" charset="0"/>
              <a:buChar char="•"/>
            </a:pPr>
            <a:r>
              <a:rPr lang="en-US" sz="1100" dirty="0" smtClean="0">
                <a:latin typeface="+mj-lt"/>
              </a:rPr>
              <a:t>Get better at reading documentation</a:t>
            </a:r>
            <a:endParaRPr lang="en-US" sz="1100" dirty="0" smtClean="0">
              <a:latin typeface="+mj-lt"/>
            </a:endParaRPr>
          </a:p>
          <a:p>
            <a:pPr marL="171450" indent="-171450">
              <a:buFont typeface="Arial" panose="020B0604020202020204" pitchFamily="34" charset="0"/>
              <a:buChar char="•"/>
            </a:pPr>
            <a:endParaRPr lang="en-US" sz="1100" dirty="0">
              <a:latin typeface="+mj-lt"/>
            </a:endParaRPr>
          </a:p>
          <a:p>
            <a:pPr marL="171450" indent="-171450">
              <a:buFont typeface="Arial" panose="020B0604020202020204" pitchFamily="34" charset="0"/>
              <a:buChar char="•"/>
            </a:pPr>
            <a:r>
              <a:rPr lang="en-US" sz="1100" dirty="0" smtClean="0">
                <a:latin typeface="+mj-lt"/>
              </a:rPr>
              <a:t>Hobbies:</a:t>
            </a:r>
          </a:p>
          <a:p>
            <a:pPr marL="514350" lvl="1" indent="-171450">
              <a:buFont typeface="Arial" panose="020B0604020202020204" pitchFamily="34" charset="0"/>
              <a:buChar char="•"/>
            </a:pPr>
            <a:r>
              <a:rPr lang="en-US" sz="1100" dirty="0" smtClean="0">
                <a:latin typeface="+mj-lt"/>
              </a:rPr>
              <a:t>Musician</a:t>
            </a:r>
          </a:p>
          <a:p>
            <a:pPr marL="514350" lvl="1" indent="-171450">
              <a:buFont typeface="Arial" panose="020B0604020202020204" pitchFamily="34" charset="0"/>
              <a:buChar char="•"/>
            </a:pPr>
            <a:r>
              <a:rPr lang="en-US" sz="1100" dirty="0" smtClean="0">
                <a:latin typeface="+mj-lt"/>
              </a:rPr>
              <a:t>Green Belt in </a:t>
            </a:r>
            <a:r>
              <a:rPr lang="en-US" sz="1100" dirty="0" err="1" smtClean="0">
                <a:latin typeface="+mj-lt"/>
              </a:rPr>
              <a:t>Limalama</a:t>
            </a:r>
            <a:r>
              <a:rPr lang="en-US" sz="1100" dirty="0" smtClean="0">
                <a:latin typeface="+mj-lt"/>
              </a:rPr>
              <a:t> Martial Arts</a:t>
            </a:r>
          </a:p>
          <a:p>
            <a:pPr marL="514350" lvl="1" indent="-171450">
              <a:buFont typeface="Arial" panose="020B0604020202020204" pitchFamily="34" charset="0"/>
              <a:buChar char="•"/>
            </a:pPr>
            <a:r>
              <a:rPr lang="en-US" sz="1100" dirty="0" smtClean="0">
                <a:latin typeface="+mj-lt"/>
              </a:rPr>
              <a:t>Videogames</a:t>
            </a:r>
          </a:p>
          <a:p>
            <a:pPr marL="514350" lvl="1" indent="-171450">
              <a:buFont typeface="Arial" panose="020B0604020202020204" pitchFamily="34" charset="0"/>
              <a:buChar char="•"/>
            </a:pPr>
            <a:r>
              <a:rPr lang="en-US" sz="1100" dirty="0" smtClean="0">
                <a:latin typeface="+mj-lt"/>
              </a:rPr>
              <a:t>Traveling</a:t>
            </a:r>
          </a:p>
        </p:txBody>
      </p:sp>
      <p:sp>
        <p:nvSpPr>
          <p:cNvPr id="6" name="Rectangle 5"/>
          <p:cNvSpPr/>
          <p:nvPr/>
        </p:nvSpPr>
        <p:spPr>
          <a:xfrm>
            <a:off x="6659415" y="2865568"/>
            <a:ext cx="2247938" cy="246221"/>
          </a:xfrm>
          <a:prstGeom prst="rect">
            <a:avLst/>
          </a:prstGeom>
        </p:spPr>
        <p:txBody>
          <a:bodyPr wrap="square">
            <a:spAutoFit/>
          </a:bodyPr>
          <a:lstStyle/>
          <a:p>
            <a:pPr algn="ctr"/>
            <a:r>
              <a:rPr lang="en-US" sz="1000" dirty="0" smtClean="0">
                <a:latin typeface="+mj-lt"/>
              </a:rPr>
              <a:t>Intel Badge Photo 2017</a:t>
            </a:r>
            <a:endParaRPr lang="en-US" sz="1000" dirty="0">
              <a:latin typeface="+mj-lt"/>
            </a:endParaRPr>
          </a:p>
        </p:txBody>
      </p:sp>
      <p:pic>
        <p:nvPicPr>
          <p:cNvPr id="2050" name="Picture 2" descr="published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009" y="141120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5399326" y="1411204"/>
            <a:ext cx="1418957" cy="1431190"/>
          </a:xfrm>
          <a:prstGeom prst="rect">
            <a:avLst/>
          </a:prstGeom>
        </p:spPr>
      </p:pic>
      <p:sp>
        <p:nvSpPr>
          <p:cNvPr id="8" name="Rectangle 7"/>
          <p:cNvSpPr/>
          <p:nvPr/>
        </p:nvSpPr>
        <p:spPr>
          <a:xfrm>
            <a:off x="4984835" y="2865568"/>
            <a:ext cx="2247938" cy="246221"/>
          </a:xfrm>
          <a:prstGeom prst="rect">
            <a:avLst/>
          </a:prstGeom>
        </p:spPr>
        <p:txBody>
          <a:bodyPr wrap="square">
            <a:spAutoFit/>
          </a:bodyPr>
          <a:lstStyle/>
          <a:p>
            <a:pPr algn="ctr"/>
            <a:r>
              <a:rPr lang="en-US" sz="1000" dirty="0" smtClean="0">
                <a:latin typeface="+mj-lt"/>
              </a:rPr>
              <a:t>Intel Badge Photo 2016</a:t>
            </a:r>
            <a:endParaRPr lang="en-US" sz="1000" dirty="0">
              <a:latin typeface="+mj-lt"/>
            </a:endParaRPr>
          </a:p>
        </p:txBody>
      </p:sp>
    </p:spTree>
    <p:custDataLst>
      <p:tags r:id="rId1"/>
    </p:custDataLst>
    <p:extLst>
      <p:ext uri="{BB962C8B-B14F-4D97-AF65-F5344CB8AC3E}">
        <p14:creationId xmlns:p14="http://schemas.microsoft.com/office/powerpoint/2010/main" val="375980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Things Learned</a:t>
            </a:r>
            <a:r>
              <a:rPr kumimoji="0" lang="en-US" sz="2600" b="1" i="0" u="none" strike="noStrike" kern="0" cap="none" spc="0" normalizeH="0" noProof="0" dirty="0" smtClean="0">
                <a:ln>
                  <a:noFill/>
                </a:ln>
                <a:solidFill>
                  <a:srgbClr val="0071C5"/>
                </a:solidFill>
                <a:effectLst/>
                <a:uLnTx/>
                <a:uFillTx/>
                <a:latin typeface="+mj-lt"/>
                <a:ea typeface="+mj-ea"/>
                <a:cs typeface="Verdana"/>
              </a:rPr>
              <a:t> during the internship</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sp>
        <p:nvSpPr>
          <p:cNvPr id="9" name="Rectangle 8"/>
          <p:cNvSpPr/>
          <p:nvPr/>
        </p:nvSpPr>
        <p:spPr>
          <a:xfrm>
            <a:off x="220552" y="754159"/>
            <a:ext cx="6430689" cy="1200329"/>
          </a:xfrm>
          <a:prstGeom prst="rect">
            <a:avLst/>
          </a:prstGeom>
        </p:spPr>
        <p:txBody>
          <a:bodyPr wrap="square">
            <a:spAutoFit/>
          </a:bodyPr>
          <a:lstStyle/>
          <a:p>
            <a:pPr marL="171450" indent="-171450">
              <a:lnSpc>
                <a:spcPct val="150000"/>
              </a:lnSpc>
              <a:buFont typeface="Arial" panose="020B0604020202020204" pitchFamily="34" charset="0"/>
              <a:buChar char="•"/>
            </a:pPr>
            <a:r>
              <a:rPr lang="en-US" sz="1200" dirty="0" smtClean="0">
                <a:latin typeface="+mj-lt"/>
              </a:rPr>
              <a:t>During this internship I developed a functionality for APSE in which I put into practice unit and mock testing and code coverage</a:t>
            </a:r>
            <a:endParaRPr lang="en-US" sz="1200" dirty="0">
              <a:latin typeface="+mj-lt"/>
            </a:endParaRPr>
          </a:p>
          <a:p>
            <a:pPr marL="171450" indent="-171450">
              <a:lnSpc>
                <a:spcPct val="150000"/>
              </a:lnSpc>
              <a:buFont typeface="Arial" panose="020B0604020202020204" pitchFamily="34" charset="0"/>
              <a:buChar char="•"/>
            </a:pPr>
            <a:r>
              <a:rPr lang="en-US" sz="1200" dirty="0" smtClean="0">
                <a:latin typeface="+mj-lt"/>
              </a:rPr>
              <a:t>Code should always be tested in a production environment</a:t>
            </a:r>
            <a:endParaRPr lang="en-US" sz="1200" dirty="0">
              <a:latin typeface="+mj-lt"/>
            </a:endParaRPr>
          </a:p>
          <a:p>
            <a:pPr marL="171450" indent="-171450">
              <a:lnSpc>
                <a:spcPct val="150000"/>
              </a:lnSpc>
              <a:buFont typeface="Arial" panose="020B0604020202020204" pitchFamily="34" charset="0"/>
              <a:buChar char="•"/>
            </a:pPr>
            <a:r>
              <a:rPr lang="en-US" sz="1200" dirty="0" smtClean="0">
                <a:latin typeface="+mj-lt"/>
              </a:rPr>
              <a:t>Never trust old code</a:t>
            </a:r>
            <a:endParaRPr lang="en-US" sz="1200" dirty="0">
              <a:latin typeface="+mj-lt"/>
            </a:endParaRPr>
          </a:p>
        </p:txBody>
      </p:sp>
    </p:spTree>
    <p:custDataLst>
      <p:tags r:id="rId1"/>
    </p:custDataLst>
    <p:extLst>
      <p:ext uri="{BB962C8B-B14F-4D97-AF65-F5344CB8AC3E}">
        <p14:creationId xmlns:p14="http://schemas.microsoft.com/office/powerpoint/2010/main" val="3644677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a:ln>
                  <a:noFill/>
                </a:ln>
                <a:solidFill>
                  <a:srgbClr val="0071C5"/>
                </a:solidFill>
                <a:effectLst/>
                <a:uLnTx/>
                <a:uFillTx/>
                <a:latin typeface="+mj-lt"/>
                <a:ea typeface="+mj-ea"/>
                <a:cs typeface="Verdana"/>
              </a:rPr>
              <a:t>Projects </a:t>
            </a:r>
          </a:p>
        </p:txBody>
      </p:sp>
      <p:sp>
        <p:nvSpPr>
          <p:cNvPr id="9" name="Rectangle 8"/>
          <p:cNvSpPr/>
          <p:nvPr/>
        </p:nvSpPr>
        <p:spPr>
          <a:xfrm>
            <a:off x="220552" y="754159"/>
            <a:ext cx="6430689" cy="1317925"/>
          </a:xfrm>
          <a:prstGeom prst="rect">
            <a:avLst/>
          </a:prstGeom>
        </p:spPr>
        <p:txBody>
          <a:bodyPr wrap="square">
            <a:spAutoFit/>
          </a:bodyPr>
          <a:lstStyle/>
          <a:p>
            <a:pPr marL="171450" indent="-171450">
              <a:lnSpc>
                <a:spcPct val="200000"/>
              </a:lnSpc>
              <a:buFont typeface="Arial" panose="020B0604020202020204" pitchFamily="34" charset="0"/>
              <a:buChar char="•"/>
            </a:pPr>
            <a:r>
              <a:rPr lang="en-US" dirty="0" smtClean="0">
                <a:latin typeface="+mj-lt"/>
              </a:rPr>
              <a:t>Enhanced Log Collector Functionality (Apse)</a:t>
            </a:r>
          </a:p>
          <a:p>
            <a:pPr marL="171450" indent="-171450">
              <a:lnSpc>
                <a:spcPct val="200000"/>
              </a:lnSpc>
              <a:buFont typeface="Arial" panose="020B0604020202020204" pitchFamily="34" charset="0"/>
              <a:buChar char="•"/>
            </a:pPr>
            <a:r>
              <a:rPr lang="en-US" dirty="0" smtClean="0">
                <a:latin typeface="+mj-lt"/>
              </a:rPr>
              <a:t>Web Development Skeleton</a:t>
            </a:r>
            <a:endParaRPr lang="en-US" dirty="0">
              <a:latin typeface="+mj-lt"/>
            </a:endParaRPr>
          </a:p>
          <a:p>
            <a:pPr marL="171450" indent="-171450">
              <a:lnSpc>
                <a:spcPct val="200000"/>
              </a:lnSpc>
              <a:buFont typeface="Arial" panose="020B0604020202020204" pitchFamily="34" charset="0"/>
              <a:buChar char="•"/>
            </a:pPr>
            <a:r>
              <a:rPr lang="en-US" dirty="0" smtClean="0">
                <a:latin typeface="+mj-lt"/>
              </a:rPr>
              <a:t>Continuous Integration System</a:t>
            </a:r>
            <a:r>
              <a:rPr lang="en-US" dirty="0">
                <a:latin typeface="+mj-lt"/>
              </a:rPr>
              <a:t> </a:t>
            </a:r>
            <a:r>
              <a:rPr lang="en-US" dirty="0" smtClean="0">
                <a:latin typeface="+mj-lt"/>
              </a:rPr>
              <a:t>(Demo)</a:t>
            </a:r>
            <a:endParaRPr lang="en-US" dirty="0">
              <a:latin typeface="+mj-lt"/>
            </a:endParaRPr>
          </a:p>
        </p:txBody>
      </p:sp>
    </p:spTree>
    <p:custDataLst>
      <p:tags r:id="rId1"/>
    </p:custDataLst>
    <p:extLst>
      <p:ext uri="{BB962C8B-B14F-4D97-AF65-F5344CB8AC3E}">
        <p14:creationId xmlns:p14="http://schemas.microsoft.com/office/powerpoint/2010/main" val="53025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Enhanced Log Collector</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sp>
        <p:nvSpPr>
          <p:cNvPr id="5" name="Rectangle 4"/>
          <p:cNvSpPr/>
          <p:nvPr/>
        </p:nvSpPr>
        <p:spPr>
          <a:xfrm>
            <a:off x="2286000" y="2094697"/>
            <a:ext cx="4572000" cy="954107"/>
          </a:xfrm>
          <a:prstGeom prst="rect">
            <a:avLst/>
          </a:prstGeom>
        </p:spPr>
        <p:txBody>
          <a:bodyPr>
            <a:spAutoFit/>
          </a:bodyPr>
          <a:lstStyle/>
          <a:p>
            <a:r>
              <a:rPr lang="en-US" dirty="0">
                <a:solidFill>
                  <a:srgbClr val="FFFFFF"/>
                </a:solidFill>
                <a:latin typeface="SFUIText-Regular"/>
              </a:rPr>
              <a:t>Unit testing Mock testing Good UX design practices Good coding practices Removed all of the previous code with code smells Fixed modules involved with this one with more modular and high quality code</a:t>
            </a:r>
            <a:endParaRPr lang="en-US" dirty="0"/>
          </a:p>
        </p:txBody>
      </p:sp>
      <p:sp>
        <p:nvSpPr>
          <p:cNvPr id="13" name="Rectangle 12"/>
          <p:cNvSpPr/>
          <p:nvPr/>
        </p:nvSpPr>
        <p:spPr>
          <a:xfrm>
            <a:off x="220552" y="754159"/>
            <a:ext cx="8686801" cy="2954655"/>
          </a:xfrm>
          <a:prstGeom prst="rect">
            <a:avLst/>
          </a:prstGeom>
        </p:spPr>
        <p:txBody>
          <a:bodyPr wrap="square">
            <a:spAutoFit/>
          </a:bodyPr>
          <a:lstStyle/>
          <a:p>
            <a:pPr>
              <a:lnSpc>
                <a:spcPct val="150000"/>
              </a:lnSpc>
            </a:pPr>
            <a:r>
              <a:rPr lang="en-US" dirty="0" smtClean="0">
                <a:latin typeface="+mj-lt"/>
              </a:rPr>
              <a:t>Task: Enhance the current functionality of the log collector. Add extra features that enables the development team to get meaningful logs, without the user getting into any unwanted states.</a:t>
            </a:r>
          </a:p>
          <a:p>
            <a:pPr marL="171450" indent="-171450">
              <a:lnSpc>
                <a:spcPct val="150000"/>
              </a:lnSpc>
              <a:buFont typeface="Arial" panose="020B0604020202020204" pitchFamily="34" charset="0"/>
              <a:buChar char="•"/>
            </a:pPr>
            <a:endParaRPr lang="en-US" sz="1200" dirty="0" smtClean="0">
              <a:latin typeface="+mj-lt"/>
            </a:endParaRPr>
          </a:p>
          <a:p>
            <a:pPr>
              <a:lnSpc>
                <a:spcPct val="150000"/>
              </a:lnSpc>
            </a:pPr>
            <a:r>
              <a:rPr lang="en-US" sz="1200" dirty="0" smtClean="0">
                <a:latin typeface="+mj-lt"/>
              </a:rPr>
              <a:t>Business Value:</a:t>
            </a:r>
          </a:p>
          <a:p>
            <a:pPr marL="171450" indent="-171450">
              <a:lnSpc>
                <a:spcPct val="150000"/>
              </a:lnSpc>
              <a:buFont typeface="Arial" panose="020B0604020202020204" pitchFamily="34" charset="0"/>
              <a:buChar char="•"/>
            </a:pPr>
            <a:r>
              <a:rPr lang="en-US" sz="1200" dirty="0" smtClean="0">
                <a:latin typeface="+mj-lt"/>
              </a:rPr>
              <a:t>Good </a:t>
            </a:r>
            <a:r>
              <a:rPr lang="en-US" sz="1200" dirty="0">
                <a:latin typeface="+mj-lt"/>
              </a:rPr>
              <a:t>UX design practices </a:t>
            </a:r>
            <a:endParaRPr lang="en-US" sz="1200" dirty="0" smtClean="0">
              <a:latin typeface="+mj-lt"/>
            </a:endParaRPr>
          </a:p>
          <a:p>
            <a:pPr marL="171450" indent="-171450">
              <a:lnSpc>
                <a:spcPct val="150000"/>
              </a:lnSpc>
              <a:buFont typeface="Arial" panose="020B0604020202020204" pitchFamily="34" charset="0"/>
              <a:buChar char="•"/>
            </a:pPr>
            <a:r>
              <a:rPr lang="en-US" sz="1200" dirty="0" smtClean="0">
                <a:latin typeface="+mj-lt"/>
              </a:rPr>
              <a:t>Code was unit tested</a:t>
            </a:r>
          </a:p>
          <a:p>
            <a:pPr marL="171450" indent="-171450">
              <a:lnSpc>
                <a:spcPct val="150000"/>
              </a:lnSpc>
              <a:buFont typeface="Arial" panose="020B0604020202020204" pitchFamily="34" charset="0"/>
              <a:buChar char="•"/>
            </a:pPr>
            <a:r>
              <a:rPr lang="en-US" sz="1200" dirty="0" smtClean="0">
                <a:latin typeface="+mj-lt"/>
              </a:rPr>
              <a:t>Code was mocked</a:t>
            </a:r>
          </a:p>
          <a:p>
            <a:pPr marL="171450" indent="-171450">
              <a:lnSpc>
                <a:spcPct val="150000"/>
              </a:lnSpc>
              <a:buFont typeface="Arial" panose="020B0604020202020204" pitchFamily="34" charset="0"/>
              <a:buChar char="•"/>
            </a:pPr>
            <a:r>
              <a:rPr lang="en-US" sz="1200" dirty="0" smtClean="0">
                <a:latin typeface="+mj-lt"/>
              </a:rPr>
              <a:t>Good </a:t>
            </a:r>
            <a:r>
              <a:rPr lang="en-US" sz="1200" dirty="0">
                <a:latin typeface="+mj-lt"/>
              </a:rPr>
              <a:t>coding practices </a:t>
            </a:r>
            <a:endParaRPr lang="en-US" sz="1200" dirty="0" smtClean="0">
              <a:latin typeface="+mj-lt"/>
            </a:endParaRPr>
          </a:p>
          <a:p>
            <a:pPr marL="171450" indent="-171450">
              <a:lnSpc>
                <a:spcPct val="150000"/>
              </a:lnSpc>
              <a:buFont typeface="Arial" panose="020B0604020202020204" pitchFamily="34" charset="0"/>
              <a:buChar char="•"/>
            </a:pPr>
            <a:r>
              <a:rPr lang="en-US" sz="1200" dirty="0" smtClean="0">
                <a:latin typeface="+mj-lt"/>
              </a:rPr>
              <a:t>Removed </a:t>
            </a:r>
            <a:r>
              <a:rPr lang="en-US" sz="1200" dirty="0">
                <a:latin typeface="+mj-lt"/>
              </a:rPr>
              <a:t>all of the previous code with code smells </a:t>
            </a:r>
            <a:endParaRPr lang="en-US" sz="1200" dirty="0" smtClean="0">
              <a:latin typeface="+mj-lt"/>
            </a:endParaRPr>
          </a:p>
          <a:p>
            <a:pPr marL="171450" indent="-171450">
              <a:lnSpc>
                <a:spcPct val="150000"/>
              </a:lnSpc>
              <a:buFont typeface="Arial" panose="020B0604020202020204" pitchFamily="34" charset="0"/>
              <a:buChar char="•"/>
            </a:pPr>
            <a:r>
              <a:rPr lang="en-US" sz="1200" dirty="0" smtClean="0">
                <a:latin typeface="+mj-lt"/>
              </a:rPr>
              <a:t>Fixed </a:t>
            </a:r>
            <a:r>
              <a:rPr lang="en-US" sz="1200" dirty="0">
                <a:latin typeface="+mj-lt"/>
              </a:rPr>
              <a:t>modules involved with this one with more modular and high quality code</a:t>
            </a:r>
            <a:endParaRPr lang="en-US" sz="1200" dirty="0">
              <a:latin typeface="+mj-lt"/>
            </a:endParaRPr>
          </a:p>
        </p:txBody>
      </p:sp>
    </p:spTree>
    <p:custDataLst>
      <p:tags r:id="rId1"/>
    </p:custDataLst>
    <p:extLst>
      <p:ext uri="{BB962C8B-B14F-4D97-AF65-F5344CB8AC3E}">
        <p14:creationId xmlns:p14="http://schemas.microsoft.com/office/powerpoint/2010/main" val="3165128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Enhanced Log Collector</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pic>
        <p:nvPicPr>
          <p:cNvPr id="2" name="Picture 1"/>
          <p:cNvPicPr>
            <a:picLocks noChangeAspect="1"/>
          </p:cNvPicPr>
          <p:nvPr/>
        </p:nvPicPr>
        <p:blipFill>
          <a:blip r:embed="rId4"/>
          <a:stretch>
            <a:fillRect/>
          </a:stretch>
        </p:blipFill>
        <p:spPr>
          <a:xfrm>
            <a:off x="4739640" y="751897"/>
            <a:ext cx="3164382" cy="2726910"/>
          </a:xfrm>
          <a:prstGeom prst="rect">
            <a:avLst/>
          </a:prstGeom>
        </p:spPr>
      </p:pic>
      <p:grpSp>
        <p:nvGrpSpPr>
          <p:cNvPr id="3" name="Group 2"/>
          <p:cNvGrpSpPr/>
          <p:nvPr/>
        </p:nvGrpSpPr>
        <p:grpSpPr>
          <a:xfrm>
            <a:off x="1363552" y="751897"/>
            <a:ext cx="3025568" cy="2726910"/>
            <a:chOff x="1546433" y="1308157"/>
            <a:chExt cx="2804160" cy="2539987"/>
          </a:xfrm>
        </p:grpSpPr>
        <p:pic>
          <p:nvPicPr>
            <p:cNvPr id="3076" name="Picture 4" descr="https://scontent.fsnc1-4.fna.fbcdn.net/v/t34.0-12/20884728_10211513814295694_159821876_n.png?oh=cd01c7c25877780dd01006d704e3ed31&amp;oe=59977A5F"/>
            <p:cNvPicPr>
              <a:picLocks noChangeAspect="1" noChangeArrowheads="1"/>
            </p:cNvPicPr>
            <p:nvPr/>
          </p:nvPicPr>
          <p:blipFill rotWithShape="1">
            <a:blip r:embed="rId5">
              <a:extLst>
                <a:ext uri="{28A0092B-C50C-407E-A947-70E740481C1C}">
                  <a14:useLocalDpi xmlns:a14="http://schemas.microsoft.com/office/drawing/2010/main" val="0"/>
                </a:ext>
              </a:extLst>
            </a:blip>
            <a:srcRect l="4459" t="10603" r="41431" b="41024"/>
            <a:stretch/>
          </p:blipFill>
          <p:spPr bwMode="auto">
            <a:xfrm>
              <a:off x="1546433" y="1308157"/>
              <a:ext cx="2804160" cy="2242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scontent.fsnc1-4.fna.fbcdn.net/v/t34.0-12/20884728_10211513814295694_159821876_n.png?oh=cd01c7c25877780dd01006d704e3ed31&amp;oe=59977A5F"/>
            <p:cNvPicPr>
              <a:picLocks noChangeAspect="1" noChangeArrowheads="1"/>
            </p:cNvPicPr>
            <p:nvPr/>
          </p:nvPicPr>
          <p:blipFill rotWithShape="1">
            <a:blip r:embed="rId5">
              <a:extLst>
                <a:ext uri="{28A0092B-C50C-407E-A947-70E740481C1C}">
                  <a14:useLocalDpi xmlns:a14="http://schemas.microsoft.com/office/drawing/2010/main" val="0"/>
                </a:ext>
              </a:extLst>
            </a:blip>
            <a:srcRect l="4459" t="69718" r="41431" b="20749"/>
            <a:stretch/>
          </p:blipFill>
          <p:spPr bwMode="auto">
            <a:xfrm>
              <a:off x="1546433" y="3406140"/>
              <a:ext cx="2804160" cy="442004"/>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1752367" y="3551368"/>
            <a:ext cx="2247938" cy="246221"/>
          </a:xfrm>
          <a:prstGeom prst="rect">
            <a:avLst/>
          </a:prstGeom>
        </p:spPr>
        <p:txBody>
          <a:bodyPr wrap="square">
            <a:spAutoFit/>
          </a:bodyPr>
          <a:lstStyle/>
          <a:p>
            <a:pPr algn="ctr"/>
            <a:r>
              <a:rPr lang="en-US" sz="1000" dirty="0" smtClean="0">
                <a:latin typeface="+mj-lt"/>
              </a:rPr>
              <a:t>Fig. </a:t>
            </a:r>
            <a:r>
              <a:rPr lang="en-US" sz="1000" dirty="0" smtClean="0">
                <a:latin typeface="+mj-lt"/>
              </a:rPr>
              <a:t>1: Previous Log Collector UI</a:t>
            </a:r>
            <a:endParaRPr lang="en-US" sz="1000" dirty="0">
              <a:latin typeface="+mj-lt"/>
            </a:endParaRPr>
          </a:p>
        </p:txBody>
      </p:sp>
      <p:sp>
        <p:nvSpPr>
          <p:cNvPr id="9" name="Rectangle 8"/>
          <p:cNvSpPr/>
          <p:nvPr/>
        </p:nvSpPr>
        <p:spPr>
          <a:xfrm>
            <a:off x="5197862" y="3551368"/>
            <a:ext cx="2247938" cy="246221"/>
          </a:xfrm>
          <a:prstGeom prst="rect">
            <a:avLst/>
          </a:prstGeom>
        </p:spPr>
        <p:txBody>
          <a:bodyPr wrap="square">
            <a:spAutoFit/>
          </a:bodyPr>
          <a:lstStyle/>
          <a:p>
            <a:pPr algn="ctr"/>
            <a:r>
              <a:rPr lang="en-US" sz="1000" dirty="0" smtClean="0">
                <a:latin typeface="+mj-lt"/>
              </a:rPr>
              <a:t>Fig. </a:t>
            </a:r>
            <a:r>
              <a:rPr lang="en-US" sz="1000" dirty="0">
                <a:latin typeface="+mj-lt"/>
              </a:rPr>
              <a:t>2</a:t>
            </a:r>
            <a:r>
              <a:rPr lang="en-US" sz="1000" dirty="0" smtClean="0">
                <a:latin typeface="+mj-lt"/>
              </a:rPr>
              <a:t>: New Log Collector UI</a:t>
            </a:r>
            <a:endParaRPr lang="en-US" sz="1000" dirty="0">
              <a:latin typeface="+mj-lt"/>
            </a:endParaRPr>
          </a:p>
        </p:txBody>
      </p:sp>
    </p:spTree>
    <p:custDataLst>
      <p:tags r:id="rId1"/>
    </p:custDataLst>
    <p:extLst>
      <p:ext uri="{BB962C8B-B14F-4D97-AF65-F5344CB8AC3E}">
        <p14:creationId xmlns:p14="http://schemas.microsoft.com/office/powerpoint/2010/main" val="3359658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Web Development Skeleton</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sp>
        <p:nvSpPr>
          <p:cNvPr id="10" name="Rectangle 9"/>
          <p:cNvSpPr/>
          <p:nvPr/>
        </p:nvSpPr>
        <p:spPr>
          <a:xfrm>
            <a:off x="220552" y="754159"/>
            <a:ext cx="8686801" cy="2400657"/>
          </a:xfrm>
          <a:prstGeom prst="rect">
            <a:avLst/>
          </a:prstGeom>
        </p:spPr>
        <p:txBody>
          <a:bodyPr wrap="square">
            <a:spAutoFit/>
          </a:bodyPr>
          <a:lstStyle/>
          <a:p>
            <a:pPr>
              <a:lnSpc>
                <a:spcPct val="150000"/>
              </a:lnSpc>
            </a:pPr>
            <a:r>
              <a:rPr lang="en-US" dirty="0" smtClean="0">
                <a:latin typeface="+mj-lt"/>
              </a:rPr>
              <a:t>Task: </a:t>
            </a:r>
            <a:r>
              <a:rPr lang="en-US" dirty="0">
                <a:latin typeface="+mj-lt"/>
              </a:rPr>
              <a:t>We currently handle some test documenting with an Excel worksheet that is automated with </a:t>
            </a:r>
            <a:r>
              <a:rPr lang="en-US" dirty="0" smtClean="0">
                <a:latin typeface="+mj-lt"/>
              </a:rPr>
              <a:t>VBscript. In the future this process should be improved.</a:t>
            </a:r>
          </a:p>
          <a:p>
            <a:pPr>
              <a:lnSpc>
                <a:spcPct val="150000"/>
              </a:lnSpc>
            </a:pPr>
            <a:endParaRPr lang="en-US" sz="1200" dirty="0" smtClean="0">
              <a:latin typeface="+mj-lt"/>
            </a:endParaRPr>
          </a:p>
          <a:p>
            <a:pPr>
              <a:lnSpc>
                <a:spcPct val="150000"/>
              </a:lnSpc>
            </a:pPr>
            <a:r>
              <a:rPr lang="en-US" sz="1200" dirty="0" smtClean="0">
                <a:latin typeface="+mj-lt"/>
              </a:rPr>
              <a:t>Business Value:</a:t>
            </a:r>
          </a:p>
          <a:p>
            <a:pPr marL="171450" indent="-171450">
              <a:lnSpc>
                <a:spcPct val="150000"/>
              </a:lnSpc>
              <a:buFont typeface="Arial" panose="020B0604020202020204" pitchFamily="34" charset="0"/>
              <a:buChar char="•"/>
            </a:pPr>
            <a:r>
              <a:rPr lang="en-US" sz="1200" dirty="0">
                <a:latin typeface="+mj-lt"/>
              </a:rPr>
              <a:t>Automate this </a:t>
            </a:r>
            <a:r>
              <a:rPr lang="en-US" sz="1200" dirty="0" smtClean="0">
                <a:latin typeface="+mj-lt"/>
              </a:rPr>
              <a:t>process</a:t>
            </a:r>
          </a:p>
          <a:p>
            <a:pPr marL="171450" indent="-171450">
              <a:lnSpc>
                <a:spcPct val="150000"/>
              </a:lnSpc>
              <a:buFont typeface="Arial" panose="020B0604020202020204" pitchFamily="34" charset="0"/>
              <a:buChar char="•"/>
            </a:pPr>
            <a:r>
              <a:rPr lang="en-US" sz="1200" dirty="0" smtClean="0">
                <a:latin typeface="+mj-lt"/>
              </a:rPr>
              <a:t>Code Igniter back-end framework (MVC </a:t>
            </a:r>
            <a:r>
              <a:rPr lang="en-US" sz="1200" dirty="0">
                <a:latin typeface="+mj-lt"/>
              </a:rPr>
              <a:t>Architecture) </a:t>
            </a:r>
            <a:endParaRPr lang="en-US" sz="1200" dirty="0" smtClean="0">
              <a:latin typeface="+mj-lt"/>
            </a:endParaRPr>
          </a:p>
          <a:p>
            <a:pPr marL="171450" indent="-171450">
              <a:lnSpc>
                <a:spcPct val="150000"/>
              </a:lnSpc>
              <a:buFont typeface="Arial" panose="020B0604020202020204" pitchFamily="34" charset="0"/>
              <a:buChar char="•"/>
            </a:pPr>
            <a:r>
              <a:rPr lang="en-US" sz="1200" dirty="0" smtClean="0">
                <a:latin typeface="+mj-lt"/>
              </a:rPr>
              <a:t>Materialize.css front-end framework that </a:t>
            </a:r>
            <a:r>
              <a:rPr lang="en-US" sz="1200" dirty="0">
                <a:latin typeface="+mj-lt"/>
              </a:rPr>
              <a:t>enables a minimalistic and simple front end </a:t>
            </a:r>
            <a:endParaRPr lang="en-US" sz="1200" dirty="0" smtClean="0">
              <a:latin typeface="+mj-lt"/>
            </a:endParaRPr>
          </a:p>
          <a:p>
            <a:pPr marL="171450" indent="-171450">
              <a:lnSpc>
                <a:spcPct val="150000"/>
              </a:lnSpc>
              <a:buFont typeface="Arial" panose="020B0604020202020204" pitchFamily="34" charset="0"/>
              <a:buChar char="•"/>
            </a:pPr>
            <a:r>
              <a:rPr lang="en-US" sz="1200" dirty="0" smtClean="0">
                <a:latin typeface="+mj-lt"/>
              </a:rPr>
              <a:t>JQuery </a:t>
            </a:r>
            <a:r>
              <a:rPr lang="en-US" sz="1200" dirty="0">
                <a:latin typeface="+mj-lt"/>
              </a:rPr>
              <a:t>&amp; Ajax increases usability </a:t>
            </a:r>
            <a:endParaRPr lang="en-US" sz="1200" dirty="0" smtClean="0">
              <a:latin typeface="+mj-lt"/>
            </a:endParaRPr>
          </a:p>
        </p:txBody>
      </p:sp>
    </p:spTree>
    <p:custDataLst>
      <p:tags r:id="rId1"/>
    </p:custDataLst>
    <p:extLst>
      <p:ext uri="{BB962C8B-B14F-4D97-AF65-F5344CB8AC3E}">
        <p14:creationId xmlns:p14="http://schemas.microsoft.com/office/powerpoint/2010/main" val="2066611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Web Development Skeleton</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pic>
        <p:nvPicPr>
          <p:cNvPr id="5" name="Picture 4"/>
          <p:cNvPicPr>
            <a:picLocks noChangeAspect="1"/>
          </p:cNvPicPr>
          <p:nvPr/>
        </p:nvPicPr>
        <p:blipFill>
          <a:blip r:embed="rId4"/>
          <a:stretch>
            <a:fillRect/>
          </a:stretch>
        </p:blipFill>
        <p:spPr>
          <a:xfrm>
            <a:off x="5067300" y="657855"/>
            <a:ext cx="3125023" cy="3342643"/>
          </a:xfrm>
          <a:prstGeom prst="rect">
            <a:avLst/>
          </a:prstGeom>
        </p:spPr>
      </p:pic>
      <p:pic>
        <p:nvPicPr>
          <p:cNvPr id="6" name="Picture 5"/>
          <p:cNvPicPr>
            <a:picLocks noChangeAspect="1"/>
          </p:cNvPicPr>
          <p:nvPr/>
        </p:nvPicPr>
        <p:blipFill rotWithShape="1">
          <a:blip r:embed="rId5"/>
          <a:srcRect l="61491" t="949" b="2644"/>
          <a:stretch/>
        </p:blipFill>
        <p:spPr>
          <a:xfrm>
            <a:off x="556259" y="657855"/>
            <a:ext cx="3562291" cy="3342643"/>
          </a:xfrm>
          <a:prstGeom prst="rect">
            <a:avLst/>
          </a:prstGeom>
        </p:spPr>
      </p:pic>
      <p:sp>
        <p:nvSpPr>
          <p:cNvPr id="7" name="Rectangle 6"/>
          <p:cNvSpPr/>
          <p:nvPr/>
        </p:nvSpPr>
        <p:spPr>
          <a:xfrm>
            <a:off x="5505842" y="4069078"/>
            <a:ext cx="2247938" cy="400110"/>
          </a:xfrm>
          <a:prstGeom prst="rect">
            <a:avLst/>
          </a:prstGeom>
        </p:spPr>
        <p:txBody>
          <a:bodyPr wrap="square">
            <a:spAutoFit/>
          </a:bodyPr>
          <a:lstStyle/>
          <a:p>
            <a:pPr algn="ctr"/>
            <a:r>
              <a:rPr lang="en-US" sz="1000" dirty="0" smtClean="0">
                <a:latin typeface="+mj-lt"/>
              </a:rPr>
              <a:t>Fig. </a:t>
            </a:r>
            <a:r>
              <a:rPr lang="en-US" sz="1000" dirty="0">
                <a:latin typeface="+mj-lt"/>
              </a:rPr>
              <a:t>4</a:t>
            </a:r>
            <a:r>
              <a:rPr lang="en-US" sz="1000" dirty="0" smtClean="0">
                <a:latin typeface="+mj-lt"/>
              </a:rPr>
              <a:t>: Web skeleton homepage and sample of UI</a:t>
            </a:r>
            <a:endParaRPr lang="en-US" sz="1000" dirty="0">
              <a:latin typeface="+mj-lt"/>
            </a:endParaRPr>
          </a:p>
        </p:txBody>
      </p:sp>
      <p:sp>
        <p:nvSpPr>
          <p:cNvPr id="8" name="Rectangle 7"/>
          <p:cNvSpPr/>
          <p:nvPr/>
        </p:nvSpPr>
        <p:spPr>
          <a:xfrm>
            <a:off x="1213435" y="4069078"/>
            <a:ext cx="2247938" cy="246221"/>
          </a:xfrm>
          <a:prstGeom prst="rect">
            <a:avLst/>
          </a:prstGeom>
        </p:spPr>
        <p:txBody>
          <a:bodyPr wrap="square">
            <a:spAutoFit/>
          </a:bodyPr>
          <a:lstStyle/>
          <a:p>
            <a:pPr algn="ctr"/>
            <a:r>
              <a:rPr lang="en-US" sz="1000" dirty="0" smtClean="0">
                <a:latin typeface="+mj-lt"/>
              </a:rPr>
              <a:t>Fig. </a:t>
            </a:r>
            <a:r>
              <a:rPr lang="en-US" sz="1000" dirty="0">
                <a:latin typeface="+mj-lt"/>
              </a:rPr>
              <a:t>3</a:t>
            </a:r>
            <a:r>
              <a:rPr lang="en-US" sz="1000" dirty="0" smtClean="0">
                <a:latin typeface="+mj-lt"/>
              </a:rPr>
              <a:t>: Current Excel worksheet</a:t>
            </a:r>
            <a:endParaRPr lang="en-US" sz="1000" dirty="0">
              <a:latin typeface="+mj-lt"/>
            </a:endParaRPr>
          </a:p>
        </p:txBody>
      </p:sp>
    </p:spTree>
    <p:custDataLst>
      <p:tags r:id="rId1"/>
    </p:custDataLst>
    <p:extLst>
      <p:ext uri="{BB962C8B-B14F-4D97-AF65-F5344CB8AC3E}">
        <p14:creationId xmlns:p14="http://schemas.microsoft.com/office/powerpoint/2010/main" val="330174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srcRect b="1018"/>
          <a:stretch/>
        </p:blipFill>
        <p:spPr>
          <a:xfrm>
            <a:off x="220553" y="897255"/>
            <a:ext cx="4378373" cy="2966085"/>
          </a:xfrm>
          <a:prstGeom prst="rect">
            <a:avLst/>
          </a:prstGeom>
        </p:spPr>
      </p:pic>
      <p:pic>
        <p:nvPicPr>
          <p:cNvPr id="7" name="Picture 6"/>
          <p:cNvPicPr>
            <a:picLocks noChangeAspect="1"/>
          </p:cNvPicPr>
          <p:nvPr/>
        </p:nvPicPr>
        <p:blipFill rotWithShape="1">
          <a:blip r:embed="rId5"/>
          <a:srcRect l="5937" t="827" r="6067"/>
          <a:stretch/>
        </p:blipFill>
        <p:spPr>
          <a:xfrm>
            <a:off x="4419601" y="897255"/>
            <a:ext cx="4267200" cy="2966085"/>
          </a:xfrm>
          <a:prstGeom prst="rect">
            <a:avLst/>
          </a:prstGeom>
        </p:spPr>
      </p:pic>
      <p:sp>
        <p:nvSpPr>
          <p:cNvPr id="6" name="Title 6"/>
          <p:cNvSpPr txBox="1">
            <a:spLocks/>
          </p:cNvSpPr>
          <p:nvPr/>
        </p:nvSpPr>
        <p:spPr>
          <a:xfrm>
            <a:off x="220553" y="132077"/>
            <a:ext cx="8686800" cy="457200"/>
          </a:xfrm>
          <a:prstGeom prst="rect">
            <a:avLst/>
          </a:prstGeom>
        </p:spPr>
        <p:txBody>
          <a:bodyPr vert="horz" lIns="91440" tIns="45720" rIns="91440" bIns="45720" rtlCol="0" anchor="ctr">
            <a:normAutofit/>
          </a:bodyPr>
          <a:lst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a:lstStyle>
          <a:p>
            <a:pPr lvl="0" defTabSz="914400">
              <a:defRPr/>
            </a:pPr>
            <a:r>
              <a:rPr kumimoji="0" lang="en-US" sz="2600" b="1" i="0" u="none" strike="noStrike" kern="0" cap="none" spc="0" normalizeH="0" baseline="0" noProof="0" dirty="0" smtClean="0">
                <a:ln>
                  <a:noFill/>
                </a:ln>
                <a:solidFill>
                  <a:srgbClr val="0071C5"/>
                </a:solidFill>
                <a:effectLst/>
                <a:uLnTx/>
                <a:uFillTx/>
                <a:latin typeface="+mj-lt"/>
                <a:ea typeface="+mj-ea"/>
                <a:cs typeface="Verdana"/>
              </a:rPr>
              <a:t>Web Development Skeleton </a:t>
            </a:r>
            <a:r>
              <a:rPr kumimoji="0" lang="en-US" sz="1600" b="1" i="0" u="none" strike="noStrike" kern="0" cap="none" spc="0" normalizeH="0" baseline="0" noProof="0" dirty="0" smtClean="0">
                <a:ln>
                  <a:noFill/>
                </a:ln>
                <a:solidFill>
                  <a:srgbClr val="0071C5"/>
                </a:solidFill>
                <a:effectLst/>
                <a:uLnTx/>
                <a:uFillTx/>
                <a:latin typeface="+mj-lt"/>
                <a:ea typeface="+mj-ea"/>
                <a:cs typeface="Verdana"/>
              </a:rPr>
              <a:t>cont.</a:t>
            </a:r>
            <a:endParaRPr kumimoji="0" lang="en-US" sz="2600" b="1" i="0" u="none" strike="noStrike" kern="0" cap="none" spc="0" normalizeH="0" baseline="0" noProof="0" dirty="0">
              <a:ln>
                <a:noFill/>
              </a:ln>
              <a:solidFill>
                <a:srgbClr val="0071C5"/>
              </a:solidFill>
              <a:effectLst/>
              <a:uLnTx/>
              <a:uFillTx/>
              <a:latin typeface="+mj-lt"/>
              <a:ea typeface="+mj-ea"/>
              <a:cs typeface="Verdana"/>
            </a:endParaRPr>
          </a:p>
        </p:txBody>
      </p:sp>
      <p:sp>
        <p:nvSpPr>
          <p:cNvPr id="9" name="Rectangle 8"/>
          <p:cNvSpPr/>
          <p:nvPr/>
        </p:nvSpPr>
        <p:spPr>
          <a:xfrm>
            <a:off x="3439984" y="3925097"/>
            <a:ext cx="2247938" cy="400110"/>
          </a:xfrm>
          <a:prstGeom prst="rect">
            <a:avLst/>
          </a:prstGeom>
        </p:spPr>
        <p:txBody>
          <a:bodyPr wrap="square">
            <a:spAutoFit/>
          </a:bodyPr>
          <a:lstStyle/>
          <a:p>
            <a:pPr algn="ctr"/>
            <a:r>
              <a:rPr lang="en-US" sz="1000" dirty="0" smtClean="0">
                <a:latin typeface="+mj-lt"/>
              </a:rPr>
              <a:t>Fig. 5</a:t>
            </a:r>
            <a:r>
              <a:rPr lang="en-US" sz="1000" dirty="0" smtClean="0">
                <a:latin typeface="+mj-lt"/>
              </a:rPr>
              <a:t>: Sample web skeleton functionality and UI</a:t>
            </a:r>
          </a:p>
        </p:txBody>
      </p:sp>
    </p:spTree>
    <p:custDataLst>
      <p:tags r:id="rId1"/>
    </p:custDataLst>
    <p:extLst>
      <p:ext uri="{BB962C8B-B14F-4D97-AF65-F5344CB8AC3E}">
        <p14:creationId xmlns:p14="http://schemas.microsoft.com/office/powerpoint/2010/main" val="41963114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EBANDPOSCUSTOM" val="0"/>
</p:tagLst>
</file>

<file path=ppt/tags/tag10.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11.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12.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2.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3.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4.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5.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6.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7.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8.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ags/tag9.xml><?xml version="1.0" encoding="utf-8"?>
<p:tagLst xmlns:a="http://schemas.openxmlformats.org/drawingml/2006/main" xmlns:r="http://schemas.openxmlformats.org/officeDocument/2006/relationships" xmlns:p="http://schemas.openxmlformats.org/presentationml/2006/main">
  <p:tag name="CUSTOMTIMEBANDPOSITION" val="150.0007"/>
  <p:tag name="__PART_0" val="eyJSZW5kZXJpbmdPcHRpb25zIjp7Ik1pbGVzdG9uZXNPdmVybGFwcGluZ0hhbmRsaW5nT3B0aW9ucyI6MSwiVGFza3NXaXRoVGl0bGVzTG9uZ2VyVGhhblRoZVRhc2tTaGFwZURldGVjdGVkIjpmYWxzZX0sIlJlbmRlcmluZ01hcCI6eyJNaWxlc3RvbmVzIjpbeyJNaWxlc3RvbmVJZCI6Ijg4MzJjZWM2LTQ5ZGQtNDdiNC05OWRkLTE2ZWU5MThlM2IxNCIsIlRpdGxlU2hhcGVOYW1lIjoiVGV4dEJveCAzNDUzOSIsIkRhdGVTaGFwZU5hbWUiOiJUZXh0Qm94IDM0NTQxIiwiTWFya2VyU2hhcGVOYW1lIjoiRmxvd2NoYXJ0OiBNZXJnZSAzNDUzNSIsIkNvbm5lY3RvclNoYXBlTmFtZSI6IlN0cmFpZ2h0IENvbm5lY3RvciAzNDUzNyJ9LHsiTWlsZXN0b25lSWQiOiJhYzRhYjJlMi1iZjQ1LTRlMmYtYWZlZC1kMzUyOWIyN2Q2NDgiLCJUaXRsZVNoYXBlTmFtZSI6IlRleHRCb3ggMzQ1NDgiLCJEYXRlU2hhcGVOYW1lIjoiVGV4dEJveCAzNDU1MCIsIk1hcmtlclNoYXBlTmFtZSI6IkZsb3djaGFydDogTWVyZ2UgMzQ1NDQiLCJDb25uZWN0b3JTaGFwZU5hbWUiOiJTdHJhaWdodCBDb25uZWN0b3IgMzQ1NDYifSx7Ik1pbGVzdG9uZUlkIjoiZjdhZmFkOWYtY2YzNC00YTIyLTk3ZjQtYmFjMmUxYTE1OTA2IiwiVGl0bGVTaGFwZU5hbWUiOiJUZXh0Qm94IDM0NTU3IiwiRGF0ZVNoYXBlTmFtZSI6IlRleHRCb3ggMzQ1NTkiLCJNYXJrZXJTaGFwZU5hbWUiOiJGbG93Y2hhcnQ6IE1lcmdlIDM0NTUzIiwiQ29ubmVjdG9yU2hhcGVOYW1lIjoiU3RyYWlnaHQgQ29ubmVjdG9yIDM0NTU1In0seyJNaWxlc3RvbmVJZCI6ImE1NGRmN2FhLWRkMmMtNDk5ZC1hZjE1LWVkNDVlYmRkOGRiMiIsIlRpdGxlU2hhcGVOYW1lIjoiVGV4dEJveCAzNDU2NiIsIkRhdGVTaGFwZU5hbWUiOiJUZXh0Qm94IDM0NTY4IiwiTWFya2VyU2hhcGVOYW1lIjoiRmxvd2NoYXJ0OiBNZXJnZSAzNDU2MiIsIkNvbm5lY3RvclNoYXBlTmFtZSI6IlN0cmFpZ2h0IENvbm5lY3RvciAzNDU2NCJ9XSwiVGFza3MiOlt7IlRhc2tJZCI6Ijg5OWNlYjJhLTllM2YtNGQxZi1hZGJhLTZjODM2NDZlOWRlZiIsIlRpdGxlU2hhcGVOYW1lIjoiVGV4dEJveCAzNDU3MSIsIkR1cmF0aW9uVGV4dFNoYXBlTmFtZSI6bnVsbCwiU2VnbWVudFNoYXBlTmFtZSI6IlJvdW5kZWQgUmVjdGFuZ2xlIDM0NTczIiwiVmVydGljYWxMZWZ0Q29ubmVjdG9yU2hhcGVOYW1lIjpudWxsLCJWZXJ0aWNhbFJpZ2h0Q29ubmVjdG9yU2hhcGVOYW1lIjpudWxsLCJIb3Jpem9udGFsQ29ubmVjdG9yU2hhcGVOYW1lIjoiU3RyYWlnaHQgQ29ubmVjdG9yIDM0NTc1IiwiTGVmdERhdGVTaGFwZU5hbWUiOm51bGwsIlJpZ2h0RGF0ZVNoYXBlTmFtZSI6IlRleHRCb3ggMzQ1NzcifSx7IlRhc2tJZCI6IjRlYTc4Y2RlLTBlM2ItNGMyOS05ZWY2LTJiOWRjNGRmMDdmMiIsIlRpdGxlU2hhcGVOYW1lIjoiVGV4dEJveCAzNDU3OSIsIkR1cmF0aW9uVGV4dFNoYXBlTmFtZSI6bnVsbCwiU2VnbWVudFNoYXBlTmFtZSI6IlJvdW5kZWQgUmVjdGFuZ2xlIDM0NTgxIiwiVmVydGljYWxMZWZ0Q29ubmVjdG9yU2hhcGVOYW1lIjpudWxsLCJWZXJ0aWNhbFJpZ2h0Q29ubmVjdG9yU2hhcGVOYW1lIjpudWxsLCJIb3Jpem9udGFsQ29ubmVjdG9yU2hhcGVOYW1lIjoiU3RyYWlnaHQgQ29ubmVjdG9yIDM0NTgzIiwiTGVmdERhdGVTaGFwZU5hbWUiOm51bGwsIlJpZ2h0RGF0ZVNoYXBlTmFtZSI6IlRleHRCb3ggMzQ1ODUifSx7IlRhc2tJZCI6IjljNWYwNTk1LWZiNzUtNDY1YS05ZDZhLTJiMjVkZGE5ZmYxYSIsIlRpdGxlU2hhcGVOYW1lIjoiVGV4dEJveCAzNDU4NyIsIkR1cmF0aW9uVGV4dFNoYXBlTmFtZSI6bnVsbCwiU2VnbWVudFNoYXBlTmFtZSI6IlJvdW5kZWQgUmVjdGFuZ2xlIDM0NTg5IiwiVmVydGljYWxMZWZ0Q29ubmVjdG9yU2hhcGVOYW1lIjpudWxsLCJWZXJ0aWNhbFJpZ2h0Q29ubmVjdG9yU2hhcGVOYW1lIjpudWxsLCJIb3Jpem9udGFsQ29ubmVjdG9yU2hhcGVOYW1lIjoiU3RyYWlnaHQgQ29ubmVjdG9yIDM0NTkxIiwiTGVmdERhdGVTaGFwZU5hbWUiOm51bGwsIlJpZ2h0RGF0ZVNoYXBlTmFtZSI6IlRleHRCb3ggMzQ1OTMifSx7IlRhc2tJZCI6IjEzYzlhMzMyLTA3NTEtNGY0Ni1iNDZiLTc0N2FmMGM5YWMyNCIsIlRpdGxlU2hhcGVOYW1lIjoiVGV4dEJveCAzNDU5NSIsIkR1cmF0aW9uVGV4dFNoYXBlTmFtZSI6bnVsbCwiU2VnbWVudFNoYXBlTmFtZSI6IlJvdW5kZWQgUmVjdGFuZ2xlIDM0NTk3IiwiVmVydGljYWxMZWZ0Q29ubmVjdG9yU2hhcGVOYW1lIjpudWxsLCJWZXJ0aWNhbFJpZ2h0Q29ubmVjdG9yU2hhcGVOYW1lIjpudWxsLCJIb3Jpem9udGFsQ29ubmVjdG9yU2hhcGVOYW1lIjoiU3RyYWlnaHQgQ29ubmVjdG9yIDM0NTk5IiwiTGVmdERhdGVTaGFwZU5hbWUiOm51bGwsIlJpZ2h0RGF0ZVNoYXBlTmFtZSI6IlRleHRCb3ggMzQ2MDEifSx7IlRhc2tJZCI6IjY4ODA4MDA5LWM0YmYtNDRjZC1iMTZhLWMzMDQxZDUwNDk3NSIsIlRpdGxlU2hhcGVOYW1lIjoiVGV4dEJveCAzNDYwMyIsIkR1cmF0aW9uVGV4dFNoYXBlTmFtZSI6bnVsbCwiU2VnbWVudFNoYXBlTmFtZSI6IlJvdW5kZWQgUmVjdGFuZ2xlIDM0NjA1IiwiVmVydGljYWxMZWZ0Q29ubmVjdG9yU2hhcGVOYW1lIjpudWxsLCJWZXJ0aWNhbFJpZ2h0Q29ubmVjdG9yU2hhcGVOYW1lIjpudWxsLCJIb3Jpem9udGFsQ29ubmVjdG9yU2hhcGVOYW1lIjoiU3RyYWlnaHQgQ29ubmVjdG9yIDM0NjA3IiwiTGVmdERhdGVTaGFwZU5hbWUiOm51bGwsIlJpZ2h0RGF0ZVNoYXBlTmFtZSI6IlRleHRCb3ggMzQ2MDkifSx7IlRhc2tJZCI6Ijc0ZWJjOTM0LWRmZjMtNDc1OS1iNTM5LWQwNzAxY2FlNzk2NiIsIlRpdGxlU2hhcGVOYW1lIjoiVGV4dEJveCAzNDYxMSIsIkR1cmF0aW9uVGV4dFNoYXBlTmFtZSI6bnVsbCwiU2VnbWVudFNoYXBlTmFtZSI6IlJvdW5kZWQgUmVjdGFuZ2xlIDM0NjEzIiwiVmVydGljYWxMZWZ0Q29ubmVjdG9yU2hhcGVOYW1lIjpudWxsLCJWZXJ0aWNhbFJpZ2h0Q29ubmVjdG9yU2hhcGVOYW1lIjpudWxsLCJIb3Jpem9udGFsQ29ubmVjdG9yU2hhcGVOYW1lIjoiU3RyYWlnaHQgQ29ubmVjdG9yIDM0NjE1IiwiTGVmdERhdGVTaGFwZU5hbWUiOm51bGwsIlJpZ2h0RGF0ZVNoYXBlTmFtZSI6IlRleHRCb3ggMzQ2MTcifV0sIlRpbWViYW5kIjp7IkVsYXBzZWRUaW1lU2hhcGVOYW1lIjoiUm91bmRlZCBSZWN0YW5nbGUgMzQ1MzAiLCJUb2RheU1hcmtlclNoYXBlTmFtZSI6Iklzb3NjZWxlcyBUcmlhbmdsZSAzNDUzMiIsIlRvZGF5TWFya2VyVGV4dFNoYXBlTmFtZSI6IlRleHRCb3ggMzQ1MzMiLCJSaWdodEVuZENhcHNTaGFwZU5hbWUiOiJUZXh0Qm94IDM0NTI5IiwiTGVmdEVuZENhcHNTaGFwZU5hbWUiOiJUZXh0Qm94IDM0NTE3IiwiRWxhcHNlZFJlY3RhbmdsZVNoYXBlTmFtZSI6bnVsbCwiU2VnbWVudFNoYXBlc05hbWVzIjpbIlJvdW5kZWQgUmVjdGFuZ2xlIDM0NTE1IiwiVGV4dEJveCAzNDUxOCIsIlN0cmFpZ2h0IENvbm5lY3RvciAzNDUxOSIsIlRleHRCb3ggMzQ1MjAiLCJTdHJhaWdodCBDb25uZWN0b3IgMzQ1MjEiLCJUZXh0Qm94IDM0NTIyIiwiU3RyYWlnaHQgQ29ubmVjdG9yIDM0NTIzIiwiVGV4dEJveCAzNDUyNCIsIlN0cmFpZ2h0IENvbm5lY3RvciAzNDUyNSIsIlRleHRCb3ggMzQ1MjYiLCJTdHJhaWdodCBDb25uZWN0b3IgMzQ1MjciLCJUZXh0Qm94IDM0NTI4Il19fSwiRWRpdGlvbiI6MCwiQ3VsdHVyZUluZm9OYW1lIjoiZW4tVVMiLCJWZXJzaW9uIjoiMi4wLjAuMCIsIk1pbGVzdG9uZXMiOlt7IkludGVybmFsSWQiOiJhNTRkZjdhYS1kZDJjLTQ5OWQtYWYxNS1lZDQ1ZWJkZDhkYjIiLCJUaXRsZUxlZnQiOjE3OS4zNTc0LCJUaXRsZVRvcCI6NTUuMjUsIlRpdGxlV2lkdGgiOjEyMC4wLCJDb2xvciI6IjI1NSwgMTkyLCAwIiwiVXRjRGF0ZSI6IjIwMTQtMDktMTVUMDA6MDA6MDBaIiwiVGl0bGUiOiJQcm90by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Y3YWZhZDlmLWNmMzQtNGEyMi05N2Y0LWJhYzJlMWExNTkwNiIsIlRpdGxlTGVmdCI6MjY3LjY3MjExOSwiVGl0bGVUb3AiOjU1LjI1LCJUaXRsZVdpZHRoIjoxMjAuMCwiQ29sb3IiOiI5MSwgMTU1LCAyMTMiLCJVdGNEYXRlIjoiMjAxNC0xMi0xNVQwMDowMDowMFoiLCJUaXRsZSI6IkVWVCBQTyIsIlN0eWxlIjoyLCJCZWxvd1RpbWViYW5kIjpmYWxzZSwiQ3VzdG9tU2V0dGluZ3MiOnsiSXNEYXRlVmlzaWJsZSI6ZmFsc2UsIlRpdGxlRm9udFNldHRpbmdzIjp7IkZvbnRTaXplIjoxMSwiRm9udE5hbWUiOiJDYWxpYnJpIiwiSXNCb2xkIjpmYWxzZSwiSXNJdGFsaWMiOmZhbHNlLCJJc1VuZGVybGluZWQiOmZhbHNlLCJGb3JlZ3JvdW5kQ29sb3IiOiIwLCAwLCAwLCAwIn0sIkRhdGVGb250U2V0dGluZ3MiOnsiRm9udFNpemUiOjEwLCJGb250TmFtZSI6IkNhbGlicmkiLCJJc0JvbGQiOmZhbHNlLCJJc0l0YWxpYyI6ZmFsc2UsIklzVW5kZXJsaW5lZCI6ZmFsc2UsIkZvcmVncm91bmRDb2xvciI6IjAsIDE5MiwgODAsIDc3In19LCJIaWRlRGF0ZSI6ZmFsc2V9LHsiSW50ZXJuYWxJZCI6ImFjNGFiMmUyLWJmNDUtNGUyZi1hZmVkLWQzNTI5YjI3ZDY0OCIsIlRpdGxlTGVmdCI6Mzg5Ljk1NDEsIlRpdGxlVG9wIjo1NS4yNSwiVGl0bGVXaWR0aCI6MTIwLjAsIkNvbG9yIjoiMTEyLCAxNzMsIDcxIiwiVXRjRGF0ZSI6IjIwMTUtMDQtMjBUMDA6MDA6MDBaIiwiVGl0bGUiOiJEVlQgUE8iLCJTdHlsZSI6MiwiQmVsb3dUaW1lYmFuZCI6ZmFsc2UsIkN1c3RvbVNldHRpbmdzIjp7IklzRGF0ZVZpc2libGUiOmZhbHNlLCJUaXRsZUZvbnRTZXR0aW5ncyI6eyJGb250U2l6ZSI6MTEsIkZvbnROYW1lIjoiQ2FsaWJyaSIsIklzQm9sZCI6ZmFsc2UsIklzSXRhbGljIjpmYWxzZSwiSXNVbmRlcmxpbmVkIjpmYWxzZSwiRm9yZWdyb3VuZENvbG9yIjoiMCwgMCwgMCwgMCJ9LCJEYXRlRm9udFNldHRpbmdzIjp7IkZvbnRTaXplIjoxMCwiRm9udE5hbWUiOiJDYWxpYnJpIiwiSXNCb2xkIjpmYWxzZSwiSXNJdGFsaWMiOmZhbHNlLCJJc1VuZGVybGluZWQiOmZhbHNlLCJGb3JlZ3JvdW5kQ29sb3IiOiIwLCAxOTIsIDgwLCA3NyJ9fSwiSGlkZURhdGUiOmZhbHNlfSx7IkludGVybmFsSWQiOiI4ODMyY2VjNi00OWRkLTQ3YjQtOTlkZC0xNmVlOTE4ZTNiMTQiLCJUaXRsZUxlZnQiOjQ1OS44Mjk1MjksIlRpdGxlVG9wIjo1NS4yNSwiVGl0bGVXaWR0aCI6MTIwLjAsIkNvbG9yIjoiQmxhY2siLCJVdGNEYXRlIjoiMjAxNS0wNy0wMVQwMDowMDowMFoiLCJUaXRsZSI6IlBWVCBQTyIsIlN0eWxlIjoyLCJCZWxvd1RpbWViYW5kIjpmYWxzZSwiQ3VzdG9tU2V0dGluZ3MiOnsiSXNEYXRlVmlzaWJsZSI6dHJ1ZSwiVGl0bGVGb250U2V0dGluZ3MiOnsiRm9udFNpemUiOjExLCJGb250TmFtZSI6IkNhbGlicmkiLCJJc0JvbGQiOmZhbHNlLCJJc0l0YWxpYyI6ZmFsc2UsIklzVW5kZXJsaW5lZCI6ZmFsc2UsIkZvcmVncm91bmRDb2xvciI6IjAsIDAsIDAsIDAifSwiRGF0ZUZvbnRTZXR0aW5ncyI6eyJGb250U2l6ZSI6MTAsIkZvbnROYW1lIjoiQ2FsaWJyaSIsIklzQm9sZCI6ZmFsc2UsIklzSXRhbGljIjpmYWxzZSwiSXNVbmRlcmxpbmVkIjpmYWxzZSwiRm9yZWdyb3VuZENvbG9yIjoiMCwgMTkyLCA4MCwgNzcifX0sIkhpZGVEYXRlIjpmYWxzZX1dLCJUaW1lTGluZVR5cGUiOjQsIlRhc2tzIjpbeyJJbnRlcm5hbElkIjoiODk5Y2ViMmEtOWUzZi00ZDFmLWFkYmEtNmM4MzY0NmU5ZGVmIiwiSW5kZXgiOjAsIkNvbG9yIjoiMjU1LCAxOTIsIDAiLCJVdGNTdGFydERhdGUiOiIyMDE0LTA3LTA3VDAwOjAwOjAwWiIsIlV0Y0VuZERhdGUiOiIyMDE0LTEyLTE3VDAwOjAwOjAwIiwiVGl0bGUiOiJQcm90byIsIlNoYXBlIjoyLCJDdXN0b21TZXR0aW5ncyI6eyJUaXRsZVdpZHRoIjoxOC4xNzU3NDg4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0ZWE3OGNkZS0wZTNiLTRjMjktOWVmNi0yYjlkYzRkZjA3ZjIiLCJJbmRleCI6MSwiQ29sb3IiOiI5MSwgMTU1LCAyMTMiLCJVdGNTdGFydERhdGUiOiIyMDE0LTEyLTA4VDAwOjAwOjAwWiIsIlV0Y0VuZERhdGUiOiIyMDE1LTA0LTE4VDAwOjAwOjAwIiwiVGl0bGUiOiJFVlQiLCJTaGFwZSI6MiwiQ3VzdG9tU2V0dGluZ3MiOnsiVGl0bGVXaWR0aCI6MTIuMzY5NjA2LCJUaXRsZUZvbnRTZXR0aW5ncyI6eyJGb250U2l6ZSI6OCwiRm9udE5hbWUiOiJDYWxpYnJpIiwiSXNCb2xkIjpmYWxzZSwiSXNJdGFsaWMiOmZhbHNlLCJJc1VuZGVybGluZWQiOmZhbHNlLCJGb3JlZ3JvdW5kQ29sb3IiOiIwLCAwLCAwLCAwIn0sIlN0YXJ0RGF0ZUZvbnRTZXR0aW5ncyI6eyJGb250U2l6ZSI6OCwiRm9udE5hbWUiOiJDYWxpYnJpIiwiSXNCb2xkIjpmYWxzZSwiSXNJdGFsaWMiOmZhbHNlLCJJc1VuZGVybGluZWQiOmZhbHNlLCJGb3JlZ3JvdW5kQ29sb3IiOiIxOTIsIDgwLCA3NyJ9LCJFbmREYXRlRm9udFNldHRpbmdzIjp7IkZvbnRTaXplIjo4LCJGb250TmFtZSI6IkNhbGlicmkiLCJJc0JvbGQiOmZhbHNlLCJJc0l0YWxpYyI6ZmFsc2UsIklzVW5kZXJsaW5lZCI6ZmFsc2UsIkZvcmVncm91bmRDb2xvciI6IjAsIDE5MiwgODAsIDc3In19fSx7IkludGVybmFsSWQiOiI5YzVmMDU5NS1mYjc1LTQ2NWEtOWQ2YS0yYjI1ZGRhOWZmMWEiLCJJbmRleCI6MiwiQ29sb3IiOiIxMTIsIDE3MywgNzEiLCJVdGNTdGFydERhdGUiOiIyMDE1LTA0LTE2VDAwOjAwOjAwWiIsIlV0Y0VuZERhdGUiOiIyMDE1LTA3LTAxVDAwOjAwOjAwIiwiVGl0bGUiOiJEVlQiLCJTaGFwZSI6MiwiQ3VzdG9tU2V0dGluZ3MiOnsiVGl0bGVXaWR0aCI6MTMuMzc5Mzc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EzYzlhMzMyLTA3NTEtNGY0Ni1iNDZiLTc0N2FmMGM5YWMyNCIsIkluZGV4IjozLCJDb2xvciI6IkJsYWNrIiwiVXRjU3RhcnREYXRlIjoiMjAxNS0wNy0wMVQwMDowMDowMFoiLCJVdGNFbmREYXRlIjoiMjAxNS0wOS0zMFQwMDowMDowMCIsIlRpdGxlIjoiUFZUIiwiU2hhcGUiOjIsIkN1c3RvbVNldHRpbmdzIjp7IlRpdGxlV2lkdGgiOjEyLjYyMjA0NzQsIlRpdGxlRm9udFNldHRpbmdzIjp7IkZvbnRTaXplIjo4LCJGb250TmFtZSI6IkNhbGlicmkiLCJJc0JvbGQiOmZhbHNlLCJJc0l0YWxpYyI6ZmFsc2UsIklzVW5kZXJsaW5lZCI6ZmFsc2UsIkZvcmVncm91bmRDb2xvciI6IjAsIDAsIDAsIDAifSwiU3RhcnREYXRlRm9udFNldHRpbmdzIjp7IkZvbnRTaXplIjo4LCJGb250TmFtZSI6IkNhbGlicmkiLCJJc0JvbGQiOmZhbHNlLCJJc0l0YWxpYyI6ZmFsc2UsIklzVW5kZXJsaW5lZCI6ZmFsc2UsIkZvcmVncm91bmRDb2xvciI6IjE5MiwgODAsIDc3In0sIkVuZERhdGVGb250U2V0dGluZ3MiOnsiRm9udFNpemUiOjgsIkZvbnROYW1lIjoiQ2FsaWJyaSIsIklzQm9sZCI6ZmFsc2UsIklzSXRhbGljIjpmYWxzZSwiSXNVbmRlcmxpbmVkIjpmYWxzZSwiRm9yZWdyb3VuZENvbG9yIjoiMCwgMTkyLCA4MCwgNzcifX19LHsiSW50ZXJuYWxJZCI6IjY4ODA4MDA5LWM0YmYtNDRjZC1iMTZhLWMzMDQxZDUwNDk3NSIsIkluZGV4Ijo0LCJDb2xvciI6IjY4LCA4NCwgMTA2IiwiVXRjU3RhcnREYXRlIjoiMjAxNS0wNi0wMVQwMDowMDowMFoiLCJVdGNFbmREYXRlIjoiMjAxNS0xMi0yNVQwMDowMDowMCIsIlRpdGxlIjoiQkNSRCAtIDIiLCJTaGFwZSI6MiwiQ3VzdG9tU2V0dGluZ3MiOnsiVGl0bGVXaWR0aCI6MjguMTQ3MjQzNS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0seyJJbnRlcm5hbElkIjoiNzRlYmM5MzQtZGZmMy00NzU5LWI1MzktZDA3MDFjYWU3OTY2IiwiSW5kZXgiOjUsIkNvbG9yIjoiMTE1LCAxMTUsIDExNSIsIlV0Y1N0YXJ0RGF0ZSI6IjIwMTUtMDYtMDFUMDA6MDA6MDBaIiwiVXRjRW5kRGF0ZSI6IjIwMTUtMTItMjVUMDA6MDA6MDAiLCJUaXRsZSI6IkFDUkQiLCJTaGFwZSI6MiwiQ3VzdG9tU2V0dGluZ3MiOnsiVGl0bGVXaWR0aCI6MTguMzAyMDQ3NywiVGl0bGVGb250U2V0dGluZ3MiOnsiRm9udFNpemUiOjgsIkZvbnROYW1lIjoiQ2FsaWJyaSIsIklzQm9sZCI6ZmFsc2UsIklzSXRhbGljIjpmYWxzZSwiSXNVbmRlcmxpbmVkIjpmYWxzZSwiRm9yZWdyb3VuZENvbG9yIjoiMCwgMCwgMCwgMCJ9LCJTdGFydERhdGVGb250U2V0dGluZ3MiOnsiRm9udFNpemUiOjgsIkZvbnROYW1lIjoiQ2FsaWJyaSIsIklzQm9sZCI6ZmFsc2UsIklzSXRhbGljIjpmYWxzZSwiSXNVbmRlcmxpbmVkIjpmYWxzZSwiRm9yZWdyb3VuZENvbG9yIjoiMTkyLCA4MCwgNzcifSwiRW5kRGF0ZUZvbnRTZXR0aW5ncyI6eyJGb250U2l6ZSI6OCwiRm9udE5hbWUiOiJDYWxpYnJpIiwiSXNCb2xkIjpmYWxzZSwiSXNJdGFsaWMiOmZhbHNlLCJJc1VuZGVybGluZWQiOmZhbHNlLCJGb3JlZ3JvdW5kQ29sb3IiOiIwLCAxOTIsIDgwLCA3NyJ9fX1dLCJTdHlsZSI6eyJUaW1lbGluZVNldHRpbmdzIjp7IlRvZGF5TWFya2VyRm9udFNldHRpbmdzIjp7IkZvbnRTaXplIjoxMSwiRm9udE5hbWUiOiJDYWxpYnJpIiwiSXNCb2xkIjpmYWxzZSwiSXNJdGFsaWMiOmZhbHNlLCJJc1VuZGVybGluZWQiOmZhbHNlLCJGb3JlZ3JvdW5kQ29sb3IiOiIwLCAwLCAwLCAwIn0sIlN0YXJ0WWVhckZvbnQiOnsiRm9udFNpemUiOjE4LCJGb250TmFtZSI6IlNlZ29lIFVJIiwiSXNCb2xkIjp0cnVlLCJJc0l0YWxpYyI6ZmFsc2UsIklzVW5kZXJsaW5lZCI6ZmFsc2UsIkZvcmVncm91bmRDb2xvciI6IjAsIDIzNywgMTI1LCA0OSJ9LCJFbmRZZWFyRm9udCI6eyJGb250U2l6ZSI6MTgsIkZvbnROYW1lIjoiU2Vnb2UgVUkiLCJJc0JvbGQiOnRydWUsIklzSXRhbGljIjpmYWxzZSwiSXNVbmRlcmxpbmVkIjpmYWxzZSwiRm9yZWdyb3VuZENvbG9yIjoiMCwgMjM3LCAxMjUsIDQ5In0sIklzVGhpbiI6ZmFsc2UsIkhhczNERWZmZWN0Ijp0cnVlLCJUaW1lYmFuZElzUm91bmRlZCI6dHJ1ZSwiVGltZWJhbmRDb2xvciI6IjE3OCwgMTQsIDE5IiwiVGltZWJhbmRGb250U2V0dGluZ3MiOnsiRm9udFNpemUiOjEzLCJGb250TmFtZSI6IkNhbGlicmkiLCJJc0JvbGQiOmZhbHNlLCJJc0l0YWxpYyI6ZmFsc2UsIklzVW5kZXJsaW5lZCI6ZmFsc2UsIkZvcmVncm91bmRDb2xvciI6IlRyYW5zcGFyZW50In0sIkVsYXBzZWRUaW1lQ29sb3IiOiI4LCAxMjcsIDk1IiwiRWxhcHNlZFRpbWVTdHlsZSI6MSwiVG9kYXlNYXJrZXJQb3NpdGlvbiI6MiwiQ2Fwc1Bvc2l0aW9uIjozfSwiRGVmYXVsdE1pbGVzdG9uZVNldHRpbmdzIjp7IkZsYWdDb25uZWN0b3JTZXR0aW5ncyI6eyJDb2xvciI6Ijc5LCAxMjksIDE4OSJ9LCJEYXRlRm9ybWF0Ijp7IkZvcm1hdFN0cmluZyI6Ik1NTSBkIFwiJ1wieXkiLCJTZXBhcmF0b3IiOiIuIiwiVXNlSW50ZXJuYXRpb25hbERhdGVGb3JtYXQiOmZhbHNlfSwiV29yZFdyYXAiOnRydWUsIklzRGF0ZVZpc2libGUiOnRydWUsIlRpdGxlRm9udFNldHRpbmdzIjp7IkZvbnRTaXplIjoxMSwiRm9udE5hbWUiOiJDYWxpYnJpIiwiSXNCb2xkIjpmYWxzZSwiSXNJdGFsaWMiOmZhbHNlLCJJc1VuZGVybGluZWQiOmZhbHNlLCJGb3JlZ3JvdW5kQ29sb3IiOiJCbGFjayJ9LCJEYXRlRm9udFNldHRpbmdzIjp7IkZvbnRTaXplIjoxMCwiRm9udE5hbWUiOiJDYWxpYnJpIiwiSXNCb2xkIjpmYWxzZSwiSXNJdGFsaWMiOmZhbHNlLCJJc1VuZGVybGluZWQiOmZhbHNlLCJGb3JlZ3JvdW5kQ29sb3IiOiIxOTIsIDgwLCA3NyJ9fSwiRGVmYXVsdFRhc2tTZXR0aW5ncyI6eyJXb3JkV3JhcCI6ZmFsc2UsIkRhdGVGb250U2V0dGluZ3MiOnsiRm9udFNpemUiOjgsIkZvbnROYW1lIjoiQ2FsaWJyaSIsIklzQm9sZCI6ZmFsc2UsIklzSXRhbGljIjpmYWxzZSwiSXNVbmRlcmxpbmVkIjpmYWxzZSwiRm9yZWdyb3VuZENvbG9yIjoiMTkyLCA4MCwgNzcifSwiSXNUaGljayI6ZmFsc2UsIlRhc2tzQWJvdmVUaW1lYmFuZCI6ZmFsc2UsIkRhdGVGb3JtYXQiOnsiRm9ybWF0U3RyaW5nIjoiTU1NIGQiLCJTZXBhcmF0b3IiOiIuIiwiVXNlSW50ZXJuYXRpb25hbERhdGVGb3JtYXQiOmZhbHNlfSwiRHVyYXRpb25Qb3NpdGlvbiI6MiwiRHVyYXRpb25Gb3JtYXQiOjAsIlJlbmRlckxvbmdUYXNrVGl0bGVBYm92ZVRhc2tTaGFwZSI6dHJ1ZSwiSXNIb3Jpem9udGFsQ29ubmVjdG9yVmlzaWJsZSI6dHJ1ZSwiSXNWZXJ0aWNhbENvbm5lY3RvclZpc2libGUiOmZhbHNlLCJIb3Jpem9udGFsQ29ubmVjdG9yU2V0dGluZ3MiOnsiQ29sb3IiOiIyMDQsIDIwNCwgMjA0In0sIlZlcnRpY2FsQ29ubmVjdG9yU2V0dGluZ3MiOnsiQ29sb3IiOiIyMDQsIDIwNCwgMjA0In0sIkludGVydmFsVGV4dFBvc2l0aW9uIjozLCJJbnRlcnZhbERhdGVQb3NpdGlvbiI6MiwiVGl0bGVXaWR0aCI6bnVsbCwiVGl0bGVGb250U2V0dGluZ3MiOnsiRm9udFNpemUiOjgsIkZvbnROYW1lIjoiQ2FsaWJyaSIsIklzQm9sZCI6ZmFsc2UsIklzSXRhbGljIjpmYWxzZSwiSXNVbmRlcmxpbmVkIjpmYWxzZSwiRm9yZWdyb3VuZENvbG9yIjoiQmxhY2sifX0sIlNjYWxlU2V0dGluZ3MiOnsiRGF0ZUZvcm1hdCI6Ik1NIiwiSW50ZXJ2YWxUeXBlIjozLCJVc2VBdXRvbWF0aWNUaW1lU2NhbGUiOnRydWUsIkN1c3RvbVRpbWVTY2FsZVV0Y1N0YXJ0RGF0ZSI6IjIwMTQtMDctMDdUMDA6MDA6MDBaIiwiQ3VzdG9tVGltZVNjYWxlVXRjRW5kRGF0ZSI6IjIwMTUtMDktMDRUMDA6MDA6MDBaIn19LCJUaW1lYmFuZFZlcnRpY2FsUG9zaXRpb24iOnsiUXVpY2tQb3NpdGlvbiI6MCwiUmVsYXRpdmVQb3NpdGlvbiI6MjUuMCwiQWJzb2x1dGVQb3NpdGlvbiI6MTAxLjI1LCJQcmV2aW91c0Fic29sdXRlUG9zaXRpb24iOjEwMS4yNX19"/>
  <p:tag name="__MASTER" val="__part_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to PowerPoint</Template>
  <TotalTime>19230</TotalTime>
  <Words>689</Words>
  <Application>Microsoft Office PowerPoint</Application>
  <PresentationFormat>On-screen Show (16:9)</PresentationFormat>
  <Paragraphs>133</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Segoe UI</vt:lpstr>
      <vt:lpstr>Segoe UI Light</vt:lpstr>
      <vt:lpstr>SFUIText-Regular</vt:lpstr>
      <vt:lpstr>Times New Roman</vt:lpstr>
      <vt:lpstr>Verdana</vt:lpstr>
      <vt:lpstr>Office Theme</vt:lpstr>
      <vt:lpstr>Intel Internship – STHI / APSE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STTD - Google Factory Overview</dc:title>
  <dc:creator>oleg.kovalenko@intel.com</dc:creator>
  <cp:keywords>CTPClassification=CTP_IC:VisualMarkings=</cp:keywords>
  <cp:lastModifiedBy>Garcia, Erick1</cp:lastModifiedBy>
  <cp:revision>241</cp:revision>
  <dcterms:created xsi:type="dcterms:W3CDTF">2015-04-09T19:10:45Z</dcterms:created>
  <dcterms:modified xsi:type="dcterms:W3CDTF">2017-08-17T16:36:10Z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c986ee3a-4809-4a80-b54e-5a35a3e0b89e</vt:lpwstr>
  </property>
  <property fmtid="{D5CDD505-2E9C-101B-9397-08002B2CF9AE}" pid="3" name="CTP_BU">
    <vt:lpwstr>TECHNOLOGY MANUFACTURING GROUP</vt:lpwstr>
  </property>
  <property fmtid="{D5CDD505-2E9C-101B-9397-08002B2CF9AE}" pid="4" name="CTP_TimeStamp">
    <vt:lpwstr>2016-04-13 00:00:45Z</vt:lpwstr>
  </property>
  <property fmtid="{D5CDD505-2E9C-101B-9397-08002B2CF9AE}" pid="5" name="CTPClassification">
    <vt:lpwstr>CTP_IC</vt:lpwstr>
  </property>
</Properties>
</file>