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4"/>
  </p:notesMasterIdLst>
  <p:sldIdLst>
    <p:sldId id="257" r:id="rId2"/>
    <p:sldId id="258" r:id="rId3"/>
    <p:sldId id="259" r:id="rId4"/>
    <p:sldId id="261" r:id="rId5"/>
    <p:sldId id="264" r:id="rId6"/>
    <p:sldId id="262" r:id="rId7"/>
    <p:sldId id="265" r:id="rId8"/>
    <p:sldId id="267" r:id="rId9"/>
    <p:sldId id="268" r:id="rId10"/>
    <p:sldId id="269" r:id="rId11"/>
    <p:sldId id="270"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83974" autoAdjust="0"/>
  </p:normalViewPr>
  <p:slideViewPr>
    <p:cSldViewPr snapToGrid="0">
      <p:cViewPr>
        <p:scale>
          <a:sx n="150" d="100"/>
          <a:sy n="150" d="100"/>
        </p:scale>
        <p:origin x="1074"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42895-1F6F-4AEC-B02E-B891BA785BB2}" type="datetimeFigureOut">
              <a:rPr lang="en-US" smtClean="0"/>
              <a:t>9/25/2016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86D5B-3515-4DBA-A8F6-4E6196423F41}" type="slidenum">
              <a:rPr lang="en-US" smtClean="0"/>
              <a:t>‹#›</a:t>
            </a:fld>
            <a:endParaRPr lang="en-US"/>
          </a:p>
        </p:txBody>
      </p:sp>
    </p:spTree>
    <p:extLst>
      <p:ext uri="{BB962C8B-B14F-4D97-AF65-F5344CB8AC3E}">
        <p14:creationId xmlns:p14="http://schemas.microsoft.com/office/powerpoint/2010/main" val="1025213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Visitor pattern represents an operation to be performed on the elements of an object structure without changing the classes on which it operates. This pattern can be observed in the operation of a taxi company. When a person calls a taxi company (accepting a visitor), the company dispatches a cab to the customer. Upon entering the taxi the customer, or Visitor, is no longer in control of his or her own transportation, the taxi (driver) is.</a:t>
            </a:r>
            <a:endParaRPr lang="en-US" dirty="0"/>
          </a:p>
        </p:txBody>
      </p:sp>
      <p:sp>
        <p:nvSpPr>
          <p:cNvPr id="4" name="Slide Number Placeholder 3"/>
          <p:cNvSpPr>
            <a:spLocks noGrp="1"/>
          </p:cNvSpPr>
          <p:nvPr>
            <p:ph type="sldNum" sz="quarter" idx="10"/>
          </p:nvPr>
        </p:nvSpPr>
        <p:spPr/>
        <p:txBody>
          <a:bodyPr/>
          <a:lstStyle/>
          <a:p>
            <a:fld id="{BB786D5B-3515-4DBA-A8F6-4E6196423F41}" type="slidenum">
              <a:rPr lang="en-US" smtClean="0"/>
              <a:t>11</a:t>
            </a:fld>
            <a:endParaRPr lang="en-US"/>
          </a:p>
        </p:txBody>
      </p:sp>
    </p:spTree>
    <p:extLst>
      <p:ext uri="{BB962C8B-B14F-4D97-AF65-F5344CB8AC3E}">
        <p14:creationId xmlns:p14="http://schemas.microsoft.com/office/powerpoint/2010/main" val="308239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786D5B-3515-4DBA-A8F6-4E6196423F41}" type="slidenum">
              <a:rPr lang="en-US" smtClean="0"/>
              <a:t>12</a:t>
            </a:fld>
            <a:endParaRPr lang="en-US"/>
          </a:p>
        </p:txBody>
      </p:sp>
    </p:spTree>
    <p:extLst>
      <p:ext uri="{BB962C8B-B14F-4D97-AF65-F5344CB8AC3E}">
        <p14:creationId xmlns:p14="http://schemas.microsoft.com/office/powerpoint/2010/main" val="163854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EEB940-85A0-43C8-A3BB-C08FCCCB8A3D}" type="datetime1">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DD22-2FC0-40EE-A3CD-5DD648F33A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25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4B424-E9AD-400F-9B91-193CBA75B15E}" type="datetime1">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DD22-2FC0-40EE-A3CD-5DD648F33ABA}" type="slidenum">
              <a:rPr lang="en-US" smtClean="0"/>
              <a:t>‹#›</a:t>
            </a:fld>
            <a:endParaRPr lang="en-US"/>
          </a:p>
        </p:txBody>
      </p:sp>
    </p:spTree>
    <p:extLst>
      <p:ext uri="{BB962C8B-B14F-4D97-AF65-F5344CB8AC3E}">
        <p14:creationId xmlns:p14="http://schemas.microsoft.com/office/powerpoint/2010/main" val="296277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EF86C-7750-4CCC-AEC7-56CA023D0E63}" type="datetime1">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DD22-2FC0-40EE-A3CD-5DD648F33ABA}" type="slidenum">
              <a:rPr lang="en-US" smtClean="0"/>
              <a:t>‹#›</a:t>
            </a:fld>
            <a:endParaRPr lang="en-US"/>
          </a:p>
        </p:txBody>
      </p:sp>
    </p:spTree>
    <p:extLst>
      <p:ext uri="{BB962C8B-B14F-4D97-AF65-F5344CB8AC3E}">
        <p14:creationId xmlns:p14="http://schemas.microsoft.com/office/powerpoint/2010/main" val="380736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EC229-4735-4EA5-81F4-514F51D27AA5}" type="datetime1">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DD22-2FC0-40EE-A3CD-5DD648F33ABA}" type="slidenum">
              <a:rPr lang="en-US" smtClean="0"/>
              <a:t>‹#›</a:t>
            </a:fld>
            <a:endParaRPr lang="en-US"/>
          </a:p>
        </p:txBody>
      </p:sp>
    </p:spTree>
    <p:extLst>
      <p:ext uri="{BB962C8B-B14F-4D97-AF65-F5344CB8AC3E}">
        <p14:creationId xmlns:p14="http://schemas.microsoft.com/office/powerpoint/2010/main" val="219557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C7BAC6-91A4-4665-BB1B-5A51542B4788}" type="datetime1">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DD22-2FC0-40EE-A3CD-5DD648F33A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85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BB127-FF0C-439B-8419-9CA213A4EC9A}" type="datetime1">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DD22-2FC0-40EE-A3CD-5DD648F33ABA}" type="slidenum">
              <a:rPr lang="en-US" smtClean="0"/>
              <a:t>‹#›</a:t>
            </a:fld>
            <a:endParaRPr lang="en-US"/>
          </a:p>
        </p:txBody>
      </p:sp>
    </p:spTree>
    <p:extLst>
      <p:ext uri="{BB962C8B-B14F-4D97-AF65-F5344CB8AC3E}">
        <p14:creationId xmlns:p14="http://schemas.microsoft.com/office/powerpoint/2010/main" val="330473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0A174E-ACA1-4C22-8FDA-BBB9187FFD7F}" type="datetime1">
              <a:rPr lang="en-US" smtClean="0"/>
              <a:t>9/25/2016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5DD22-2FC0-40EE-A3CD-5DD648F33ABA}" type="slidenum">
              <a:rPr lang="en-US" smtClean="0"/>
              <a:t>‹#›</a:t>
            </a:fld>
            <a:endParaRPr lang="en-US"/>
          </a:p>
        </p:txBody>
      </p:sp>
    </p:spTree>
    <p:extLst>
      <p:ext uri="{BB962C8B-B14F-4D97-AF65-F5344CB8AC3E}">
        <p14:creationId xmlns:p14="http://schemas.microsoft.com/office/powerpoint/2010/main" val="274625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B52E4C-3FDE-45AF-BC11-386C70604A87}" type="datetime1">
              <a:rPr lang="en-US" smtClean="0"/>
              <a:t>9/25/2016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5DD22-2FC0-40EE-A3CD-5DD648F33ABA}" type="slidenum">
              <a:rPr lang="en-US" smtClean="0"/>
              <a:t>‹#›</a:t>
            </a:fld>
            <a:endParaRPr lang="en-US"/>
          </a:p>
        </p:txBody>
      </p:sp>
    </p:spTree>
    <p:extLst>
      <p:ext uri="{BB962C8B-B14F-4D97-AF65-F5344CB8AC3E}">
        <p14:creationId xmlns:p14="http://schemas.microsoft.com/office/powerpoint/2010/main" val="354454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6A45ED-BE79-45A5-8E30-8C5B23C58D30}" type="datetime1">
              <a:rPr lang="en-US" smtClean="0"/>
              <a:t>9/25/2016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475DD22-2FC0-40EE-A3CD-5DD648F33ABA}" type="slidenum">
              <a:rPr lang="en-US" smtClean="0"/>
              <a:t>‹#›</a:t>
            </a:fld>
            <a:endParaRPr lang="en-US"/>
          </a:p>
        </p:txBody>
      </p:sp>
    </p:spTree>
    <p:extLst>
      <p:ext uri="{BB962C8B-B14F-4D97-AF65-F5344CB8AC3E}">
        <p14:creationId xmlns:p14="http://schemas.microsoft.com/office/powerpoint/2010/main" val="354284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8F5D10-A6EB-4104-8AFA-64EAAFE3C6DF}" type="datetime1">
              <a:rPr lang="en-US" smtClean="0"/>
              <a:t>9/25/2016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75DD22-2FC0-40EE-A3CD-5DD648F33ABA}" type="slidenum">
              <a:rPr lang="en-US" smtClean="0"/>
              <a:t>‹#›</a:t>
            </a:fld>
            <a:endParaRPr lang="en-US"/>
          </a:p>
        </p:txBody>
      </p:sp>
    </p:spTree>
    <p:extLst>
      <p:ext uri="{BB962C8B-B14F-4D97-AF65-F5344CB8AC3E}">
        <p14:creationId xmlns:p14="http://schemas.microsoft.com/office/powerpoint/2010/main" val="261898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ED56E6-4BFE-4D70-9819-E1C052F90FC9}" type="datetime1">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DD22-2FC0-40EE-A3CD-5DD648F33ABA}" type="slidenum">
              <a:rPr lang="en-US" smtClean="0"/>
              <a:t>‹#›</a:t>
            </a:fld>
            <a:endParaRPr lang="en-US"/>
          </a:p>
        </p:txBody>
      </p:sp>
    </p:spTree>
    <p:extLst>
      <p:ext uri="{BB962C8B-B14F-4D97-AF65-F5344CB8AC3E}">
        <p14:creationId xmlns:p14="http://schemas.microsoft.com/office/powerpoint/2010/main" val="72171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9BE5A0-9CE4-4BF8-BDB5-B27A1513E211}" type="datetime1">
              <a:rPr lang="en-US" smtClean="0"/>
              <a:t>9/25/2016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75DD22-2FC0-40EE-A3CD-5DD648F33AB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3032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jsqlparser.sourceforge.net/" TargetMode="External"/><Relationship Id="rId3" Type="http://schemas.openxmlformats.org/officeDocument/2006/relationships/hyperlink" Target="http://materializecss.com/" TargetMode="External"/><Relationship Id="rId7" Type="http://schemas.openxmlformats.org/officeDocument/2006/relationships/hyperlink" Target="http://www.antlr.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oo.gl/uHMtWj" TargetMode="External"/><Relationship Id="rId5" Type="http://schemas.openxmlformats.org/officeDocument/2006/relationships/hyperlink" Target="http://materializecss.com/templates/parallax-template/preview.html" TargetMode="External"/><Relationship Id="rId4" Type="http://schemas.openxmlformats.org/officeDocument/2006/relationships/hyperlink" Target="http://materializecss.com/templates/starter-template/preview.html" TargetMode="Externa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terializecss.com/templates/starter-template/preview.html"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materializecss.com/templates/parallax-template/preview.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475DD22-2FC0-40EE-A3CD-5DD648F33ABA}" type="slidenum">
              <a:rPr lang="en-US" smtClean="0"/>
              <a:t>1</a:t>
            </a:fld>
            <a:endParaRPr lang="en-US" dirty="0"/>
          </a:p>
        </p:txBody>
      </p:sp>
      <p:sp>
        <p:nvSpPr>
          <p:cNvPr id="6" name="Title 1"/>
          <p:cNvSpPr>
            <a:spLocks noGrp="1"/>
          </p:cNvSpPr>
          <p:nvPr>
            <p:ph type="title"/>
          </p:nvPr>
        </p:nvSpPr>
        <p:spPr>
          <a:xfrm>
            <a:off x="1249680" y="439003"/>
            <a:ext cx="10058400" cy="1450757"/>
          </a:xfrm>
        </p:spPr>
        <p:txBody>
          <a:bodyPr/>
          <a:lstStyle/>
          <a:p>
            <a:r>
              <a:rPr lang="en-US" dirty="0"/>
              <a:t>iLink Website &amp; DbOwlizer View Parser</a:t>
            </a:r>
          </a:p>
        </p:txBody>
      </p:sp>
      <p:sp>
        <p:nvSpPr>
          <p:cNvPr id="7" name="Content Placeholder 2"/>
          <p:cNvSpPr>
            <a:spLocks noGrp="1"/>
          </p:cNvSpPr>
          <p:nvPr>
            <p:ph idx="1"/>
          </p:nvPr>
        </p:nvSpPr>
        <p:spPr>
          <a:xfrm>
            <a:off x="1249680" y="1998134"/>
            <a:ext cx="10058400" cy="4023360"/>
          </a:xfrm>
        </p:spPr>
        <p:txBody>
          <a:bodyPr/>
          <a:lstStyle/>
          <a:p>
            <a:r>
              <a:rPr lang="en-US" dirty="0"/>
              <a:t>Erick Garcia</a:t>
            </a:r>
          </a:p>
        </p:txBody>
      </p:sp>
      <p:pic>
        <p:nvPicPr>
          <p:cNvPr id="1032" name="Picture 8" descr="https://upload.wikimedia.org/wikipedia/en/thumb/c/c2/UTEP_Logo.svg/348px-UTE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91" y="4921547"/>
            <a:ext cx="1536383" cy="12494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ilink.cybershare.utep.edu/resources/img/iLinkLogo_v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8348" y="5178286"/>
            <a:ext cx="2049863" cy="950477"/>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p:cNvSpPr>
            <a:spLocks noGrp="1"/>
          </p:cNvSpPr>
          <p:nvPr>
            <p:ph type="dt" sz="half" idx="10"/>
          </p:nvPr>
        </p:nvSpPr>
        <p:spPr/>
        <p:txBody>
          <a:bodyPr/>
          <a:lstStyle/>
          <a:p>
            <a:r>
              <a:rPr lang="en-US"/>
              <a:t>September/26/2016</a:t>
            </a:r>
            <a:endParaRPr lang="en-US"/>
          </a:p>
        </p:txBody>
      </p:sp>
    </p:spTree>
    <p:extLst>
      <p:ext uri="{BB962C8B-B14F-4D97-AF65-F5344CB8AC3E}">
        <p14:creationId xmlns:p14="http://schemas.microsoft.com/office/powerpoint/2010/main" val="108926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AntlrV4</a:t>
            </a:r>
          </a:p>
        </p:txBody>
      </p:sp>
      <p:sp>
        <p:nvSpPr>
          <p:cNvPr id="4" name="Slide Number Placeholder 3"/>
          <p:cNvSpPr>
            <a:spLocks noGrp="1"/>
          </p:cNvSpPr>
          <p:nvPr>
            <p:ph type="sldNum" sz="quarter" idx="12"/>
          </p:nvPr>
        </p:nvSpPr>
        <p:spPr/>
        <p:txBody>
          <a:bodyPr/>
          <a:lstStyle/>
          <a:p>
            <a:fld id="{7475DD22-2FC0-40EE-A3CD-5DD648F33ABA}" type="slidenum">
              <a:rPr lang="en-US" smtClean="0"/>
              <a:t>10</a:t>
            </a:fld>
            <a:endParaRPr lang="en-US"/>
          </a:p>
        </p:txBody>
      </p:sp>
      <p:pic>
        <p:nvPicPr>
          <p:cNvPr id="4098" name="Picture 2" descr="https://lh3.googleusercontent.com/IiAHA8qccI-RpNqeq1jAdWqM0e3WVyQX7MKBBl-ZXf-ouGTMErsXpdVejmqU8KT_gFd72Qf1TmegraNuQWBshY2GQE_ILzEQ9LTdZHfg5T1pF0mDuF08GmLASrFNx1_DPQjAG0oP_l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219325"/>
            <a:ext cx="9077325"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90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JSqlParser</a:t>
            </a:r>
            <a:endParaRPr lang="en-US" dirty="0"/>
          </a:p>
        </p:txBody>
      </p:sp>
      <p:sp>
        <p:nvSpPr>
          <p:cNvPr id="4" name="Slide Number Placeholder 3"/>
          <p:cNvSpPr>
            <a:spLocks noGrp="1"/>
          </p:cNvSpPr>
          <p:nvPr>
            <p:ph type="sldNum" sz="quarter" idx="12"/>
          </p:nvPr>
        </p:nvSpPr>
        <p:spPr/>
        <p:txBody>
          <a:bodyPr/>
          <a:lstStyle/>
          <a:p>
            <a:fld id="{7475DD22-2FC0-40EE-A3CD-5DD648F33ABA}" type="slidenum">
              <a:rPr lang="en-US" smtClean="0"/>
              <a:t>11</a:t>
            </a:fld>
            <a:endParaRPr lang="en-US"/>
          </a:p>
        </p:txBody>
      </p:sp>
      <p:sp>
        <p:nvSpPr>
          <p:cNvPr id="5" name="Content Placeholder 4"/>
          <p:cNvSpPr>
            <a:spLocks noGrp="1"/>
          </p:cNvSpPr>
          <p:nvPr>
            <p:ph idx="1"/>
          </p:nvPr>
        </p:nvSpPr>
        <p:spPr/>
        <p:txBody>
          <a:bodyPr/>
          <a:lstStyle/>
          <a:p>
            <a:r>
              <a:rPr lang="en-US" dirty="0"/>
              <a:t>A java SQL statement parser that uses the Visitor Pattern</a:t>
            </a:r>
          </a:p>
          <a:p>
            <a:endParaRPr lang="en-US" dirty="0"/>
          </a:p>
        </p:txBody>
      </p:sp>
      <p:pic>
        <p:nvPicPr>
          <p:cNvPr id="6" name="Picture 5"/>
          <p:cNvPicPr>
            <a:picLocks noChangeAspect="1"/>
          </p:cNvPicPr>
          <p:nvPr/>
        </p:nvPicPr>
        <p:blipFill rotWithShape="1">
          <a:blip r:embed="rId3"/>
          <a:srcRect r="21831" b="81889"/>
          <a:stretch/>
        </p:blipFill>
        <p:spPr>
          <a:xfrm>
            <a:off x="1481898" y="2644778"/>
            <a:ext cx="3879850" cy="1242060"/>
          </a:xfrm>
          <a:prstGeom prst="rect">
            <a:avLst/>
          </a:prstGeom>
        </p:spPr>
      </p:pic>
      <p:pic>
        <p:nvPicPr>
          <p:cNvPr id="8" name="Picture 7"/>
          <p:cNvPicPr>
            <a:picLocks noChangeAspect="1"/>
          </p:cNvPicPr>
          <p:nvPr/>
        </p:nvPicPr>
        <p:blipFill rotWithShape="1">
          <a:blip r:embed="rId3"/>
          <a:srcRect t="83059" r="34136"/>
          <a:stretch/>
        </p:blipFill>
        <p:spPr>
          <a:xfrm>
            <a:off x="1481898" y="4477529"/>
            <a:ext cx="3269108" cy="1161802"/>
          </a:xfrm>
          <a:prstGeom prst="rect">
            <a:avLst/>
          </a:prstGeom>
        </p:spPr>
      </p:pic>
      <p:sp>
        <p:nvSpPr>
          <p:cNvPr id="9" name="TextBox 8"/>
          <p:cNvSpPr txBox="1"/>
          <p:nvPr/>
        </p:nvSpPr>
        <p:spPr>
          <a:xfrm>
            <a:off x="1481898" y="2324100"/>
            <a:ext cx="5109402" cy="307777"/>
          </a:xfrm>
          <a:prstGeom prst="rect">
            <a:avLst/>
          </a:prstGeom>
          <a:noFill/>
        </p:spPr>
        <p:txBody>
          <a:bodyPr wrap="square" rtlCol="0">
            <a:spAutoFit/>
          </a:bodyPr>
          <a:lstStyle/>
          <a:p>
            <a:r>
              <a:rPr lang="en-US" sz="1400" dirty="0" err="1">
                <a:latin typeface="Myriad Pro" panose="020B0503030403020204" pitchFamily="34" charset="0"/>
              </a:rPr>
              <a:t>TableNamesFinder.getTableList</a:t>
            </a:r>
            <a:r>
              <a:rPr lang="en-US" sz="1400" dirty="0">
                <a:latin typeface="Myriad Pro" panose="020B0503030403020204" pitchFamily="34" charset="0"/>
              </a:rPr>
              <a:t>(</a:t>
            </a:r>
            <a:r>
              <a:rPr lang="en-US" sz="1400" dirty="0" err="1">
                <a:latin typeface="Myriad Pro" panose="020B0503030403020204" pitchFamily="34" charset="0"/>
              </a:rPr>
              <a:t>selectStatement</a:t>
            </a:r>
            <a:r>
              <a:rPr lang="en-US" sz="1400" dirty="0">
                <a:latin typeface="Myriad Pro" panose="020B0503030403020204" pitchFamily="34" charset="0"/>
              </a:rPr>
              <a:t>);</a:t>
            </a:r>
          </a:p>
        </p:txBody>
      </p:sp>
      <p:sp>
        <p:nvSpPr>
          <p:cNvPr id="11" name="TextBox 10"/>
          <p:cNvSpPr txBox="1"/>
          <p:nvPr/>
        </p:nvSpPr>
        <p:spPr>
          <a:xfrm>
            <a:off x="1481898" y="4115565"/>
            <a:ext cx="5109402" cy="307777"/>
          </a:xfrm>
          <a:prstGeom prst="rect">
            <a:avLst/>
          </a:prstGeom>
          <a:noFill/>
        </p:spPr>
        <p:txBody>
          <a:bodyPr wrap="square" rtlCol="0">
            <a:spAutoFit/>
          </a:bodyPr>
          <a:lstStyle/>
          <a:p>
            <a:r>
              <a:rPr lang="en-US" sz="1400" dirty="0" err="1">
                <a:latin typeface="Myriad Pro" panose="020B0503030403020204" pitchFamily="34" charset="0"/>
              </a:rPr>
              <a:t>selectStatement.getJoins</a:t>
            </a:r>
            <a:r>
              <a:rPr lang="en-US" sz="1400" dirty="0">
                <a:latin typeface="Myriad Pro" panose="020B0503030403020204" pitchFamily="34" charset="0"/>
              </a:rPr>
              <a:t>();</a:t>
            </a:r>
          </a:p>
        </p:txBody>
      </p:sp>
    </p:spTree>
    <p:extLst>
      <p:ext uri="{BB962C8B-B14F-4D97-AF65-F5344CB8AC3E}">
        <p14:creationId xmlns:p14="http://schemas.microsoft.com/office/powerpoint/2010/main" val="49882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err="1"/>
              <a:t>MaterializeCss</a:t>
            </a:r>
            <a:r>
              <a:rPr lang="en-US" dirty="0"/>
              <a:t> - </a:t>
            </a:r>
            <a:r>
              <a:rPr lang="en-US" dirty="0">
                <a:hlinkClick r:id="rId3"/>
              </a:rPr>
              <a:t>http://materializecss.com/</a:t>
            </a:r>
            <a:r>
              <a:rPr lang="en-US" dirty="0"/>
              <a:t> </a:t>
            </a:r>
          </a:p>
          <a:p>
            <a:r>
              <a:rPr lang="en-US" dirty="0"/>
              <a:t>Template 1 - </a:t>
            </a:r>
            <a:r>
              <a:rPr lang="en-US" dirty="0">
                <a:hlinkClick r:id="rId4"/>
              </a:rPr>
              <a:t>http://materializecss.com/templates/starter-template/preview.html</a:t>
            </a:r>
            <a:r>
              <a:rPr lang="en-US" dirty="0"/>
              <a:t> </a:t>
            </a:r>
          </a:p>
          <a:p>
            <a:r>
              <a:rPr lang="en-US" dirty="0"/>
              <a:t>Template 2 - </a:t>
            </a:r>
            <a:r>
              <a:rPr lang="en-US" dirty="0">
                <a:hlinkClick r:id="rId5"/>
              </a:rPr>
              <a:t>http://materializecss.com/templates/parallax-template/preview.html</a:t>
            </a:r>
            <a:r>
              <a:rPr lang="en-US" dirty="0"/>
              <a:t> </a:t>
            </a:r>
          </a:p>
          <a:p>
            <a:r>
              <a:rPr lang="en-US" dirty="0"/>
              <a:t>Formalizing Relational Databases as OWL Ontologies - </a:t>
            </a:r>
            <a:r>
              <a:rPr lang="en-US" dirty="0">
                <a:hlinkClick r:id="rId6"/>
              </a:rPr>
              <a:t>https://goo.gl/uHMtWj</a:t>
            </a:r>
            <a:r>
              <a:rPr lang="en-US" dirty="0"/>
              <a:t> 	</a:t>
            </a:r>
          </a:p>
          <a:p>
            <a:r>
              <a:rPr lang="en-US" dirty="0"/>
              <a:t>AntlrV4 - </a:t>
            </a:r>
            <a:r>
              <a:rPr lang="en-US" dirty="0">
                <a:hlinkClick r:id="rId7"/>
              </a:rPr>
              <a:t>http://www.antlr.org/</a:t>
            </a:r>
            <a:r>
              <a:rPr lang="en-US" dirty="0"/>
              <a:t> </a:t>
            </a:r>
          </a:p>
          <a:p>
            <a:r>
              <a:rPr lang="en-US" dirty="0" err="1"/>
              <a:t>JsqlParser</a:t>
            </a:r>
            <a:r>
              <a:rPr lang="en-US" dirty="0"/>
              <a:t> - </a:t>
            </a:r>
            <a:r>
              <a:rPr lang="en-US">
                <a:hlinkClick r:id="rId8"/>
              </a:rPr>
              <a:t>http://</a:t>
            </a:r>
            <a:r>
              <a:rPr lang="en-US">
                <a:hlinkClick r:id="rId8"/>
              </a:rPr>
              <a:t>jsqlparser.sourceforge.net/</a:t>
            </a:r>
            <a:r>
              <a:rPr lang="en-US" dirty="0"/>
              <a:t> </a:t>
            </a:r>
          </a:p>
        </p:txBody>
      </p:sp>
      <p:sp>
        <p:nvSpPr>
          <p:cNvPr id="4" name="Slide Number Placeholder 3"/>
          <p:cNvSpPr>
            <a:spLocks noGrp="1"/>
          </p:cNvSpPr>
          <p:nvPr>
            <p:ph type="sldNum" sz="quarter" idx="12"/>
          </p:nvPr>
        </p:nvSpPr>
        <p:spPr/>
        <p:txBody>
          <a:bodyPr/>
          <a:lstStyle/>
          <a:p>
            <a:fld id="{7475DD22-2FC0-40EE-A3CD-5DD648F33ABA}" type="slidenum">
              <a:rPr lang="en-US" smtClean="0"/>
              <a:t>12</a:t>
            </a:fld>
            <a:endParaRPr lang="en-US"/>
          </a:p>
        </p:txBody>
      </p:sp>
      <p:pic>
        <p:nvPicPr>
          <p:cNvPr id="6" name="Picture 2" descr="http://ilink.cybershare.utep.edu/resources/img/iLinkLogo_v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44213" y="124425"/>
            <a:ext cx="1234440" cy="5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3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iLink Website</a:t>
            </a:r>
          </a:p>
        </p:txBody>
      </p:sp>
      <p:pic>
        <p:nvPicPr>
          <p:cNvPr id="5" name="Content Placeholder 4"/>
          <p:cNvPicPr>
            <a:picLocks noGrp="1" noChangeAspect="1"/>
          </p:cNvPicPr>
          <p:nvPr>
            <p:ph idx="1"/>
          </p:nvPr>
        </p:nvPicPr>
        <p:blipFill>
          <a:blip r:embed="rId2"/>
          <a:stretch>
            <a:fillRect/>
          </a:stretch>
        </p:blipFill>
        <p:spPr>
          <a:xfrm>
            <a:off x="1096963" y="2062900"/>
            <a:ext cx="10058400" cy="3589450"/>
          </a:xfrm>
          <a:prstGeom prst="rect">
            <a:avLst/>
          </a:prstGeom>
        </p:spPr>
      </p:pic>
      <p:sp>
        <p:nvSpPr>
          <p:cNvPr id="4" name="Slide Number Placeholder 3"/>
          <p:cNvSpPr>
            <a:spLocks noGrp="1"/>
          </p:cNvSpPr>
          <p:nvPr>
            <p:ph type="sldNum" sz="quarter" idx="12"/>
          </p:nvPr>
        </p:nvSpPr>
        <p:spPr/>
        <p:txBody>
          <a:bodyPr/>
          <a:lstStyle/>
          <a:p>
            <a:fld id="{7475DD22-2FC0-40EE-A3CD-5DD648F33ABA}" type="slidenum">
              <a:rPr lang="en-US" smtClean="0"/>
              <a:t>2</a:t>
            </a:fld>
            <a:endParaRPr lang="en-US"/>
          </a:p>
        </p:txBody>
      </p:sp>
      <p:pic>
        <p:nvPicPr>
          <p:cNvPr id="7" name="Picture 2" descr="http://ilink.cybershare.utep.edu/resources/img/iLinkLogo_v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4213" y="124425"/>
            <a:ext cx="1234440" cy="5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27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Technologies to be used</a:t>
            </a:r>
          </a:p>
        </p:txBody>
      </p:sp>
      <p:sp>
        <p:nvSpPr>
          <p:cNvPr id="4" name="Slide Number Placeholder 3"/>
          <p:cNvSpPr>
            <a:spLocks noGrp="1"/>
          </p:cNvSpPr>
          <p:nvPr>
            <p:ph type="sldNum" sz="quarter" idx="12"/>
          </p:nvPr>
        </p:nvSpPr>
        <p:spPr/>
        <p:txBody>
          <a:bodyPr/>
          <a:lstStyle/>
          <a:p>
            <a:fld id="{7475DD22-2FC0-40EE-A3CD-5DD648F33ABA}" type="slidenum">
              <a:rPr lang="en-US" smtClean="0"/>
              <a:t>3</a:t>
            </a:fld>
            <a:endParaRPr lang="en-US"/>
          </a:p>
        </p:txBody>
      </p:sp>
      <p:pic>
        <p:nvPicPr>
          <p:cNvPr id="6" name="Picture 2" descr="https://scotch.io/wp-content/uploads/2015/01/getting-started-materialize-css-framework.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8893" y="1846263"/>
            <a:ext cx="9654540" cy="40227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ilink.cybershare.utep.edu/resources/img/iLinkLogo_v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4213" y="124425"/>
            <a:ext cx="1234440" cy="5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35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Technologies to be used</a:t>
            </a:r>
          </a:p>
        </p:txBody>
      </p:sp>
      <p:sp>
        <p:nvSpPr>
          <p:cNvPr id="4" name="Slide Number Placeholder 3"/>
          <p:cNvSpPr>
            <a:spLocks noGrp="1"/>
          </p:cNvSpPr>
          <p:nvPr>
            <p:ph type="sldNum" sz="quarter" idx="12"/>
          </p:nvPr>
        </p:nvSpPr>
        <p:spPr/>
        <p:txBody>
          <a:bodyPr/>
          <a:lstStyle/>
          <a:p>
            <a:fld id="{7475DD22-2FC0-40EE-A3CD-5DD648F33ABA}" type="slidenum">
              <a:rPr lang="en-US" smtClean="0"/>
              <a:t>4</a:t>
            </a:fld>
            <a:endParaRPr lang="en-US"/>
          </a:p>
        </p:txBody>
      </p:sp>
      <p:pic>
        <p:nvPicPr>
          <p:cNvPr id="8" name="Picture 7"/>
          <p:cNvPicPr>
            <a:picLocks noChangeAspect="1"/>
          </p:cNvPicPr>
          <p:nvPr/>
        </p:nvPicPr>
        <p:blipFill>
          <a:blip r:embed="rId2"/>
          <a:stretch>
            <a:fillRect/>
          </a:stretch>
        </p:blipFill>
        <p:spPr>
          <a:xfrm>
            <a:off x="1857375" y="2014537"/>
            <a:ext cx="8477250" cy="2828925"/>
          </a:xfrm>
          <a:prstGeom prst="rect">
            <a:avLst/>
          </a:prstGeom>
        </p:spPr>
      </p:pic>
      <p:sp>
        <p:nvSpPr>
          <p:cNvPr id="5" name="Rectangle: Rounded Corners 4">
            <a:hlinkClick r:id="rId3"/>
          </p:cNvPr>
          <p:cNvSpPr/>
          <p:nvPr/>
        </p:nvSpPr>
        <p:spPr>
          <a:xfrm>
            <a:off x="4312920" y="5539740"/>
            <a:ext cx="1478280" cy="39576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1</a:t>
            </a:r>
          </a:p>
        </p:txBody>
      </p:sp>
      <p:sp>
        <p:nvSpPr>
          <p:cNvPr id="9" name="Rectangle: Rounded Corners 8">
            <a:hlinkClick r:id="rId4"/>
          </p:cNvPr>
          <p:cNvSpPr/>
          <p:nvPr/>
        </p:nvSpPr>
        <p:spPr>
          <a:xfrm>
            <a:off x="6248400" y="5539740"/>
            <a:ext cx="1478280" cy="39576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2</a:t>
            </a:r>
          </a:p>
        </p:txBody>
      </p:sp>
      <p:pic>
        <p:nvPicPr>
          <p:cNvPr id="11" name="Picture 2" descr="http://ilink.cybershare.utep.edu/resources/img/iLinkLogo_v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4213" y="124425"/>
            <a:ext cx="1234440" cy="5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87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DbOwlizer Motivation</a:t>
            </a:r>
          </a:p>
        </p:txBody>
      </p:sp>
      <p:sp>
        <p:nvSpPr>
          <p:cNvPr id="4" name="Slide Number Placeholder 3"/>
          <p:cNvSpPr>
            <a:spLocks noGrp="1"/>
          </p:cNvSpPr>
          <p:nvPr>
            <p:ph type="sldNum" sz="quarter" idx="12"/>
          </p:nvPr>
        </p:nvSpPr>
        <p:spPr/>
        <p:txBody>
          <a:bodyPr/>
          <a:lstStyle/>
          <a:p>
            <a:fld id="{7475DD22-2FC0-40EE-A3CD-5DD648F33ABA}" type="slidenum">
              <a:rPr lang="en-US" smtClean="0"/>
              <a:t>5</a:t>
            </a:fld>
            <a:endParaRPr lang="en-US"/>
          </a:p>
        </p:txBody>
      </p:sp>
      <p:sp>
        <p:nvSpPr>
          <p:cNvPr id="5" name="TextBox 4"/>
          <p:cNvSpPr txBox="1"/>
          <p:nvPr/>
        </p:nvSpPr>
        <p:spPr>
          <a:xfrm>
            <a:off x="1196340" y="1836420"/>
            <a:ext cx="10142220" cy="34163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Current information on the Web is Machine is not machine understandable</a:t>
            </a:r>
          </a:p>
          <a:p>
            <a:pPr marL="285750" indent="-285750">
              <a:lnSpc>
                <a:spcPct val="200000"/>
              </a:lnSpc>
              <a:buFont typeface="Arial" panose="020B0604020202020204" pitchFamily="34" charset="0"/>
              <a:buChar char="•"/>
            </a:pPr>
            <a:r>
              <a:rPr lang="en-US" dirty="0"/>
              <a:t>Manually designing ontologies is a tedious task (Bottleneck)</a:t>
            </a:r>
          </a:p>
          <a:p>
            <a:pPr marL="285750" indent="-285750">
              <a:lnSpc>
                <a:spcPct val="200000"/>
              </a:lnSpc>
              <a:buFont typeface="Arial" panose="020B0604020202020204" pitchFamily="34" charset="0"/>
              <a:buChar char="•"/>
            </a:pPr>
            <a:r>
              <a:rPr lang="en-US" dirty="0"/>
              <a:t>Ontologies explicitly describe and relate objects using formal, machine understandable representations</a:t>
            </a:r>
          </a:p>
          <a:p>
            <a:pPr marL="285750" indent="-285750">
              <a:lnSpc>
                <a:spcPct val="200000"/>
              </a:lnSpc>
              <a:buFont typeface="Arial" panose="020B0604020202020204" pitchFamily="34" charset="0"/>
              <a:buChar char="•"/>
            </a:pPr>
            <a:endParaRPr lang="en-US" dirty="0"/>
          </a:p>
          <a:p>
            <a:pPr>
              <a:lnSpc>
                <a:spcPct val="200000"/>
              </a:lnSpc>
            </a:pPr>
            <a:endParaRPr lang="en-US" dirty="0"/>
          </a:p>
          <a:p>
            <a:pPr>
              <a:lnSpc>
                <a:spcPct val="200000"/>
              </a:lnSpc>
            </a:pPr>
            <a:endParaRPr lang="en-US" dirty="0"/>
          </a:p>
        </p:txBody>
      </p:sp>
      <p:pic>
        <p:nvPicPr>
          <p:cNvPr id="7" name="Picture 2" descr="http://ilink.cybershare.utep.edu/resources/img/iLinkLogo_v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4213" y="124425"/>
            <a:ext cx="1234440" cy="5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8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DbOwlizer</a:t>
            </a:r>
          </a:p>
        </p:txBody>
      </p:sp>
      <p:sp>
        <p:nvSpPr>
          <p:cNvPr id="3" name="Content Placeholder 2"/>
          <p:cNvSpPr>
            <a:spLocks noGrp="1"/>
          </p:cNvSpPr>
          <p:nvPr>
            <p:ph idx="1"/>
          </p:nvPr>
        </p:nvSpPr>
        <p:spPr/>
        <p:txBody>
          <a:bodyPr/>
          <a:lstStyle/>
          <a:p>
            <a:r>
              <a:rPr lang="en-US" dirty="0"/>
              <a:t>A novel framework for the </a:t>
            </a:r>
            <a:r>
              <a:rPr lang="en-US" i="1" dirty="0"/>
              <a:t>automatic </a:t>
            </a:r>
            <a:r>
              <a:rPr lang="en-US" dirty="0"/>
              <a:t>design of expressive ontologies from (normalized) relational databases.</a:t>
            </a:r>
          </a:p>
          <a:p>
            <a:pPr marL="457200" indent="-457200">
              <a:buFont typeface="+mj-lt"/>
              <a:buAutoNum type="arabicPeriod"/>
            </a:pPr>
            <a:r>
              <a:rPr lang="en-US" dirty="0"/>
              <a:t>Represent mappings between a relational database and an OWL ontology</a:t>
            </a:r>
          </a:p>
          <a:p>
            <a:pPr marL="457200" indent="-457200">
              <a:buFont typeface="+mj-lt"/>
              <a:buAutoNum type="arabicPeriod"/>
            </a:pPr>
            <a:r>
              <a:rPr lang="en-US" dirty="0"/>
              <a:t>Automatically generate such mappings using rule-based heuristics </a:t>
            </a:r>
          </a:p>
          <a:p>
            <a:pPr marL="457200" indent="-457200">
              <a:buFont typeface="+mj-lt"/>
              <a:buAutoNum type="arabicPeriod"/>
            </a:pPr>
            <a:r>
              <a:rPr lang="en-US" dirty="0"/>
              <a:t>Execute these mappings to generate a populated OWL ontology.</a:t>
            </a:r>
          </a:p>
        </p:txBody>
      </p:sp>
      <p:sp>
        <p:nvSpPr>
          <p:cNvPr id="4" name="Slide Number Placeholder 3"/>
          <p:cNvSpPr>
            <a:spLocks noGrp="1"/>
          </p:cNvSpPr>
          <p:nvPr>
            <p:ph type="sldNum" sz="quarter" idx="12"/>
          </p:nvPr>
        </p:nvSpPr>
        <p:spPr/>
        <p:txBody>
          <a:bodyPr/>
          <a:lstStyle/>
          <a:p>
            <a:fld id="{7475DD22-2FC0-40EE-A3CD-5DD648F33ABA}" type="slidenum">
              <a:rPr lang="en-US" smtClean="0"/>
              <a:t>6</a:t>
            </a:fld>
            <a:endParaRPr lang="en-US"/>
          </a:p>
        </p:txBody>
      </p:sp>
      <p:pic>
        <p:nvPicPr>
          <p:cNvPr id="6" name="Picture 2" descr="http://ilink.cybershare.utep.edu/resources/img/iLinkLogo_v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4213" y="124425"/>
            <a:ext cx="1234440" cy="5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74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DbOwlizer is different from existing approaches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Representing mappings using standardized Semantic Web languages, thereby avoiding the use of application specific non-standard mapping languages</a:t>
            </a:r>
          </a:p>
          <a:p>
            <a:pPr marL="457200" indent="-457200">
              <a:buFont typeface="+mj-lt"/>
              <a:buAutoNum type="arabicPeriod"/>
            </a:pPr>
            <a:r>
              <a:rPr lang="en-US" dirty="0"/>
              <a:t>Facilitating the modification and reuse of mapping heuristics</a:t>
            </a:r>
          </a:p>
          <a:p>
            <a:pPr marL="457200" indent="-457200">
              <a:buFont typeface="+mj-lt"/>
              <a:buAutoNum type="arabicPeriod"/>
            </a:pPr>
            <a:r>
              <a:rPr lang="en-US" dirty="0"/>
              <a:t>Enabling the comparison of heterogeneous heuristics that map relational databases to ontologies</a:t>
            </a:r>
          </a:p>
          <a:p>
            <a:pPr marL="457200" indent="-457200">
              <a:buFont typeface="+mj-lt"/>
              <a:buAutoNum type="arabicPeriod"/>
            </a:pPr>
            <a:r>
              <a:rPr lang="en-US" dirty="0"/>
              <a:t>Automatically generating decidable database-to-ontology mappings for more expressive ontologies</a:t>
            </a:r>
          </a:p>
          <a:p>
            <a:pPr marL="457200" indent="-457200">
              <a:buFont typeface="+mj-lt"/>
              <a:buAutoNum type="arabicPeriod"/>
            </a:pPr>
            <a:r>
              <a:rPr lang="en-US" dirty="0"/>
              <a:t>Separating domain knowledge from model knowledge in the output ontology, and </a:t>
            </a:r>
          </a:p>
          <a:p>
            <a:pPr marL="457200" indent="-457200">
              <a:buFont typeface="+mj-lt"/>
              <a:buAutoNum type="arabicPeriod"/>
            </a:pPr>
            <a:r>
              <a:rPr lang="en-US" b="1" dirty="0"/>
              <a:t>Mapping semantics from database views, including a pattern to characterize aggregation functions.</a:t>
            </a:r>
          </a:p>
        </p:txBody>
      </p:sp>
      <p:sp>
        <p:nvSpPr>
          <p:cNvPr id="4" name="Slide Number Placeholder 3"/>
          <p:cNvSpPr>
            <a:spLocks noGrp="1"/>
          </p:cNvSpPr>
          <p:nvPr>
            <p:ph type="sldNum" sz="quarter" idx="12"/>
          </p:nvPr>
        </p:nvSpPr>
        <p:spPr/>
        <p:txBody>
          <a:bodyPr/>
          <a:lstStyle/>
          <a:p>
            <a:fld id="{7475DD22-2FC0-40EE-A3CD-5DD648F33ABA}" type="slidenum">
              <a:rPr lang="en-US" smtClean="0"/>
              <a:t>7</a:t>
            </a:fld>
            <a:endParaRPr lang="en-US"/>
          </a:p>
        </p:txBody>
      </p:sp>
      <p:pic>
        <p:nvPicPr>
          <p:cNvPr id="6" name="Picture 2" descr="http://ilink.cybershare.utep.edu/resources/img/iLinkLogo_v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4213" y="124425"/>
            <a:ext cx="1234440" cy="5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65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75DD22-2FC0-40EE-A3CD-5DD648F33ABA}" type="slidenum">
              <a:rPr lang="en-US" smtClean="0"/>
              <a:t>8</a:t>
            </a:fld>
            <a:endParaRPr lang="en-US"/>
          </a:p>
        </p:txBody>
      </p:sp>
      <p:pic>
        <p:nvPicPr>
          <p:cNvPr id="3" name="Picture 2"/>
          <p:cNvPicPr>
            <a:picLocks noChangeAspect="1"/>
          </p:cNvPicPr>
          <p:nvPr/>
        </p:nvPicPr>
        <p:blipFill>
          <a:blip r:embed="rId2"/>
          <a:stretch>
            <a:fillRect/>
          </a:stretch>
        </p:blipFill>
        <p:spPr>
          <a:xfrm>
            <a:off x="2857448" y="449580"/>
            <a:ext cx="6385972" cy="5852160"/>
          </a:xfrm>
          <a:prstGeom prst="rect">
            <a:avLst/>
          </a:prstGeom>
        </p:spPr>
      </p:pic>
    </p:spTree>
    <p:extLst>
      <p:ext uri="{BB962C8B-B14F-4D97-AF65-F5344CB8AC3E}">
        <p14:creationId xmlns:p14="http://schemas.microsoft.com/office/powerpoint/2010/main" val="53445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Data</a:t>
            </a:r>
          </a:p>
        </p:txBody>
      </p:sp>
      <p:sp>
        <p:nvSpPr>
          <p:cNvPr id="3" name="Content Placeholder 2"/>
          <p:cNvSpPr>
            <a:spLocks noGrp="1"/>
          </p:cNvSpPr>
          <p:nvPr>
            <p:ph idx="1"/>
          </p:nvPr>
        </p:nvSpPr>
        <p:spPr/>
        <p:txBody>
          <a:bodyPr/>
          <a:lstStyle/>
          <a:p>
            <a:pPr marL="457200" indent="-457200">
              <a:buFont typeface="+mj-lt"/>
              <a:buAutoNum type="arabicPeriod"/>
            </a:pPr>
            <a:r>
              <a:rPr lang="en-US" dirty="0"/>
              <a:t>Analyzing current structure of data</a:t>
            </a:r>
          </a:p>
          <a:p>
            <a:pPr marL="457200" indent="-457200">
              <a:buFont typeface="+mj-lt"/>
              <a:buAutoNum type="arabicPeriod"/>
            </a:pPr>
            <a:r>
              <a:rPr lang="en-US" dirty="0"/>
              <a:t>Reading the data</a:t>
            </a:r>
          </a:p>
          <a:p>
            <a:pPr marL="457200" indent="-457200">
              <a:buFont typeface="+mj-lt"/>
              <a:buAutoNum type="arabicPeriod"/>
            </a:pPr>
            <a:r>
              <a:rPr lang="en-US" dirty="0"/>
              <a:t>Processing the data into a more useful in-memory format</a:t>
            </a:r>
          </a:p>
        </p:txBody>
      </p:sp>
      <p:sp>
        <p:nvSpPr>
          <p:cNvPr id="4" name="Slide Number Placeholder 3"/>
          <p:cNvSpPr>
            <a:spLocks noGrp="1"/>
          </p:cNvSpPr>
          <p:nvPr>
            <p:ph type="sldNum" sz="quarter" idx="12"/>
          </p:nvPr>
        </p:nvSpPr>
        <p:spPr/>
        <p:txBody>
          <a:bodyPr/>
          <a:lstStyle/>
          <a:p>
            <a:fld id="{7475DD22-2FC0-40EE-A3CD-5DD648F33ABA}" type="slidenum">
              <a:rPr lang="en-US" smtClean="0"/>
              <a:t>9</a:t>
            </a:fld>
            <a:endParaRPr lang="en-US"/>
          </a:p>
        </p:txBody>
      </p:sp>
    </p:spTree>
    <p:extLst>
      <p:ext uri="{BB962C8B-B14F-4D97-AF65-F5344CB8AC3E}">
        <p14:creationId xmlns:p14="http://schemas.microsoft.com/office/powerpoint/2010/main" val="6073654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TotalTime>
  <Words>352</Words>
  <Application>Microsoft Office PowerPoint</Application>
  <PresentationFormat>Widescreen</PresentationFormat>
  <Paragraphs>56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Myriad Pro</vt:lpstr>
      <vt:lpstr>Retrospect</vt:lpstr>
      <vt:lpstr>iLink Website &amp; DbOwlizer View Parser</vt:lpstr>
      <vt:lpstr>Current iLink Website</vt:lpstr>
      <vt:lpstr>New Technologies to be used</vt:lpstr>
      <vt:lpstr>New Technologies to be used</vt:lpstr>
      <vt:lpstr>DbOwlizer Motivation</vt:lpstr>
      <vt:lpstr>DbOwlizer</vt:lpstr>
      <vt:lpstr>How DbOwlizer is different from existing approaches</vt:lpstr>
      <vt:lpstr>PowerPoint Presentation</vt:lpstr>
      <vt:lpstr>Parsing Data</vt:lpstr>
      <vt:lpstr>AntlrV4</vt:lpstr>
      <vt:lpstr>JSqlParser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 Garcia</dc:creator>
  <cp:lastModifiedBy>Erick Garcia</cp:lastModifiedBy>
  <cp:revision>10</cp:revision>
  <dcterms:created xsi:type="dcterms:W3CDTF">2016-09-25T22:54:36Z</dcterms:created>
  <dcterms:modified xsi:type="dcterms:W3CDTF">2016-09-26T00:26:48Z</dcterms:modified>
</cp:coreProperties>
</file>