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85800" y="4800600"/>
            <a:ext cx="177408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d9d9d9"/>
                </a:solidFill>
                <a:latin typeface="Source Sans Pro Light"/>
                <a:ea typeface="Source Sans Pro Light"/>
              </a:rPr>
              <a:t>Junta de Andalucía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85800" y="4800600"/>
            <a:ext cx="177408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d9d9d9"/>
                </a:solidFill>
                <a:latin typeface="Source Sans Pro Light"/>
                <a:ea typeface="Source Sans Pro Light"/>
              </a:rPr>
              <a:t>Junta de Andalucía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032160" y="4800600"/>
            <a:ext cx="235224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d9d9d9"/>
                </a:solidFill>
                <a:latin typeface="Source Sans Pro Light"/>
                <a:ea typeface="Source Sans Pro Light"/>
              </a:rPr>
              <a:t>&lt; </a:t>
            </a:r>
            <a:r>
              <a:rPr b="0" lang="en-US" sz="800" spc="-1" strike="noStrike" u="sng">
                <a:solidFill>
                  <a:srgbClr val="d9d9d9"/>
                </a:solidFill>
                <a:uFillTx/>
                <a:latin typeface="Source Sans Pro Light"/>
                <a:ea typeface="Source Sans Pro Light"/>
              </a:rPr>
              <a:t>Volver al índice</a:t>
            </a:r>
            <a:r>
              <a:rPr b="0" lang="en-US" sz="800" spc="-1" strike="noStrike">
                <a:solidFill>
                  <a:srgbClr val="d9d9d9"/>
                </a:solidFill>
                <a:latin typeface="Source Sans Pro Light"/>
                <a:ea typeface="Source Sans Pro Light"/>
              </a:rPr>
              <a:t>   |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garciacallejas/CEA_Iniciacion_R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flipH="1" rot="10800000">
            <a:off x="5588640" y="-14760"/>
            <a:ext cx="3558240" cy="5175360"/>
          </a:xfrm>
          <a:custGeom>
            <a:avLst/>
            <a:gdLst/>
            <a:ahLst/>
            <a:rect l="l" t="t" r="r" b="b"/>
            <a:pathLst>
              <a:path w="7778866" h="6901548">
                <a:moveTo>
                  <a:pt x="7777831" y="0"/>
                </a:moveTo>
                <a:cubicBezTo>
                  <a:pt x="7781417" y="2308042"/>
                  <a:pt x="7774244" y="4593506"/>
                  <a:pt x="7777830" y="6901548"/>
                </a:cubicBezTo>
                <a:lnTo>
                  <a:pt x="0" y="6901548"/>
                </a:lnTo>
                <a:lnTo>
                  <a:pt x="4961585" y="298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5981040" y="-6840"/>
            <a:ext cx="3162240" cy="5155920"/>
          </a:xfrm>
          <a:custGeom>
            <a:avLst/>
            <a:gdLst/>
            <a:ahLst/>
            <a:rect l="l" t="t" r="r" b="b"/>
            <a:pathLst>
              <a:path w="126516" h="206263">
                <a:moveTo>
                  <a:pt x="81100" y="0"/>
                </a:moveTo>
                <a:lnTo>
                  <a:pt x="0" y="206263"/>
                </a:lnTo>
                <a:lnTo>
                  <a:pt x="126516" y="206263"/>
                </a:lnTo>
                <a:lnTo>
                  <a:pt x="1265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1148040" y="1532520"/>
            <a:ext cx="5405040" cy="12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-US" sz="4500" spc="-1" strike="noStrike">
                <a:solidFill>
                  <a:srgbClr val="2b2b2b"/>
                </a:solidFill>
                <a:latin typeface="Source Sans Pro"/>
                <a:ea typeface="Source Sans Pro"/>
              </a:rPr>
              <a:t>Iniciación al análisis de datos con R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183320" y="3200400"/>
            <a:ext cx="274860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64a83f"/>
                </a:solidFill>
                <a:latin typeface="Arial"/>
                <a:ea typeface="DejaVu Sans"/>
              </a:rPr>
              <a:t>David García Callejas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64a83f"/>
                </a:solidFill>
                <a:latin typeface="Arial"/>
                <a:ea typeface="DejaVu Sans"/>
              </a:rPr>
              <a:t>david.garcia.callejas@gmail.com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 flipH="1" rot="10800000">
            <a:off x="0" y="-15840"/>
            <a:ext cx="1164960" cy="11649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Imagen 2" descr="Logotipo&#10;&#10;Descripción generada automáticamente"/>
          <p:cNvPicPr/>
          <p:nvPr/>
        </p:nvPicPr>
        <p:blipFill>
          <a:blip r:embed="rId1"/>
          <a:stretch/>
        </p:blipFill>
        <p:spPr>
          <a:xfrm>
            <a:off x="7038720" y="3427560"/>
            <a:ext cx="1744920" cy="155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 flipH="1">
            <a:off x="684000" y="635040"/>
            <a:ext cx="745308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3: </a:t>
            </a: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Gestión y tratamiento de datos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 flipH="1">
            <a:off x="684000" y="1699200"/>
            <a:ext cx="7362000" cy="27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Ejercicios: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Usando los conjuntos de datos “nations” y “nations_co2”, crea una tabla con la siguiente información por país: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último año con datos de PIB (gdp) disponibles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PIB total de dicho año (gdp per capita * población total)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Emisiones de CO2 totales de dicho año (co2 per capita * población total)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 rot="5400000">
            <a:off x="4516200" y="-3830760"/>
            <a:ext cx="113400" cy="77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685800" y="500760"/>
            <a:ext cx="194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3.2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95DD91A-406A-41F1-9769-98CC372D701C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 rot="16200000">
            <a:off x="7610760" y="2472840"/>
            <a:ext cx="235224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 flipH="1">
            <a:off x="684000" y="635040"/>
            <a:ext cx="745308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4: Programación y funciones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 flipH="1">
            <a:off x="684000" y="1699200"/>
            <a:ext cx="7362000" cy="27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Objetivos: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Familiarizarse con las estructuras de control, bucles, y vectorización.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Crear e importar funciones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rot="5400000">
            <a:off x="4516200" y="-3830760"/>
            <a:ext cx="113400" cy="77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685800" y="500760"/>
            <a:ext cx="194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4.1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B1A2318-890D-43F8-BBE1-89A67DDCDEC2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 rot="16200000">
            <a:off x="7610760" y="2472840"/>
            <a:ext cx="235224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 flipH="1">
            <a:off x="684000" y="635040"/>
            <a:ext cx="745308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4: Programación y funciones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 flipH="1">
            <a:off x="684000" y="1699200"/>
            <a:ext cx="7362000" cy="27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Ejercicios: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Crea una función que muestre por pantalla la media y la desviación típica de un vector numérico. Opcionalmente, también la mediana. 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Si el vector no es numérico, la función debe mostrar por pantalla un mensaje de error escrito por ti.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 rot="5400000">
            <a:off x="4516200" y="-3830760"/>
            <a:ext cx="113400" cy="77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685800" y="500760"/>
            <a:ext cx="194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4.2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1B9FA3B-F40A-4D83-9050-829C0A814FEE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 rot="16200000">
            <a:off x="7610760" y="2472840"/>
            <a:ext cx="235224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 flipH="1">
            <a:off x="684000" y="635040"/>
            <a:ext cx="745308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5: Análisis estadísticos univariantes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 flipH="1">
            <a:off x="684000" y="1699200"/>
            <a:ext cx="7362000" cy="27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Objetivos: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Familiarizarse con la distribución de datos gaussiana, y con las medidas descriptivas básicas: media, desviación típica, mediana, intervalos de confianza.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Familiarizarse con análisis estadísticos básicos en 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 rot="5400000">
            <a:off x="4516200" y="-3830760"/>
            <a:ext cx="113400" cy="77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685800" y="500760"/>
            <a:ext cx="194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5.1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0281E13-76BC-4288-9CE1-146076A3F4D1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 rot="16200000">
            <a:off x="7610760" y="2472840"/>
            <a:ext cx="235224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 flipH="1">
            <a:off x="684000" y="635040"/>
            <a:ext cx="745308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5: Análisis estadísticos univariantes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 flipH="1">
            <a:off x="684000" y="1699200"/>
            <a:ext cx="7362000" cy="27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Ejercicios: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Usando el conjunto de datos “starwars_info_personajes.csv”, muestra si hay diferencias estadísticas entre el peso medio de los humanos y del resto de personajes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Usando el mismo conjunto de datos, ¿podemos predecir la altura de un personaje en función de su peso? ¿por qué? ¿hay alguna característica peculiar en los datos?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 rot="5400000">
            <a:off x="4516200" y="-3830760"/>
            <a:ext cx="113400" cy="77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685800" y="500760"/>
            <a:ext cx="194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5.2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E76E092-E200-4BDF-89D5-9B392DAFDE31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 rot="16200000">
            <a:off x="7610760" y="2472840"/>
            <a:ext cx="235224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760" y="0"/>
            <a:ext cx="9143280" cy="51429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Google Shape;431;p50" descr=""/>
          <p:cNvPicPr/>
          <p:nvPr/>
        </p:nvPicPr>
        <p:blipFill>
          <a:blip r:embed="rId1"/>
          <a:stretch/>
        </p:blipFill>
        <p:spPr>
          <a:xfrm>
            <a:off x="3500280" y="1553760"/>
            <a:ext cx="2142360" cy="16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4a8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500760"/>
            <a:ext cx="195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1.0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5E712DF-9118-4310-B27F-4C18B00E3990}" type="slidenum">
              <a:rPr b="0" lang="en-US" sz="800" spc="-1" strike="noStrike">
                <a:solidFill>
                  <a:srgbClr val="e5e5e5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709200" y="1426320"/>
            <a:ext cx="5416920" cy="23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5 sesiones: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Introducción. Tipos de datos, proyectos en Rstudio, buenas prácticas: 2:30h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Visualización de datos con ggplot2: 2:30h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Gestión y tratamiento de datos. Fundamentos de tidyverse: 2:30h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Programación y funciones: 2:30h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Análisis estadísticos univariantes: 2:00h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640080" y="731520"/>
            <a:ext cx="18810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Organización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4a8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85800" y="500760"/>
            <a:ext cx="195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1.0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0578018-9895-4828-A300-5BC2ED784A53}" type="slidenum">
              <a:rPr b="0" lang="en-US" sz="800" spc="-1" strike="noStrike">
                <a:solidFill>
                  <a:srgbClr val="e5e5e5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709200" y="1426320"/>
            <a:ext cx="5416920" cy="23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Materiales en la web del curso y en el repositorio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  <a:hlinkClick r:id="rId1"/>
              </a:rPr>
              <a:t>https://github.com/garciacallejas/CEA_Iniciacion_R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40080" y="731520"/>
            <a:ext cx="18810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Organización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4a8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500760"/>
            <a:ext cx="195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1.0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73272CA-66FC-45DE-BB77-1A521BD3A01B}" type="slidenum">
              <a:rPr b="0" lang="en-US" sz="800" spc="-1" strike="noStrike">
                <a:solidFill>
                  <a:srgbClr val="e5e5e5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709200" y="1426320"/>
            <a:ext cx="5416920" cy="23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Temporización: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Sesiones de 2-2:30h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Tarea de aprovechamiento: 1 mes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40080" y="731520"/>
            <a:ext cx="18810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Organización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 flipH="1">
            <a:off x="684000" y="635040"/>
            <a:ext cx="525852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1: Introducción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 flipH="1">
            <a:off x="684000" y="1699200"/>
            <a:ext cx="4801680" cy="27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Objetivos: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Conocer el entorno de trabajo de R y Rstudio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Instalar paquetes externos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Trabajar con proyectos autocontenidos en Rstudio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Repasar los tipos de datos básicos en R: Vectores, matrices, listas, dataframes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 rot="5400000">
            <a:off x="4516200" y="-3830760"/>
            <a:ext cx="113400" cy="77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685800" y="500760"/>
            <a:ext cx="194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1.1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3891B8B-AFA7-4D65-93BC-F4FCB3C8EB54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 flipH="1">
            <a:off x="684000" y="635040"/>
            <a:ext cx="525852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1: Introducción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 flipH="1">
            <a:off x="684000" y="1699200"/>
            <a:ext cx="8094240" cy="27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Ejercicios: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Crea una serie de matrices cuyos elementos sean números aleatorios entre 0 y 1, almacénalas en una lista y guarda dicha lista en disco.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Crea una tabla de 1000 filas en el que la primera columna sea una columna numérica que siga una distribución normal con media 0 y desviación típica 1. La segunda columna debe ser una distribución aleatoria de las letras del alfabeto. Pista: usa las funciones “rnorm” y “sample”, y el vector “letters”, que viene por defecto en 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 rot="5400000">
            <a:off x="4516200" y="-3830760"/>
            <a:ext cx="113400" cy="77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685800" y="500760"/>
            <a:ext cx="194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1.2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76A2180-5F06-4F77-9C24-4FDC668BC701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 rot="16200000">
            <a:off x="7610760" y="2472840"/>
            <a:ext cx="235224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 flipH="1">
            <a:off x="684000" y="635040"/>
            <a:ext cx="653940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2: Visualización de datos con ggplot2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 flipH="1">
            <a:off x="684000" y="1699200"/>
            <a:ext cx="7910640" cy="27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Objetivos: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Entender la sintaxis de ggplot para visualizar diferentes tipos de datos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Generar gráficos de puntos, barras, cajas, etc.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Modificar la apariencia y la estética de las figuras generadas.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 rot="5400000">
            <a:off x="4516200" y="-3830760"/>
            <a:ext cx="113400" cy="77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685800" y="500760"/>
            <a:ext cx="194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2.1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9371879-80A1-4F9B-8345-92D6D796533D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 flipH="1">
            <a:off x="684000" y="635040"/>
            <a:ext cx="626508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2: </a:t>
            </a: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Visualización de datos con ggplot2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 flipH="1">
            <a:off x="684000" y="1699200"/>
            <a:ext cx="7362000" cy="27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Ejercicios: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Usando el dataset “iris”: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Selecciona dos variables y crea una gráfica con su relación.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Hay al menos dos maneras de diferenciar los puntos relativos a cada especie: generando diferentes formas/colores en un mismo panel, o bien separando cada especie en paneles distintos. Crea una figura con cada manera. 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Utiliza el paquete “patchwork” para generar una sola figura uniendo las dos figuras anteriores.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 rot="5400000">
            <a:off x="4516200" y="-3830760"/>
            <a:ext cx="113400" cy="77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685800" y="500760"/>
            <a:ext cx="194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2.2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59110AD-FF56-4558-8ED2-F95015784712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 flipH="1">
            <a:off x="684000" y="635040"/>
            <a:ext cx="745308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Sesión 3: Gestión y tratamiento de datos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 flipH="1">
            <a:off x="684000" y="1699200"/>
            <a:ext cx="7362000" cy="27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Objetivos: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Seleccionar, reemplazar, unir y agregar datos en formato dataframe.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DejaVu Sans"/>
              </a:rPr>
              <a:t>Entender los fundamentos del conjunto de paquetes “tidyverse”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 rot="5400000">
            <a:off x="4516200" y="-3830760"/>
            <a:ext cx="113400" cy="77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685800" y="500760"/>
            <a:ext cx="194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685800" y="334080"/>
            <a:ext cx="4474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d9d9d9"/>
                </a:solidFill>
                <a:latin typeface="Source Sans Pro"/>
                <a:ea typeface="Source Sans Pro"/>
              </a:rPr>
              <a:t>3.1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8458200" y="4800600"/>
            <a:ext cx="5101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57B0812-997F-4B8B-BA11-D667A3DCE987}" type="slidenum">
              <a:rPr b="0" lang="en-US" sz="800" spc="-1" strike="noStrike">
                <a:solidFill>
                  <a:srgbClr val="b7b7b7"/>
                </a:solidFill>
                <a:latin typeface="Source Sans Pro"/>
                <a:ea typeface="Source Sans Pro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 rot="16200000">
            <a:off x="7610760" y="2472840"/>
            <a:ext cx="235224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2b2b"/>
      </a:dk2>
      <a:lt2>
        <a:srgbClr val="ffffff"/>
      </a:lt2>
      <a:accent1>
        <a:srgbClr val="64a83f"/>
      </a:accent1>
      <a:accent2>
        <a:srgbClr val="18903d"/>
      </a:accent2>
      <a:accent3>
        <a:srgbClr val="949494"/>
      </a:accent3>
      <a:accent4>
        <a:srgbClr val="c9c9c9"/>
      </a:accent4>
      <a:accent5>
        <a:srgbClr val="e5e5e5"/>
      </a:accent5>
      <a:accent6>
        <a:srgbClr val="efefef"/>
      </a:accent6>
      <a:hlink>
        <a:srgbClr val="006036"/>
      </a:hlink>
      <a:folHlink>
        <a:srgbClr val="70ad4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2b2b"/>
      </a:dk2>
      <a:lt2>
        <a:srgbClr val="ffffff"/>
      </a:lt2>
      <a:accent1>
        <a:srgbClr val="64a83f"/>
      </a:accent1>
      <a:accent2>
        <a:srgbClr val="18903d"/>
      </a:accent2>
      <a:accent3>
        <a:srgbClr val="949494"/>
      </a:accent3>
      <a:accent4>
        <a:srgbClr val="c9c9c9"/>
      </a:accent4>
      <a:accent5>
        <a:srgbClr val="e5e5e5"/>
      </a:accent5>
      <a:accent6>
        <a:srgbClr val="efefef"/>
      </a:accent6>
      <a:hlink>
        <a:srgbClr val="006036"/>
      </a:hlink>
      <a:folHlink>
        <a:srgbClr val="70ad4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LibreOffice/6.4.7.2$Linux_X86_64 LibreOffice_project/40$Build-2</Application>
  <Words>1848</Words>
  <Paragraphs>256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2022-04-08T17:01:26Z</dcterms:created>
  <dc:creator/>
  <dc:description/>
  <dc:language>en-US</dc:language>
  <cp:lastModifiedBy/>
  <dcterms:modified xsi:type="dcterms:W3CDTF">2022-05-16T12:57:29Z</dcterms:modified>
  <cp:revision>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