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685800" y="4800600"/>
            <a:ext cx="1773720" cy="19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d9d9d9"/>
                </a:solidFill>
                <a:latin typeface="Source Sans Pro Light"/>
                <a:ea typeface="Source Sans Pro Light"/>
              </a:rPr>
              <a:t>Junta de Andalucía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Click to edit the title text format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Click to edit the outline text format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Second Outline Level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Third Outline Level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Fourth Outline Level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Fifth Outline Level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Sixth Outline Level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Seventh Outline Level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685800" y="4800600"/>
            <a:ext cx="1773720" cy="19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d9d9d9"/>
                </a:solidFill>
                <a:latin typeface="Source Sans Pro Light"/>
                <a:ea typeface="Source Sans Pro Light"/>
              </a:rPr>
              <a:t>Junta de Andalucía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6032160" y="4800600"/>
            <a:ext cx="2351880" cy="19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d9d9d9"/>
                </a:solidFill>
                <a:latin typeface="Source Sans Pro Light"/>
                <a:ea typeface="Source Sans Pro Light"/>
              </a:rPr>
              <a:t>&lt; </a:t>
            </a:r>
            <a:r>
              <a:rPr b="0" lang="en-US" sz="800" spc="-1" strike="noStrike" u="sng">
                <a:solidFill>
                  <a:srgbClr val="d9d9d9"/>
                </a:solidFill>
                <a:uFillTx/>
                <a:latin typeface="Source Sans Pro Light"/>
                <a:ea typeface="Source Sans Pro Light"/>
              </a:rPr>
              <a:t>Volver al índice</a:t>
            </a:r>
            <a:r>
              <a:rPr b="0" lang="en-US" sz="800" spc="-1" strike="noStrike">
                <a:solidFill>
                  <a:srgbClr val="d9d9d9"/>
                </a:solidFill>
                <a:latin typeface="Source Sans Pro Light"/>
                <a:ea typeface="Source Sans Pro Light"/>
              </a:rPr>
              <a:t>   |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Click to edit the title text format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Click to edit the outline text format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Second Outline Level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Third Outline Level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Fourth Outline Level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Fifth Outline Level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Sixth Outline Level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Seventh Outline Level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 flipH="1" rot="10800000">
            <a:off x="5587920" y="-14040"/>
            <a:ext cx="3557880" cy="5175000"/>
          </a:xfrm>
          <a:custGeom>
            <a:avLst/>
            <a:gdLst/>
            <a:ahLst/>
            <a:rect l="l" t="t" r="r" b="b"/>
            <a:pathLst>
              <a:path w="7778866" h="6901548">
                <a:moveTo>
                  <a:pt x="7777831" y="0"/>
                </a:moveTo>
                <a:cubicBezTo>
                  <a:pt x="7781417" y="2308042"/>
                  <a:pt x="7774244" y="4593506"/>
                  <a:pt x="7777830" y="6901548"/>
                </a:cubicBezTo>
                <a:lnTo>
                  <a:pt x="0" y="6901548"/>
                </a:lnTo>
                <a:lnTo>
                  <a:pt x="4961585" y="298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5981040" y="-6840"/>
            <a:ext cx="3161880" cy="5155560"/>
          </a:xfrm>
          <a:custGeom>
            <a:avLst/>
            <a:gdLst/>
            <a:ahLst/>
            <a:rect l="l" t="t" r="r" b="b"/>
            <a:pathLst>
              <a:path w="126516" h="206263">
                <a:moveTo>
                  <a:pt x="81100" y="0"/>
                </a:moveTo>
                <a:lnTo>
                  <a:pt x="0" y="206263"/>
                </a:lnTo>
                <a:lnTo>
                  <a:pt x="126516" y="206263"/>
                </a:lnTo>
                <a:lnTo>
                  <a:pt x="1265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3"/>
          <p:cNvSpPr/>
          <p:nvPr/>
        </p:nvSpPr>
        <p:spPr>
          <a:xfrm>
            <a:off x="1148040" y="1532520"/>
            <a:ext cx="5404680" cy="12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1" lang="en-US" sz="4500" spc="-1" strike="noStrike">
                <a:solidFill>
                  <a:srgbClr val="2b2b2b"/>
                </a:solidFill>
                <a:latin typeface="Source Sans Pro"/>
                <a:ea typeface="Source Sans Pro"/>
              </a:rPr>
              <a:t>Iniciación al análisis de datos con R</a:t>
            </a:r>
            <a:endParaRPr b="0" lang="es-ES" sz="4500" spc="-1" strike="noStrike"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1183320" y="3200400"/>
            <a:ext cx="274824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>
              <a:lnSpc>
                <a:spcPct val="11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64a83f"/>
                </a:solidFill>
                <a:latin typeface="Arial"/>
                <a:ea typeface="DejaVu Sans"/>
              </a:rPr>
              <a:t>David García Callejas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1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64a83f"/>
                </a:solidFill>
                <a:latin typeface="Arial"/>
                <a:ea typeface="DejaVu Sans"/>
              </a:rPr>
              <a:t>david.garcia.callejas@gmail.com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 flipH="1" rot="10800000">
            <a:off x="-360" y="-15120"/>
            <a:ext cx="1164600" cy="11646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Imagen 2" descr="Logotipo&#10;&#10;Descripción generada automáticamente"/>
          <p:cNvPicPr/>
          <p:nvPr/>
        </p:nvPicPr>
        <p:blipFill>
          <a:blip r:embed="rId1"/>
          <a:stretch/>
        </p:blipFill>
        <p:spPr>
          <a:xfrm>
            <a:off x="7038720" y="3427560"/>
            <a:ext cx="1744560" cy="155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 flipH="1">
            <a:off x="684000" y="635040"/>
            <a:ext cx="7452720" cy="74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Sesión 4-5: Gestión y tratamiento de datos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 flipH="1">
            <a:off x="683280" y="1699200"/>
            <a:ext cx="7361640" cy="275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Objetivos: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s-ES" sz="1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Seleccionar, reemplazar, unir y agregar datos en formato dataframe.</a:t>
            </a:r>
            <a:endParaRPr b="0" lang="es-ES" sz="1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Entender los fundamentos del conjunto de paquetes “tidyverse”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 rot="5400000">
            <a:off x="4516560" y="-3830400"/>
            <a:ext cx="113040" cy="7775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685800" y="500760"/>
            <a:ext cx="1945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5"/>
          <p:cNvSpPr/>
          <p:nvPr/>
        </p:nvSpPr>
        <p:spPr>
          <a:xfrm>
            <a:off x="685800" y="334080"/>
            <a:ext cx="44712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d9d9d9"/>
                </a:solidFill>
                <a:latin typeface="Source Sans Pro"/>
                <a:ea typeface="Source Sans Pro"/>
              </a:rPr>
              <a:t>3.1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8458200" y="4800600"/>
            <a:ext cx="50976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4AED66A5-927B-4B49-A206-298E6F15C383}" type="slidenum">
              <a:rPr b="0" lang="en-US" sz="800" spc="-1" strike="noStrike">
                <a:solidFill>
                  <a:srgbClr val="b7b7b7"/>
                </a:solidFill>
                <a:latin typeface="Source Sans Pro"/>
                <a:ea typeface="Source Sans Pro"/>
              </a:rPr>
              <a:t>&lt;number&gt;</a:t>
            </a:fld>
            <a:endParaRPr b="0" lang="es-ES" sz="800" spc="-1" strike="noStrike">
              <a:latin typeface="Arial"/>
            </a:endParaRPr>
          </a:p>
        </p:txBody>
      </p:sp>
      <p:sp>
        <p:nvSpPr>
          <p:cNvPr id="137" name="CustomShape 7"/>
          <p:cNvSpPr/>
          <p:nvPr/>
        </p:nvSpPr>
        <p:spPr>
          <a:xfrm rot="16200000">
            <a:off x="7610760" y="2473200"/>
            <a:ext cx="2351880" cy="19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 flipH="1">
            <a:off x="684000" y="635040"/>
            <a:ext cx="7452720" cy="74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Sesión 4-5: Gestión y tratamiento de datos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 flipH="1">
            <a:off x="683280" y="1699200"/>
            <a:ext cx="7361640" cy="275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Ejercicios: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s-ES" sz="1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Usando los conjuntos de datos “nations” y “nations_co2”, crea una tabla con la siguiente información por país:</a:t>
            </a:r>
            <a:endParaRPr b="0" lang="es-ES" sz="1400" spc="-1" strike="noStrike">
              <a:latin typeface="Arial"/>
            </a:endParaRPr>
          </a:p>
          <a:p>
            <a:pPr lvl="1" marL="432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último año con datos de PIB (gdp) disponibles</a:t>
            </a:r>
            <a:endParaRPr b="0" lang="es-ES" sz="1400" spc="-1" strike="noStrike">
              <a:latin typeface="Arial"/>
            </a:endParaRPr>
          </a:p>
          <a:p>
            <a:pPr lvl="1" marL="432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PIB total de dicho año (gdp per capita * población total)</a:t>
            </a:r>
            <a:endParaRPr b="0" lang="es-ES" sz="1400" spc="-1" strike="noStrike">
              <a:latin typeface="Arial"/>
            </a:endParaRPr>
          </a:p>
          <a:p>
            <a:pPr lvl="1" marL="432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Emisiones de CO2 totales de dicho año (co2 per capita * población total)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s-ES" sz="14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 rot="5400000">
            <a:off x="4516560" y="-3830400"/>
            <a:ext cx="113040" cy="7775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4"/>
          <p:cNvSpPr/>
          <p:nvPr/>
        </p:nvSpPr>
        <p:spPr>
          <a:xfrm>
            <a:off x="685800" y="500760"/>
            <a:ext cx="1945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5"/>
          <p:cNvSpPr/>
          <p:nvPr/>
        </p:nvSpPr>
        <p:spPr>
          <a:xfrm>
            <a:off x="685800" y="334080"/>
            <a:ext cx="44712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d9d9d9"/>
                </a:solidFill>
                <a:latin typeface="Source Sans Pro"/>
                <a:ea typeface="Source Sans Pro"/>
              </a:rPr>
              <a:t>3.2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8458200" y="4800600"/>
            <a:ext cx="50976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3E1CBE42-592D-44B5-8F0F-90C41519F17B}" type="slidenum">
              <a:rPr b="0" lang="en-US" sz="800" spc="-1" strike="noStrike">
                <a:solidFill>
                  <a:srgbClr val="b7b7b7"/>
                </a:solidFill>
                <a:latin typeface="Source Sans Pro"/>
                <a:ea typeface="Source Sans Pro"/>
              </a:rPr>
              <a:t>&lt;number&gt;</a:t>
            </a:fld>
            <a:endParaRPr b="0" lang="es-ES" sz="800" spc="-1" strike="noStrike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 rot="16200000">
            <a:off x="7610760" y="2473200"/>
            <a:ext cx="2351880" cy="19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 flipH="1">
            <a:off x="684000" y="635040"/>
            <a:ext cx="7452720" cy="74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Sesión 6: Programación y funciones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 flipH="1">
            <a:off x="683280" y="1699200"/>
            <a:ext cx="7361640" cy="275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Objetivos: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s-ES" sz="1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Familiarizarse con las estructuras de control, bucles, y vectorización.</a:t>
            </a:r>
            <a:endParaRPr b="0" lang="es-ES" sz="1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Crear e importar funciones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 rot="5400000">
            <a:off x="4516560" y="-3830400"/>
            <a:ext cx="113040" cy="7775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4"/>
          <p:cNvSpPr/>
          <p:nvPr/>
        </p:nvSpPr>
        <p:spPr>
          <a:xfrm>
            <a:off x="685800" y="500760"/>
            <a:ext cx="1945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5"/>
          <p:cNvSpPr/>
          <p:nvPr/>
        </p:nvSpPr>
        <p:spPr>
          <a:xfrm>
            <a:off x="685800" y="334080"/>
            <a:ext cx="44712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d9d9d9"/>
                </a:solidFill>
                <a:latin typeface="Source Sans Pro"/>
                <a:ea typeface="Source Sans Pro"/>
              </a:rPr>
              <a:t>4.1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8458200" y="4800600"/>
            <a:ext cx="50976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8893FFA0-F73D-4AA5-9F5C-D3E928525F46}" type="slidenum">
              <a:rPr b="0" lang="en-US" sz="800" spc="-1" strike="noStrike">
                <a:solidFill>
                  <a:srgbClr val="b7b7b7"/>
                </a:solidFill>
                <a:latin typeface="Source Sans Pro"/>
                <a:ea typeface="Source Sans Pro"/>
              </a:rPr>
              <a:t>&lt;number&gt;</a:t>
            </a:fld>
            <a:endParaRPr b="0" lang="es-ES" sz="800" spc="-1" strike="noStrike">
              <a:latin typeface="Arial"/>
            </a:endParaRPr>
          </a:p>
        </p:txBody>
      </p:sp>
      <p:sp>
        <p:nvSpPr>
          <p:cNvPr id="151" name="CustomShape 7"/>
          <p:cNvSpPr/>
          <p:nvPr/>
        </p:nvSpPr>
        <p:spPr>
          <a:xfrm rot="16200000">
            <a:off x="7610760" y="2473200"/>
            <a:ext cx="2351880" cy="19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 flipH="1">
            <a:off x="684000" y="635040"/>
            <a:ext cx="7452720" cy="74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Sesión 6: Programación y funciones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 flipH="1">
            <a:off x="683280" y="1699200"/>
            <a:ext cx="7361640" cy="275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Ejercicios: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s-ES" sz="1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Crea una función que muestre por pantalla la media y la desviación típica de un vector numérico. Opcionalmente, también la mediana. </a:t>
            </a:r>
            <a:endParaRPr b="0" lang="es-ES" sz="1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Si el vector no es numérico, la función debe mostrar por pantalla un mensaje de error escrito por ti.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 rot="5400000">
            <a:off x="4516560" y="-3830400"/>
            <a:ext cx="113040" cy="7775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4"/>
          <p:cNvSpPr/>
          <p:nvPr/>
        </p:nvSpPr>
        <p:spPr>
          <a:xfrm>
            <a:off x="685800" y="500760"/>
            <a:ext cx="1945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5"/>
          <p:cNvSpPr/>
          <p:nvPr/>
        </p:nvSpPr>
        <p:spPr>
          <a:xfrm>
            <a:off x="685800" y="334080"/>
            <a:ext cx="44712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d9d9d9"/>
                </a:solidFill>
                <a:latin typeface="Source Sans Pro"/>
                <a:ea typeface="Source Sans Pro"/>
              </a:rPr>
              <a:t>4.2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8458200" y="4800600"/>
            <a:ext cx="50976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1EFC7DB7-AEE2-4A87-B8CF-4CF68514022B}" type="slidenum">
              <a:rPr b="0" lang="en-US" sz="800" spc="-1" strike="noStrike">
                <a:solidFill>
                  <a:srgbClr val="b7b7b7"/>
                </a:solidFill>
                <a:latin typeface="Source Sans Pro"/>
                <a:ea typeface="Source Sans Pro"/>
              </a:rPr>
              <a:t>&lt;number&gt;</a:t>
            </a:fld>
            <a:endParaRPr b="0" lang="es-ES" sz="800" spc="-1" strike="noStrike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 rot="16200000">
            <a:off x="7610760" y="2473200"/>
            <a:ext cx="2351880" cy="19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 flipH="1">
            <a:off x="684000" y="635040"/>
            <a:ext cx="7452720" cy="74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Sesión 7-8: Análisis estadísticos univariantes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 flipH="1">
            <a:off x="683280" y="1699200"/>
            <a:ext cx="7361640" cy="275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Objetivos: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s-ES" sz="1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Familiarizarse con la distribución de datos gaussiana, y con las medidas descriptivas básicas: media, desviación típica, mediana, intervalos de confianza.</a:t>
            </a:r>
            <a:endParaRPr b="0" lang="es-ES" sz="1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Familiarizarse con análisis estadísticos básicos en R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 rot="5400000">
            <a:off x="4516560" y="-3830400"/>
            <a:ext cx="113040" cy="7775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4"/>
          <p:cNvSpPr/>
          <p:nvPr/>
        </p:nvSpPr>
        <p:spPr>
          <a:xfrm>
            <a:off x="685800" y="500760"/>
            <a:ext cx="1945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5"/>
          <p:cNvSpPr/>
          <p:nvPr/>
        </p:nvSpPr>
        <p:spPr>
          <a:xfrm>
            <a:off x="685800" y="334080"/>
            <a:ext cx="44712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d9d9d9"/>
                </a:solidFill>
                <a:latin typeface="Source Sans Pro"/>
                <a:ea typeface="Source Sans Pro"/>
              </a:rPr>
              <a:t>5.1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8458200" y="4800600"/>
            <a:ext cx="50976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839DF507-E9C3-409E-9958-F8C57D269A8A}" type="slidenum">
              <a:rPr b="0" lang="en-US" sz="800" spc="-1" strike="noStrike">
                <a:solidFill>
                  <a:srgbClr val="b7b7b7"/>
                </a:solidFill>
                <a:latin typeface="Source Sans Pro"/>
                <a:ea typeface="Source Sans Pro"/>
              </a:rPr>
              <a:t>&lt;number&gt;</a:t>
            </a:fld>
            <a:endParaRPr b="0" lang="es-ES" sz="800" spc="-1" strike="noStrike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 rot="16200000">
            <a:off x="7610760" y="2473200"/>
            <a:ext cx="2351880" cy="19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 flipH="1">
            <a:off x="684000" y="635040"/>
            <a:ext cx="7452720" cy="74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Sesión 7-8: Análisis estadísticos univariantes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 flipH="1">
            <a:off x="683280" y="1699200"/>
            <a:ext cx="7361640" cy="275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Ejercicios: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s-ES" sz="1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Usando el conjunto de datos “starwars_info_personajes.csv”, muestra si hay diferencias estadísticas entre el peso medio de los humanos y del resto de personajes</a:t>
            </a:r>
            <a:endParaRPr b="0" lang="es-ES" sz="1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Usando el mismo conjunto de datos, ¿podemos predecir la altura de un personaje en función de su peso? ¿por qué? ¿hay alguna característica peculiar en los datos?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 rot="5400000">
            <a:off x="4516560" y="-3830400"/>
            <a:ext cx="113040" cy="7775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4"/>
          <p:cNvSpPr/>
          <p:nvPr/>
        </p:nvSpPr>
        <p:spPr>
          <a:xfrm>
            <a:off x="685800" y="500760"/>
            <a:ext cx="1945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5"/>
          <p:cNvSpPr/>
          <p:nvPr/>
        </p:nvSpPr>
        <p:spPr>
          <a:xfrm>
            <a:off x="685800" y="334080"/>
            <a:ext cx="44712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d9d9d9"/>
                </a:solidFill>
                <a:latin typeface="Source Sans Pro"/>
                <a:ea typeface="Source Sans Pro"/>
              </a:rPr>
              <a:t>5.2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71" name="CustomShape 6"/>
          <p:cNvSpPr/>
          <p:nvPr/>
        </p:nvSpPr>
        <p:spPr>
          <a:xfrm>
            <a:off x="8458200" y="4800600"/>
            <a:ext cx="50976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CAC4CC77-3B66-4F79-A5C5-AB3AD8C6C494}" type="slidenum">
              <a:rPr b="0" lang="en-US" sz="800" spc="-1" strike="noStrike">
                <a:solidFill>
                  <a:srgbClr val="b7b7b7"/>
                </a:solidFill>
                <a:latin typeface="Source Sans Pro"/>
                <a:ea typeface="Source Sans Pro"/>
              </a:rPr>
              <a:t>&lt;number&gt;</a:t>
            </a:fld>
            <a:endParaRPr b="0" lang="es-ES" sz="800" spc="-1" strike="noStrike">
              <a:latin typeface="Arial"/>
            </a:endParaRPr>
          </a:p>
        </p:txBody>
      </p:sp>
      <p:sp>
        <p:nvSpPr>
          <p:cNvPr id="172" name="CustomShape 7"/>
          <p:cNvSpPr/>
          <p:nvPr/>
        </p:nvSpPr>
        <p:spPr>
          <a:xfrm rot="16200000">
            <a:off x="7610760" y="2473200"/>
            <a:ext cx="2351880" cy="19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760" y="0"/>
            <a:ext cx="9142920" cy="514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Google Shape;431;p50" descr=""/>
          <p:cNvPicPr/>
          <p:nvPr/>
        </p:nvPicPr>
        <p:blipFill>
          <a:blip r:embed="rId1"/>
          <a:stretch/>
        </p:blipFill>
        <p:spPr>
          <a:xfrm>
            <a:off x="3500280" y="1553760"/>
            <a:ext cx="2142000" cy="162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4a8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85800" y="500760"/>
            <a:ext cx="1954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"/>
          <p:cNvSpPr/>
          <p:nvPr/>
        </p:nvSpPr>
        <p:spPr>
          <a:xfrm>
            <a:off x="685800" y="334080"/>
            <a:ext cx="44712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1.0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8458200" y="4800600"/>
            <a:ext cx="50976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E14E84FD-6022-4D29-82A4-FBC112334683}" type="slidenum">
              <a:rPr b="0" lang="en-US" sz="800" spc="-1" strike="noStrike">
                <a:solidFill>
                  <a:srgbClr val="e5e5e5"/>
                </a:solidFill>
                <a:latin typeface="Source Sans Pro"/>
                <a:ea typeface="Source Sans Pro"/>
              </a:rPr>
              <a:t>&lt;number&gt;</a:t>
            </a:fld>
            <a:endParaRPr b="0" lang="es-ES" sz="800" spc="-1" strike="noStrike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709200" y="1426320"/>
            <a:ext cx="5416560" cy="232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" sz="1600" spc="-1" strike="noStrike">
                <a:solidFill>
                  <a:srgbClr val="ffffff"/>
                </a:solidFill>
                <a:latin typeface="Montserrat"/>
                <a:ea typeface="Montserrat"/>
              </a:rPr>
              <a:t>8 sesiones: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" sz="1600" spc="-1" strike="noStrike">
                <a:solidFill>
                  <a:srgbClr val="ffffff"/>
                </a:solidFill>
                <a:latin typeface="Montserrat"/>
                <a:ea typeface="Montserrat"/>
              </a:rPr>
              <a:t>Introducción. Tipos de datos, proyectos en Rstudio, buenas prácticas: 2:30h</a:t>
            </a:r>
            <a:endParaRPr b="0" lang="es-ES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" sz="1600" spc="-1" strike="noStrike">
                <a:solidFill>
                  <a:srgbClr val="ffffff"/>
                </a:solidFill>
                <a:latin typeface="Montserrat"/>
                <a:ea typeface="Montserrat"/>
              </a:rPr>
              <a:t>Estructuras de datos, lectura-escritura: 2:30h</a:t>
            </a:r>
            <a:endParaRPr b="0" lang="es-ES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" sz="1600" spc="-1" strike="noStrike">
                <a:solidFill>
                  <a:srgbClr val="ffffff"/>
                </a:solidFill>
                <a:latin typeface="Montserrat"/>
                <a:ea typeface="Montserrat"/>
              </a:rPr>
              <a:t>Visualización de datos con ggplot2: 2:30h</a:t>
            </a:r>
            <a:endParaRPr b="0" lang="es-ES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" sz="1600" spc="-1" strike="noStrike">
                <a:solidFill>
                  <a:srgbClr val="ffffff"/>
                </a:solidFill>
                <a:latin typeface="Montserrat"/>
                <a:ea typeface="Montserrat"/>
              </a:rPr>
              <a:t>Gestión y tratamiento de datos. Fundamentos de tidyverse: 5:00h</a:t>
            </a:r>
            <a:endParaRPr b="0" lang="es-ES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" sz="1600" spc="-1" strike="noStrike">
                <a:solidFill>
                  <a:srgbClr val="ffffff"/>
                </a:solidFill>
                <a:latin typeface="Montserrat"/>
                <a:ea typeface="Montserrat"/>
              </a:rPr>
              <a:t>Programación y funciones: 2:30h</a:t>
            </a:r>
            <a:endParaRPr b="0" lang="es-ES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" sz="1600" spc="-1" strike="noStrike">
                <a:solidFill>
                  <a:srgbClr val="ffffff"/>
                </a:solidFill>
                <a:latin typeface="Montserrat"/>
                <a:ea typeface="Montserrat"/>
              </a:rPr>
              <a:t>Análisis estadísticos univariantes: 5:00h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640080" y="731520"/>
            <a:ext cx="1880640" cy="4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Montserrat"/>
                <a:ea typeface="DejaVu Sans"/>
              </a:rPr>
              <a:t>Organización</a:t>
            </a: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4a8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85800" y="500760"/>
            <a:ext cx="1954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"/>
          <p:cNvSpPr/>
          <p:nvPr/>
        </p:nvSpPr>
        <p:spPr>
          <a:xfrm>
            <a:off x="685800" y="334080"/>
            <a:ext cx="44712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1.0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8458200" y="4800600"/>
            <a:ext cx="50976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993B5C06-6DDE-4CF9-9E8B-B049C762C8D3}" type="slidenum">
              <a:rPr b="0" lang="en-US" sz="800" spc="-1" strike="noStrike">
                <a:solidFill>
                  <a:srgbClr val="e5e5e5"/>
                </a:solidFill>
                <a:latin typeface="Source Sans Pro"/>
                <a:ea typeface="Source Sans Pro"/>
              </a:rPr>
              <a:t>&lt;number&gt;</a:t>
            </a:fld>
            <a:endParaRPr b="0" lang="es-ES" sz="8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709200" y="1426320"/>
            <a:ext cx="5416560" cy="232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" sz="1600" spc="-1" strike="noStrike">
                <a:solidFill>
                  <a:srgbClr val="ffffff"/>
                </a:solidFill>
                <a:latin typeface="Montserrat"/>
                <a:ea typeface="Montserrat"/>
              </a:rPr>
              <a:t>Materiales en la web del curso y en el repositorio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" sz="1600" spc="-1" strike="noStrike" u="sng">
                <a:solidFill>
                  <a:srgbClr val="006036"/>
                </a:solidFill>
                <a:uFillTx/>
                <a:latin typeface="Montserrat"/>
                <a:ea typeface="Montserrat"/>
              </a:rPr>
              <a:t>https://github.com/garciacallejas/CEA_IntroR_2023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640080" y="731520"/>
            <a:ext cx="1880640" cy="4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Montserrat"/>
                <a:ea typeface="DejaVu Sans"/>
              </a:rPr>
              <a:t>Organización</a:t>
            </a: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4a8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85800" y="500760"/>
            <a:ext cx="1954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2"/>
          <p:cNvSpPr/>
          <p:nvPr/>
        </p:nvSpPr>
        <p:spPr>
          <a:xfrm>
            <a:off x="685800" y="334080"/>
            <a:ext cx="44712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1.0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8458200" y="4800600"/>
            <a:ext cx="50976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B3E925FE-8734-41F9-AB81-91EB8EF1CCDC}" type="slidenum">
              <a:rPr b="0" lang="en-US" sz="800" spc="-1" strike="noStrike">
                <a:solidFill>
                  <a:srgbClr val="e5e5e5"/>
                </a:solidFill>
                <a:latin typeface="Source Sans Pro"/>
                <a:ea typeface="Source Sans Pro"/>
              </a:rPr>
              <a:t>&lt;number&gt;</a:t>
            </a:fld>
            <a:endParaRPr b="0" lang="es-ES" sz="80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709200" y="1426320"/>
            <a:ext cx="5416560" cy="232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ffffff"/>
                </a:solidFill>
                <a:latin typeface="Montserrat"/>
                <a:ea typeface="Montserrat"/>
              </a:rPr>
              <a:t>Temporización: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s" sz="1600" spc="-1" strike="noStrike">
                <a:solidFill>
                  <a:srgbClr val="ffffff"/>
                </a:solidFill>
                <a:latin typeface="Montserrat"/>
                <a:ea typeface="Montserrat"/>
              </a:rPr>
              <a:t>Sesiones de 2-2:30h</a:t>
            </a:r>
            <a:endParaRPr b="0" lang="es-ES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s" sz="1600" spc="-1" strike="noStrike">
                <a:solidFill>
                  <a:srgbClr val="ffffff"/>
                </a:solidFill>
                <a:latin typeface="Montserrat"/>
                <a:ea typeface="Montserrat"/>
              </a:rPr>
              <a:t>Tarea de aprovechamiento: 1 mes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640080" y="731520"/>
            <a:ext cx="1880640" cy="4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Montserrat"/>
                <a:ea typeface="DejaVu Sans"/>
              </a:rPr>
              <a:t>Organización</a:t>
            </a: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 flipH="1">
            <a:off x="684000" y="635040"/>
            <a:ext cx="5258160" cy="74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Sesión 1: Introducción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 flipH="1">
            <a:off x="683280" y="1699200"/>
            <a:ext cx="4801320" cy="275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Objetivos: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s-ES" sz="1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Conocer el entorno de trabajo de R y Rstudio</a:t>
            </a:r>
            <a:endParaRPr b="0" lang="es-ES" sz="1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Familiarizarnos con la programación en R</a:t>
            </a:r>
            <a:endParaRPr b="0" lang="es-ES" sz="1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Instalar paquetes externos</a:t>
            </a:r>
            <a:endParaRPr b="0" lang="es-ES" sz="1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Trabajar con proyectos autocontenidos en Rstudio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 rot="5400000">
            <a:off x="4516560" y="-3830400"/>
            <a:ext cx="113040" cy="7775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4"/>
          <p:cNvSpPr/>
          <p:nvPr/>
        </p:nvSpPr>
        <p:spPr>
          <a:xfrm>
            <a:off x="685800" y="500760"/>
            <a:ext cx="1945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5"/>
          <p:cNvSpPr/>
          <p:nvPr/>
        </p:nvSpPr>
        <p:spPr>
          <a:xfrm>
            <a:off x="685800" y="334080"/>
            <a:ext cx="44712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d9d9d9"/>
                </a:solidFill>
                <a:latin typeface="Source Sans Pro"/>
                <a:ea typeface="Source Sans Pro"/>
              </a:rPr>
              <a:t>1.1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8458200" y="4800600"/>
            <a:ext cx="50976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63963220-99CF-469B-9553-E508AAD37DCE}" type="slidenum">
              <a:rPr b="0" lang="en-US" sz="800" spc="-1" strike="noStrike">
                <a:solidFill>
                  <a:srgbClr val="b7b7b7"/>
                </a:solidFill>
                <a:latin typeface="Source Sans Pro"/>
                <a:ea typeface="Source Sans Pro"/>
              </a:rPr>
              <a:t>&lt;number&gt;</a:t>
            </a:fld>
            <a:endParaRPr b="0" lang="es-E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 flipH="1">
            <a:off x="684000" y="635040"/>
            <a:ext cx="5258160" cy="74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Sesión 2: Lectura-escritura. Estructuras de datos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 flipH="1">
            <a:off x="683280" y="1699200"/>
            <a:ext cx="4801320" cy="275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Objetivos: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s-ES" sz="1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Conocer los tipos básicos de datos en R</a:t>
            </a:r>
            <a:endParaRPr b="0" lang="es-ES" sz="1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Crear, modificar, leer y escribir estructuras de datos más complejas.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 rot="5400000">
            <a:off x="4516560" y="-3830400"/>
            <a:ext cx="113040" cy="7775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4"/>
          <p:cNvSpPr/>
          <p:nvPr/>
        </p:nvSpPr>
        <p:spPr>
          <a:xfrm>
            <a:off x="685800" y="500760"/>
            <a:ext cx="1945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5"/>
          <p:cNvSpPr/>
          <p:nvPr/>
        </p:nvSpPr>
        <p:spPr>
          <a:xfrm>
            <a:off x="685800" y="334080"/>
            <a:ext cx="44712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d9d9d9"/>
                </a:solidFill>
                <a:latin typeface="Source Sans Pro"/>
                <a:ea typeface="Source Sans Pro"/>
              </a:rPr>
              <a:t>1.1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11" name="CustomShape 6"/>
          <p:cNvSpPr/>
          <p:nvPr/>
        </p:nvSpPr>
        <p:spPr>
          <a:xfrm>
            <a:off x="8458200" y="4800600"/>
            <a:ext cx="50976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39557B55-5E8E-4DFA-8B4B-09B74803AFF9}" type="slidenum">
              <a:rPr b="0" lang="en-US" sz="800" spc="-1" strike="noStrike">
                <a:solidFill>
                  <a:srgbClr val="b7b7b7"/>
                </a:solidFill>
                <a:latin typeface="Source Sans Pro"/>
                <a:ea typeface="Source Sans Pro"/>
              </a:rPr>
              <a:t>&lt;number&gt;</a:t>
            </a:fld>
            <a:endParaRPr b="0" lang="es-E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 flipH="1">
            <a:off x="684000" y="635040"/>
            <a:ext cx="5258160" cy="74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Sesión 2: Lectura-escritura. Estructuras de datos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 flipH="1">
            <a:off x="683280" y="1699200"/>
            <a:ext cx="8093880" cy="275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Ejercicios: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s-ES" sz="1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Crea una serie de matrices cuyos elementos sean números aleatorios entre 0 y 1, almacénalas en una lista y guarda dicha lista en disco.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s-ES" sz="1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Crea una tabla de 1000 filas en el que la primera columna sea una columna numérica que siga una distribución normal con media 0 y desviación típica 1. La segunda columna debe ser una distribución aleatoria de las letras del alfabeto. Pista: usa las funciones “rnorm” y “sample”, y el vector “letters”, que viene por defecto en R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 rot="5400000">
            <a:off x="4516560" y="-3830400"/>
            <a:ext cx="113040" cy="7775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4"/>
          <p:cNvSpPr/>
          <p:nvPr/>
        </p:nvSpPr>
        <p:spPr>
          <a:xfrm>
            <a:off x="685800" y="500760"/>
            <a:ext cx="1945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5"/>
          <p:cNvSpPr/>
          <p:nvPr/>
        </p:nvSpPr>
        <p:spPr>
          <a:xfrm>
            <a:off x="685800" y="334080"/>
            <a:ext cx="44712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d9d9d9"/>
                </a:solidFill>
                <a:latin typeface="Source Sans Pro"/>
                <a:ea typeface="Source Sans Pro"/>
              </a:rPr>
              <a:t>1.2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8458200" y="4800600"/>
            <a:ext cx="50976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A95F1B5A-6444-42FC-A5E0-7AB7FEFA94C7}" type="slidenum">
              <a:rPr b="0" lang="en-US" sz="800" spc="-1" strike="noStrike">
                <a:solidFill>
                  <a:srgbClr val="b7b7b7"/>
                </a:solidFill>
                <a:latin typeface="Source Sans Pro"/>
                <a:ea typeface="Source Sans Pro"/>
              </a:rPr>
              <a:t>&lt;number&gt;</a:t>
            </a:fld>
            <a:endParaRPr b="0" lang="es-ES" sz="800" spc="-1" strike="noStrike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 rot="16200000">
            <a:off x="7610760" y="2473200"/>
            <a:ext cx="2351880" cy="19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 flipH="1">
            <a:off x="684000" y="635040"/>
            <a:ext cx="6539040" cy="74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Sesión 3: Visualización de datos con ggplot2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 flipH="1">
            <a:off x="683280" y="1699200"/>
            <a:ext cx="7910280" cy="275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Objetivos: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s-ES" sz="1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Entender la sintaxis de ggplot para visualizar diferentes tipos de datos</a:t>
            </a:r>
            <a:endParaRPr b="0" lang="es-ES" sz="1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Generar gráficos de puntos, barras, cajas, etc.</a:t>
            </a:r>
            <a:endParaRPr b="0" lang="es-ES" sz="1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Modificar la apariencia y la estética de las figuras generadas.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 rot="5400000">
            <a:off x="4516560" y="-3830400"/>
            <a:ext cx="113040" cy="7775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4"/>
          <p:cNvSpPr/>
          <p:nvPr/>
        </p:nvSpPr>
        <p:spPr>
          <a:xfrm>
            <a:off x="685800" y="500760"/>
            <a:ext cx="1945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5"/>
          <p:cNvSpPr/>
          <p:nvPr/>
        </p:nvSpPr>
        <p:spPr>
          <a:xfrm>
            <a:off x="685800" y="334080"/>
            <a:ext cx="44712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d9d9d9"/>
                </a:solidFill>
                <a:latin typeface="Source Sans Pro"/>
                <a:ea typeface="Source Sans Pro"/>
              </a:rPr>
              <a:t>2.1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24" name="CustomShape 6"/>
          <p:cNvSpPr/>
          <p:nvPr/>
        </p:nvSpPr>
        <p:spPr>
          <a:xfrm>
            <a:off x="8458200" y="4800600"/>
            <a:ext cx="50976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FC28430D-2A6F-4707-826E-78633C7CCEDE}" type="slidenum">
              <a:rPr b="0" lang="en-US" sz="800" spc="-1" strike="noStrike">
                <a:solidFill>
                  <a:srgbClr val="b7b7b7"/>
                </a:solidFill>
                <a:latin typeface="Source Sans Pro"/>
                <a:ea typeface="Source Sans Pro"/>
              </a:rPr>
              <a:t>&lt;number&gt;</a:t>
            </a:fld>
            <a:endParaRPr b="0" lang="es-E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 flipH="1">
            <a:off x="684000" y="635040"/>
            <a:ext cx="6264720" cy="74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Sesión 3: Visualización de datos con ggplot2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 flipH="1">
            <a:off x="683280" y="1699200"/>
            <a:ext cx="7361640" cy="275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Ejercicios: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s-ES" sz="1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Usando el dataset “iris”:</a:t>
            </a:r>
            <a:endParaRPr b="0" lang="es-ES" sz="1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Selecciona dos variables y crea una gráfica con su relación.</a:t>
            </a:r>
            <a:endParaRPr b="0" lang="es-ES" sz="1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Hay al menos dos maneras de diferenciar los puntos relativos a cada especie: generando diferentes formas/colores en un mismo panel, o bien separando cada especie en paneles distintos. Crea una figura con cada manera. </a:t>
            </a:r>
            <a:endParaRPr b="0" lang="es-ES" sz="1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Utiliza el paquete “patchwork” para generar una sola figura uniendo las dos figuras anteriores.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 rot="5400000">
            <a:off x="4516560" y="-3830400"/>
            <a:ext cx="113040" cy="7775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4"/>
          <p:cNvSpPr/>
          <p:nvPr/>
        </p:nvSpPr>
        <p:spPr>
          <a:xfrm>
            <a:off x="685800" y="500760"/>
            <a:ext cx="1945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5"/>
          <p:cNvSpPr/>
          <p:nvPr/>
        </p:nvSpPr>
        <p:spPr>
          <a:xfrm>
            <a:off x="685800" y="334080"/>
            <a:ext cx="44712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d9d9d9"/>
                </a:solidFill>
                <a:latin typeface="Source Sans Pro"/>
                <a:ea typeface="Source Sans Pro"/>
              </a:rPr>
              <a:t>2.2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8458200" y="4800600"/>
            <a:ext cx="50976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9C620517-4AA7-4FC8-A3B4-4AA661637C17}" type="slidenum">
              <a:rPr b="0" lang="en-US" sz="800" spc="-1" strike="noStrike">
                <a:solidFill>
                  <a:srgbClr val="b7b7b7"/>
                </a:solidFill>
                <a:latin typeface="Source Sans Pro"/>
                <a:ea typeface="Source Sans Pro"/>
              </a:rPr>
              <a:t>&lt;number&gt;</a:t>
            </a:fld>
            <a:endParaRPr b="0" lang="es-E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2b2b"/>
      </a:dk2>
      <a:lt2>
        <a:srgbClr val="ffffff"/>
      </a:lt2>
      <a:accent1>
        <a:srgbClr val="64a83f"/>
      </a:accent1>
      <a:accent2>
        <a:srgbClr val="18903d"/>
      </a:accent2>
      <a:accent3>
        <a:srgbClr val="949494"/>
      </a:accent3>
      <a:accent4>
        <a:srgbClr val="c9c9c9"/>
      </a:accent4>
      <a:accent5>
        <a:srgbClr val="e5e5e5"/>
      </a:accent5>
      <a:accent6>
        <a:srgbClr val="efefef"/>
      </a:accent6>
      <a:hlink>
        <a:srgbClr val="006036"/>
      </a:hlink>
      <a:folHlink>
        <a:srgbClr val="70ad4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2b2b"/>
      </a:dk2>
      <a:lt2>
        <a:srgbClr val="ffffff"/>
      </a:lt2>
      <a:accent1>
        <a:srgbClr val="64a83f"/>
      </a:accent1>
      <a:accent2>
        <a:srgbClr val="18903d"/>
      </a:accent2>
      <a:accent3>
        <a:srgbClr val="949494"/>
      </a:accent3>
      <a:accent4>
        <a:srgbClr val="c9c9c9"/>
      </a:accent4>
      <a:accent5>
        <a:srgbClr val="e5e5e5"/>
      </a:accent5>
      <a:accent6>
        <a:srgbClr val="efefef"/>
      </a:accent6>
      <a:hlink>
        <a:srgbClr val="006036"/>
      </a:hlink>
      <a:folHlink>
        <a:srgbClr val="70ad4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LibreOffice/6.4.7.2$Linux_X86_64 LibreOffice_project/40$Build-2</Application>
  <Words>1848</Words>
  <Paragraphs>256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2022-04-08T17:01:26Z</dcterms:created>
  <dc:creator/>
  <dc:description/>
  <dc:language>en-US</dc:language>
  <cp:lastModifiedBy/>
  <dcterms:modified xsi:type="dcterms:W3CDTF">2023-03-19T19:20:26Z</dcterms:modified>
  <cp:revision>9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23</vt:i4>
  </property>
  <property fmtid="{D5CDD505-2E9C-101B-9397-08002B2CF9AE}" pid="8" name="PresentationFormat">
    <vt:lpwstr>Presentación en pantalla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