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343" r:id="rId3"/>
    <p:sldId id="451" r:id="rId4"/>
    <p:sldId id="534" r:id="rId5"/>
    <p:sldId id="452" r:id="rId6"/>
    <p:sldId id="455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90" r:id="rId25"/>
    <p:sldId id="589" r:id="rId26"/>
    <p:sldId id="591" r:id="rId27"/>
    <p:sldId id="592" r:id="rId28"/>
    <p:sldId id="593" r:id="rId29"/>
    <p:sldId id="595" r:id="rId30"/>
    <p:sldId id="594" r:id="rId31"/>
    <p:sldId id="602" r:id="rId32"/>
    <p:sldId id="599" r:id="rId33"/>
    <p:sldId id="600" r:id="rId34"/>
    <p:sldId id="601" r:id="rId35"/>
    <p:sldId id="596" r:id="rId36"/>
    <p:sldId id="597" r:id="rId37"/>
    <p:sldId id="598" r:id="rId38"/>
    <p:sldId id="603" r:id="rId39"/>
    <p:sldId id="569" r:id="rId40"/>
    <p:sldId id="5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0A0"/>
    <a:srgbClr val="F885AD"/>
    <a:srgbClr val="54A218"/>
    <a:srgbClr val="FFC3C4"/>
    <a:srgbClr val="70306F"/>
    <a:srgbClr val="00A39A"/>
    <a:srgbClr val="FF9799"/>
    <a:srgbClr val="F89290"/>
    <a:srgbClr val="F6A5A7"/>
    <a:srgbClr val="FFD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2"/>
    <p:restoredTop sz="94595"/>
  </p:normalViewPr>
  <p:slideViewPr>
    <p:cSldViewPr snapToGrid="0" snapToObjects="1">
      <p:cViewPr varScale="1">
        <p:scale>
          <a:sx n="112" d="100"/>
          <a:sy n="112" d="100"/>
        </p:scale>
        <p:origin x="208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5D75-2D93-A747-8DB5-37CF9BFEED59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EA78-CF71-B440-90D2-A12E0253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3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6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4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63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7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6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6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81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2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7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69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5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0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6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71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8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6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7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1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6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2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9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4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2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7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00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6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7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0A91-D687-854A-8853-26DEC929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8AB49-7F3F-8A44-8B6C-28FDC46E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FB7A-9A86-E241-8A7E-D20EDFCE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4847-8029-0F4D-AD47-C8AB6D49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140B-DBDC-814B-A43B-00CEA44A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BF1E-21CB-F849-A7B4-B2D2C19F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E82E4-B780-3444-8B55-59240971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CB14-9723-8747-A1C7-5773637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5DA8-4D17-9C42-B462-440FE073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E2ED-599B-2549-BB40-244468F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787C8-678B-E44D-B8A8-15D82AAF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3DB0-4600-AF4E-8495-363AD1D8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D8D5-FEBE-F644-9A9C-35CE65F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A28A-45B0-2646-A4EC-CD14B2D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5CBF-1F16-1743-AF99-40CBA955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38D9-8723-6F42-9A95-5C76AE3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E93-8D0B-3D4D-A120-883E9BE2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29D0-028F-E44F-9A5F-1537CD37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FDF4-32F9-3E4F-859E-206618F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901F-416B-CE48-BB5A-DE342AA9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6E57-63BB-524D-BB4E-0BCA775E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617E-54A7-EB4E-929C-43E06807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14C5-FAF8-4249-B764-C6D1AA1D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7B11-71D9-D849-BF57-B29123A0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4CA-98C9-434A-B239-CBB48DB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4C9-F9AE-0543-93F3-4475C0B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CDCA-5719-A34B-8369-FCD2B7EC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3115-EED3-A644-A401-C9690137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C5CD-6DDC-1949-BE64-216CDC2D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420F-AC00-FE4F-AEDF-5FBDA4EA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DC12-3FE6-E34F-8A08-8BA94963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C253-B243-A844-A1C3-9561085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AB03-D57C-0D45-9C0F-936CD2B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9811-D6FB-BF41-A86A-A1306916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A2702-EB31-EF42-86E2-84F55BD1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E6150-D732-AC4B-AFFD-0A97E4A6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C08E-C16D-0A48-BD8D-9F29A778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17251-578E-8E47-8A45-D7D94B12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382FF-F499-4942-A021-43DB2E7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B0B-2F5F-4A47-8CD3-3B4DFBE3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E20D6-0CBB-704B-9D61-DA6CFD3A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389F-72CA-6B4F-B8CD-E4E6FDB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7E749-4573-C44C-9CE4-AC33E90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F2EBE-02A8-684F-AF73-1ED5C521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3F2C-2DD0-D440-A566-9D14525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434BA-88CE-7A42-BDD8-FDF1107F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982D-3406-A94B-81D3-5B9D506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BA9F-EFDF-4444-80A1-214747E8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AD9BA-9D60-EC41-90BA-6D94A7C0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BA80A-CDE2-FE42-B65E-E5098CEF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894F-1F30-714A-85C4-41C613DE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3F5F-676D-F84D-93B6-E14BFFA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8BF3-23BA-E145-94C5-995E408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C4B9-56E6-5F4E-A641-9C3EE88C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863E-1EBD-6B49-861C-DBC4BB20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82A5-FF98-B74B-A1DB-CFC2511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D1B2-866A-5C4A-AC91-85B2AC60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25E3-C5F9-0E4D-87C3-34C5D5B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75E46-1AE6-CB43-9C70-6B606082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E76E-9CE2-5041-A730-6BD49F17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BD0-CE40-6942-8F97-124D99C3D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2975-11C8-C442-98A0-47A312083D4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5C05-F902-C74B-AE3D-0034FD64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63A5-EFC2-CA48-9B8B-5F8000E3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24E-0329-7345-8870-B3763055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023" y="1335024"/>
            <a:ext cx="7172683" cy="805742"/>
          </a:xfrm>
        </p:spPr>
        <p:txBody>
          <a:bodyPr anchor="b" anchorCtr="0">
            <a:normAutofit/>
          </a:bodyPr>
          <a:lstStyle/>
          <a:p>
            <a:pPr algn="l"/>
            <a:r>
              <a:rPr lang="en-US" sz="4000" dirty="0">
                <a:latin typeface="Avenir Medium" panose="02000503020000020003" pitchFamily="2" charset="0"/>
              </a:rPr>
              <a:t>Lecture 4: EDA and PANDAS</a:t>
            </a:r>
            <a:endParaRPr lang="en-US" sz="2400" dirty="0">
              <a:latin typeface="Avenir Medium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18" y="3766079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Avenir Medium" panose="02000503020000020003" pitchFamily="2" charset="0"/>
              </a:rPr>
              <a:t>Harvard IACS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CS109A</a:t>
            </a:r>
          </a:p>
          <a:p>
            <a:pPr algn="l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Pavlos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Protopapas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Kevin Rader, and Chris Tanner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6A7DC-809D-3741-93BC-D14DE36F96EC}"/>
              </a:ext>
            </a:extLst>
          </p:cNvPr>
          <p:cNvGrpSpPr>
            <a:grpSpLocks noChangeAspect="1"/>
          </p:cNvGrpSpPr>
          <p:nvPr/>
        </p:nvGrpSpPr>
        <p:grpSpPr>
          <a:xfrm>
            <a:off x="7675534" y="3792237"/>
            <a:ext cx="1789742" cy="1001334"/>
            <a:chOff x="3383860" y="4092499"/>
            <a:chExt cx="1774304" cy="1102997"/>
          </a:xfrm>
        </p:grpSpPr>
        <p:pic>
          <p:nvPicPr>
            <p:cNvPr id="5" name="Picture 4" descr="iacs.png">
              <a:extLst>
                <a:ext uri="{FF2B5EF4-FFF2-40B4-BE49-F238E27FC236}">
                  <a16:creationId xmlns:a16="http://schemas.microsoft.com/office/drawing/2014/main" id="{9086F760-9B6C-E246-8627-D5679938DA1E}"/>
                </a:ext>
              </a:extLst>
            </p:cNvPr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6" name="Picture 5" descr="harvard.png">
              <a:extLst>
                <a:ext uri="{FF2B5EF4-FFF2-40B4-BE49-F238E27FC236}">
                  <a16:creationId xmlns:a16="http://schemas.microsoft.com/office/drawing/2014/main" id="{0F533E74-7ECE-6C40-86AD-66A084918B0E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021C8-F00C-6C43-B330-F8BA8DD2CC26}"/>
              </a:ext>
            </a:extLst>
          </p:cNvPr>
          <p:cNvSpPr/>
          <p:nvPr/>
        </p:nvSpPr>
        <p:spPr>
          <a:xfrm>
            <a:off x="2099818" y="3063666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2099818" y="3152697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BC667-27E4-3A43-9E29-B8A44ADC4F14}"/>
              </a:ext>
            </a:extLst>
          </p:cNvPr>
          <p:cNvSpPr/>
          <p:nvPr/>
        </p:nvSpPr>
        <p:spPr>
          <a:xfrm>
            <a:off x="2099818" y="2189378"/>
            <a:ext cx="4574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venir Medium" panose="02000503020000020003" pitchFamily="2" charset="0"/>
              </a:rPr>
              <a:t>Exploring, investigating, and reconfiguring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36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9" y="440292"/>
            <a:ext cx="4622402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6D9B2D-0038-D346-9528-A3D0A8D7C94A}"/>
              </a:ext>
            </a:extLst>
          </p:cNvPr>
          <p:cNvSpPr/>
          <p:nvPr/>
        </p:nvSpPr>
        <p:spPr>
          <a:xfrm>
            <a:off x="1092614" y="1328457"/>
            <a:ext cx="9731595" cy="3929343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B65E9B-C001-C348-AB8A-5C15303B27B4}"/>
              </a:ext>
            </a:extLst>
          </p:cNvPr>
          <p:cNvSpPr/>
          <p:nvPr/>
        </p:nvSpPr>
        <p:spPr>
          <a:xfrm>
            <a:off x="6812464" y="5319353"/>
            <a:ext cx="3916880" cy="770876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3FF207E8-B917-B847-8D98-152304F6D6A1}"/>
              </a:ext>
            </a:extLst>
          </p:cNvPr>
          <p:cNvSpPr/>
          <p:nvPr/>
        </p:nvSpPr>
        <p:spPr>
          <a:xfrm rot="16200000">
            <a:off x="2133128" y="2393395"/>
            <a:ext cx="2812582" cy="4893611"/>
          </a:xfrm>
          <a:prstGeom prst="wedgeRectCallou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4BB9E9-3A59-A442-AAEF-577A9470A5D3}"/>
              </a:ext>
            </a:extLst>
          </p:cNvPr>
          <p:cNvSpPr txBox="1"/>
          <p:nvPr/>
        </p:nvSpPr>
        <p:spPr>
          <a:xfrm>
            <a:off x="1393840" y="3697425"/>
            <a:ext cx="4191615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Credible/Trustworthy?</a:t>
            </a:r>
          </a:p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Possibly subjective market values?</a:t>
            </a:r>
          </a:p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Sampled data</a:t>
            </a:r>
          </a:p>
        </p:txBody>
      </p:sp>
    </p:spTree>
    <p:extLst>
      <p:ext uri="{BB962C8B-B14F-4D97-AF65-F5344CB8AC3E}">
        <p14:creationId xmlns:p14="http://schemas.microsoft.com/office/powerpoint/2010/main" val="189547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B93732-E759-6D4E-A196-71B5377A8D1F}"/>
              </a:ext>
            </a:extLst>
          </p:cNvPr>
          <p:cNvSpPr/>
          <p:nvPr/>
        </p:nvSpPr>
        <p:spPr>
          <a:xfrm>
            <a:off x="1371600" y="1205344"/>
            <a:ext cx="9365673" cy="3879273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B93732-E759-6D4E-A196-71B5377A8D1F}"/>
              </a:ext>
            </a:extLst>
          </p:cNvPr>
          <p:cNvSpPr/>
          <p:nvPr/>
        </p:nvSpPr>
        <p:spPr>
          <a:xfrm>
            <a:off x="1371600" y="1205344"/>
            <a:ext cx="9365673" cy="3879273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DEB372-6461-794F-9A32-31D3E3EBC263}"/>
              </a:ext>
            </a:extLst>
          </p:cNvPr>
          <p:cNvSpPr/>
          <p:nvPr/>
        </p:nvSpPr>
        <p:spPr>
          <a:xfrm>
            <a:off x="8441577" y="1470563"/>
            <a:ext cx="1896551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F51203-2CB0-BB47-ADF9-26062E3FEAFA}"/>
              </a:ext>
            </a:extLst>
          </p:cNvPr>
          <p:cNvSpPr/>
          <p:nvPr/>
        </p:nvSpPr>
        <p:spPr>
          <a:xfrm>
            <a:off x="5404955" y="1453676"/>
            <a:ext cx="777768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ular Callout 46">
            <a:extLst>
              <a:ext uri="{FF2B5EF4-FFF2-40B4-BE49-F238E27FC236}">
                <a16:creationId xmlns:a16="http://schemas.microsoft.com/office/drawing/2014/main" id="{17F23485-930F-9D4A-ABD8-D1BBB98E6C7B}"/>
              </a:ext>
            </a:extLst>
          </p:cNvPr>
          <p:cNvSpPr/>
          <p:nvPr/>
        </p:nvSpPr>
        <p:spPr>
          <a:xfrm rot="16200000">
            <a:off x="5108035" y="2748420"/>
            <a:ext cx="1582327" cy="4893611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879553-642C-964F-90F1-8D3DD1F6547A}"/>
              </a:ext>
            </a:extLst>
          </p:cNvPr>
          <p:cNvSpPr txBox="1"/>
          <p:nvPr/>
        </p:nvSpPr>
        <p:spPr>
          <a:xfrm>
            <a:off x="4189118" y="4702512"/>
            <a:ext cx="3902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Does it contain the necessary information?</a:t>
            </a:r>
          </a:p>
        </p:txBody>
      </p:sp>
    </p:spTree>
    <p:extLst>
      <p:ext uri="{BB962C8B-B14F-4D97-AF65-F5344CB8AC3E}">
        <p14:creationId xmlns:p14="http://schemas.microsoft.com/office/powerpoint/2010/main" val="398484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DEB372-6461-794F-9A32-31D3E3EBC263}"/>
              </a:ext>
            </a:extLst>
          </p:cNvPr>
          <p:cNvSpPr/>
          <p:nvPr/>
        </p:nvSpPr>
        <p:spPr>
          <a:xfrm>
            <a:off x="8441577" y="1470563"/>
            <a:ext cx="1896551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F51203-2CB0-BB47-ADF9-26062E3FEAFA}"/>
              </a:ext>
            </a:extLst>
          </p:cNvPr>
          <p:cNvSpPr/>
          <p:nvPr/>
        </p:nvSpPr>
        <p:spPr>
          <a:xfrm>
            <a:off x="5404955" y="1453676"/>
            <a:ext cx="777768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B3558664-E0A7-774C-BEE1-ADD5BB295ADD}"/>
              </a:ext>
            </a:extLst>
          </p:cNvPr>
          <p:cNvSpPr/>
          <p:nvPr/>
        </p:nvSpPr>
        <p:spPr>
          <a:xfrm rot="16200000">
            <a:off x="5667168" y="1960777"/>
            <a:ext cx="869885" cy="7874097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53C194-8FF5-2247-8AB0-87238D20E9F2}"/>
              </a:ext>
            </a:extLst>
          </p:cNvPr>
          <p:cNvSpPr/>
          <p:nvPr/>
        </p:nvSpPr>
        <p:spPr>
          <a:xfrm>
            <a:off x="5351546" y="1328687"/>
            <a:ext cx="912881" cy="3695161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D26DD1-39EC-3143-B176-FCFB6AF1B678}"/>
              </a:ext>
            </a:extLst>
          </p:cNvPr>
          <p:cNvSpPr txBox="1"/>
          <p:nvPr/>
        </p:nvSpPr>
        <p:spPr>
          <a:xfrm>
            <a:off x="3705310" y="5619654"/>
            <a:ext cx="536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Missing data? Imputation needed?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FFA291-EEFE-0B48-AD18-DD0392180BC7}"/>
              </a:ext>
            </a:extLst>
          </p:cNvPr>
          <p:cNvSpPr/>
          <p:nvPr/>
        </p:nvSpPr>
        <p:spPr>
          <a:xfrm>
            <a:off x="8523280" y="1394994"/>
            <a:ext cx="1905959" cy="3628854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DEB372-6461-794F-9A32-31D3E3EBC263}"/>
              </a:ext>
            </a:extLst>
          </p:cNvPr>
          <p:cNvSpPr/>
          <p:nvPr/>
        </p:nvSpPr>
        <p:spPr>
          <a:xfrm>
            <a:off x="8441577" y="1470563"/>
            <a:ext cx="1896551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F51203-2CB0-BB47-ADF9-26062E3FEAFA}"/>
              </a:ext>
            </a:extLst>
          </p:cNvPr>
          <p:cNvSpPr/>
          <p:nvPr/>
        </p:nvSpPr>
        <p:spPr>
          <a:xfrm>
            <a:off x="5404955" y="1453676"/>
            <a:ext cx="777768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292619" y="1575521"/>
            <a:ext cx="869885" cy="8506938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E82114-3B14-2E44-8086-41414EC298DC}"/>
              </a:ext>
            </a:extLst>
          </p:cNvPr>
          <p:cNvSpPr/>
          <p:nvPr/>
        </p:nvSpPr>
        <p:spPr>
          <a:xfrm>
            <a:off x="1338941" y="1310952"/>
            <a:ext cx="9090297" cy="3695316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84EAFD-3CC5-E64E-85CA-1EC2ABD9BB3A}"/>
              </a:ext>
            </a:extLst>
          </p:cNvPr>
          <p:cNvSpPr txBox="1"/>
          <p:nvPr/>
        </p:nvSpPr>
        <p:spPr>
          <a:xfrm>
            <a:off x="1704157" y="5581956"/>
            <a:ext cx="83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Are the data types okay (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)? Should be casted?</a:t>
            </a:r>
          </a:p>
        </p:txBody>
      </p:sp>
    </p:spTree>
    <p:extLst>
      <p:ext uri="{BB962C8B-B14F-4D97-AF65-F5344CB8AC3E}">
        <p14:creationId xmlns:p14="http://schemas.microsoft.com/office/powerpoint/2010/main" val="343537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DEB372-6461-794F-9A32-31D3E3EBC263}"/>
              </a:ext>
            </a:extLst>
          </p:cNvPr>
          <p:cNvSpPr/>
          <p:nvPr/>
        </p:nvSpPr>
        <p:spPr>
          <a:xfrm>
            <a:off x="8441577" y="1470563"/>
            <a:ext cx="1896551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F51203-2CB0-BB47-ADF9-26062E3FEAFA}"/>
              </a:ext>
            </a:extLst>
          </p:cNvPr>
          <p:cNvSpPr/>
          <p:nvPr/>
        </p:nvSpPr>
        <p:spPr>
          <a:xfrm>
            <a:off x="5404955" y="1453676"/>
            <a:ext cx="777768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428286" y="1439853"/>
            <a:ext cx="869885" cy="8778273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E82114-3B14-2E44-8086-41414EC298DC}"/>
              </a:ext>
            </a:extLst>
          </p:cNvPr>
          <p:cNvSpPr/>
          <p:nvPr/>
        </p:nvSpPr>
        <p:spPr>
          <a:xfrm>
            <a:off x="1338941" y="1310952"/>
            <a:ext cx="9090297" cy="3695316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3A403-22B3-0E42-9F69-5FD8DCC4D34D}"/>
              </a:ext>
            </a:extLst>
          </p:cNvPr>
          <p:cNvSpPr txBox="1"/>
          <p:nvPr/>
        </p:nvSpPr>
        <p:spPr>
          <a:xfrm>
            <a:off x="1668151" y="5517639"/>
            <a:ext cx="858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Are the values reasonable?  </a:t>
            </a:r>
            <a:r>
              <a:rPr lang="en-US" sz="2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DataFrame.describe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0859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428286" y="1439853"/>
            <a:ext cx="869885" cy="8778273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3A403-22B3-0E42-9F69-5FD8DCC4D34D}"/>
              </a:ext>
            </a:extLst>
          </p:cNvPr>
          <p:cNvSpPr txBox="1"/>
          <p:nvPr/>
        </p:nvSpPr>
        <p:spPr>
          <a:xfrm>
            <a:off x="1668151" y="5517639"/>
            <a:ext cx="858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Are the values reasonable?  </a:t>
            </a:r>
            <a:r>
              <a:rPr lang="en-US" sz="2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DataFrame.describe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7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428286" y="1439853"/>
            <a:ext cx="869885" cy="8778273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3A403-22B3-0E42-9F69-5FD8DCC4D34D}"/>
              </a:ext>
            </a:extLst>
          </p:cNvPr>
          <p:cNvSpPr txBox="1"/>
          <p:nvPr/>
        </p:nvSpPr>
        <p:spPr>
          <a:xfrm>
            <a:off x="1668151" y="5517639"/>
            <a:ext cx="858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Are the values reasonable?  </a:t>
            </a:r>
            <a:r>
              <a:rPr lang="en-US" sz="2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DataFrame.describe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E63B0B3B-29A2-9642-9FFF-BD043D7D82BB}"/>
              </a:ext>
            </a:extLst>
          </p:cNvPr>
          <p:cNvSpPr/>
          <p:nvPr/>
        </p:nvSpPr>
        <p:spPr>
          <a:xfrm rot="10800000" flipV="1">
            <a:off x="3954780" y="1783963"/>
            <a:ext cx="5463540" cy="1164672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54810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741524" y="2548105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A0B46-FC5A-C441-AFFF-05BA9E480186}"/>
              </a:ext>
            </a:extLst>
          </p:cNvPr>
          <p:cNvSpPr/>
          <p:nvPr/>
        </p:nvSpPr>
        <p:spPr>
          <a:xfrm flipH="1">
            <a:off x="4235913" y="1892912"/>
            <a:ext cx="4788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This seems abnormally low. Is it correct? Who is this?</a:t>
            </a:r>
            <a:endParaRPr lang="en-US" sz="24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0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428286" y="1439853"/>
            <a:ext cx="869885" cy="8778273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3A403-22B3-0E42-9F69-5FD8DCC4D34D}"/>
              </a:ext>
            </a:extLst>
          </p:cNvPr>
          <p:cNvSpPr txBox="1"/>
          <p:nvPr/>
        </p:nvSpPr>
        <p:spPr>
          <a:xfrm>
            <a:off x="1668151" y="5517639"/>
            <a:ext cx="858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Are the values reasonable?  </a:t>
            </a:r>
            <a:r>
              <a:rPr lang="en-US" sz="2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DataFrame.describe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E63B0B3B-29A2-9642-9FFF-BD043D7D82BB}"/>
              </a:ext>
            </a:extLst>
          </p:cNvPr>
          <p:cNvSpPr/>
          <p:nvPr/>
        </p:nvSpPr>
        <p:spPr>
          <a:xfrm rot="10800000" flipV="1">
            <a:off x="2750416" y="1882364"/>
            <a:ext cx="5463540" cy="1164672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54810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741524" y="2548105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A0B46-FC5A-C441-AFFF-05BA9E480186}"/>
              </a:ext>
            </a:extLst>
          </p:cNvPr>
          <p:cNvSpPr/>
          <p:nvPr/>
        </p:nvSpPr>
        <p:spPr>
          <a:xfrm flipH="1">
            <a:off x="3229183" y="1991314"/>
            <a:ext cx="4788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This also seems suspicious. Is it correct? Who is this? </a:t>
            </a:r>
            <a:endParaRPr lang="en-US" sz="24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5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525482" y="334021"/>
            <a:ext cx="4217967" cy="59843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070C0"/>
                </a:solidFill>
                <a:latin typeface="Avenir Roman" panose="02000503020000020003" pitchFamily="2" charset="0"/>
              </a:rPr>
              <a:t>Inspecting suspicious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7ACC9-53CF-3441-A8D4-046FA6085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213640"/>
            <a:ext cx="5054600" cy="6146800"/>
          </a:xfrm>
          <a:prstGeom prst="rect">
            <a:avLst/>
          </a:prstGeom>
        </p:spPr>
      </p:pic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3BB8DC2-4934-7C4B-92F3-91680EB9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532E7D-3C7C-554C-9C50-B9533C32A28B}"/>
              </a:ext>
            </a:extLst>
          </p:cNvPr>
          <p:cNvCxnSpPr>
            <a:cxnSpLocks/>
          </p:cNvCxnSpPr>
          <p:nvPr/>
        </p:nvCxnSpPr>
        <p:spPr>
          <a:xfrm flipH="1">
            <a:off x="9659622" y="2907589"/>
            <a:ext cx="655318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B2DD1C-8EE2-4443-902E-C6BACAAFCA6A}"/>
              </a:ext>
            </a:extLst>
          </p:cNvPr>
          <p:cNvCxnSpPr>
            <a:cxnSpLocks/>
          </p:cNvCxnSpPr>
          <p:nvPr/>
        </p:nvCxnSpPr>
        <p:spPr>
          <a:xfrm flipH="1">
            <a:off x="9659622" y="3951529"/>
            <a:ext cx="655318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A2284-CAE1-3244-942B-F99DE7D27606}"/>
              </a:ext>
            </a:extLst>
          </p:cNvPr>
          <p:cNvSpPr/>
          <p:nvPr/>
        </p:nvSpPr>
        <p:spPr>
          <a:xfrm>
            <a:off x="669627" y="1266476"/>
            <a:ext cx="4217967" cy="28144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latin typeface="Avenir Roman" panose="02000503020000020003" pitchFamily="2" charset="0"/>
              </a:rPr>
              <a:t>This accounts for both extreme values that we noticed. But, is this data </a:t>
            </a:r>
            <a:r>
              <a:rPr lang="en-US" sz="2400" b="1" dirty="0">
                <a:latin typeface="Avenir Roman" panose="02000503020000020003" pitchFamily="2" charset="0"/>
              </a:rPr>
              <a:t>truly accurate? </a:t>
            </a:r>
            <a:r>
              <a:rPr lang="en-US" sz="2400" dirty="0">
                <a:latin typeface="Avenir Roman" panose="02000503020000020003" pitchFamily="2" charset="0"/>
              </a:rPr>
              <a:t>It’s worth validating online, elsewhere.</a:t>
            </a:r>
          </a:p>
        </p:txBody>
      </p:sp>
    </p:spTree>
    <p:extLst>
      <p:ext uri="{BB962C8B-B14F-4D97-AF65-F5344CB8AC3E}">
        <p14:creationId xmlns:p14="http://schemas.microsoft.com/office/powerpoint/2010/main" val="419460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42DE3A-C3D5-DB4E-8609-AB055504742F}"/>
              </a:ext>
            </a:extLst>
          </p:cNvPr>
          <p:cNvSpPr txBox="1">
            <a:spLocks/>
          </p:cNvSpPr>
          <p:nvPr/>
        </p:nvSpPr>
        <p:spPr>
          <a:xfrm>
            <a:off x="1014092" y="1285188"/>
            <a:ext cx="9552308" cy="4104490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Homework 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has been released. </a:t>
            </a:r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Due Sept 16 (Wed) @ 11:59pm</a:t>
            </a:r>
          </a:p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Study Break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right after lecture (at </a:t>
            </a:r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10:15am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)</a:t>
            </a:r>
          </a:p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Standard Sections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will be:</a:t>
            </a:r>
          </a:p>
          <a:p>
            <a:pPr marL="857212" lvl="1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today at </a:t>
            </a:r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1:30pm-2:45pm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 and</a:t>
            </a:r>
          </a:p>
          <a:p>
            <a:pPr marL="857212" lvl="1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Monday 8:30pm-9:45pm</a:t>
            </a:r>
          </a:p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After lecture, please update your Zoom to the latest version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2825112" y="186540"/>
            <a:ext cx="6698717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  <a:latin typeface="Avenir Roman" panose="02000503020000020003" pitchFamily="2" charset="0"/>
              </a:rPr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3011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E63B0B3B-29A2-9642-9FFF-BD043D7D82BB}"/>
              </a:ext>
            </a:extLst>
          </p:cNvPr>
          <p:cNvSpPr/>
          <p:nvPr/>
        </p:nvSpPr>
        <p:spPr>
          <a:xfrm rot="10800000" flipV="1">
            <a:off x="2891262" y="1880421"/>
            <a:ext cx="6652260" cy="1903409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54810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741524" y="2548105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A0B46-FC5A-C441-AFFF-05BA9E480186}"/>
              </a:ext>
            </a:extLst>
          </p:cNvPr>
          <p:cNvSpPr/>
          <p:nvPr/>
        </p:nvSpPr>
        <p:spPr>
          <a:xfrm flipH="1">
            <a:off x="3213933" y="2059573"/>
            <a:ext cx="6089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03336"/>
                </a:solidFill>
                <a:latin typeface="Avenir Roman" panose="02000503020000020003" pitchFamily="2" charset="0"/>
              </a:rPr>
              <a:t>What is going on here?! </a:t>
            </a:r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Is someone actually paid that much more than others? And someone scores that much more?</a:t>
            </a:r>
            <a:endParaRPr lang="en-US" sz="2400" dirty="0">
              <a:latin typeface="Avenir Roman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FF91DF-60AE-A546-9061-1FBA8E4F31E4}"/>
              </a:ext>
            </a:extLst>
          </p:cNvPr>
          <p:cNvSpPr/>
          <p:nvPr/>
        </p:nvSpPr>
        <p:spPr>
          <a:xfrm>
            <a:off x="8160972" y="3840480"/>
            <a:ext cx="1245918" cy="1303225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136F8-1E73-8B43-A653-449E40515D30}"/>
              </a:ext>
            </a:extLst>
          </p:cNvPr>
          <p:cNvSpPr/>
          <p:nvPr/>
        </p:nvSpPr>
        <p:spPr>
          <a:xfrm>
            <a:off x="6595111" y="3840480"/>
            <a:ext cx="1285020" cy="1304872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3BB8DC2-4934-7C4B-92F3-91680EB9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B0D5F-D255-374F-819C-0C70BA2C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48384"/>
            <a:ext cx="8302287" cy="6659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AF6063-FAF0-FD4D-89DB-3007F9936D43}"/>
              </a:ext>
            </a:extLst>
          </p:cNvPr>
          <p:cNvSpPr/>
          <p:nvPr/>
        </p:nvSpPr>
        <p:spPr>
          <a:xfrm>
            <a:off x="9646920" y="571500"/>
            <a:ext cx="971550" cy="6136010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FAEA2-0C1E-764E-AD86-9DCECDE88DD8}"/>
              </a:ext>
            </a:extLst>
          </p:cNvPr>
          <p:cNvSpPr/>
          <p:nvPr/>
        </p:nvSpPr>
        <p:spPr>
          <a:xfrm>
            <a:off x="6595110" y="571500"/>
            <a:ext cx="1154430" cy="6136010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199841A1-2DBE-4D44-8A9C-A3D8CBAC8149}"/>
              </a:ext>
            </a:extLst>
          </p:cNvPr>
          <p:cNvSpPr/>
          <p:nvPr/>
        </p:nvSpPr>
        <p:spPr>
          <a:xfrm rot="16200000">
            <a:off x="5377041" y="1328815"/>
            <a:ext cx="869885" cy="8880761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rgbClr val="C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947C3-9698-6041-ABE3-0D5F5618BE33}"/>
              </a:ext>
            </a:extLst>
          </p:cNvPr>
          <p:cNvSpPr txBox="1"/>
          <p:nvPr/>
        </p:nvSpPr>
        <p:spPr>
          <a:xfrm>
            <a:off x="2275033" y="5517639"/>
            <a:ext cx="734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Summary statistics can only reveal so much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8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418228" y="220146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  <a:latin typeface="Avenir Roman" panose="02000503020000020003" pitchFamily="2" charset="0"/>
              </a:rPr>
              <a:t>Visualization</a:t>
            </a:r>
            <a:endParaRPr lang="en-US" sz="2800" dirty="0">
              <a:solidFill>
                <a:srgbClr val="0070C0"/>
              </a:solidFill>
              <a:latin typeface="Avenir Roman" panose="02000503020000020003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51AE42-9433-AA43-9278-06D2F201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52" y="1123043"/>
            <a:ext cx="5691886" cy="43535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4EB2EE-B39A-1143-8F58-53862ABE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" y="1123043"/>
            <a:ext cx="5683122" cy="4324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8BA64B-ED25-BC45-8214-E8B5328C3F3E}"/>
              </a:ext>
            </a:extLst>
          </p:cNvPr>
          <p:cNvSpPr txBox="1"/>
          <p:nvPr/>
        </p:nvSpPr>
        <p:spPr>
          <a:xfrm>
            <a:off x="349292" y="5479539"/>
            <a:ext cx="556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venir Roman" panose="02000503020000020003" pitchFamily="2" charset="0"/>
              </a:rPr>
              <a:t>Same stats </a:t>
            </a: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  <a:sym typeface="Wingdings" pitchFamily="2" charset="2"/>
              </a:rPr>
              <a:t>do not imply same graphs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E9E2-56A7-1E40-8C9E-BE81913E3F8D}"/>
              </a:ext>
            </a:extLst>
          </p:cNvPr>
          <p:cNvSpPr txBox="1"/>
          <p:nvPr/>
        </p:nvSpPr>
        <p:spPr>
          <a:xfrm>
            <a:off x="6428655" y="5479539"/>
            <a:ext cx="556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venir Roman" panose="02000503020000020003" pitchFamily="2" charset="0"/>
              </a:rPr>
              <a:t>Same graphs </a:t>
            </a: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  <a:sym typeface="Wingdings" pitchFamily="2" charset="2"/>
              </a:rPr>
              <a:t>do not imply same stats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2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418228" y="220146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latin typeface="Avenir Roman" panose="02000503020000020003" pitchFamily="2" charset="0"/>
              </a:rPr>
              <a:t>Visualization</a:t>
            </a:r>
            <a:endParaRPr lang="en-US" sz="2800" dirty="0">
              <a:latin typeface="Avenir Roman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E9E2-56A7-1E40-8C9E-BE81913E3F8D}"/>
              </a:ext>
            </a:extLst>
          </p:cNvPr>
          <p:cNvSpPr txBox="1"/>
          <p:nvPr/>
        </p:nvSpPr>
        <p:spPr>
          <a:xfrm>
            <a:off x="4081735" y="1560231"/>
            <a:ext cx="5560145" cy="17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venir Roman" panose="02000503020000020003" pitchFamily="2" charset="0"/>
              </a:rPr>
              <a:t>Visualization is incredibly important, both for EDA and for communicating your results to others.</a:t>
            </a:r>
            <a:endParaRPr lang="en-US" sz="2400" dirty="0"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196A5-8FC4-D54C-9820-46C29854CDE0}"/>
              </a:ext>
            </a:extLst>
          </p:cNvPr>
          <p:cNvSpPr txBox="1"/>
          <p:nvPr/>
        </p:nvSpPr>
        <p:spPr>
          <a:xfrm>
            <a:off x="4081734" y="4072585"/>
            <a:ext cx="5560145" cy="1152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venir Roman" panose="02000503020000020003" pitchFamily="2" charset="0"/>
                <a:cs typeface="Courier New" panose="02070309020205020404" pitchFamily="49" charset="0"/>
              </a:rPr>
              <a:t>Visualization packages will be used throughout the semester.</a:t>
            </a:r>
          </a:p>
        </p:txBody>
      </p:sp>
    </p:spTree>
    <p:extLst>
      <p:ext uri="{BB962C8B-B14F-4D97-AF65-F5344CB8AC3E}">
        <p14:creationId xmlns:p14="http://schemas.microsoft.com/office/powerpoint/2010/main" val="11676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73AAA-61FE-914D-BCD8-03730220FF07}"/>
              </a:ext>
            </a:extLst>
          </p:cNvPr>
          <p:cNvSpPr/>
          <p:nvPr/>
        </p:nvSpPr>
        <p:spPr>
          <a:xfrm>
            <a:off x="5888912" y="6063282"/>
            <a:ext cx="760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Age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18C26-B25F-9740-8768-C4CC32D96581}"/>
              </a:ext>
            </a:extLst>
          </p:cNvPr>
          <p:cNvSpPr/>
          <p:nvPr/>
        </p:nvSpPr>
        <p:spPr>
          <a:xfrm rot="16200000">
            <a:off x="417752" y="3198167"/>
            <a:ext cx="2867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Mean Market Value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64613-AC88-9442-A891-E6D915D0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101" y="487982"/>
            <a:ext cx="85217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5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73AAA-61FE-914D-BCD8-03730220FF07}"/>
              </a:ext>
            </a:extLst>
          </p:cNvPr>
          <p:cNvSpPr/>
          <p:nvPr/>
        </p:nvSpPr>
        <p:spPr>
          <a:xfrm>
            <a:off x="5888912" y="6063282"/>
            <a:ext cx="760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Age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18C26-B25F-9740-8768-C4CC32D96581}"/>
              </a:ext>
            </a:extLst>
          </p:cNvPr>
          <p:cNvSpPr/>
          <p:nvPr/>
        </p:nvSpPr>
        <p:spPr>
          <a:xfrm rot="16200000">
            <a:off x="286948" y="3198167"/>
            <a:ext cx="3128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Median Market Value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942157-192A-F545-8F6F-EEB8F9B5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906" y="386382"/>
            <a:ext cx="84963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0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73AAA-61FE-914D-BCD8-03730220FF07}"/>
              </a:ext>
            </a:extLst>
          </p:cNvPr>
          <p:cNvSpPr/>
          <p:nvPr/>
        </p:nvSpPr>
        <p:spPr>
          <a:xfrm>
            <a:off x="5679058" y="6063282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Club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18C26-B25F-9740-8768-C4CC32D96581}"/>
              </a:ext>
            </a:extLst>
          </p:cNvPr>
          <p:cNvSpPr/>
          <p:nvPr/>
        </p:nvSpPr>
        <p:spPr>
          <a:xfrm rot="16200000">
            <a:off x="851365" y="3198167"/>
            <a:ext cx="1999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Market Value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62800-08B0-BE4E-B5CE-40EBAB70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48" y="543560"/>
            <a:ext cx="8437216" cy="53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95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73AAA-61FE-914D-BCD8-03730220FF07}"/>
              </a:ext>
            </a:extLst>
          </p:cNvPr>
          <p:cNvSpPr/>
          <p:nvPr/>
        </p:nvSpPr>
        <p:spPr>
          <a:xfrm>
            <a:off x="5679058" y="6245845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Club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18C26-B25F-9740-8768-C4CC32D96581}"/>
              </a:ext>
            </a:extLst>
          </p:cNvPr>
          <p:cNvSpPr/>
          <p:nvPr/>
        </p:nvSpPr>
        <p:spPr>
          <a:xfrm rot="16200000">
            <a:off x="851365" y="3198167"/>
            <a:ext cx="1999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Market Value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52A15D-3EB0-9546-82FA-7030F7E0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20364"/>
            <a:ext cx="7722870" cy="52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i="1" dirty="0">
              <a:solidFill>
                <a:srgbClr val="C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9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469798A-3287-FE41-A8B3-9C5EBD440DA9}"/>
              </a:ext>
            </a:extLst>
          </p:cNvPr>
          <p:cNvSpPr txBox="1">
            <a:spLocks/>
          </p:cNvSpPr>
          <p:nvPr/>
        </p:nvSpPr>
        <p:spPr>
          <a:xfrm>
            <a:off x="1105189" y="1166555"/>
            <a:ext cx="9509831" cy="476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Understand the importance of exploring and investigating your data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Feel comfortable using PANDAS to inspect your data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 able to perform advanced PANDAS operations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83534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A0723-199F-A34E-A2A0-B7C5356487DB}"/>
              </a:ext>
            </a:extLst>
          </p:cNvPr>
          <p:cNvSpPr/>
          <p:nvPr/>
        </p:nvSpPr>
        <p:spPr>
          <a:xfrm>
            <a:off x="1882455" y="2269372"/>
            <a:ext cx="8615248" cy="93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Exercise 1 time!</a:t>
            </a:r>
          </a:p>
        </p:txBody>
      </p:sp>
    </p:spTree>
    <p:extLst>
      <p:ext uri="{BB962C8B-B14F-4D97-AF65-F5344CB8AC3E}">
        <p14:creationId xmlns:p14="http://schemas.microsoft.com/office/powerpoint/2010/main" val="372142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i="1" dirty="0">
              <a:solidFill>
                <a:srgbClr val="C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22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1" name="Rectangular Callout 1">
            <a:extLst>
              <a:ext uri="{FF2B5EF4-FFF2-40B4-BE49-F238E27FC236}">
                <a16:creationId xmlns:a16="http://schemas.microsoft.com/office/drawing/2014/main" id="{154B554B-07B9-5444-A8BF-F9A9322734EF}"/>
              </a:ext>
            </a:extLst>
          </p:cNvPr>
          <p:cNvSpPr/>
          <p:nvPr/>
        </p:nvSpPr>
        <p:spPr>
          <a:xfrm rot="16200000" flipV="1">
            <a:off x="6675439" y="-1791818"/>
            <a:ext cx="3085029" cy="7537337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2196345 w 10519585"/>
              <a:gd name="connsiteY6" fmla="*/ 2209841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312133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819474" y="2312133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B98D4-A052-F840-9260-1D8B9AFE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86" y="2350253"/>
            <a:ext cx="70485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617CA-F2DE-5E48-8603-124F4A60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45" y="1489177"/>
            <a:ext cx="6957636" cy="582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85C89-47C0-EF4A-82B2-AAFB44F89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438" y="618515"/>
            <a:ext cx="4114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2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1" name="Rectangular Callout 1">
            <a:extLst>
              <a:ext uri="{FF2B5EF4-FFF2-40B4-BE49-F238E27FC236}">
                <a16:creationId xmlns:a16="http://schemas.microsoft.com/office/drawing/2014/main" id="{154B554B-07B9-5444-A8BF-F9A9322734EF}"/>
              </a:ext>
            </a:extLst>
          </p:cNvPr>
          <p:cNvSpPr/>
          <p:nvPr/>
        </p:nvSpPr>
        <p:spPr>
          <a:xfrm rot="16200000" flipV="1">
            <a:off x="3534767" y="-336886"/>
            <a:ext cx="5707551" cy="7937244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2196345 w 10519585"/>
              <a:gd name="connsiteY6" fmla="*/ 2209841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3406420 w 10519585"/>
              <a:gd name="connsiteY6" fmla="*/ 2196465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  <a:gd name="connsiteX0" fmla="*/ 0 w 10519585"/>
              <a:gd name="connsiteY0" fmla="*/ 0 h 2322165"/>
              <a:gd name="connsiteX1" fmla="*/ 10519585 w 10519585"/>
              <a:gd name="connsiteY1" fmla="*/ 0 h 2322165"/>
              <a:gd name="connsiteX2" fmla="*/ 10519585 w 10519585"/>
              <a:gd name="connsiteY2" fmla="*/ 1267046 h 2322165"/>
              <a:gd name="connsiteX3" fmla="*/ 10519585 w 10519585"/>
              <a:gd name="connsiteY3" fmla="*/ 1267046 h 2322165"/>
              <a:gd name="connsiteX4" fmla="*/ 10519585 w 10519585"/>
              <a:gd name="connsiteY4" fmla="*/ 1810065 h 2322165"/>
              <a:gd name="connsiteX5" fmla="*/ 10519585 w 10519585"/>
              <a:gd name="connsiteY5" fmla="*/ 2172078 h 2322165"/>
              <a:gd name="connsiteX6" fmla="*/ 3406420 w 10519585"/>
              <a:gd name="connsiteY6" fmla="*/ 2196465 h 2322165"/>
              <a:gd name="connsiteX7" fmla="*/ 3094375 w 10519585"/>
              <a:gd name="connsiteY7" fmla="*/ 2322165 h 2322165"/>
              <a:gd name="connsiteX8" fmla="*/ 1533749 w 10519585"/>
              <a:gd name="connsiteY8" fmla="*/ 2175338 h 2322165"/>
              <a:gd name="connsiteX9" fmla="*/ 0 w 10519585"/>
              <a:gd name="connsiteY9" fmla="*/ 2172078 h 2322165"/>
              <a:gd name="connsiteX10" fmla="*/ 0 w 10519585"/>
              <a:gd name="connsiteY10" fmla="*/ 0 h 2322165"/>
              <a:gd name="connsiteX0" fmla="*/ 0 w 10519585"/>
              <a:gd name="connsiteY0" fmla="*/ 0 h 2322165"/>
              <a:gd name="connsiteX1" fmla="*/ 10519585 w 10519585"/>
              <a:gd name="connsiteY1" fmla="*/ 0 h 2322165"/>
              <a:gd name="connsiteX2" fmla="*/ 10519585 w 10519585"/>
              <a:gd name="connsiteY2" fmla="*/ 1267046 h 2322165"/>
              <a:gd name="connsiteX3" fmla="*/ 10519585 w 10519585"/>
              <a:gd name="connsiteY3" fmla="*/ 1267046 h 2322165"/>
              <a:gd name="connsiteX4" fmla="*/ 10519585 w 10519585"/>
              <a:gd name="connsiteY4" fmla="*/ 1810065 h 2322165"/>
              <a:gd name="connsiteX5" fmla="*/ 10519585 w 10519585"/>
              <a:gd name="connsiteY5" fmla="*/ 2172078 h 2322165"/>
              <a:gd name="connsiteX6" fmla="*/ 3406420 w 10519585"/>
              <a:gd name="connsiteY6" fmla="*/ 2196465 h 2322165"/>
              <a:gd name="connsiteX7" fmla="*/ 3094375 w 10519585"/>
              <a:gd name="connsiteY7" fmla="*/ 2322165 h 2322165"/>
              <a:gd name="connsiteX8" fmla="*/ 2743826 w 10519585"/>
              <a:gd name="connsiteY8" fmla="*/ 2178682 h 2322165"/>
              <a:gd name="connsiteX9" fmla="*/ 0 w 10519585"/>
              <a:gd name="connsiteY9" fmla="*/ 2172078 h 2322165"/>
              <a:gd name="connsiteX10" fmla="*/ 0 w 10519585"/>
              <a:gd name="connsiteY10" fmla="*/ 0 h 232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32216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3406420" y="2196465"/>
                </a:lnTo>
                <a:lnTo>
                  <a:pt x="3094375" y="2322165"/>
                </a:lnTo>
                <a:lnTo>
                  <a:pt x="2743826" y="2178682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28450C-30A7-A643-8618-41D07EBA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564" y="1222787"/>
            <a:ext cx="5295288" cy="48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73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1" name="Rectangular Callout 1">
            <a:extLst>
              <a:ext uri="{FF2B5EF4-FFF2-40B4-BE49-F238E27FC236}">
                <a16:creationId xmlns:a16="http://schemas.microsoft.com/office/drawing/2014/main" id="{154B554B-07B9-5444-A8BF-F9A9322734EF}"/>
              </a:ext>
            </a:extLst>
          </p:cNvPr>
          <p:cNvSpPr/>
          <p:nvPr/>
        </p:nvSpPr>
        <p:spPr>
          <a:xfrm rot="16200000" flipV="1">
            <a:off x="4559057" y="439547"/>
            <a:ext cx="3633525" cy="7937244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2196345 w 10519585"/>
              <a:gd name="connsiteY6" fmla="*/ 2209841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3406420 w 10519585"/>
              <a:gd name="connsiteY6" fmla="*/ 2196465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  <a:gd name="connsiteX0" fmla="*/ 0 w 10519585"/>
              <a:gd name="connsiteY0" fmla="*/ 0 h 2322165"/>
              <a:gd name="connsiteX1" fmla="*/ 10519585 w 10519585"/>
              <a:gd name="connsiteY1" fmla="*/ 0 h 2322165"/>
              <a:gd name="connsiteX2" fmla="*/ 10519585 w 10519585"/>
              <a:gd name="connsiteY2" fmla="*/ 1267046 h 2322165"/>
              <a:gd name="connsiteX3" fmla="*/ 10519585 w 10519585"/>
              <a:gd name="connsiteY3" fmla="*/ 1267046 h 2322165"/>
              <a:gd name="connsiteX4" fmla="*/ 10519585 w 10519585"/>
              <a:gd name="connsiteY4" fmla="*/ 1810065 h 2322165"/>
              <a:gd name="connsiteX5" fmla="*/ 10519585 w 10519585"/>
              <a:gd name="connsiteY5" fmla="*/ 2172078 h 2322165"/>
              <a:gd name="connsiteX6" fmla="*/ 3406420 w 10519585"/>
              <a:gd name="connsiteY6" fmla="*/ 2196465 h 2322165"/>
              <a:gd name="connsiteX7" fmla="*/ 3094375 w 10519585"/>
              <a:gd name="connsiteY7" fmla="*/ 2322165 h 2322165"/>
              <a:gd name="connsiteX8" fmla="*/ 1533749 w 10519585"/>
              <a:gd name="connsiteY8" fmla="*/ 2175338 h 2322165"/>
              <a:gd name="connsiteX9" fmla="*/ 0 w 10519585"/>
              <a:gd name="connsiteY9" fmla="*/ 2172078 h 2322165"/>
              <a:gd name="connsiteX10" fmla="*/ 0 w 10519585"/>
              <a:gd name="connsiteY10" fmla="*/ 0 h 2322165"/>
              <a:gd name="connsiteX0" fmla="*/ 0 w 10519585"/>
              <a:gd name="connsiteY0" fmla="*/ 0 h 2322165"/>
              <a:gd name="connsiteX1" fmla="*/ 10519585 w 10519585"/>
              <a:gd name="connsiteY1" fmla="*/ 0 h 2322165"/>
              <a:gd name="connsiteX2" fmla="*/ 10519585 w 10519585"/>
              <a:gd name="connsiteY2" fmla="*/ 1267046 h 2322165"/>
              <a:gd name="connsiteX3" fmla="*/ 10519585 w 10519585"/>
              <a:gd name="connsiteY3" fmla="*/ 1267046 h 2322165"/>
              <a:gd name="connsiteX4" fmla="*/ 10519585 w 10519585"/>
              <a:gd name="connsiteY4" fmla="*/ 1810065 h 2322165"/>
              <a:gd name="connsiteX5" fmla="*/ 10519585 w 10519585"/>
              <a:gd name="connsiteY5" fmla="*/ 2172078 h 2322165"/>
              <a:gd name="connsiteX6" fmla="*/ 3406420 w 10519585"/>
              <a:gd name="connsiteY6" fmla="*/ 2196465 h 2322165"/>
              <a:gd name="connsiteX7" fmla="*/ 3094375 w 10519585"/>
              <a:gd name="connsiteY7" fmla="*/ 2322165 h 2322165"/>
              <a:gd name="connsiteX8" fmla="*/ 2743826 w 10519585"/>
              <a:gd name="connsiteY8" fmla="*/ 2178682 h 2322165"/>
              <a:gd name="connsiteX9" fmla="*/ 0 w 10519585"/>
              <a:gd name="connsiteY9" fmla="*/ 2172078 h 2322165"/>
              <a:gd name="connsiteX10" fmla="*/ 0 w 10519585"/>
              <a:gd name="connsiteY10" fmla="*/ 0 h 232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32216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3406420" y="2196465"/>
                </a:lnTo>
                <a:lnTo>
                  <a:pt x="3094375" y="2322165"/>
                </a:lnTo>
                <a:lnTo>
                  <a:pt x="2743826" y="2178682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EA2751-47BA-5D4B-889E-68BF2463AB98}"/>
              </a:ext>
            </a:extLst>
          </p:cNvPr>
          <p:cNvSpPr/>
          <p:nvPr/>
        </p:nvSpPr>
        <p:spPr>
          <a:xfrm>
            <a:off x="4204045" y="2945874"/>
            <a:ext cx="4968540" cy="59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“Do any of my values equal True?”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F6EAC2-4D41-654B-B71C-9D05D75FF0F2}"/>
              </a:ext>
            </a:extLst>
          </p:cNvPr>
          <p:cNvSpPr/>
          <p:nvPr/>
        </p:nvSpPr>
        <p:spPr>
          <a:xfrm>
            <a:off x="4960792" y="3826155"/>
            <a:ext cx="3017173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070C0"/>
                </a:solidFill>
                <a:latin typeface="Avenir Roman" panose="02000503020000020003" pitchFamily="2" charset="0"/>
              </a:rPr>
              <a:t>DataFrame</a:t>
            </a: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</a:rPr>
              <a:t> Series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A9259-4A27-FE45-AA86-F1D60D9AC57C}"/>
              </a:ext>
            </a:extLst>
          </p:cNvPr>
          <p:cNvSpPr/>
          <p:nvPr/>
        </p:nvSpPr>
        <p:spPr>
          <a:xfrm>
            <a:off x="4972051" y="4728698"/>
            <a:ext cx="2621230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</a:rPr>
              <a:t>Series </a:t>
            </a: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  <a:sym typeface="Wingdings" pitchFamily="2" charset="2"/>
              </a:rPr>
              <a:t> Boolean</a:t>
            </a:r>
            <a:endParaRPr lang="en-US" sz="2400" dirty="0">
              <a:solidFill>
                <a:srgbClr val="0070C0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55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429011" y="1447737"/>
            <a:ext cx="6783722" cy="13290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You can keep stacking operations, since it’s just Python functions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10FCEC-0E7B-7B40-BDDC-149C6CB2F84D}"/>
              </a:ext>
            </a:extLst>
          </p:cNvPr>
          <p:cNvSpPr/>
          <p:nvPr/>
        </p:nvSpPr>
        <p:spPr>
          <a:xfrm>
            <a:off x="354330" y="3703320"/>
            <a:ext cx="11483340" cy="4297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err="1">
                <a:latin typeface="Avenir Roman" panose="02000503020000020003" pitchFamily="2" charset="0"/>
              </a:rPr>
              <a:t>df.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sort_values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=["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Popularity</a:t>
            </a:r>
            <a:r>
              <a:rPr lang="en-US" sz="1600" dirty="0">
                <a:latin typeface="Avenir Roman" panose="02000503020000020003" pitchFamily="2" charset="0"/>
              </a:rPr>
              <a:t>"], 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ascending</a:t>
            </a:r>
            <a:r>
              <a:rPr lang="en-US" sz="1600" dirty="0">
                <a:latin typeface="Avenir Roman" panose="02000503020000020003" pitchFamily="2" charset="0"/>
              </a:rPr>
              <a:t>=False).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dropna</a:t>
            </a:r>
            <a:r>
              <a:rPr lang="en-US" sz="1600" dirty="0">
                <a:latin typeface="Avenir Roman" panose="02000503020000020003" pitchFamily="2" charset="0"/>
              </a:rPr>
              <a:t>().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head</a:t>
            </a:r>
            <a:r>
              <a:rPr lang="en-US" sz="1600" dirty="0">
                <a:latin typeface="Avenir Roman" panose="02000503020000020003" pitchFamily="2" charset="0"/>
              </a:rPr>
              <a:t>(30)[[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'Energy</a:t>
            </a:r>
            <a:r>
              <a:rPr lang="en-US" sz="1600" dirty="0">
                <a:latin typeface="Avenir Roman" panose="02000503020000020003" pitchFamily="2" charset="0"/>
              </a:rPr>
              <a:t>’, ', 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'Genre</a:t>
            </a:r>
            <a:r>
              <a:rPr lang="en-US" sz="1600" dirty="0">
                <a:latin typeface="Avenir Roman" panose="02000503020000020003" pitchFamily="2" charset="0"/>
              </a:rPr>
              <a:t>']].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groupby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Genre</a:t>
            </a:r>
            <a:r>
              <a:rPr lang="en-US" sz="1600" dirty="0">
                <a:latin typeface="Avenir Roman" panose="02000503020000020003" pitchFamily="2" charset="0"/>
              </a:rPr>
              <a:t>").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median</a:t>
            </a:r>
            <a:r>
              <a:rPr lang="en-US" sz="1600" dirty="0">
                <a:latin typeface="Avenir Roman" panose="02000503020000020003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4313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0BB6D-013E-8C4C-A5BB-123BF447C2A0}"/>
              </a:ext>
            </a:extLst>
          </p:cNvPr>
          <p:cNvSpPr/>
          <p:nvPr/>
        </p:nvSpPr>
        <p:spPr>
          <a:xfrm>
            <a:off x="503280" y="116604"/>
            <a:ext cx="11483340" cy="4297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err="1">
                <a:latin typeface="Avenir Roman" panose="02000503020000020003" pitchFamily="2" charset="0"/>
              </a:rPr>
              <a:t>df.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sort_values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=["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Popularity</a:t>
            </a:r>
            <a:r>
              <a:rPr lang="en-US" sz="1600" dirty="0">
                <a:latin typeface="Avenir Roman" panose="02000503020000020003" pitchFamily="2" charset="0"/>
              </a:rPr>
              <a:t>"], 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ascending</a:t>
            </a:r>
            <a:r>
              <a:rPr lang="en-US" sz="1600" dirty="0">
                <a:latin typeface="Avenir Roman" panose="02000503020000020003" pitchFamily="2" charset="0"/>
              </a:rPr>
              <a:t>=False).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dropna</a:t>
            </a:r>
            <a:r>
              <a:rPr lang="en-US" sz="1600" dirty="0">
                <a:latin typeface="Avenir Roman" panose="02000503020000020003" pitchFamily="2" charset="0"/>
              </a:rPr>
              <a:t>().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head</a:t>
            </a:r>
            <a:r>
              <a:rPr lang="en-US" sz="1600" dirty="0">
                <a:latin typeface="Avenir Roman" panose="02000503020000020003" pitchFamily="2" charset="0"/>
              </a:rPr>
              <a:t>(30)[[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'Energy</a:t>
            </a:r>
            <a:r>
              <a:rPr lang="en-US" sz="1600" dirty="0">
                <a:latin typeface="Avenir Roman" panose="02000503020000020003" pitchFamily="2" charset="0"/>
              </a:rPr>
              <a:t>’, ', 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'Genre</a:t>
            </a:r>
            <a:r>
              <a:rPr lang="en-US" sz="1600" dirty="0">
                <a:latin typeface="Avenir Roman" panose="02000503020000020003" pitchFamily="2" charset="0"/>
              </a:rPr>
              <a:t>']].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groupby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Genre</a:t>
            </a:r>
            <a:r>
              <a:rPr lang="en-US" sz="1600" dirty="0">
                <a:latin typeface="Avenir Roman" panose="02000503020000020003" pitchFamily="2" charset="0"/>
              </a:rPr>
              <a:t>").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median</a:t>
            </a:r>
            <a:r>
              <a:rPr lang="en-US" sz="1600" dirty="0">
                <a:latin typeface="Avenir Roman" panose="02000503020000020003" pitchFamily="2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93282-969C-B643-9235-1CEB5F9F2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39" y="546336"/>
            <a:ext cx="2157279" cy="611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4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0BB6D-013E-8C4C-A5BB-123BF447C2A0}"/>
              </a:ext>
            </a:extLst>
          </p:cNvPr>
          <p:cNvSpPr/>
          <p:nvPr/>
        </p:nvSpPr>
        <p:spPr>
          <a:xfrm>
            <a:off x="503280" y="116604"/>
            <a:ext cx="11483340" cy="7990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err="1">
                <a:latin typeface="Avenir Roman" panose="02000503020000020003" pitchFamily="2" charset="0"/>
              </a:rPr>
              <a:t>df.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sort_values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=["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Popularity</a:t>
            </a:r>
            <a:r>
              <a:rPr lang="en-US" sz="1600" dirty="0">
                <a:latin typeface="Avenir Roman" panose="02000503020000020003" pitchFamily="2" charset="0"/>
              </a:rPr>
              <a:t>"], 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ascending</a:t>
            </a:r>
            <a:r>
              <a:rPr lang="en-US" sz="1600" dirty="0">
                <a:latin typeface="Avenir Roman" panose="02000503020000020003" pitchFamily="2" charset="0"/>
              </a:rPr>
              <a:t>=False).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dropna</a:t>
            </a:r>
            <a:r>
              <a:rPr lang="en-US" sz="1600" dirty="0">
                <a:latin typeface="Avenir Roman" panose="02000503020000020003" pitchFamily="2" charset="0"/>
              </a:rPr>
              <a:t>().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head</a:t>
            </a:r>
            <a:r>
              <a:rPr lang="en-US" sz="1600" dirty="0">
                <a:latin typeface="Avenir Roman" panose="02000503020000020003" pitchFamily="2" charset="0"/>
              </a:rPr>
              <a:t>(30)[[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'Energy</a:t>
            </a:r>
            <a:r>
              <a:rPr lang="en-US" sz="1600" dirty="0">
                <a:latin typeface="Avenir Roman" panose="02000503020000020003" pitchFamily="2" charset="0"/>
              </a:rPr>
              <a:t>’, ', 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'Genre</a:t>
            </a:r>
            <a:r>
              <a:rPr lang="en-US" sz="1600" dirty="0">
                <a:latin typeface="Avenir Roman" panose="02000503020000020003" pitchFamily="2" charset="0"/>
              </a:rPr>
              <a:t>']].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groupby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Genre</a:t>
            </a:r>
            <a:r>
              <a:rPr lang="en-US" sz="1600" dirty="0">
                <a:latin typeface="Avenir Roman" panose="02000503020000020003" pitchFamily="2" charset="0"/>
              </a:rPr>
              <a:t>").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median</a:t>
            </a:r>
            <a:r>
              <a:rPr lang="en-US" sz="1600" dirty="0">
                <a:latin typeface="Avenir Roman" panose="02000503020000020003" pitchFamily="2" charset="0"/>
              </a:rPr>
              <a:t>(). 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sort_values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 </a:t>
            </a:r>
            <a:r>
              <a:rPr lang="en-US" sz="1600" dirty="0">
                <a:latin typeface="Avenir Roman" panose="02000503020000020003" pitchFamily="2" charset="0"/>
              </a:rPr>
              <a:t>=["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Energy</a:t>
            </a:r>
            <a:r>
              <a:rPr lang="en-US" sz="1600" dirty="0">
                <a:latin typeface="Avenir Roman" panose="02000503020000020003" pitchFamily="2" charset="0"/>
              </a:rPr>
              <a:t>"])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3BCCD-827A-FC4C-9230-72541C62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45" y="628650"/>
            <a:ext cx="2116122" cy="60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6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0BB6D-013E-8C4C-A5BB-123BF447C2A0}"/>
              </a:ext>
            </a:extLst>
          </p:cNvPr>
          <p:cNvSpPr/>
          <p:nvPr/>
        </p:nvSpPr>
        <p:spPr>
          <a:xfrm>
            <a:off x="3027818" y="1546186"/>
            <a:ext cx="5853292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dirty="0" err="1">
                <a:latin typeface="Avenir Roman" panose="02000503020000020003" pitchFamily="2" charset="0"/>
              </a:rPr>
              <a:t>df.</a:t>
            </a:r>
            <a:r>
              <a:rPr lang="en-US" sz="2800" dirty="0" err="1">
                <a:solidFill>
                  <a:srgbClr val="C00000"/>
                </a:solidFill>
                <a:latin typeface="Avenir Roman" panose="02000503020000020003" pitchFamily="2" charset="0"/>
              </a:rPr>
              <a:t>groupby</a:t>
            </a:r>
            <a:r>
              <a:rPr lang="en-US" sz="2800" dirty="0">
                <a:latin typeface="Avenir Roman" panose="02000503020000020003" pitchFamily="2" charset="0"/>
              </a:rPr>
              <a:t>(</a:t>
            </a:r>
            <a:r>
              <a:rPr lang="en-US" sz="28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2800" dirty="0">
                <a:latin typeface="Avenir Roman" panose="02000503020000020003" pitchFamily="2" charset="0"/>
              </a:rPr>
              <a:t>=”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Team</a:t>
            </a:r>
            <a:r>
              <a:rPr lang="en-US" sz="2800" dirty="0">
                <a:latin typeface="Avenir Roman" panose="02000503020000020003" pitchFamily="2" charset="0"/>
              </a:rPr>
              <a:t>").</a:t>
            </a:r>
            <a:r>
              <a:rPr lang="en-US" sz="2800" dirty="0">
                <a:solidFill>
                  <a:srgbClr val="C00000"/>
                </a:solidFill>
                <a:latin typeface="Avenir Roman" panose="02000503020000020003" pitchFamily="2" charset="0"/>
              </a:rPr>
              <a:t>count</a:t>
            </a:r>
            <a:r>
              <a:rPr lang="en-US" sz="2800" dirty="0">
                <a:latin typeface="Avenir Roman" panose="02000503020000020003" pitchFamily="2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92F07-3E2B-5B47-87A8-162AC12234A3}"/>
              </a:ext>
            </a:extLst>
          </p:cNvPr>
          <p:cNvSpPr/>
          <p:nvPr/>
        </p:nvSpPr>
        <p:spPr>
          <a:xfrm>
            <a:off x="2125980" y="458343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“A </a:t>
            </a:r>
            <a:r>
              <a:rPr lang="en-US" sz="2400" dirty="0" err="1">
                <a:solidFill>
                  <a:srgbClr val="333333"/>
                </a:solidFill>
                <a:latin typeface="Avenir Roman" panose="02000503020000020003" pitchFamily="2" charset="0"/>
              </a:rPr>
              <a:t>groupby</a:t>
            </a:r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 operation involves some combination of </a:t>
            </a:r>
            <a:r>
              <a:rPr lang="en-US" sz="2400" b="1" dirty="0">
                <a:solidFill>
                  <a:srgbClr val="333333"/>
                </a:solidFill>
                <a:latin typeface="Avenir Roman" panose="02000503020000020003" pitchFamily="2" charset="0"/>
              </a:rPr>
              <a:t>splitting</a:t>
            </a:r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 the object, </a:t>
            </a:r>
            <a:r>
              <a:rPr lang="en-US" sz="2400" b="1" dirty="0">
                <a:solidFill>
                  <a:srgbClr val="333333"/>
                </a:solidFill>
                <a:latin typeface="Avenir Roman" panose="02000503020000020003" pitchFamily="2" charset="0"/>
              </a:rPr>
              <a:t>applying</a:t>
            </a:r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 a function, and </a:t>
            </a:r>
            <a:r>
              <a:rPr lang="en-US" sz="2400" b="1" dirty="0">
                <a:solidFill>
                  <a:srgbClr val="333333"/>
                </a:solidFill>
                <a:latin typeface="Avenir Roman" panose="02000503020000020003" pitchFamily="2" charset="0"/>
              </a:rPr>
              <a:t>combining</a:t>
            </a:r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 the results.”</a:t>
            </a:r>
            <a:endParaRPr lang="en-US" sz="2400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895F01-A6B0-2049-88AA-7E02A7180AD5}"/>
              </a:ext>
            </a:extLst>
          </p:cNvPr>
          <p:cNvSpPr/>
          <p:nvPr/>
        </p:nvSpPr>
        <p:spPr>
          <a:xfrm>
            <a:off x="2125980" y="5416121"/>
            <a:ext cx="7444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pandas.pydata.org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/pandas-docs/stable/reference/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pandas.DataFrame.groupby.html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3AF72-8FC6-4347-BE37-D8AE5E661AB6}"/>
              </a:ext>
            </a:extLst>
          </p:cNvPr>
          <p:cNvSpPr/>
          <p:nvPr/>
        </p:nvSpPr>
        <p:spPr>
          <a:xfrm>
            <a:off x="4079944" y="3013025"/>
            <a:ext cx="1874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Avenir Roman" panose="02000503020000020003" pitchFamily="2" charset="0"/>
              </a:rPr>
              <a:t>split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F9610-B93B-F64E-9992-1D50D6FE0786}"/>
              </a:ext>
            </a:extLst>
          </p:cNvPr>
          <p:cNvSpPr/>
          <p:nvPr/>
        </p:nvSpPr>
        <p:spPr>
          <a:xfrm>
            <a:off x="6339274" y="2926896"/>
            <a:ext cx="4050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Avenir Roman" panose="02000503020000020003" pitchFamily="2" charset="0"/>
              </a:rPr>
              <a:t>apply a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5A112-266E-474C-94F7-843F845BAE95}"/>
              </a:ext>
            </a:extLst>
          </p:cNvPr>
          <p:cNvSpPr/>
          <p:nvPr/>
        </p:nvSpPr>
        <p:spPr>
          <a:xfrm>
            <a:off x="4815274" y="443693"/>
            <a:ext cx="4050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Avenir Roman" panose="02000503020000020003" pitchFamily="2" charset="0"/>
              </a:rPr>
              <a:t>combine results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A18E54-44FD-C94A-97E7-150EA7B46EC3}"/>
              </a:ext>
            </a:extLst>
          </p:cNvPr>
          <p:cNvCxnSpPr>
            <a:cxnSpLocks/>
          </p:cNvCxnSpPr>
          <p:nvPr/>
        </p:nvCxnSpPr>
        <p:spPr>
          <a:xfrm flipV="1">
            <a:off x="4940864" y="2145716"/>
            <a:ext cx="1013600" cy="89860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4D08D-6024-254E-B755-FAB17161D95F}"/>
              </a:ext>
            </a:extLst>
          </p:cNvPr>
          <p:cNvCxnSpPr>
            <a:cxnSpLocks/>
          </p:cNvCxnSpPr>
          <p:nvPr/>
        </p:nvCxnSpPr>
        <p:spPr>
          <a:xfrm flipV="1">
            <a:off x="7901374" y="2145716"/>
            <a:ext cx="0" cy="789675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E4153BAC-EDCF-E943-B666-2529891B5234}"/>
              </a:ext>
            </a:extLst>
          </p:cNvPr>
          <p:cNvSpPr/>
          <p:nvPr/>
        </p:nvSpPr>
        <p:spPr>
          <a:xfrm rot="5400000">
            <a:off x="5852460" y="-844869"/>
            <a:ext cx="570900" cy="4457700"/>
          </a:xfrm>
          <a:prstGeom prst="leftBrace">
            <a:avLst>
              <a:gd name="adj1" fmla="val 58386"/>
              <a:gd name="adj2" fmla="val 50000"/>
            </a:avLst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9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A0723-199F-A34E-A2A0-B7C5356487DB}"/>
              </a:ext>
            </a:extLst>
          </p:cNvPr>
          <p:cNvSpPr/>
          <p:nvPr/>
        </p:nvSpPr>
        <p:spPr>
          <a:xfrm>
            <a:off x="2065335" y="2166502"/>
            <a:ext cx="8615248" cy="93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</a:pPr>
            <a:r>
              <a:rPr lang="en-US" sz="4000" b="1" dirty="0">
                <a:latin typeface="Avenir Roman" panose="02000503020000020003" pitchFamily="2" charset="0"/>
              </a:rPr>
              <a:t>Exercise 2 time!</a:t>
            </a:r>
          </a:p>
        </p:txBody>
      </p:sp>
    </p:spTree>
    <p:extLst>
      <p:ext uri="{BB962C8B-B14F-4D97-AF65-F5344CB8AC3E}">
        <p14:creationId xmlns:p14="http://schemas.microsoft.com/office/powerpoint/2010/main" val="245187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469798A-3287-FE41-A8B3-9C5EBD440DA9}"/>
              </a:ext>
            </a:extLst>
          </p:cNvPr>
          <p:cNvSpPr txBox="1">
            <a:spLocks/>
          </p:cNvSpPr>
          <p:nvPr/>
        </p:nvSpPr>
        <p:spPr>
          <a:xfrm>
            <a:off x="2141643" y="1091278"/>
            <a:ext cx="9509831" cy="384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EDA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Advanced PANDAS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60655" y="2428916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60655" y="2508480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4878" y="1599328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4878" y="1680418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12156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B63F7-9B21-F44F-878F-DBEEF0FCE0FE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3B31A-E86F-2348-9D72-2152DD2E8028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Up 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3ADCE-0106-4344-ABEB-E357015D3488}"/>
              </a:ext>
            </a:extLst>
          </p:cNvPr>
          <p:cNvSpPr/>
          <p:nvPr/>
        </p:nvSpPr>
        <p:spPr>
          <a:xfrm>
            <a:off x="2643521" y="814713"/>
            <a:ext cx="7133556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Modelling!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27AB8-B777-B64D-8251-6851F2C20820}"/>
              </a:ext>
            </a:extLst>
          </p:cNvPr>
          <p:cNvSpPr/>
          <p:nvPr/>
        </p:nvSpPr>
        <p:spPr>
          <a:xfrm>
            <a:off x="678797" y="2213686"/>
            <a:ext cx="5836303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33333"/>
                </a:solidFill>
                <a:latin typeface="Avenir Roman" panose="02000503020000020003" pitchFamily="2" charset="0"/>
              </a:rPr>
              <a:t>kNN</a:t>
            </a: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Linear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Multi- and Polynomial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Model selection and cross validation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Inference: Bootstrapping</a:t>
            </a:r>
            <a:b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</a:b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and Confidence Intervals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Regularization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8CAC3-A223-924E-89E2-43B88B9CD050}"/>
              </a:ext>
            </a:extLst>
          </p:cNvPr>
          <p:cNvSpPr/>
          <p:nvPr/>
        </p:nvSpPr>
        <p:spPr>
          <a:xfrm>
            <a:off x="6354846" y="2160764"/>
            <a:ext cx="5978124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Visualization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Classification: </a:t>
            </a:r>
            <a:r>
              <a:rPr lang="en-US" sz="2000" dirty="0" err="1">
                <a:solidFill>
                  <a:srgbClr val="333333"/>
                </a:solidFill>
                <a:latin typeface="Avenir Roman" panose="02000503020000020003" pitchFamily="2" charset="0"/>
              </a:rPr>
              <a:t>kNN</a:t>
            </a: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 and Logistic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Missing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PCA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Trees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Boosting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venir Roman" panose="02000503020000020003" pitchFamily="2" charset="0"/>
              </a:rPr>
              <a:t>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218431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2177591" y="1630337"/>
            <a:ext cx="7824248" cy="230832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Medium" panose="02000503020000020003" pitchFamily="2" charset="0"/>
              </a:rPr>
              <a:t>Why is performing exploratory data analysis (EDA) important?</a:t>
            </a:r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DF0812ED-23D5-8D43-83FA-E0096F7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172608" y="730765"/>
            <a:ext cx="9449397" cy="47841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EDA helps you: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Ensure your data is as expected/valid/appropriate for the task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Provides insights into a dataset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Extract/determine important variables/attributes/features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Detect outliers and anomalies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Test underlying assumptions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Make informed decisions in developing models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9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218328" y="335239"/>
            <a:ext cx="9449397" cy="61897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Approach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EDA is an approach/philosophy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not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 just a set of tools or techniques.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rgbClr val="0070C0"/>
                </a:solidFill>
                <a:latin typeface="Avenir Roman" panose="02000503020000020003" pitchFamily="2" charset="0"/>
              </a:rPr>
              <a:t>global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 properties: use histograms, scatter plots, and aggregation functions to summarize the data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rgbClr val="0070C0"/>
                </a:solidFill>
                <a:latin typeface="Avenir Roman" panose="02000503020000020003" pitchFamily="2" charset="0"/>
              </a:rPr>
              <a:t>group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 properties: group like-items together to compare subsets of the data (are the comparison results reasonable/expected?)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This approach can be done at any time and any stage of the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8481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D54494-A544-4541-B4D5-840E160B8E0F}"/>
              </a:ext>
            </a:extLst>
          </p:cNvPr>
          <p:cNvSpPr/>
          <p:nvPr/>
        </p:nvSpPr>
        <p:spPr>
          <a:xfrm>
            <a:off x="1820996" y="3830550"/>
            <a:ext cx="2225254" cy="67164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565425"/>
            <a:ext cx="9449397" cy="2367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ts val="72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Let’s say that we are interested in the English Premier League (football/soccer) and want to build a model to predict a player’s </a:t>
            </a:r>
            <a:r>
              <a:rPr lang="en-US" sz="2400" u="sng" dirty="0">
                <a:latin typeface="Avenir Roman" panose="02000503020000020003" pitchFamily="2" charset="0"/>
              </a:rPr>
              <a:t>market value.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1F8EAE-68B7-BB46-85D6-5E26B3292C8C}"/>
              </a:ext>
            </a:extLst>
          </p:cNvPr>
          <p:cNvSpPr txBox="1">
            <a:spLocks/>
          </p:cNvSpPr>
          <p:nvPr/>
        </p:nvSpPr>
        <p:spPr>
          <a:xfrm>
            <a:off x="4333542" y="3952863"/>
            <a:ext cx="5164788" cy="60280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latin typeface="Avenir Roman" panose="02000503020000020003" pitchFamily="2" charset="0"/>
              </a:rPr>
              <a:t>Does age affect one’s market value?</a:t>
            </a:r>
            <a:endParaRPr lang="en-US" sz="2400" b="1" dirty="0">
              <a:latin typeface="Avenir Roman" panose="02000503020000020003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A3BB14-DF3A-194C-8EA8-626994260CB9}"/>
              </a:ext>
            </a:extLst>
          </p:cNvPr>
          <p:cNvSpPr txBox="1">
            <a:spLocks/>
          </p:cNvSpPr>
          <p:nvPr/>
        </p:nvSpPr>
        <p:spPr>
          <a:xfrm>
            <a:off x="2135112" y="3912092"/>
            <a:ext cx="1887280" cy="60280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36236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Get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57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9273</TotalTime>
  <Words>2179</Words>
  <Application>Microsoft Macintosh PowerPoint</Application>
  <PresentationFormat>Widescreen</PresentationFormat>
  <Paragraphs>558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Avenir Medium</vt:lpstr>
      <vt:lpstr>Avenir Next</vt:lpstr>
      <vt:lpstr>Avenir Roman</vt:lpstr>
      <vt:lpstr>Calibri</vt:lpstr>
      <vt:lpstr>Calibri Light</vt:lpstr>
      <vt:lpstr>Courier New</vt:lpstr>
      <vt:lpstr>Karla</vt:lpstr>
      <vt:lpstr>Wingdings</vt:lpstr>
      <vt:lpstr>Office Theme</vt:lpstr>
      <vt:lpstr>Lecture 4: EDA and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Roadmap:</dc:title>
  <dc:creator>Microsoft Office User</dc:creator>
  <cp:lastModifiedBy>Microsoft Office User</cp:lastModifiedBy>
  <cp:revision>419</cp:revision>
  <cp:lastPrinted>2020-09-10T13:54:53Z</cp:lastPrinted>
  <dcterms:created xsi:type="dcterms:W3CDTF">2020-02-22T17:06:58Z</dcterms:created>
  <dcterms:modified xsi:type="dcterms:W3CDTF">2020-09-11T12:26:28Z</dcterms:modified>
</cp:coreProperties>
</file>