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notesMasterIdLst>
    <p:notesMasterId r:id="rId15"/>
  </p:notesMasterIdLst>
  <p:sldIdLst>
    <p:sldId id="257" r:id="rId2"/>
    <p:sldId id="266" r:id="rId3"/>
    <p:sldId id="267" r:id="rId4"/>
    <p:sldId id="268" r:id="rId5"/>
    <p:sldId id="269" r:id="rId6"/>
    <p:sldId id="270" r:id="rId7"/>
    <p:sldId id="271" r:id="rId8"/>
    <p:sldId id="273" r:id="rId9"/>
    <p:sldId id="274" r:id="rId10"/>
    <p:sldId id="275" r:id="rId11"/>
    <p:sldId id="276"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6342" autoAdjust="0"/>
  </p:normalViewPr>
  <p:slideViewPr>
    <p:cSldViewPr snapToGrid="0">
      <p:cViewPr varScale="1">
        <p:scale>
          <a:sx n="91" d="100"/>
          <a:sy n="91" d="100"/>
        </p:scale>
        <p:origin x="10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A8989-B463-4459-B37A-0BB511D2E76D}"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68C9D-7BD3-4AAA-9DF2-B25092008314}" type="slidenum">
              <a:rPr lang="en-US" smtClean="0"/>
              <a:t>‹#›</a:t>
            </a:fld>
            <a:endParaRPr lang="en-US"/>
          </a:p>
        </p:txBody>
      </p:sp>
    </p:spTree>
    <p:extLst>
      <p:ext uri="{BB962C8B-B14F-4D97-AF65-F5344CB8AC3E}">
        <p14:creationId xmlns:p14="http://schemas.microsoft.com/office/powerpoint/2010/main" val="194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presentation explores implementation of e-learning.</a:t>
            </a:r>
          </a:p>
        </p:txBody>
      </p:sp>
      <p:sp>
        <p:nvSpPr>
          <p:cNvPr id="4" name="Slide Number Placeholder 3"/>
          <p:cNvSpPr>
            <a:spLocks noGrp="1"/>
          </p:cNvSpPr>
          <p:nvPr>
            <p:ph type="sldNum" sz="quarter" idx="5"/>
          </p:nvPr>
        </p:nvSpPr>
        <p:spPr/>
        <p:txBody>
          <a:bodyPr/>
          <a:lstStyle/>
          <a:p>
            <a:fld id="{D3B68C9D-7BD3-4AAA-9DF2-B25092008314}" type="slidenum">
              <a:rPr lang="en-US" smtClean="0"/>
              <a:t>1</a:t>
            </a:fld>
            <a:endParaRPr lang="en-US"/>
          </a:p>
        </p:txBody>
      </p:sp>
    </p:spTree>
    <p:extLst>
      <p:ext uri="{BB962C8B-B14F-4D97-AF65-F5344CB8AC3E}">
        <p14:creationId xmlns:p14="http://schemas.microsoft.com/office/powerpoint/2010/main" val="341972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E-learning </a:t>
            </a:r>
            <a:r>
              <a:rPr lang="en-US" sz="1800" dirty="0">
                <a:effectLst/>
                <a:latin typeface="Times New Roman" panose="02020603050405020304" pitchFamily="18" charset="0"/>
                <a:ea typeface="Calibri" panose="020F0502020204030204" pitchFamily="34" charset="0"/>
              </a:rPr>
              <a:t>learning refers to a form of learning that uses electronic communication, it is also known as Open and distance learning (ODL), online learning or web-based learning (</a:t>
            </a:r>
            <a:r>
              <a:rPr lang="en-US" sz="1800" dirty="0" err="1">
                <a:effectLst/>
                <a:latin typeface="Times New Roman" panose="02020603050405020304" pitchFamily="18" charset="0"/>
                <a:ea typeface="Calibri" panose="020F0502020204030204" pitchFamily="34" charset="0"/>
              </a:rPr>
              <a:t>Ansong</a:t>
            </a:r>
            <a:r>
              <a:rPr lang="en-US" sz="1800" dirty="0">
                <a:effectLst/>
                <a:latin typeface="Times New Roman" panose="02020603050405020304" pitchFamily="18" charset="0"/>
                <a:ea typeface="Calibri" panose="020F0502020204030204" pitchFamily="34" charset="0"/>
              </a:rPr>
              <a:t>, Boateng, L., &amp; Anderson, 2017). Its use </a:t>
            </a:r>
            <a:r>
              <a:rPr lang="en-US" dirty="0"/>
              <a:t>traces back to the late 1880s and early 1990s referred to as Computer-Based Training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Hubackova</a:t>
            </a:r>
            <a:r>
              <a:rPr lang="en-US" sz="1800" dirty="0">
                <a:effectLst/>
                <a:latin typeface="Times New Roman" panose="02020603050405020304" pitchFamily="18" charset="0"/>
                <a:ea typeface="Calibri" panose="020F0502020204030204" pitchFamily="34" charset="0"/>
              </a:rPr>
              <a:t>, 2015)</a:t>
            </a:r>
            <a:r>
              <a:rPr lang="en-US" dirty="0"/>
              <a:t>. It has evolved over the years thanks to technological improvement especially on graphics, browsers and the internet. The research project delves into the technical aspects including stakeholders, technology and content; strategies used and challenges involved in e-learning. These three core parts of the project are further explained in the next slide.</a:t>
            </a:r>
          </a:p>
        </p:txBody>
      </p:sp>
      <p:sp>
        <p:nvSpPr>
          <p:cNvPr id="4" name="Slide Number Placeholder 3"/>
          <p:cNvSpPr>
            <a:spLocks noGrp="1"/>
          </p:cNvSpPr>
          <p:nvPr>
            <p:ph type="sldNum" sz="quarter" idx="5"/>
          </p:nvPr>
        </p:nvSpPr>
        <p:spPr/>
        <p:txBody>
          <a:bodyPr/>
          <a:lstStyle/>
          <a:p>
            <a:fld id="{6D1A3370-F449-4088-B8B4-149E4C45A366}" type="slidenum">
              <a:rPr lang="en-US" smtClean="0"/>
              <a:t>2</a:t>
            </a:fld>
            <a:endParaRPr lang="en-US"/>
          </a:p>
        </p:txBody>
      </p:sp>
    </p:spTree>
    <p:extLst>
      <p:ext uri="{BB962C8B-B14F-4D97-AF65-F5344CB8AC3E}">
        <p14:creationId xmlns:p14="http://schemas.microsoft.com/office/powerpoint/2010/main" val="305737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Technical aspects:</a:t>
            </a:r>
          </a:p>
          <a:p>
            <a:pPr marL="0" indent="0">
              <a:buFont typeface="Arial" panose="020B0604020202020204" pitchFamily="34" charset="0"/>
              <a:buNone/>
            </a:pPr>
            <a:r>
              <a:rPr lang="en-US" dirty="0"/>
              <a:t>Stakeholders; </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Attitudes of teachers during change in learning technologies is among the key factors to be considered (Gundy &amp; Berger, 2016). During the coronavirus pandemic teachers, including the experienced, had to learn new ways of teaching and hence their perspectives played a key role in the uptake of Open and distance learning (Zhang, Wang, Yang, &amp; Wang, 2020). </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Local and external stakeholders such as parents, school support system, school heads and teacher educators played a key role in its implementation (Murray, et al., 2020).</a:t>
            </a:r>
          </a:p>
          <a:p>
            <a:pPr marL="0" indent="0">
              <a:buFont typeface="Arial" panose="020B0604020202020204" pitchFamily="34" charset="0"/>
              <a:buNone/>
            </a:pPr>
            <a:r>
              <a:rPr lang="en-US" sz="1800" b="0" i="0" dirty="0">
                <a:effectLst/>
                <a:latin typeface="Times New Roman" panose="02020603050405020304" pitchFamily="18" charset="0"/>
              </a:rPr>
              <a:t>Technology</a:t>
            </a:r>
            <a:r>
              <a:rPr lang="en-US" sz="1800" b="1" i="1" dirty="0">
                <a:effectLst/>
                <a:latin typeface="Times New Roman" panose="02020603050405020304" pitchFamily="18" charset="0"/>
              </a:rPr>
              <a:t>; </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Microsoft Teams, Google Classroom, Zoom and Facebook are some of the platforms through which the stakeholders interact. A combination of synchronous (real-time communication) and asynchronous (communication at different times) is evident (</a:t>
            </a:r>
            <a:r>
              <a:rPr lang="en-US" sz="1800" dirty="0" err="1">
                <a:effectLst/>
                <a:latin typeface="Times New Roman" panose="02020603050405020304" pitchFamily="18" charset="0"/>
                <a:ea typeface="Calibri" panose="020F0502020204030204" pitchFamily="34" charset="0"/>
              </a:rPr>
              <a:t>Dangwal</a:t>
            </a:r>
            <a:r>
              <a:rPr lang="en-US" sz="1800" dirty="0">
                <a:effectLst/>
                <a:latin typeface="Times New Roman" panose="02020603050405020304" pitchFamily="18" charset="0"/>
                <a:ea typeface="Calibri" panose="020F0502020204030204" pitchFamily="34" charset="0"/>
              </a:rPr>
              <a:t>, 2018).</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Open Educational Resource which refers to learning through freely accessible educational content available in the public domain under open licenses. </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Blended learning comprising both the traditional face-to-face learning (where educators and students are physically present) and virtual learning (supported by information and communication technology infrastructure) (Satinder &amp; Monika, 2020). Also, flipped classrooms which are a type of blended learning in which students get online lectures, collaborate through online discussions, and allowed to research at home with the aid of lecturers available.</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Another technology is by use of an institution’s learning management system to provide massive open online courses. Electronic gadgets such as laptops, desktops, smartphones, and tablets are used to access them and content is logically arranged, sorted, and categorized to meet specific learning outcomes.</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Content;</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There are levels of e-learning in terms of mode of display; text driven, interactive and simulation. Text driven content has text graphics, test questions and audio. Resources are non-interactive hence students can only read or watch content. An example of such are compliance courses. Interactive contents are similar to text driven but with an advanced feature that allows users to interact with it (Chitra &amp; Raj, 2018) Simulation content combines both characteristics of text driven and interactive contents. In addition to this, it relies on graphics, audio, video, and gasification while using custom simulations of physical processes. It may also incorporate 3D technology</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Models used are wrap around model and integrated model. Wrap around model uses online study guides, both synchronous and asynchronous discussions, and activities “wrapped” around publications. It is a resource-based approach that employs the use of materials that are relatively unchanging. Therefore, courses once developed can be repeatedly used by different tutors different from the course developers. Integrated model imitates a full online course since it leverages on comprehensive learning management systems. Most of the content is in electronic format. Virtual conferencing is used for interaction, online assessment and performing activities that require collaboration (</a:t>
            </a:r>
            <a:r>
              <a:rPr lang="en-US" sz="1800" dirty="0" err="1">
                <a:effectLst/>
                <a:latin typeface="Times New Roman" panose="02020603050405020304" pitchFamily="18" charset="0"/>
                <a:ea typeface="Calibri" panose="020F0502020204030204" pitchFamily="34" charset="0"/>
              </a:rPr>
              <a:t>Dhull</a:t>
            </a:r>
            <a:r>
              <a:rPr lang="en-US" sz="1800" dirty="0">
                <a:effectLst/>
                <a:latin typeface="Times New Roman" panose="02020603050405020304" pitchFamily="18" charset="0"/>
                <a:ea typeface="Calibri" panose="020F0502020204030204" pitchFamily="34" charset="0"/>
              </a:rPr>
              <a:t> &amp; Sakshi, 2017)</a:t>
            </a:r>
          </a:p>
          <a:p>
            <a:pPr marL="0" indent="0">
              <a:buFont typeface="Arial" panose="020B0604020202020204" pitchFamily="34" charset="0"/>
              <a:buNone/>
            </a:pPr>
            <a:r>
              <a:rPr lang="en-US" sz="1800" b="1" i="0" dirty="0">
                <a:effectLst/>
                <a:latin typeface="Times New Roman" panose="02020603050405020304" pitchFamily="18" charset="0"/>
                <a:ea typeface="Calibri" panose="020F0502020204030204" pitchFamily="34" charset="0"/>
              </a:rPr>
              <a:t>Strategies:</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Integration of new technology into the learning process allows institutions to accommodate a broader range of students. Innovation that target blended learning enables students to learn from anywhere. Collaboration among stakeholders to drive such innovation will have a positively significant socio-economic impact. Carefully curated changes in institutional governance are also required.</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Creation of virtual learning space allows a community to receive support from experts in their learning journey (</a:t>
            </a:r>
            <a:r>
              <a:rPr lang="en-US" sz="1800" dirty="0" err="1">
                <a:effectLst/>
                <a:latin typeface="Times New Roman" panose="02020603050405020304" pitchFamily="18" charset="0"/>
                <a:ea typeface="Calibri" panose="020F0502020204030204" pitchFamily="34" charset="0"/>
              </a:rPr>
              <a:t>Berecz</a:t>
            </a:r>
            <a:r>
              <a:rPr lang="en-US" sz="1800" dirty="0">
                <a:effectLst/>
                <a:latin typeface="Times New Roman" panose="02020603050405020304" pitchFamily="18" charset="0"/>
                <a:ea typeface="Calibri" panose="020F0502020204030204" pitchFamily="34" charset="0"/>
              </a:rPr>
              <a:t>, 2018).</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The aim of e-learning should be to make learning fun, easily accessible and comprehensible, as a consequence, students get motivated to consume more. Therefore, a fundamental strategy involves understanding the student’s motivational foundations (McCleskey, 2021). Invoking emotions in learning process improves memory of concepts learnt. This strategy plays two roles, making the content interesting and also memorable. Stories or events integrated with e-learning provides a solid base for content enjoyment. Moreover, use of anecdotes in illustration of abstract concepts improves comprehension (</a:t>
            </a:r>
            <a:r>
              <a:rPr lang="en-US" sz="1800" dirty="0" err="1">
                <a:effectLst/>
                <a:latin typeface="Times New Roman" panose="02020603050405020304" pitchFamily="18" charset="0"/>
                <a:ea typeface="Calibri" panose="020F0502020204030204" pitchFamily="34" charset="0"/>
              </a:rPr>
              <a:t>Berecz</a:t>
            </a:r>
            <a:r>
              <a:rPr lang="en-US" sz="1800" dirty="0">
                <a:effectLst/>
                <a:latin typeface="Times New Roman" panose="02020603050405020304" pitchFamily="18" charset="0"/>
                <a:ea typeface="Calibri" panose="020F0502020204030204" pitchFamily="34" charset="0"/>
              </a:rPr>
              <a:t>, 2018).</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Proper implementation of online learning should be encouraged by institutions transforming course into online completely. This increases the potential of diversity and market opportunities. Installing infrastructure that enables online programs to be taught efficiently involves proper planning, aggressive marketing and capable technology support (</a:t>
            </a:r>
            <a:r>
              <a:rPr lang="en-US" sz="1800" dirty="0" err="1">
                <a:effectLst/>
                <a:latin typeface="Times New Roman" panose="02020603050405020304" pitchFamily="18" charset="0"/>
                <a:ea typeface="Calibri" panose="020F0502020204030204" pitchFamily="34" charset="0"/>
              </a:rPr>
              <a:t>Berecz</a:t>
            </a:r>
            <a:r>
              <a:rPr lang="en-US" sz="1800" dirty="0">
                <a:effectLst/>
                <a:latin typeface="Times New Roman" panose="02020603050405020304" pitchFamily="18" charset="0"/>
                <a:ea typeface="Calibri" panose="020F0502020204030204" pitchFamily="34" charset="0"/>
              </a:rPr>
              <a:t>, 2018)</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Structure of the curriculum should be listed and well organized to serve objectives of the course. A breakdown of long lectures to shorter entertaining ones are encouraged with the use of portable document formats (PDFs) for complex units (</a:t>
            </a:r>
            <a:r>
              <a:rPr lang="en-US" sz="1800" dirty="0" err="1">
                <a:effectLst/>
                <a:latin typeface="Times New Roman" panose="02020603050405020304" pitchFamily="18" charset="0"/>
                <a:ea typeface="Calibri" panose="020F0502020204030204" pitchFamily="34" charset="0"/>
              </a:rPr>
              <a:t>Berecz</a:t>
            </a:r>
            <a:r>
              <a:rPr lang="en-US" sz="1800" dirty="0">
                <a:effectLst/>
                <a:latin typeface="Times New Roman" panose="02020603050405020304" pitchFamily="18" charset="0"/>
                <a:ea typeface="Calibri" panose="020F0502020204030204" pitchFamily="34" charset="0"/>
              </a:rPr>
              <a:t>, 2018). E-learning is made more intriguing by using visually </a:t>
            </a:r>
            <a:r>
              <a:rPr lang="en-US" sz="1800" dirty="0" err="1">
                <a:effectLst/>
                <a:latin typeface="Times New Roman" panose="02020603050405020304" pitchFamily="18" charset="0"/>
                <a:ea typeface="Calibri" panose="020F0502020204030204" pitchFamily="34" charset="0"/>
              </a:rPr>
              <a:t>appeling</a:t>
            </a:r>
            <a:r>
              <a:rPr lang="en-US" sz="1800" dirty="0">
                <a:effectLst/>
                <a:latin typeface="Times New Roman" panose="02020603050405020304" pitchFamily="18" charset="0"/>
                <a:ea typeface="Calibri" panose="020F0502020204030204" pitchFamily="34" charset="0"/>
              </a:rPr>
              <a:t> content such as photos, videos, animations and graphics (McCleskey, 2021).</a:t>
            </a:r>
          </a:p>
          <a:p>
            <a:pPr marL="0" indent="0">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Providing training on the use of e-learning systems helps in dealing with resistance to technological changes thus its implementation. Training is focused towards development of human resources in utilizing the online learning technology.</a:t>
            </a:r>
          </a:p>
          <a:p>
            <a:pPr marL="0" indent="0">
              <a:buFont typeface="Arial" panose="020B0604020202020204" pitchFamily="34" charset="0"/>
              <a:buNone/>
            </a:pPr>
            <a:r>
              <a:rPr lang="en-US" sz="1800" b="1" dirty="0">
                <a:effectLst/>
                <a:latin typeface="Times New Roman" panose="02020603050405020304" pitchFamily="18" charset="0"/>
                <a:ea typeface="Calibri" panose="020F0502020204030204" pitchFamily="34" charset="0"/>
              </a:rPr>
              <a:t>Challenges:</a:t>
            </a:r>
          </a:p>
          <a:p>
            <a:r>
              <a:rPr lang="en-US" sz="1200" b="1" kern="1200" dirty="0">
                <a:solidFill>
                  <a:schemeClr val="tx1"/>
                </a:solidFill>
                <a:effectLst/>
                <a:latin typeface="+mn-lt"/>
                <a:ea typeface="+mn-ea"/>
                <a:cs typeface="+mn-cs"/>
              </a:rPr>
              <a:t>Technical aspects: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Stakeholders; </a:t>
            </a:r>
          </a:p>
          <a:p>
            <a:r>
              <a:rPr lang="en-US" sz="1200" kern="1200" dirty="0">
                <a:solidFill>
                  <a:schemeClr val="tx1"/>
                </a:solidFill>
                <a:effectLst/>
                <a:latin typeface="+mn-lt"/>
                <a:ea typeface="+mn-ea"/>
                <a:cs typeface="+mn-cs"/>
              </a:rPr>
              <a:t>Teachers' attitudes during a change in learning technologies are among the key factors to be considered (Gundy &amp; Berger, 2016). During the coronavirus pandemic, teachers, including the experienced, had to learn new ways of teaching, and hence their perspectives played a vital role in the uptake of Open and distance learning (Zhang, Wang, Yang, &amp; Wang, 2020). </a:t>
            </a:r>
          </a:p>
          <a:p>
            <a:r>
              <a:rPr lang="en-US" sz="1200" kern="1200" dirty="0">
                <a:solidFill>
                  <a:schemeClr val="tx1"/>
                </a:solidFill>
                <a:effectLst/>
                <a:latin typeface="+mn-lt"/>
                <a:ea typeface="+mn-ea"/>
                <a:cs typeface="+mn-cs"/>
              </a:rPr>
              <a:t>Local and external stakeholders such as parents, school support systems, school heads, and teacher educators played a key role in its implementation (Murray et al., 2020).</a:t>
            </a:r>
          </a:p>
          <a:p>
            <a:r>
              <a:rPr lang="en-US" sz="1200" kern="1200" dirty="0">
                <a:solidFill>
                  <a:schemeClr val="tx1"/>
                </a:solidFill>
                <a:effectLst/>
                <a:latin typeface="+mn-lt"/>
                <a:ea typeface="+mn-ea"/>
                <a:cs typeface="+mn-cs"/>
              </a:rPr>
              <a:t>Technology</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Teams, Google Classroom, Zoom, and Facebook are some of the platforms the stakeholders interact. A combination of synchronous (real-time communication) and asynchronous (communication at different times) is evident (</a:t>
            </a:r>
            <a:r>
              <a:rPr lang="en-US" sz="1200" kern="1200" dirty="0" err="1">
                <a:solidFill>
                  <a:schemeClr val="tx1"/>
                </a:solidFill>
                <a:effectLst/>
                <a:latin typeface="+mn-lt"/>
                <a:ea typeface="+mn-ea"/>
                <a:cs typeface="+mn-cs"/>
              </a:rPr>
              <a:t>Dangwal</a:t>
            </a:r>
            <a:r>
              <a:rPr lang="en-US" sz="1200" kern="1200" dirty="0">
                <a:solidFill>
                  <a:schemeClr val="tx1"/>
                </a:solidFill>
                <a:effectLst/>
                <a:latin typeface="+mn-lt"/>
                <a:ea typeface="+mn-ea"/>
                <a:cs typeface="+mn-cs"/>
              </a:rPr>
              <a:t>, 2018).</a:t>
            </a:r>
          </a:p>
          <a:p>
            <a:r>
              <a:rPr lang="en-US" sz="1200" kern="1200" dirty="0">
                <a:solidFill>
                  <a:schemeClr val="tx1"/>
                </a:solidFill>
                <a:effectLst/>
                <a:latin typeface="+mn-lt"/>
                <a:ea typeface="+mn-ea"/>
                <a:cs typeface="+mn-cs"/>
              </a:rPr>
              <a:t>Open Educational Resource which refers to learning through freely accessible educational content available in the public domain under open licenses. </a:t>
            </a:r>
          </a:p>
          <a:p>
            <a:r>
              <a:rPr lang="en-US" sz="1200" kern="1200" dirty="0">
                <a:solidFill>
                  <a:schemeClr val="tx1"/>
                </a:solidFill>
                <a:effectLst/>
                <a:latin typeface="+mn-lt"/>
                <a:ea typeface="+mn-ea"/>
                <a:cs typeface="+mn-cs"/>
              </a:rPr>
              <a:t>Blended learning comprising both the traditional face-to-face learning (where educators and students are physically present) and virtual learning (supported by information and communication technology infrastructure) (Satinder &amp; Monika, 2020). Also, flipped classrooms are a type of blended learning in which students get online lectures, collaborate through online discussions, and are allowed to research at home with the aid of lecturers.</a:t>
            </a:r>
          </a:p>
          <a:p>
            <a:r>
              <a:rPr lang="en-US" sz="1200" kern="1200" dirty="0">
                <a:solidFill>
                  <a:schemeClr val="tx1"/>
                </a:solidFill>
                <a:effectLst/>
                <a:latin typeface="+mn-lt"/>
                <a:ea typeface="+mn-ea"/>
                <a:cs typeface="+mn-cs"/>
              </a:rPr>
              <a:t>Another technology is by use of an institution's learning management system to provide massive open online courses. Electronic gadgets such as laptops, desktops, smartphones, and tablets are used to access them, and content is logically arranged, sorted, and categorized to meet specific learning outcomes.</a:t>
            </a:r>
          </a:p>
          <a:p>
            <a:r>
              <a:rPr lang="en-US" sz="1200" kern="1200" dirty="0">
                <a:solidFill>
                  <a:schemeClr val="tx1"/>
                </a:solidFill>
                <a:effectLst/>
                <a:latin typeface="+mn-lt"/>
                <a:ea typeface="+mn-ea"/>
                <a:cs typeface="+mn-cs"/>
              </a:rPr>
              <a:t>Content;</a:t>
            </a:r>
          </a:p>
          <a:p>
            <a:r>
              <a:rPr lang="en-US" sz="1200" kern="1200" dirty="0">
                <a:solidFill>
                  <a:schemeClr val="tx1"/>
                </a:solidFill>
                <a:effectLst/>
                <a:latin typeface="+mn-lt"/>
                <a:ea typeface="+mn-ea"/>
                <a:cs typeface="+mn-cs"/>
              </a:rPr>
              <a:t>There are levels of e-learning in terms of mode of display; text-driven, interactive, and simulation. Text-driven content has text graphics, test questions, and audio. Resources are non-interactive; hence students can only read or watch content. An example of such are compliance courses. Interactive contents are similar to text-driven, but with an advanced feature that allows users to interact with it (</a:t>
            </a:r>
            <a:r>
              <a:rPr lang="en-US" sz="1200" kern="1200" dirty="0" err="1">
                <a:solidFill>
                  <a:schemeClr val="tx1"/>
                </a:solidFill>
                <a:effectLst/>
                <a:latin typeface="+mn-lt"/>
                <a:ea typeface="+mn-ea"/>
                <a:cs typeface="+mn-cs"/>
              </a:rPr>
              <a:t>Chitra</a:t>
            </a:r>
            <a:r>
              <a:rPr lang="en-US" sz="1200" kern="1200" dirty="0">
                <a:solidFill>
                  <a:schemeClr val="tx1"/>
                </a:solidFill>
                <a:effectLst/>
                <a:latin typeface="+mn-lt"/>
                <a:ea typeface="+mn-ea"/>
                <a:cs typeface="+mn-cs"/>
              </a:rPr>
              <a:t> &amp; Raj, 2018) Simulation content combines both characteristics of text-driven and interactive contents. In addition to this, it relies on graphics, audio, video, and gasification while using custom simulations of physical processes. It may also incorporate 3D technology.</a:t>
            </a:r>
          </a:p>
          <a:p>
            <a:r>
              <a:rPr lang="en-US" sz="1200" kern="1200" dirty="0">
                <a:solidFill>
                  <a:schemeClr val="tx1"/>
                </a:solidFill>
                <a:effectLst/>
                <a:latin typeface="+mn-lt"/>
                <a:ea typeface="+mn-ea"/>
                <a:cs typeface="+mn-cs"/>
              </a:rPr>
              <a:t>The models used are the wrap-around model and integrated model. The wrap-around model uses online study guides, synchronous and asynchronous discussions, and activities "wrapped" around publications. It is a resource-based approach that employs the use of relatively unchanging materials. Therefore, courses once developed can be repeatedly used by different tutors different from the course developers. The integrated model imitates a fully online course since it leverages comprehensive learning management systems. Most of the content is in electronic format. Virtual conferencing is used for interaction, online assessment, and performing activities that require collaboration (</a:t>
            </a:r>
            <a:r>
              <a:rPr lang="en-US" sz="1200" kern="1200" dirty="0" err="1">
                <a:solidFill>
                  <a:schemeClr val="tx1"/>
                </a:solidFill>
                <a:effectLst/>
                <a:latin typeface="+mn-lt"/>
                <a:ea typeface="+mn-ea"/>
                <a:cs typeface="+mn-cs"/>
              </a:rPr>
              <a:t>Dhull</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Sakshi</a:t>
            </a:r>
            <a:r>
              <a:rPr lang="en-US" sz="1200" kern="1200" dirty="0">
                <a:solidFill>
                  <a:schemeClr val="tx1"/>
                </a:solidFill>
                <a:effectLst/>
                <a:latin typeface="+mn-lt"/>
                <a:ea typeface="+mn-ea"/>
                <a:cs typeface="+mn-cs"/>
              </a:rPr>
              <a:t>, 2017)</a:t>
            </a:r>
          </a:p>
          <a:p>
            <a:r>
              <a:rPr lang="en-US" sz="1200" kern="1200" dirty="0">
                <a:solidFill>
                  <a:schemeClr val="tx1"/>
                </a:solidFill>
                <a:effectLst/>
                <a:latin typeface="+mn-lt"/>
                <a:ea typeface="+mn-ea"/>
                <a:cs typeface="+mn-cs"/>
              </a:rPr>
              <a:t>Strategies:</a:t>
            </a:r>
          </a:p>
          <a:p>
            <a:r>
              <a:rPr lang="en-US" sz="1200" kern="1200" dirty="0">
                <a:solidFill>
                  <a:schemeClr val="tx1"/>
                </a:solidFill>
                <a:effectLst/>
                <a:latin typeface="+mn-lt"/>
                <a:ea typeface="+mn-ea"/>
                <a:cs typeface="+mn-cs"/>
              </a:rPr>
              <a:t>Integration of new technology into the learning process allows institutions to accommodate a broader range of students. Innovation that targets blended learning enables students to learn from anywhere. Collaboration among stakeholders to drive such innovation will have a positively significant socio-economic impact. Carefully curated changes in institutional governance are also required.</a:t>
            </a:r>
          </a:p>
          <a:p>
            <a:r>
              <a:rPr lang="en-US" sz="1200" kern="1200" dirty="0">
                <a:solidFill>
                  <a:schemeClr val="tx1"/>
                </a:solidFill>
                <a:effectLst/>
                <a:latin typeface="+mn-lt"/>
                <a:ea typeface="+mn-ea"/>
                <a:cs typeface="+mn-cs"/>
              </a:rPr>
              <a:t>Creating a virtual learning space allows a community to receive support from experts in their learning journey (</a:t>
            </a:r>
            <a:r>
              <a:rPr lang="en-US" sz="1200" kern="1200" dirty="0" err="1">
                <a:solidFill>
                  <a:schemeClr val="tx1"/>
                </a:solidFill>
                <a:effectLst/>
                <a:latin typeface="+mn-lt"/>
                <a:ea typeface="+mn-ea"/>
                <a:cs typeface="+mn-cs"/>
              </a:rPr>
              <a:t>Berecz</a:t>
            </a:r>
            <a:r>
              <a:rPr lang="en-US" sz="1200" kern="1200" dirty="0">
                <a:solidFill>
                  <a:schemeClr val="tx1"/>
                </a:solidFill>
                <a:effectLst/>
                <a:latin typeface="+mn-lt"/>
                <a:ea typeface="+mn-ea"/>
                <a:cs typeface="+mn-cs"/>
              </a:rPr>
              <a:t>, 2018).</a:t>
            </a:r>
          </a:p>
          <a:p>
            <a:r>
              <a:rPr lang="en-US" sz="1200" kern="1200" dirty="0">
                <a:solidFill>
                  <a:schemeClr val="tx1"/>
                </a:solidFill>
                <a:effectLst/>
                <a:latin typeface="+mn-lt"/>
                <a:ea typeface="+mn-ea"/>
                <a:cs typeface="+mn-cs"/>
              </a:rPr>
              <a:t>The aim of e-learning should be to make learning fun, easily accessible, and comprehensible; as a consequence, students get motivated to consume more. Therefore, a fundamental strategy involves understanding the student's motivational foundations (</a:t>
            </a:r>
            <a:r>
              <a:rPr lang="en-US" sz="1200" kern="1200" dirty="0" err="1">
                <a:solidFill>
                  <a:schemeClr val="tx1"/>
                </a:solidFill>
                <a:effectLst/>
                <a:latin typeface="+mn-lt"/>
                <a:ea typeface="+mn-ea"/>
                <a:cs typeface="+mn-cs"/>
              </a:rPr>
              <a:t>McCleskey</a:t>
            </a:r>
            <a:r>
              <a:rPr lang="en-US" sz="1200" kern="1200" dirty="0">
                <a:solidFill>
                  <a:schemeClr val="tx1"/>
                </a:solidFill>
                <a:effectLst/>
                <a:latin typeface="+mn-lt"/>
                <a:ea typeface="+mn-ea"/>
                <a:cs typeface="+mn-cs"/>
              </a:rPr>
              <a:t>, 2021). Invoking emotions in the learning process improves the memory of concepts learned. This strategy plays two roles, making the content engaging and also memorable. Stories or events integrated with e-learning provide a solid base for content enjoyment. Moreover, anecdotes in the illustration of abstract concepts improve comprehension (</a:t>
            </a:r>
            <a:r>
              <a:rPr lang="en-US" sz="1200" kern="1200" dirty="0" err="1">
                <a:solidFill>
                  <a:schemeClr val="tx1"/>
                </a:solidFill>
                <a:effectLst/>
                <a:latin typeface="+mn-lt"/>
                <a:ea typeface="+mn-ea"/>
                <a:cs typeface="+mn-cs"/>
              </a:rPr>
              <a:t>Berecz</a:t>
            </a:r>
            <a:r>
              <a:rPr lang="en-US" sz="1200" kern="1200" dirty="0">
                <a:solidFill>
                  <a:schemeClr val="tx1"/>
                </a:solidFill>
                <a:effectLst/>
                <a:latin typeface="+mn-lt"/>
                <a:ea typeface="+mn-ea"/>
                <a:cs typeface="+mn-cs"/>
              </a:rPr>
              <a:t>, 2018).</a:t>
            </a:r>
          </a:p>
          <a:p>
            <a:r>
              <a:rPr lang="en-US" sz="1200" kern="1200" dirty="0">
                <a:solidFill>
                  <a:schemeClr val="tx1"/>
                </a:solidFill>
                <a:effectLst/>
                <a:latin typeface="+mn-lt"/>
                <a:ea typeface="+mn-ea"/>
                <a:cs typeface="+mn-cs"/>
              </a:rPr>
              <a:t>Proper implementation of online learning should be encouraged by institutions transforming courses into online completely. This increases the potential of diversity and market opportunities. Installing infrastructure that enables online programs to be taught efficiently involves proper planning, aggressive marketing, and capable technology support (</a:t>
            </a:r>
            <a:r>
              <a:rPr lang="en-US" sz="1200" kern="1200" dirty="0" err="1">
                <a:solidFill>
                  <a:schemeClr val="tx1"/>
                </a:solidFill>
                <a:effectLst/>
                <a:latin typeface="+mn-lt"/>
                <a:ea typeface="+mn-ea"/>
                <a:cs typeface="+mn-cs"/>
              </a:rPr>
              <a:t>Berecz</a:t>
            </a:r>
            <a:r>
              <a:rPr lang="en-US" sz="1200" kern="1200" dirty="0">
                <a:solidFill>
                  <a:schemeClr val="tx1"/>
                </a:solidFill>
                <a:effectLst/>
                <a:latin typeface="+mn-lt"/>
                <a:ea typeface="+mn-ea"/>
                <a:cs typeface="+mn-cs"/>
              </a:rPr>
              <a:t>, 2018)</a:t>
            </a:r>
          </a:p>
          <a:p>
            <a:r>
              <a:rPr lang="en-US" sz="1200" kern="1200" dirty="0">
                <a:solidFill>
                  <a:schemeClr val="tx1"/>
                </a:solidFill>
                <a:effectLst/>
                <a:latin typeface="+mn-lt"/>
                <a:ea typeface="+mn-ea"/>
                <a:cs typeface="+mn-cs"/>
              </a:rPr>
              <a:t>The structure of the curriculum should be listed and well organized to serve the objectives of the course. A breakdown of long lectures to shorter entertaining ones is encouraged using portable document formats (PDFs) for complex units (</a:t>
            </a:r>
            <a:r>
              <a:rPr lang="en-US" sz="1200" kern="1200" dirty="0" err="1">
                <a:solidFill>
                  <a:schemeClr val="tx1"/>
                </a:solidFill>
                <a:effectLst/>
                <a:latin typeface="+mn-lt"/>
                <a:ea typeface="+mn-ea"/>
                <a:cs typeface="+mn-cs"/>
              </a:rPr>
              <a:t>Berecz</a:t>
            </a:r>
            <a:r>
              <a:rPr lang="en-US" sz="1200" kern="1200" dirty="0">
                <a:solidFill>
                  <a:schemeClr val="tx1"/>
                </a:solidFill>
                <a:effectLst/>
                <a:latin typeface="+mn-lt"/>
                <a:ea typeface="+mn-ea"/>
                <a:cs typeface="+mn-cs"/>
              </a:rPr>
              <a:t>, 2018). E-learning is made more intriguing by using visually appealing content such as photos, videos, animations, and graphics (</a:t>
            </a:r>
            <a:r>
              <a:rPr lang="en-US" sz="1200" kern="1200" dirty="0" err="1">
                <a:solidFill>
                  <a:schemeClr val="tx1"/>
                </a:solidFill>
                <a:effectLst/>
                <a:latin typeface="+mn-lt"/>
                <a:ea typeface="+mn-ea"/>
                <a:cs typeface="+mn-cs"/>
              </a:rPr>
              <a:t>McCleskey</a:t>
            </a:r>
            <a:r>
              <a:rPr lang="en-US" sz="1200" kern="1200" dirty="0">
                <a:solidFill>
                  <a:schemeClr val="tx1"/>
                </a:solidFill>
                <a:effectLst/>
                <a:latin typeface="+mn-lt"/>
                <a:ea typeface="+mn-ea"/>
                <a:cs typeface="+mn-cs"/>
              </a:rPr>
              <a:t>, 2021).</a:t>
            </a:r>
          </a:p>
          <a:p>
            <a:r>
              <a:rPr lang="en-US" sz="1200" kern="1200" dirty="0">
                <a:solidFill>
                  <a:schemeClr val="tx1"/>
                </a:solidFill>
                <a:effectLst/>
                <a:latin typeface="+mn-lt"/>
                <a:ea typeface="+mn-ea"/>
                <a:cs typeface="+mn-cs"/>
              </a:rPr>
              <a:t>Providing training on the use of e-learning systems helps in dealing with resistance to technological changes thus its implementation. Training is focused on the development of human resources in utilizing online learning technology.</a:t>
            </a:r>
          </a:p>
          <a:p>
            <a:r>
              <a:rPr lang="en-US" sz="1200" kern="1200" dirty="0">
                <a:solidFill>
                  <a:schemeClr val="tx1"/>
                </a:solidFill>
                <a:effectLst/>
                <a:latin typeface="+mn-lt"/>
                <a:ea typeface="+mn-ea"/>
                <a:cs typeface="+mn-cs"/>
              </a:rPr>
              <a:t>Challenges:</a:t>
            </a:r>
          </a:p>
          <a:p>
            <a:r>
              <a:rPr lang="en-US" sz="1200" kern="1200" dirty="0">
                <a:solidFill>
                  <a:schemeClr val="tx1"/>
                </a:solidFill>
                <a:effectLst/>
                <a:latin typeface="+mn-lt"/>
                <a:ea typeface="+mn-ea"/>
                <a:cs typeface="+mn-cs"/>
              </a:rPr>
              <a:t>Learning is a social cognitive task and sometimes requires physical interaction. For this reason, it is not capable of completely replacing traditional learning techniques. Students get bored looking at a computer screen for a long time, especially in preparatory classes (Al-</a:t>
            </a:r>
            <a:r>
              <a:rPr lang="en-US" sz="1200" kern="1200" dirty="0" err="1">
                <a:solidFill>
                  <a:schemeClr val="tx1"/>
                </a:solidFill>
                <a:effectLst/>
                <a:latin typeface="+mn-lt"/>
                <a:ea typeface="+mn-ea"/>
                <a:cs typeface="+mn-cs"/>
              </a:rPr>
              <a:t>Jardani</a:t>
            </a:r>
            <a:r>
              <a:rPr lang="en-US" sz="1200" kern="1200" dirty="0">
                <a:solidFill>
                  <a:schemeClr val="tx1"/>
                </a:solidFill>
                <a:effectLst/>
                <a:latin typeface="+mn-lt"/>
                <a:ea typeface="+mn-ea"/>
                <a:cs typeface="+mn-cs"/>
              </a:rPr>
              <a:t>, 2020). It poses a challenge for tactile learners who are used to conventional classroom socialization since they do not get to experience real-time sharing of ideas, knowledge, and information (</a:t>
            </a:r>
            <a:r>
              <a:rPr lang="en-US" sz="1200" kern="1200" dirty="0" err="1">
                <a:solidFill>
                  <a:schemeClr val="tx1"/>
                </a:solidFill>
                <a:effectLst/>
                <a:latin typeface="+mn-lt"/>
                <a:ea typeface="+mn-ea"/>
                <a:cs typeface="+mn-cs"/>
              </a:rPr>
              <a:t>Ullah</a:t>
            </a:r>
            <a:r>
              <a:rPr lang="en-US" sz="1200" kern="1200" dirty="0">
                <a:solidFill>
                  <a:schemeClr val="tx1"/>
                </a:solidFill>
                <a:effectLst/>
                <a:latin typeface="+mn-lt"/>
                <a:ea typeface="+mn-ea"/>
                <a:cs typeface="+mn-cs"/>
              </a:rPr>
              <a:t>, Ashraf, </a:t>
            </a:r>
            <a:r>
              <a:rPr lang="en-US" sz="1200" kern="1200" dirty="0" err="1">
                <a:solidFill>
                  <a:schemeClr val="tx1"/>
                </a:solidFill>
                <a:effectLst/>
                <a:latin typeface="+mn-lt"/>
                <a:ea typeface="+mn-ea"/>
                <a:cs typeface="+mn-cs"/>
              </a:rPr>
              <a:t>Shanza</a:t>
            </a:r>
            <a:r>
              <a:rPr lang="en-US" sz="1200" kern="1200" dirty="0">
                <a:solidFill>
                  <a:schemeClr val="tx1"/>
                </a:solidFill>
                <a:effectLst/>
                <a:latin typeface="+mn-lt"/>
                <a:ea typeface="+mn-ea"/>
                <a:cs typeface="+mn-cs"/>
              </a:rPr>
              <a:t>, &amp; Ahmed, 2021). Students' inadequate capacity to participate in open distance learning is attributed to insufficient access to reliable internet and lack of latest technology such as smartphones due to financial limitations (</a:t>
            </a:r>
            <a:r>
              <a:rPr lang="en-US" sz="1200" kern="1200" dirty="0" err="1">
                <a:solidFill>
                  <a:schemeClr val="tx1"/>
                </a:solidFill>
                <a:effectLst/>
                <a:latin typeface="+mn-lt"/>
                <a:ea typeface="+mn-ea"/>
                <a:cs typeface="+mn-cs"/>
              </a:rPr>
              <a:t>Karademir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Yaman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Saatçioğlu</a:t>
            </a:r>
            <a:r>
              <a:rPr lang="en-US" sz="1200" kern="1200" dirty="0">
                <a:solidFill>
                  <a:schemeClr val="tx1"/>
                </a:solidFill>
                <a:effectLst/>
                <a:latin typeface="+mn-lt"/>
                <a:ea typeface="+mn-ea"/>
                <a:cs typeface="+mn-cs"/>
              </a:rPr>
              <a:t>, 2020). E-learning is dependent on technology such as the internet and computers. Therefore, students who have no access to these may not benefit from the vast amount of content offered. The success of any e-learning system is dependent on the stakeholders' attitudes and perceptions of the technology. If their views are negative, then virtual learning technology is abandoned, thus hampering the realization of its benefits consequently causing losses on the institution's effort to maintain such systems (</a:t>
            </a:r>
            <a:r>
              <a:rPr lang="en-US" sz="1200" kern="1200" dirty="0" err="1">
                <a:solidFill>
                  <a:schemeClr val="tx1"/>
                </a:solidFill>
                <a:effectLst/>
                <a:latin typeface="+mn-lt"/>
                <a:ea typeface="+mn-ea"/>
                <a:cs typeface="+mn-cs"/>
              </a:rPr>
              <a:t>Almaiah</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Jalil</a:t>
            </a:r>
            <a:r>
              <a:rPr lang="en-US" sz="1200" kern="1200" dirty="0">
                <a:solidFill>
                  <a:schemeClr val="tx1"/>
                </a:solidFill>
                <a:effectLst/>
                <a:latin typeface="+mn-lt"/>
                <a:ea typeface="+mn-ea"/>
                <a:cs typeface="+mn-cs"/>
              </a:rPr>
              <a:t>, 2014). It is also dependent on technology such as the internet and computers; therefore, students who have no access to these may not benefit from the vast amount of content offered. Technology at times suffers system errors and interruptions. These affect students' organization of study time, leading to a decrease in motivation. Moreover, physical interaction absent in online learning brings the feeling of isolation to the student. Computer ergonomics-related health effects may also result from prolonged hours of screen time (</a:t>
            </a:r>
            <a:r>
              <a:rPr lang="en-US" sz="1200" kern="1200" dirty="0" err="1">
                <a:solidFill>
                  <a:schemeClr val="tx1"/>
                </a:solidFill>
                <a:effectLst/>
                <a:latin typeface="+mn-lt"/>
                <a:ea typeface="+mn-ea"/>
                <a:cs typeface="+mn-cs"/>
              </a:rPr>
              <a:t>Coman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Laurentiu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Luiza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Stanciu</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Bularca</a:t>
            </a:r>
            <a:r>
              <a:rPr lang="en-US" sz="1200" kern="1200" dirty="0">
                <a:solidFill>
                  <a:schemeClr val="tx1"/>
                </a:solidFill>
                <a:effectLst/>
                <a:latin typeface="+mn-lt"/>
                <a:ea typeface="+mn-ea"/>
                <a:cs typeface="+mn-cs"/>
              </a:rPr>
              <a:t>, 2020).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6D1A3370-F449-4088-B8B4-149E4C45A366}" type="slidenum">
              <a:rPr lang="en-US" smtClean="0"/>
              <a:t>3</a:t>
            </a:fld>
            <a:endParaRPr lang="en-US"/>
          </a:p>
        </p:txBody>
      </p:sp>
    </p:spTree>
    <p:extLst>
      <p:ext uri="{BB962C8B-B14F-4D97-AF65-F5344CB8AC3E}">
        <p14:creationId xmlns:p14="http://schemas.microsoft.com/office/powerpoint/2010/main" val="1930459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were three objectives that the project sort to accomplish. These were to </a:t>
            </a:r>
            <a:r>
              <a:rPr lang="en-US" sz="1200" dirty="0">
                <a:latin typeface="Arial" panose="020B0604020202020204" pitchFamily="34" charset="0"/>
                <a:cs typeface="Arial" panose="020B0604020202020204" pitchFamily="34" charset="0"/>
              </a:rPr>
              <a:t>review technical aspects of e-learning, explore its strategies and evaluate challenges faced in its implementation. The aims and objectives were all met.</a:t>
            </a:r>
            <a:endParaRPr lang="en-US" dirty="0"/>
          </a:p>
        </p:txBody>
      </p:sp>
      <p:sp>
        <p:nvSpPr>
          <p:cNvPr id="4" name="Slide Number Placeholder 3"/>
          <p:cNvSpPr>
            <a:spLocks noGrp="1"/>
          </p:cNvSpPr>
          <p:nvPr>
            <p:ph type="sldNum" sz="quarter" idx="5"/>
          </p:nvPr>
        </p:nvSpPr>
        <p:spPr/>
        <p:txBody>
          <a:bodyPr/>
          <a:lstStyle/>
          <a:p>
            <a:fld id="{6D1A3370-F449-4088-B8B4-149E4C45A366}" type="slidenum">
              <a:rPr lang="en-US" smtClean="0"/>
              <a:t>4</a:t>
            </a:fld>
            <a:endParaRPr lang="en-US"/>
          </a:p>
        </p:txBody>
      </p:sp>
    </p:spTree>
    <p:extLst>
      <p:ext uri="{BB962C8B-B14F-4D97-AF65-F5344CB8AC3E}">
        <p14:creationId xmlns:p14="http://schemas.microsoft.com/office/powerpoint/2010/main" val="1633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Key literature related to the project is a 2018 journal by </a:t>
            </a:r>
            <a:r>
              <a:rPr lang="en-US" dirty="0" err="1"/>
              <a:t>Berecz</a:t>
            </a:r>
            <a:r>
              <a:rPr lang="en-US" dirty="0"/>
              <a:t> on an overview of e-learning strategies from the point of view of higher education. </a:t>
            </a:r>
            <a:r>
              <a:rPr lang="en-US" dirty="0" err="1"/>
              <a:t>Berecz</a:t>
            </a:r>
            <a:r>
              <a:rPr lang="en-US" dirty="0"/>
              <a:t> is of the opinion that regional and government-level digital strategies fail to include tasks that ensure e-learning strategies are constantly re-evaluated and refreshed to keep up with technology. He further explores e-learning strategy samples and models that can be borrowed for implementation. </a:t>
            </a:r>
          </a:p>
        </p:txBody>
      </p:sp>
      <p:sp>
        <p:nvSpPr>
          <p:cNvPr id="4" name="Slide Number Placeholder 3"/>
          <p:cNvSpPr>
            <a:spLocks noGrp="1"/>
          </p:cNvSpPr>
          <p:nvPr>
            <p:ph type="sldNum" sz="quarter" idx="5"/>
          </p:nvPr>
        </p:nvSpPr>
        <p:spPr/>
        <p:txBody>
          <a:bodyPr/>
          <a:lstStyle/>
          <a:p>
            <a:fld id="{6D1A3370-F449-4088-B8B4-149E4C45A366}" type="slidenum">
              <a:rPr lang="en-US" smtClean="0"/>
              <a:t>5</a:t>
            </a:fld>
            <a:endParaRPr lang="en-US"/>
          </a:p>
        </p:txBody>
      </p:sp>
    </p:spTree>
    <p:extLst>
      <p:ext uri="{BB962C8B-B14F-4D97-AF65-F5344CB8AC3E}">
        <p14:creationId xmlns:p14="http://schemas.microsoft.com/office/powerpoint/2010/main" val="207732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qualitative research design approach is used. Given that qualitative research is based on how information is interpreted, then ethical, biases, values, and personal background need to be considered. The next slide touches on most of these, specifically, ethical considerations. </a:t>
            </a:r>
          </a:p>
          <a:p>
            <a:pPr marL="0" indent="0">
              <a:buFont typeface="Arial" panose="020B0604020202020204" pitchFamily="34" charset="0"/>
              <a:buNone/>
            </a:pPr>
            <a:r>
              <a:rPr lang="en-US" dirty="0"/>
              <a:t>Data collection and recording is the next step which includes sampling (through which boundaries are set), collecting information by semi-structured and unstructured observations, documents, interviews and visual materials. Recording of information is planned prior to data collection and the methods include handwritten notes, video and audio recording. Data collected is then analyzed by rewatching recorded interviews to gain insights, winnowing data obtained from documents and representing the information obtained in themes for instance; technological aspects, strategies and challenges. Interpretation is then done which involves summarizing the findings while comparing it to literature, a discussion to give a personal opinion from the findings, stating challenges and defining areas for further research.</a:t>
            </a:r>
          </a:p>
        </p:txBody>
      </p:sp>
      <p:sp>
        <p:nvSpPr>
          <p:cNvPr id="4" name="Slide Number Placeholder 3"/>
          <p:cNvSpPr>
            <a:spLocks noGrp="1"/>
          </p:cNvSpPr>
          <p:nvPr>
            <p:ph type="sldNum" sz="quarter" idx="5"/>
          </p:nvPr>
        </p:nvSpPr>
        <p:spPr/>
        <p:txBody>
          <a:bodyPr/>
          <a:lstStyle/>
          <a:p>
            <a:fld id="{6D1A3370-F449-4088-B8B4-149E4C45A366}" type="slidenum">
              <a:rPr lang="en-US" smtClean="0"/>
              <a:t>6</a:t>
            </a:fld>
            <a:endParaRPr lang="en-US"/>
          </a:p>
        </p:txBody>
      </p:sp>
    </p:spTree>
    <p:extLst>
      <p:ext uri="{BB962C8B-B14F-4D97-AF65-F5344CB8AC3E}">
        <p14:creationId xmlns:p14="http://schemas.microsoft.com/office/powerpoint/2010/main" val="2920917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Permissions</a:t>
            </a:r>
          </a:p>
          <a:p>
            <a:pPr marL="0" indent="0">
              <a:buFont typeface="Arial" panose="020B0604020202020204" pitchFamily="34" charset="0"/>
              <a:buNone/>
            </a:pPr>
            <a:r>
              <a:rPr lang="en-US" b="0" dirty="0"/>
              <a:t>Obtaining approval from some authors on publishing part of their work on matters concerning e-learning; also seeking consent from interviewees on their opinions and ideologies being included in the project. Some sites, such as libraries with a rich source of information on e-learning, require approval from authorities and management to gain access to certain parts which are deemed to have modern technology.</a:t>
            </a:r>
          </a:p>
          <a:p>
            <a:pPr marL="0" indent="0">
              <a:buFont typeface="Arial" panose="020B0604020202020204" pitchFamily="34" charset="0"/>
              <a:buNone/>
            </a:pPr>
            <a:r>
              <a:rPr lang="en-US" b="1" dirty="0"/>
              <a:t>Transparency</a:t>
            </a:r>
          </a:p>
          <a:p>
            <a:pPr marL="0" indent="0">
              <a:buFont typeface="Arial" panose="020B0604020202020204" pitchFamily="34" charset="0"/>
              <a:buNone/>
            </a:pPr>
            <a:r>
              <a:rPr lang="en-US" b="0" dirty="0"/>
              <a:t>There is a need to disclose the purpose of the study to the participants to obtain an unbiased response, which improves the quality of the research. It is critical, especially when obtaining information from stakeholders on challenges faced during the implementation of online learning.</a:t>
            </a:r>
          </a:p>
          <a:p>
            <a:pPr marL="0" indent="0">
              <a:buFont typeface="Arial" panose="020B0604020202020204" pitchFamily="34" charset="0"/>
              <a:buNone/>
            </a:pPr>
            <a:r>
              <a:rPr lang="en-US" b="1" dirty="0"/>
              <a:t>Privacy</a:t>
            </a:r>
          </a:p>
          <a:p>
            <a:pPr marL="0" indent="0">
              <a:buFont typeface="Arial" panose="020B0604020202020204" pitchFamily="34" charset="0"/>
              <a:buNone/>
            </a:pPr>
            <a:r>
              <a:rPr lang="en-US" b="0" dirty="0"/>
              <a:t>The privacy of the participants is paramount. In order to achieve this, then responses within the research are disassociated from the participants; this guarantees anonymity. Pseudonyms and aliases are also used. Information on e-learning challenges, technical aspects within institutions, and strategies are often guarded; hence the participants need assurance of privacy.</a:t>
            </a:r>
            <a:endParaRPr lang="en-US" b="1"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 </a:t>
            </a:r>
          </a:p>
        </p:txBody>
      </p:sp>
      <p:sp>
        <p:nvSpPr>
          <p:cNvPr id="4" name="Slide Number Placeholder 3"/>
          <p:cNvSpPr>
            <a:spLocks noGrp="1"/>
          </p:cNvSpPr>
          <p:nvPr>
            <p:ph type="sldNum" sz="quarter" idx="5"/>
          </p:nvPr>
        </p:nvSpPr>
        <p:spPr/>
        <p:txBody>
          <a:bodyPr/>
          <a:lstStyle/>
          <a:p>
            <a:fld id="{6D1A3370-F449-4088-B8B4-149E4C45A366}" type="slidenum">
              <a:rPr lang="en-US" smtClean="0"/>
              <a:t>7</a:t>
            </a:fld>
            <a:endParaRPr lang="en-US"/>
          </a:p>
        </p:txBody>
      </p:sp>
    </p:spTree>
    <p:extLst>
      <p:ext uri="{BB962C8B-B14F-4D97-AF65-F5344CB8AC3E}">
        <p14:creationId xmlns:p14="http://schemas.microsoft.com/office/powerpoint/2010/main" val="1979887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Two weeks of exploring all the aspects of ethical consideration include obtaining permission from relevant authorities and learning the area's norm and culture to be studied. Four to five weeks of data collection and recording while ensuring quality is given priority over quantity. Another four to five weeks of analysis and finally four weeks of interpretation.</a:t>
            </a:r>
          </a:p>
        </p:txBody>
      </p:sp>
      <p:sp>
        <p:nvSpPr>
          <p:cNvPr id="4" name="Slide Number Placeholder 3"/>
          <p:cNvSpPr>
            <a:spLocks noGrp="1"/>
          </p:cNvSpPr>
          <p:nvPr>
            <p:ph type="sldNum" sz="quarter" idx="5"/>
          </p:nvPr>
        </p:nvSpPr>
        <p:spPr/>
        <p:txBody>
          <a:bodyPr/>
          <a:lstStyle/>
          <a:p>
            <a:fld id="{6D1A3370-F449-4088-B8B4-149E4C45A366}" type="slidenum">
              <a:rPr lang="en-US" smtClean="0"/>
              <a:t>8</a:t>
            </a:fld>
            <a:endParaRPr lang="en-US"/>
          </a:p>
        </p:txBody>
      </p:sp>
    </p:spTree>
    <p:extLst>
      <p:ext uri="{BB962C8B-B14F-4D97-AF65-F5344CB8AC3E}">
        <p14:creationId xmlns:p14="http://schemas.microsoft.com/office/powerpoint/2010/main" val="2041166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Institutions have implemented this form of learning due to its flexibility and location-independent characteristic to contact their students, especially during the COVID-19 pandemic.  As technology advances, the use and need for e-learning systems increases. The various platforms and technologies such as blended learning, flipped classrooms, synchronous and asynchronous learning, open education resource, and massive online open courses improve the learning experience. The major limitation is that the learning process mostly tends towards a training form of learning than education.  However, despite the various setbacks,  e-learning is still an efficient and effective method of knowledge acquisition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3B68C9D-7BD3-4AAA-9DF2-B25092008314}" type="slidenum">
              <a:rPr lang="en-US" smtClean="0"/>
              <a:t>9</a:t>
            </a:fld>
            <a:endParaRPr lang="en-US"/>
          </a:p>
        </p:txBody>
      </p:sp>
    </p:spTree>
    <p:extLst>
      <p:ext uri="{BB962C8B-B14F-4D97-AF65-F5344CB8AC3E}">
        <p14:creationId xmlns:p14="http://schemas.microsoft.com/office/powerpoint/2010/main" val="808494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10/12/2021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139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85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10/12/2021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75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10/12/2021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0146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10/12/2021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25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19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07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3279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10/12/2021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19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4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10/12/2021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36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52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66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276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44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88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043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10/12/2021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370063"/>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F6B1-DF1D-44EF-8FBC-DA2F8BD6B264}"/>
              </a:ext>
            </a:extLst>
          </p:cNvPr>
          <p:cNvSpPr>
            <a:spLocks noGrp="1"/>
          </p:cNvSpPr>
          <p:nvPr>
            <p:ph type="ctrTitle"/>
          </p:nvPr>
        </p:nvSpPr>
        <p:spPr>
          <a:xfrm>
            <a:off x="1745562" y="727438"/>
            <a:ext cx="8915399" cy="1971551"/>
          </a:xfrm>
        </p:spPr>
        <p:txBody>
          <a:bodyPr/>
          <a:lstStyle/>
          <a:p>
            <a:pPr algn="ctr"/>
            <a:r>
              <a:rPr lang="en-US" b="1" dirty="0">
                <a:latin typeface="Times New Roman" panose="02020603050405020304" pitchFamily="18" charset="0"/>
                <a:cs typeface="Times New Roman" panose="02020603050405020304" pitchFamily="18" charset="0"/>
              </a:rPr>
              <a:t>IMPLEMENTATION OF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E-LEARNING</a:t>
            </a:r>
          </a:p>
        </p:txBody>
      </p:sp>
      <p:sp>
        <p:nvSpPr>
          <p:cNvPr id="3" name="Subtitle 2">
            <a:extLst>
              <a:ext uri="{FF2B5EF4-FFF2-40B4-BE49-F238E27FC236}">
                <a16:creationId xmlns:a16="http://schemas.microsoft.com/office/drawing/2014/main" id="{C855ED94-E269-4F20-88D2-3959F9A8E68C}"/>
              </a:ext>
            </a:extLst>
          </p:cNvPr>
          <p:cNvSpPr>
            <a:spLocks noGrp="1"/>
          </p:cNvSpPr>
          <p:nvPr>
            <p:ph type="subTitle" idx="1"/>
          </p:nvPr>
        </p:nvSpPr>
        <p:spPr>
          <a:xfrm>
            <a:off x="1975438" y="3454216"/>
            <a:ext cx="8915399" cy="2198024"/>
          </a:xfrm>
        </p:spPr>
        <p:txBody>
          <a:bodyPr>
            <a:normAutofit/>
          </a:bodyPr>
          <a:lstStyle/>
          <a:p>
            <a:pPr algn="ctr"/>
            <a:r>
              <a:rPr lang="en-US" sz="3600" dirty="0">
                <a:latin typeface="Times New Roman" panose="02020603050405020304" pitchFamily="18" charset="0"/>
                <a:cs typeface="Times New Roman" panose="02020603050405020304" pitchFamily="18" charset="0"/>
              </a:rPr>
              <a:t>by</a:t>
            </a:r>
          </a:p>
          <a:p>
            <a:pPr algn="ctr"/>
            <a:r>
              <a:rPr lang="en-US" sz="3600" dirty="0">
                <a:latin typeface="Times New Roman" panose="02020603050405020304" pitchFamily="18" charset="0"/>
                <a:cs typeface="Times New Roman" panose="02020603050405020304" pitchFamily="18" charset="0"/>
              </a:rPr>
              <a:t>Richard Garcia                                   </a:t>
            </a:r>
          </a:p>
        </p:txBody>
      </p:sp>
      <p:sp>
        <p:nvSpPr>
          <p:cNvPr id="6" name="Slide Number Placeholder 5">
            <a:extLst>
              <a:ext uri="{FF2B5EF4-FFF2-40B4-BE49-F238E27FC236}">
                <a16:creationId xmlns:a16="http://schemas.microsoft.com/office/drawing/2014/main" id="{4A6626A8-6396-4002-8500-FC991372442D}"/>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1</a:t>
            </a:fld>
            <a:endParaRPr lang="en-US" dirty="0">
              <a:solidFill>
                <a:srgbClr val="FF0000"/>
              </a:solidFill>
            </a:endParaRPr>
          </a:p>
        </p:txBody>
      </p:sp>
    </p:spTree>
    <p:extLst>
      <p:ext uri="{BB962C8B-B14F-4D97-AF65-F5344CB8AC3E}">
        <p14:creationId xmlns:p14="http://schemas.microsoft.com/office/powerpoint/2010/main" val="177125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53177"/>
            <a:ext cx="8911687" cy="832157"/>
          </a:xfrm>
        </p:spPr>
        <p:txBody>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761067" y="1303867"/>
            <a:ext cx="9743545" cy="5232400"/>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Al-</a:t>
            </a:r>
            <a:r>
              <a:rPr lang="en-US" dirty="0" err="1">
                <a:latin typeface="Times New Roman" panose="02020603050405020304" pitchFamily="18" charset="0"/>
                <a:cs typeface="Times New Roman" panose="02020603050405020304" pitchFamily="18" charset="0"/>
              </a:rPr>
              <a:t>Jardani</a:t>
            </a:r>
            <a:r>
              <a:rPr lang="en-US" dirty="0">
                <a:latin typeface="Times New Roman" panose="02020603050405020304" pitchFamily="18" charset="0"/>
                <a:cs typeface="Times New Roman" panose="02020603050405020304" pitchFamily="18" charset="0"/>
              </a:rPr>
              <a:t>, K. S. (2020). E-learning in higher education: Challenges and 	opportunities. International Journal of Innovation, Creativity and Change, 4(11), 	57-64.</a:t>
            </a:r>
          </a:p>
          <a:p>
            <a:pPr>
              <a:lnSpc>
                <a:spcPct val="150000"/>
              </a:lnSpc>
            </a:pPr>
            <a:r>
              <a:rPr lang="en-US" dirty="0" err="1">
                <a:latin typeface="Times New Roman" panose="02020603050405020304" pitchFamily="18" charset="0"/>
                <a:cs typeface="Times New Roman" panose="02020603050405020304" pitchFamily="18" charset="0"/>
              </a:rPr>
              <a:t>Almaiah</a:t>
            </a:r>
            <a:r>
              <a:rPr lang="en-US" dirty="0">
                <a:latin typeface="Times New Roman" panose="02020603050405020304" pitchFamily="18" charset="0"/>
                <a:cs typeface="Times New Roman" panose="02020603050405020304" pitchFamily="18" charset="0"/>
              </a:rPr>
              <a:t>, M. A., &amp; </a:t>
            </a:r>
            <a:r>
              <a:rPr lang="en-US" dirty="0" err="1">
                <a:latin typeface="Times New Roman" panose="02020603050405020304" pitchFamily="18" charset="0"/>
                <a:cs typeface="Times New Roman" panose="02020603050405020304" pitchFamily="18" charset="0"/>
              </a:rPr>
              <a:t>Jalil</a:t>
            </a:r>
            <a:r>
              <a:rPr lang="en-US" dirty="0">
                <a:latin typeface="Times New Roman" panose="02020603050405020304" pitchFamily="18" charset="0"/>
                <a:cs typeface="Times New Roman" panose="02020603050405020304" pitchFamily="18" charset="0"/>
              </a:rPr>
              <a:t>, M. A. (2014). Investigating students' perceptions on mobile 	learning services. International Journal of Interactive Mobile Technologies, 8(4), 	31-36.</a:t>
            </a:r>
          </a:p>
          <a:p>
            <a:pPr>
              <a:lnSpc>
                <a:spcPct val="150000"/>
              </a:lnSpc>
            </a:pPr>
            <a:r>
              <a:rPr lang="en-US" dirty="0" err="1">
                <a:latin typeface="Times New Roman" panose="02020603050405020304" pitchFamily="18" charset="0"/>
                <a:cs typeface="Times New Roman" panose="02020603050405020304" pitchFamily="18" charset="0"/>
              </a:rPr>
              <a:t>Ansong</a:t>
            </a:r>
            <a:r>
              <a:rPr lang="en-US" dirty="0">
                <a:latin typeface="Times New Roman" panose="02020603050405020304" pitchFamily="18" charset="0"/>
                <a:cs typeface="Times New Roman" panose="02020603050405020304" pitchFamily="18" charset="0"/>
              </a:rPr>
              <a:t>, E., </a:t>
            </a:r>
            <a:r>
              <a:rPr lang="en-US" dirty="0" err="1">
                <a:latin typeface="Times New Roman" panose="02020603050405020304" pitchFamily="18" charset="0"/>
                <a:cs typeface="Times New Roman" panose="02020603050405020304" pitchFamily="18" charset="0"/>
              </a:rPr>
              <a:t>Boateng</a:t>
            </a:r>
            <a:r>
              <a:rPr lang="en-US" dirty="0">
                <a:latin typeface="Times New Roman" panose="02020603050405020304" pitchFamily="18" charset="0"/>
                <a:cs typeface="Times New Roman" panose="02020603050405020304" pitchFamily="18" charset="0"/>
              </a:rPr>
              <a:t>, R., L., B. S., &amp; Anderson, A. B. (2017). The nature of E-	learning adoption by stakeholders of a university in Africa. E-learning and Digital 	Media, 14(4), 226-243</a:t>
            </a:r>
          </a:p>
          <a:p>
            <a:pPr>
              <a:lnSpc>
                <a:spcPct val="150000"/>
              </a:lnSpc>
            </a:pPr>
            <a:r>
              <a:rPr lang="en-US" dirty="0" err="1">
                <a:latin typeface="Times New Roman" panose="02020603050405020304" pitchFamily="18" charset="0"/>
                <a:cs typeface="Times New Roman" panose="02020603050405020304" pitchFamily="18" charset="0"/>
              </a:rPr>
              <a:t>Berecz</a:t>
            </a:r>
            <a:r>
              <a:rPr lang="en-US" dirty="0">
                <a:latin typeface="Times New Roman" panose="02020603050405020304" pitchFamily="18" charset="0"/>
                <a:cs typeface="Times New Roman" panose="02020603050405020304" pitchFamily="18" charset="0"/>
              </a:rPr>
              <a:t>, A. (2018). Overview of e-learning strategies from the point of view of 	higher education. Journal of Applied Multimedia, 4(13), 117-127.</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6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0557"/>
          </a:xfrm>
        </p:spPr>
        <p:txBody>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964267" y="1625601"/>
            <a:ext cx="9540345" cy="5046132"/>
          </a:xfrm>
        </p:spPr>
        <p:txBody>
          <a:bodyPr>
            <a:normAutofit fontScale="92500" lnSpcReduction="20000"/>
          </a:bodyPr>
          <a:lstStyle/>
          <a:p>
            <a:pPr>
              <a:lnSpc>
                <a:spcPct val="150000"/>
              </a:lnSpc>
            </a:pPr>
            <a:r>
              <a:rPr lang="en-US" dirty="0" err="1">
                <a:latin typeface="Times New Roman" panose="02020603050405020304" pitchFamily="18" charset="0"/>
                <a:cs typeface="Times New Roman" panose="02020603050405020304" pitchFamily="18" charset="0"/>
              </a:rPr>
              <a:t>Chitra</a:t>
            </a:r>
            <a:r>
              <a:rPr lang="en-US" dirty="0">
                <a:latin typeface="Times New Roman" panose="02020603050405020304" pitchFamily="18" charset="0"/>
                <a:cs typeface="Times New Roman" panose="02020603050405020304" pitchFamily="18" charset="0"/>
              </a:rPr>
              <a:t>, P. A., &amp; Raj, A. M. (2018). E-learning. Journal of Applied and Advanced 	Research, 3(1), S11-S13.</a:t>
            </a:r>
          </a:p>
          <a:p>
            <a:pPr>
              <a:lnSpc>
                <a:spcPct val="150000"/>
              </a:lnSpc>
            </a:pPr>
            <a:r>
              <a:rPr lang="en-US" dirty="0" err="1">
                <a:latin typeface="Times New Roman" panose="02020603050405020304" pitchFamily="18" charset="0"/>
                <a:cs typeface="Times New Roman" panose="02020603050405020304" pitchFamily="18" charset="0"/>
              </a:rPr>
              <a:t>Coman</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Laurentiu</a:t>
            </a:r>
            <a:r>
              <a:rPr lang="en-US" dirty="0">
                <a:latin typeface="Times New Roman" panose="02020603050405020304" pitchFamily="18" charset="0"/>
                <a:cs typeface="Times New Roman" panose="02020603050405020304" pitchFamily="18" charset="0"/>
              </a:rPr>
              <a:t>, G. T., </a:t>
            </a:r>
            <a:r>
              <a:rPr lang="en-US" dirty="0" err="1">
                <a:latin typeface="Times New Roman" panose="02020603050405020304" pitchFamily="18" charset="0"/>
                <a:cs typeface="Times New Roman" panose="02020603050405020304" pitchFamily="18" charset="0"/>
              </a:rPr>
              <a:t>Luiza</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Stanciu</a:t>
            </a:r>
            <a:r>
              <a:rPr lang="en-US" dirty="0">
                <a:latin typeface="Times New Roman" panose="02020603050405020304" pitchFamily="18" charset="0"/>
                <a:cs typeface="Times New Roman" panose="02020603050405020304" pitchFamily="18" charset="0"/>
              </a:rPr>
              <a:t>, C., &amp; </a:t>
            </a:r>
            <a:r>
              <a:rPr lang="en-US" dirty="0" err="1">
                <a:latin typeface="Times New Roman" panose="02020603050405020304" pitchFamily="18" charset="0"/>
                <a:cs typeface="Times New Roman" panose="02020603050405020304" pitchFamily="18" charset="0"/>
              </a:rPr>
              <a:t>Bularca</a:t>
            </a:r>
            <a:r>
              <a:rPr lang="en-US" dirty="0">
                <a:latin typeface="Times New Roman" panose="02020603050405020304" pitchFamily="18" charset="0"/>
                <a:cs typeface="Times New Roman" panose="02020603050405020304" pitchFamily="18" charset="0"/>
              </a:rPr>
              <a:t>, M. C. (2020, 	December 11). Online teaching and learning in higher education during the 	coronavirus pandemic: Students' perspective. Sustainability, pp. 1-24.</a:t>
            </a:r>
          </a:p>
          <a:p>
            <a:pPr>
              <a:lnSpc>
                <a:spcPct val="150000"/>
              </a:lnSpc>
            </a:pPr>
            <a:r>
              <a:rPr lang="en-US" dirty="0" err="1">
                <a:latin typeface="Times New Roman" panose="02020603050405020304" pitchFamily="18" charset="0"/>
                <a:cs typeface="Times New Roman" panose="02020603050405020304" pitchFamily="18" charset="0"/>
              </a:rPr>
              <a:t>Dhull</a:t>
            </a:r>
            <a:r>
              <a:rPr lang="en-US" dirty="0">
                <a:latin typeface="Times New Roman" panose="02020603050405020304" pitchFamily="18" charset="0"/>
                <a:cs typeface="Times New Roman" panose="02020603050405020304" pitchFamily="18" charset="0"/>
              </a:rPr>
              <a:t>, I., &amp; </a:t>
            </a:r>
            <a:r>
              <a:rPr lang="en-US" dirty="0" err="1">
                <a:latin typeface="Times New Roman" panose="02020603050405020304" pitchFamily="18" charset="0"/>
                <a:cs typeface="Times New Roman" panose="02020603050405020304" pitchFamily="18" charset="0"/>
              </a:rPr>
              <a:t>Sakshi</a:t>
            </a:r>
            <a:r>
              <a:rPr lang="en-US" dirty="0">
                <a:latin typeface="Times New Roman" panose="02020603050405020304" pitchFamily="18" charset="0"/>
                <a:cs typeface="Times New Roman" panose="02020603050405020304" pitchFamily="18" charset="0"/>
              </a:rPr>
              <a:t>, A. (2017). Online learning. International Education and 	Research Journal , 3(8), 32-34.</a:t>
            </a:r>
          </a:p>
          <a:p>
            <a:pPr>
              <a:lnSpc>
                <a:spcPct val="150000"/>
              </a:lnSpc>
            </a:pPr>
            <a:r>
              <a:rPr lang="en-US" dirty="0">
                <a:latin typeface="Times New Roman" panose="02020603050405020304" pitchFamily="18" charset="0"/>
                <a:cs typeface="Times New Roman" panose="02020603050405020304" pitchFamily="18" charset="0"/>
              </a:rPr>
              <a:t>Gundy, M., &amp; Berger, M. (2016). Towards a Model Supporting Educational Change. 	Int. J. Inf. Educ. Tech., 6, 232-236.</a:t>
            </a:r>
          </a:p>
          <a:p>
            <a:pPr>
              <a:lnSpc>
                <a:spcPct val="150000"/>
              </a:lnSpc>
            </a:pPr>
            <a:r>
              <a:rPr lang="en-US" dirty="0" err="1">
                <a:latin typeface="Times New Roman" panose="02020603050405020304" pitchFamily="18" charset="0"/>
                <a:cs typeface="Times New Roman" panose="02020603050405020304" pitchFamily="18" charset="0"/>
              </a:rPr>
              <a:t>Hubackova</a:t>
            </a:r>
            <a:r>
              <a:rPr lang="en-US" dirty="0">
                <a:latin typeface="Times New Roman" panose="02020603050405020304" pitchFamily="18" charset="0"/>
                <a:cs typeface="Times New Roman" panose="02020603050405020304" pitchFamily="18" charset="0"/>
              </a:rPr>
              <a:t>, S. (2015). History and perspectives of eLearning. Procedia - Social 	and Behavioral Sciences, 1187-1190.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80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957"/>
          </a:xfrm>
        </p:spPr>
        <p:txBody>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845733" y="1676401"/>
            <a:ext cx="9658879" cy="4741332"/>
          </a:xfrm>
        </p:spPr>
        <p:txBody>
          <a:bodyPr>
            <a:normAutofit fontScale="77500" lnSpcReduction="20000"/>
          </a:bodyPr>
          <a:lstStyle/>
          <a:p>
            <a:pPr>
              <a:lnSpc>
                <a:spcPct val="150000"/>
              </a:lnSpc>
            </a:pPr>
            <a:r>
              <a:rPr lang="en-US" dirty="0" err="1">
                <a:latin typeface="Times New Roman" panose="02020603050405020304" pitchFamily="18" charset="0"/>
                <a:cs typeface="Times New Roman" panose="02020603050405020304" pitchFamily="18" charset="0"/>
              </a:rPr>
              <a:t>Karademir</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Yaman</a:t>
            </a:r>
            <a:r>
              <a:rPr lang="en-US" dirty="0">
                <a:latin typeface="Times New Roman" panose="02020603050405020304" pitchFamily="18" charset="0"/>
                <a:cs typeface="Times New Roman" panose="02020603050405020304" pitchFamily="18" charset="0"/>
              </a:rPr>
              <a:t>, F., &amp; </a:t>
            </a:r>
            <a:r>
              <a:rPr lang="en-US" dirty="0" err="1">
                <a:latin typeface="Times New Roman" panose="02020603050405020304" pitchFamily="18" charset="0"/>
                <a:cs typeface="Times New Roman" panose="02020603050405020304" pitchFamily="18" charset="0"/>
              </a:rPr>
              <a:t>Saatçioğlu</a:t>
            </a:r>
            <a:r>
              <a:rPr lang="en-US" dirty="0">
                <a:latin typeface="Times New Roman" panose="02020603050405020304" pitchFamily="18" charset="0"/>
                <a:cs typeface="Times New Roman" panose="02020603050405020304" pitchFamily="18" charset="0"/>
              </a:rPr>
              <a:t>, Ö. (2020). Challenges of higher education 	institutions against COVID-19: The case of Turkey. Journal of Pedagogical 	Research, 4(4), 453-474.</a:t>
            </a:r>
          </a:p>
          <a:p>
            <a:pPr>
              <a:lnSpc>
                <a:spcPct val="150000"/>
              </a:lnSpc>
            </a:pPr>
            <a:r>
              <a:rPr lang="en-US" dirty="0" err="1">
                <a:latin typeface="Times New Roman" panose="02020603050405020304" pitchFamily="18" charset="0"/>
                <a:cs typeface="Times New Roman" panose="02020603050405020304" pitchFamily="18" charset="0"/>
              </a:rPr>
              <a:t>McCleskey</a:t>
            </a:r>
            <a:r>
              <a:rPr lang="en-US" dirty="0">
                <a:latin typeface="Times New Roman" panose="02020603050405020304" pitchFamily="18" charset="0"/>
                <a:cs typeface="Times New Roman" panose="02020603050405020304" pitchFamily="18" charset="0"/>
              </a:rPr>
              <a:t>, J. (2021, 09 21). Five e-learning design strategies that keep learners 	coming back for more. Retrieved from Learning Solutions: 	https://learningsolutionsmag.com/articles/155/five-e-learning-design-strategies-	that-keep-learners-coming-back-for-more </a:t>
            </a:r>
          </a:p>
          <a:p>
            <a:pPr>
              <a:lnSpc>
                <a:spcPct val="150000"/>
              </a:lnSpc>
            </a:pPr>
            <a:r>
              <a:rPr lang="en-US" dirty="0">
                <a:latin typeface="Times New Roman" panose="02020603050405020304" pitchFamily="18" charset="0"/>
                <a:cs typeface="Times New Roman" panose="02020603050405020304" pitchFamily="18" charset="0"/>
              </a:rPr>
              <a:t>Murray, C., Heinz, M., </a:t>
            </a:r>
            <a:r>
              <a:rPr lang="en-US" dirty="0" err="1">
                <a:latin typeface="Times New Roman" panose="02020603050405020304" pitchFamily="18" charset="0"/>
                <a:cs typeface="Times New Roman" panose="02020603050405020304" pitchFamily="18" charset="0"/>
              </a:rPr>
              <a:t>Munday</a:t>
            </a:r>
            <a:r>
              <a:rPr lang="en-US" dirty="0">
                <a:latin typeface="Times New Roman" panose="02020603050405020304" pitchFamily="18" charset="0"/>
                <a:cs typeface="Times New Roman" panose="02020603050405020304" pitchFamily="18" charset="0"/>
              </a:rPr>
              <a:t>, I., Keane, E., Flynn, N., Connolly, C.,  </a:t>
            </a:r>
            <a:r>
              <a:rPr lang="en-US" dirty="0" err="1">
                <a:latin typeface="Times New Roman" panose="02020603050405020304" pitchFamily="18" charset="0"/>
                <a:cs typeface="Times New Roman" panose="02020603050405020304" pitchFamily="18" charset="0"/>
              </a:rPr>
              <a:t>MacRuairc</a:t>
            </a:r>
            <a:r>
              <a:rPr lang="en-US" dirty="0">
                <a:latin typeface="Times New Roman" panose="02020603050405020304" pitchFamily="18" charset="0"/>
                <a:cs typeface="Times New Roman" panose="02020603050405020304" pitchFamily="18" charset="0"/>
              </a:rPr>
              <a:t>, 	G. (2020). </a:t>
            </a:r>
            <a:r>
              <a:rPr lang="en-US" dirty="0" err="1">
                <a:latin typeface="Times New Roman" panose="02020603050405020304" pitchFamily="18" charset="0"/>
                <a:cs typeface="Times New Roman" panose="02020603050405020304" pitchFamily="18" charset="0"/>
              </a:rPr>
              <a:t>Reconceptualising</a:t>
            </a:r>
            <a:r>
              <a:rPr lang="en-US" dirty="0">
                <a:latin typeface="Times New Roman" panose="02020603050405020304" pitchFamily="18" charset="0"/>
                <a:cs typeface="Times New Roman" panose="02020603050405020304" pitchFamily="18" charset="0"/>
              </a:rPr>
              <a:t> relatedness in education in ‘Distanced’ Times. Eur. 	J. Teach. </a:t>
            </a:r>
            <a:r>
              <a:rPr lang="en-US" dirty="0" err="1">
                <a:latin typeface="Times New Roman" panose="02020603050405020304" pitchFamily="18" charset="0"/>
                <a:cs typeface="Times New Roman" panose="02020603050405020304" pitchFamily="18" charset="0"/>
              </a:rPr>
              <a:t>Educ</a:t>
            </a:r>
            <a:r>
              <a:rPr lang="en-US" dirty="0">
                <a:latin typeface="Times New Roman" panose="02020603050405020304" pitchFamily="18" charset="0"/>
                <a:cs typeface="Times New Roman" panose="02020603050405020304" pitchFamily="18" charset="0"/>
              </a:rPr>
              <a:t>, 43, 488-502.</a:t>
            </a:r>
          </a:p>
          <a:p>
            <a:pPr>
              <a:lnSpc>
                <a:spcPct val="150000"/>
              </a:lnSpc>
            </a:pPr>
            <a:r>
              <a:rPr lang="en-US" dirty="0">
                <a:latin typeface="Times New Roman" panose="02020603050405020304" pitchFamily="18" charset="0"/>
                <a:cs typeface="Times New Roman" panose="02020603050405020304" pitchFamily="18" charset="0"/>
              </a:rPr>
              <a:t>Satinder, B. G., &amp; Monika, G. (2020). Technology and e-Learning in higher education. 	International Journal of Advanced Science and Technology, 29(4), 1320-1325.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996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0910"/>
            <a:ext cx="8911687" cy="679757"/>
          </a:xfrm>
        </p:spPr>
        <p:txBody>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862667" y="1507067"/>
            <a:ext cx="9641945" cy="5113865"/>
          </a:xfrm>
        </p:spPr>
        <p:txBody>
          <a:bodyPr/>
          <a:lstStyle/>
          <a:p>
            <a:pPr>
              <a:lnSpc>
                <a:spcPct val="150000"/>
              </a:lnSpc>
            </a:pPr>
            <a:r>
              <a:rPr lang="en-US" dirty="0" err="1">
                <a:latin typeface="Times New Roman" panose="02020603050405020304" pitchFamily="18" charset="0"/>
                <a:cs typeface="Times New Roman" panose="02020603050405020304" pitchFamily="18" charset="0"/>
              </a:rPr>
              <a:t>Ullah</a:t>
            </a:r>
            <a:r>
              <a:rPr lang="en-US" dirty="0">
                <a:latin typeface="Times New Roman" panose="02020603050405020304" pitchFamily="18" charset="0"/>
                <a:cs typeface="Times New Roman" panose="02020603050405020304" pitchFamily="18" charset="0"/>
              </a:rPr>
              <a:t>, A., Ashraf, M., </a:t>
            </a:r>
            <a:r>
              <a:rPr lang="en-US" dirty="0" err="1">
                <a:latin typeface="Times New Roman" panose="02020603050405020304" pitchFamily="18" charset="0"/>
                <a:cs typeface="Times New Roman" panose="02020603050405020304" pitchFamily="18" charset="0"/>
              </a:rPr>
              <a:t>Shanza</a:t>
            </a:r>
            <a:r>
              <a:rPr lang="en-US" dirty="0">
                <a:latin typeface="Times New Roman" panose="02020603050405020304" pitchFamily="18" charset="0"/>
                <a:cs typeface="Times New Roman" panose="02020603050405020304" pitchFamily="18" charset="0"/>
              </a:rPr>
              <a:t>, A., &amp; Ahmed, S. (2021). Challenges of online 	learning during the COVID-19 pandemic encountered by students in Pakistan. 	Journal of Pedagogical Sociology and Psychology, 3(1), 37- 44.</a:t>
            </a:r>
          </a:p>
          <a:p>
            <a:pPr>
              <a:lnSpc>
                <a:spcPct val="150000"/>
              </a:lnSpc>
            </a:pPr>
            <a:r>
              <a:rPr lang="en-US" dirty="0">
                <a:latin typeface="Times New Roman" panose="02020603050405020304" pitchFamily="18" charset="0"/>
                <a:cs typeface="Times New Roman" panose="02020603050405020304" pitchFamily="18" charset="0"/>
              </a:rPr>
              <a:t>Zhang, W., Wang, Y., Yang, L., &amp; Wang, C. (2020). Suspending Classes Without 	Stopping Learning: China’s Education Emergency. J. Risk </a:t>
            </a:r>
            <a:r>
              <a:rPr lang="en-US" dirty="0" err="1">
                <a:latin typeface="Times New Roman" panose="02020603050405020304" pitchFamily="18" charset="0"/>
                <a:cs typeface="Times New Roman" panose="02020603050405020304" pitchFamily="18" charset="0"/>
              </a:rPr>
              <a:t>Financ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Manag</a:t>
            </a:r>
            <a:r>
              <a:rPr lang="en-US" dirty="0">
                <a:latin typeface="Times New Roman" panose="02020603050405020304" pitchFamily="18" charset="0"/>
                <a:cs typeface="Times New Roman" panose="02020603050405020304" pitchFamily="18" charset="0"/>
              </a:rPr>
              <a:t>., 13.</a:t>
            </a:r>
          </a:p>
          <a:p>
            <a:pPr>
              <a:lnSpc>
                <a:spcPct val="150000"/>
              </a:lnSpc>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67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1B2A-845E-4144-84BC-69722C9DF890}"/>
              </a:ext>
            </a:extLst>
          </p:cNvPr>
          <p:cNvSpPr>
            <a:spLocks noGrp="1"/>
          </p:cNvSpPr>
          <p:nvPr>
            <p:ph type="title"/>
          </p:nvPr>
        </p:nvSpPr>
        <p:spPr>
          <a:xfrm>
            <a:off x="1640156" y="571858"/>
            <a:ext cx="8911687" cy="1280890"/>
          </a:xfrm>
        </p:spPr>
        <p:txBody>
          <a:bodyPr>
            <a:normAutofit/>
          </a:bodyPr>
          <a:lstStyle/>
          <a:p>
            <a:pPr algn="ctr"/>
            <a:r>
              <a:rPr lang="en-US" sz="5400" b="1" dirty="0">
                <a:latin typeface="Times New Roman" panose="02020603050405020304" pitchFamily="18" charset="0"/>
                <a:cs typeface="Times New Roman" panose="02020603050405020304" pitchFamily="18" charset="0"/>
              </a:rPr>
              <a:t>SIGNIFICANCE</a:t>
            </a:r>
          </a:p>
        </p:txBody>
      </p:sp>
      <p:sp>
        <p:nvSpPr>
          <p:cNvPr id="3" name="Content Placeholder 2">
            <a:extLst>
              <a:ext uri="{FF2B5EF4-FFF2-40B4-BE49-F238E27FC236}">
                <a16:creationId xmlns:a16="http://schemas.microsoft.com/office/drawing/2014/main" id="{37CD1A7C-9782-411E-96E0-381053BBA2DF}"/>
              </a:ext>
            </a:extLst>
          </p:cNvPr>
          <p:cNvSpPr>
            <a:spLocks noGrp="1"/>
          </p:cNvSpPr>
          <p:nvPr>
            <p:ph idx="1"/>
          </p:nvPr>
        </p:nvSpPr>
        <p:spPr/>
        <p:txBody>
          <a:bodyPr>
            <a:normAutofit/>
          </a:bodyPr>
          <a:lstStyle/>
          <a:p>
            <a:pPr>
              <a:lnSpc>
                <a:spcPct val="250000"/>
              </a:lnSpc>
            </a:pPr>
            <a:r>
              <a:rPr lang="en-US" sz="3200" dirty="0">
                <a:latin typeface="Times New Roman" panose="02020603050405020304" pitchFamily="18" charset="0"/>
                <a:cs typeface="Times New Roman" panose="02020603050405020304" pitchFamily="18" charset="0"/>
              </a:rPr>
              <a:t>Technical Aspects</a:t>
            </a:r>
          </a:p>
          <a:p>
            <a:pPr>
              <a:lnSpc>
                <a:spcPct val="250000"/>
              </a:lnSpc>
            </a:pPr>
            <a:r>
              <a:rPr lang="en-US" sz="3200" dirty="0">
                <a:latin typeface="Times New Roman" panose="02020603050405020304" pitchFamily="18" charset="0"/>
                <a:cs typeface="Times New Roman" panose="02020603050405020304" pitchFamily="18" charset="0"/>
              </a:rPr>
              <a:t>Strategies</a:t>
            </a:r>
          </a:p>
          <a:p>
            <a:pPr>
              <a:lnSpc>
                <a:spcPct val="250000"/>
              </a:lnSpc>
            </a:pPr>
            <a:r>
              <a:rPr lang="en-US" sz="3200" dirty="0">
                <a:latin typeface="Times New Roman" panose="02020603050405020304" pitchFamily="18" charset="0"/>
                <a:cs typeface="Times New Roman" panose="02020603050405020304" pitchFamily="18" charset="0"/>
              </a:rPr>
              <a:t>Challenges</a:t>
            </a:r>
          </a:p>
        </p:txBody>
      </p:sp>
      <p:sp>
        <p:nvSpPr>
          <p:cNvPr id="4" name="Slide Number Placeholder 3">
            <a:extLst>
              <a:ext uri="{FF2B5EF4-FFF2-40B4-BE49-F238E27FC236}">
                <a16:creationId xmlns:a16="http://schemas.microsoft.com/office/drawing/2014/main" id="{0EC46BC9-8B46-4BDC-9C28-7309A8DBE353}"/>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2</a:t>
            </a:fld>
            <a:endParaRPr lang="en-US" dirty="0">
              <a:solidFill>
                <a:srgbClr val="FF0000"/>
              </a:solidFill>
            </a:endParaRPr>
          </a:p>
        </p:txBody>
      </p:sp>
    </p:spTree>
    <p:extLst>
      <p:ext uri="{BB962C8B-B14F-4D97-AF65-F5344CB8AC3E}">
        <p14:creationId xmlns:p14="http://schemas.microsoft.com/office/powerpoint/2010/main" val="355301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1B2A-845E-4144-84BC-69722C9DF890}"/>
              </a:ext>
            </a:extLst>
          </p:cNvPr>
          <p:cNvSpPr>
            <a:spLocks noGrp="1"/>
          </p:cNvSpPr>
          <p:nvPr>
            <p:ph type="title"/>
          </p:nvPr>
        </p:nvSpPr>
        <p:spPr>
          <a:xfrm>
            <a:off x="1640156" y="946778"/>
            <a:ext cx="8911687" cy="1280890"/>
          </a:xfrm>
        </p:spPr>
        <p:txBody>
          <a:bodyPr>
            <a:normAutofit/>
          </a:bodyPr>
          <a:lstStyle/>
          <a:p>
            <a:pPr algn="ctr"/>
            <a:r>
              <a:rPr lang="en-US" sz="5400" b="1" dirty="0">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37CD1A7C-9782-411E-96E0-381053BBA2DF}"/>
              </a:ext>
            </a:extLst>
          </p:cNvPr>
          <p:cNvSpPr>
            <a:spLocks noGrp="1"/>
          </p:cNvSpPr>
          <p:nvPr>
            <p:ph idx="1"/>
          </p:nvPr>
        </p:nvSpPr>
        <p:spPr/>
        <p:txBody>
          <a:bodyPr>
            <a:normAutofit/>
          </a:bodyPr>
          <a:lstStyle/>
          <a:p>
            <a:pPr marL="0" indent="0" algn="ctr">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ctr">
              <a:lnSpc>
                <a:spcPct val="150000"/>
              </a:lnSpc>
              <a:buNone/>
            </a:pPr>
            <a:r>
              <a:rPr lang="en-US" sz="2400" dirty="0">
                <a:latin typeface="Times New Roman" panose="02020603050405020304" pitchFamily="18" charset="0"/>
                <a:cs typeface="Times New Roman" panose="02020603050405020304" pitchFamily="18" charset="0"/>
              </a:rPr>
              <a:t>What are some of the technical aspects, strategies and challenges on implementation of e-learning?</a:t>
            </a:r>
          </a:p>
        </p:txBody>
      </p:sp>
      <p:sp>
        <p:nvSpPr>
          <p:cNvPr id="4" name="Slide Number Placeholder 3">
            <a:extLst>
              <a:ext uri="{FF2B5EF4-FFF2-40B4-BE49-F238E27FC236}">
                <a16:creationId xmlns:a16="http://schemas.microsoft.com/office/drawing/2014/main" id="{0EC46BC9-8B46-4BDC-9C28-7309A8DBE353}"/>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3</a:t>
            </a:fld>
            <a:endParaRPr lang="en-US" dirty="0">
              <a:solidFill>
                <a:srgbClr val="FF0000"/>
              </a:solidFill>
            </a:endParaRPr>
          </a:p>
        </p:txBody>
      </p:sp>
    </p:spTree>
    <p:extLst>
      <p:ext uri="{BB962C8B-B14F-4D97-AF65-F5344CB8AC3E}">
        <p14:creationId xmlns:p14="http://schemas.microsoft.com/office/powerpoint/2010/main" val="238467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1B2A-845E-4144-84BC-69722C9DF890}"/>
              </a:ext>
            </a:extLst>
          </p:cNvPr>
          <p:cNvSpPr>
            <a:spLocks noGrp="1"/>
          </p:cNvSpPr>
          <p:nvPr>
            <p:ph type="title"/>
          </p:nvPr>
        </p:nvSpPr>
        <p:spPr>
          <a:xfrm>
            <a:off x="1640156" y="946778"/>
            <a:ext cx="8911687" cy="1280890"/>
          </a:xfrm>
        </p:spPr>
        <p:txBody>
          <a:bodyPr>
            <a:normAutofit/>
          </a:bodyPr>
          <a:lstStyle/>
          <a:p>
            <a:pPr algn="ctr"/>
            <a:r>
              <a:rPr lang="en-US" sz="5400" b="1" dirty="0">
                <a:latin typeface="Times New Roman" panose="02020603050405020304" pitchFamily="18" charset="0"/>
                <a:cs typeface="Times New Roman" panose="02020603050405020304" pitchFamily="18" charset="0"/>
              </a:rPr>
              <a:t>AIMS AND OBJECTIVES</a:t>
            </a:r>
          </a:p>
        </p:txBody>
      </p:sp>
      <p:sp>
        <p:nvSpPr>
          <p:cNvPr id="3" name="Content Placeholder 2">
            <a:extLst>
              <a:ext uri="{FF2B5EF4-FFF2-40B4-BE49-F238E27FC236}">
                <a16:creationId xmlns:a16="http://schemas.microsoft.com/office/drawing/2014/main" id="{37CD1A7C-9782-411E-96E0-381053BBA2DF}"/>
              </a:ext>
            </a:extLst>
          </p:cNvPr>
          <p:cNvSpPr>
            <a:spLocks noGrp="1"/>
          </p:cNvSpPr>
          <p:nvPr>
            <p:ph idx="1"/>
          </p:nvPr>
        </p:nvSpPr>
        <p:spPr/>
        <p:txBody>
          <a:bodyPr>
            <a:normAutofit/>
          </a:bodyPr>
          <a:lstStyle/>
          <a:p>
            <a:pPr>
              <a:lnSpc>
                <a:spcPct val="250000"/>
              </a:lnSpc>
            </a:pPr>
            <a:r>
              <a:rPr lang="en-US" sz="3200" dirty="0">
                <a:latin typeface="Times New Roman" panose="02020603050405020304" pitchFamily="18" charset="0"/>
                <a:cs typeface="Times New Roman" panose="02020603050405020304" pitchFamily="18" charset="0"/>
              </a:rPr>
              <a:t>To review technical aspects of e-learning</a:t>
            </a:r>
          </a:p>
          <a:p>
            <a:pPr>
              <a:lnSpc>
                <a:spcPct val="250000"/>
              </a:lnSpc>
            </a:pPr>
            <a:r>
              <a:rPr lang="en-US" sz="3200" dirty="0">
                <a:latin typeface="Times New Roman" panose="02020603050405020304" pitchFamily="18" charset="0"/>
                <a:cs typeface="Times New Roman" panose="02020603050405020304" pitchFamily="18" charset="0"/>
              </a:rPr>
              <a:t> To explore strategies employed in e-learning</a:t>
            </a:r>
          </a:p>
          <a:p>
            <a:pPr>
              <a:lnSpc>
                <a:spcPct val="250000"/>
              </a:lnSpc>
            </a:pPr>
            <a:r>
              <a:rPr lang="en-US" sz="3200" dirty="0">
                <a:latin typeface="Times New Roman" panose="02020603050405020304" pitchFamily="18" charset="0"/>
                <a:cs typeface="Times New Roman" panose="02020603050405020304" pitchFamily="18" charset="0"/>
              </a:rPr>
              <a:t>To evaluate challenges faced in e-learning</a:t>
            </a:r>
          </a:p>
          <a:p>
            <a:pPr>
              <a:lnSpc>
                <a:spcPct val="150000"/>
              </a:lnSpc>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EC46BC9-8B46-4BDC-9C28-7309A8DBE353}"/>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4</a:t>
            </a:fld>
            <a:endParaRPr lang="en-US" dirty="0">
              <a:solidFill>
                <a:srgbClr val="FF0000"/>
              </a:solidFill>
            </a:endParaRPr>
          </a:p>
        </p:txBody>
      </p:sp>
    </p:spTree>
    <p:extLst>
      <p:ext uri="{BB962C8B-B14F-4D97-AF65-F5344CB8AC3E}">
        <p14:creationId xmlns:p14="http://schemas.microsoft.com/office/powerpoint/2010/main" val="357842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1B2A-845E-4144-84BC-69722C9DF890}"/>
              </a:ext>
            </a:extLst>
          </p:cNvPr>
          <p:cNvSpPr>
            <a:spLocks noGrp="1"/>
          </p:cNvSpPr>
          <p:nvPr>
            <p:ph type="title"/>
          </p:nvPr>
        </p:nvSpPr>
        <p:spPr>
          <a:xfrm>
            <a:off x="1640156" y="911502"/>
            <a:ext cx="8911687" cy="1280890"/>
          </a:xfrm>
        </p:spPr>
        <p:txBody>
          <a:bodyPr>
            <a:noAutofit/>
          </a:bodyPr>
          <a:lstStyle/>
          <a:p>
            <a:pPr algn="ctr"/>
            <a:r>
              <a:rPr lang="en-US" sz="5400" b="1" dirty="0">
                <a:latin typeface="Times New Roman" panose="02020603050405020304" pitchFamily="18" charset="0"/>
                <a:cs typeface="Times New Roman" panose="02020603050405020304" pitchFamily="18" charset="0"/>
              </a:rPr>
              <a:t>KEY RELATED LITERATURE</a:t>
            </a:r>
          </a:p>
        </p:txBody>
      </p:sp>
      <p:sp>
        <p:nvSpPr>
          <p:cNvPr id="3" name="Content Placeholder 2">
            <a:extLst>
              <a:ext uri="{FF2B5EF4-FFF2-40B4-BE49-F238E27FC236}">
                <a16:creationId xmlns:a16="http://schemas.microsoft.com/office/drawing/2014/main" id="{37CD1A7C-9782-411E-96E0-381053BBA2DF}"/>
              </a:ext>
            </a:extLst>
          </p:cNvPr>
          <p:cNvSpPr>
            <a:spLocks noGrp="1"/>
          </p:cNvSpPr>
          <p:nvPr>
            <p:ph idx="1"/>
          </p:nvPr>
        </p:nvSpPr>
        <p:spPr>
          <a:xfrm>
            <a:off x="685799" y="2510609"/>
            <a:ext cx="10820400" cy="4024125"/>
          </a:xfrm>
        </p:spPr>
        <p:txBody>
          <a:bodyPr>
            <a:normAutofit/>
          </a:bodyPr>
          <a:lstStyle/>
          <a:p>
            <a:pPr marL="0" marR="0" indent="0">
              <a:lnSpc>
                <a:spcPct val="200000"/>
              </a:lnSpc>
              <a:spcBef>
                <a:spcPts val="0"/>
              </a:spcBef>
              <a:spcAft>
                <a:spcPts val="800"/>
              </a:spcAft>
              <a:buNone/>
            </a:pPr>
            <a:r>
              <a:rPr lang="en-US" sz="3200" dirty="0" err="1">
                <a:latin typeface="Times New Roman" panose="02020603050405020304" pitchFamily="18" charset="0"/>
                <a:cs typeface="Times New Roman" panose="02020603050405020304" pitchFamily="18" charset="0"/>
              </a:rPr>
              <a:t>Berecz</a:t>
            </a:r>
            <a:r>
              <a:rPr lang="en-US" sz="3200" dirty="0">
                <a:latin typeface="Times New Roman" panose="02020603050405020304" pitchFamily="18" charset="0"/>
                <a:cs typeface="Times New Roman" panose="02020603050405020304" pitchFamily="18" charset="0"/>
              </a:rPr>
              <a:t>, A. (2018). Overview of e-learning strategies from the    	point of view of higher education. Journal of Applied 	Multimedia, 4(13), 117-127</a:t>
            </a:r>
          </a:p>
        </p:txBody>
      </p:sp>
      <p:sp>
        <p:nvSpPr>
          <p:cNvPr id="4" name="Slide Number Placeholder 3">
            <a:extLst>
              <a:ext uri="{FF2B5EF4-FFF2-40B4-BE49-F238E27FC236}">
                <a16:creationId xmlns:a16="http://schemas.microsoft.com/office/drawing/2014/main" id="{0EC46BC9-8B46-4BDC-9C28-7309A8DBE353}"/>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5</a:t>
            </a:fld>
            <a:endParaRPr lang="en-US" dirty="0">
              <a:solidFill>
                <a:srgbClr val="FF0000"/>
              </a:solidFill>
            </a:endParaRPr>
          </a:p>
        </p:txBody>
      </p:sp>
    </p:spTree>
    <p:extLst>
      <p:ext uri="{BB962C8B-B14F-4D97-AF65-F5344CB8AC3E}">
        <p14:creationId xmlns:p14="http://schemas.microsoft.com/office/powerpoint/2010/main" val="219180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1B2A-845E-4144-84BC-69722C9DF890}"/>
              </a:ext>
            </a:extLst>
          </p:cNvPr>
          <p:cNvSpPr>
            <a:spLocks noGrp="1"/>
          </p:cNvSpPr>
          <p:nvPr>
            <p:ph type="title"/>
          </p:nvPr>
        </p:nvSpPr>
        <p:spPr>
          <a:xfrm>
            <a:off x="1640156" y="852710"/>
            <a:ext cx="8911687" cy="1280890"/>
          </a:xfrm>
        </p:spPr>
        <p:txBody>
          <a:bodyPr>
            <a:normAutofit/>
          </a:bodyPr>
          <a:lstStyle/>
          <a:p>
            <a:pPr algn="ctr"/>
            <a:r>
              <a:rPr lang="en-US" sz="5400" b="1" dirty="0">
                <a:latin typeface="Times New Roman" panose="02020603050405020304" pitchFamily="18" charset="0"/>
                <a:cs typeface="Times New Roman" panose="02020603050405020304" pitchFamily="18" charset="0"/>
              </a:rPr>
              <a:t>RESEARCH DESIGN</a:t>
            </a:r>
          </a:p>
        </p:txBody>
      </p:sp>
      <p:sp>
        <p:nvSpPr>
          <p:cNvPr id="3" name="Content Placeholder 2">
            <a:extLst>
              <a:ext uri="{FF2B5EF4-FFF2-40B4-BE49-F238E27FC236}">
                <a16:creationId xmlns:a16="http://schemas.microsoft.com/office/drawing/2014/main" id="{37CD1A7C-9782-411E-96E0-381053BBA2DF}"/>
              </a:ext>
            </a:extLst>
          </p:cNvPr>
          <p:cNvSpPr>
            <a:spLocks noGrp="1"/>
          </p:cNvSpPr>
          <p:nvPr>
            <p:ph idx="1"/>
          </p:nvPr>
        </p:nvSpPr>
        <p:spPr/>
        <p:txBody>
          <a:bodyPr>
            <a:normAutofit/>
          </a:bodyPr>
          <a:lstStyle/>
          <a:p>
            <a:pPr marL="0" indent="0">
              <a:lnSpc>
                <a:spcPct val="150000"/>
              </a:lnSpc>
              <a:buNone/>
            </a:pPr>
            <a:r>
              <a:rPr lang="en-US" sz="3200" dirty="0">
                <a:latin typeface="Times New Roman" panose="02020603050405020304" pitchFamily="18" charset="0"/>
                <a:cs typeface="Times New Roman" panose="02020603050405020304" pitchFamily="18" charset="0"/>
              </a:rPr>
              <a:t>				</a:t>
            </a:r>
          </a:p>
          <a:p>
            <a:pPr marL="0" indent="0">
              <a:lnSpc>
                <a:spcPct val="150000"/>
              </a:lnSpc>
              <a:buNone/>
            </a:pPr>
            <a:r>
              <a:rPr lang="en-US" sz="3200" dirty="0">
                <a:latin typeface="Times New Roman" panose="02020603050405020304" pitchFamily="18" charset="0"/>
                <a:cs typeface="Times New Roman" panose="02020603050405020304" pitchFamily="18" charset="0"/>
              </a:rPr>
              <a:t>				Qualitative Research</a:t>
            </a:r>
          </a:p>
        </p:txBody>
      </p:sp>
      <p:sp>
        <p:nvSpPr>
          <p:cNvPr id="4" name="Slide Number Placeholder 3">
            <a:extLst>
              <a:ext uri="{FF2B5EF4-FFF2-40B4-BE49-F238E27FC236}">
                <a16:creationId xmlns:a16="http://schemas.microsoft.com/office/drawing/2014/main" id="{0EC46BC9-8B46-4BDC-9C28-7309A8DBE353}"/>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6</a:t>
            </a:fld>
            <a:endParaRPr lang="en-US" dirty="0">
              <a:solidFill>
                <a:srgbClr val="FF0000"/>
              </a:solidFill>
            </a:endParaRPr>
          </a:p>
        </p:txBody>
      </p:sp>
    </p:spTree>
    <p:extLst>
      <p:ext uri="{BB962C8B-B14F-4D97-AF65-F5344CB8AC3E}">
        <p14:creationId xmlns:p14="http://schemas.microsoft.com/office/powerpoint/2010/main" val="278840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1B2A-845E-4144-84BC-69722C9DF890}"/>
              </a:ext>
            </a:extLst>
          </p:cNvPr>
          <p:cNvSpPr>
            <a:spLocks noGrp="1"/>
          </p:cNvSpPr>
          <p:nvPr>
            <p:ph type="title"/>
          </p:nvPr>
        </p:nvSpPr>
        <p:spPr>
          <a:xfrm>
            <a:off x="1640156" y="852710"/>
            <a:ext cx="8911687" cy="1280890"/>
          </a:xfrm>
        </p:spPr>
        <p:txBody>
          <a:bodyPr>
            <a:noAutofit/>
          </a:bodyPr>
          <a:lstStyle/>
          <a:p>
            <a:pPr algn="ctr"/>
            <a:r>
              <a:rPr lang="en-US" sz="5400" b="1" dirty="0">
                <a:latin typeface="Times New Roman" panose="02020603050405020304" pitchFamily="18" charset="0"/>
                <a:cs typeface="Times New Roman" panose="02020603050405020304" pitchFamily="18" charset="0"/>
              </a:rPr>
              <a:t>ETHICAL CONSIDERATIONS</a:t>
            </a:r>
          </a:p>
        </p:txBody>
      </p:sp>
      <p:sp>
        <p:nvSpPr>
          <p:cNvPr id="3" name="Content Placeholder 2">
            <a:extLst>
              <a:ext uri="{FF2B5EF4-FFF2-40B4-BE49-F238E27FC236}">
                <a16:creationId xmlns:a16="http://schemas.microsoft.com/office/drawing/2014/main" id="{37CD1A7C-9782-411E-96E0-381053BBA2DF}"/>
              </a:ext>
            </a:extLst>
          </p:cNvPr>
          <p:cNvSpPr>
            <a:spLocks noGrp="1"/>
          </p:cNvSpPr>
          <p:nvPr>
            <p:ph idx="1"/>
          </p:nvPr>
        </p:nvSpPr>
        <p:spPr/>
        <p:txBody>
          <a:bodyPr>
            <a:normAutofit/>
          </a:bodyPr>
          <a:lstStyle/>
          <a:p>
            <a:pPr>
              <a:lnSpc>
                <a:spcPct val="150000"/>
              </a:lnSpc>
            </a:pPr>
            <a:r>
              <a:rPr lang="en-US" sz="3200" dirty="0">
                <a:latin typeface="Times New Roman" panose="02020603050405020304" pitchFamily="18" charset="0"/>
                <a:cs typeface="Times New Roman" panose="02020603050405020304" pitchFamily="18" charset="0"/>
              </a:rPr>
              <a:t>Permissions</a:t>
            </a:r>
          </a:p>
          <a:p>
            <a:pPr>
              <a:lnSpc>
                <a:spcPct val="150000"/>
              </a:lnSpc>
            </a:pPr>
            <a:r>
              <a:rPr lang="en-US" sz="3200" dirty="0">
                <a:latin typeface="Times New Roman" panose="02020603050405020304" pitchFamily="18" charset="0"/>
                <a:cs typeface="Times New Roman" panose="02020603050405020304" pitchFamily="18" charset="0"/>
              </a:rPr>
              <a:t>Transparency</a:t>
            </a:r>
          </a:p>
          <a:p>
            <a:pPr>
              <a:lnSpc>
                <a:spcPct val="150000"/>
              </a:lnSpc>
            </a:pPr>
            <a:r>
              <a:rPr lang="en-US" sz="3200" dirty="0">
                <a:latin typeface="Times New Roman" panose="02020603050405020304" pitchFamily="18" charset="0"/>
                <a:cs typeface="Times New Roman" panose="02020603050405020304" pitchFamily="18" charset="0"/>
              </a:rPr>
              <a:t>Privacy</a:t>
            </a:r>
          </a:p>
        </p:txBody>
      </p:sp>
      <p:sp>
        <p:nvSpPr>
          <p:cNvPr id="4" name="Slide Number Placeholder 3">
            <a:extLst>
              <a:ext uri="{FF2B5EF4-FFF2-40B4-BE49-F238E27FC236}">
                <a16:creationId xmlns:a16="http://schemas.microsoft.com/office/drawing/2014/main" id="{0EC46BC9-8B46-4BDC-9C28-7309A8DBE353}"/>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7</a:t>
            </a:fld>
            <a:endParaRPr lang="en-US" dirty="0">
              <a:solidFill>
                <a:srgbClr val="FF0000"/>
              </a:solidFill>
            </a:endParaRPr>
          </a:p>
        </p:txBody>
      </p:sp>
    </p:spTree>
    <p:extLst>
      <p:ext uri="{BB962C8B-B14F-4D97-AF65-F5344CB8AC3E}">
        <p14:creationId xmlns:p14="http://schemas.microsoft.com/office/powerpoint/2010/main" val="79609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1B2A-845E-4144-84BC-69722C9DF890}"/>
              </a:ext>
            </a:extLst>
          </p:cNvPr>
          <p:cNvSpPr>
            <a:spLocks noGrp="1"/>
          </p:cNvSpPr>
          <p:nvPr>
            <p:ph type="title"/>
          </p:nvPr>
        </p:nvSpPr>
        <p:spPr>
          <a:xfrm>
            <a:off x="1640156" y="852710"/>
            <a:ext cx="8911687" cy="1280890"/>
          </a:xfrm>
        </p:spPr>
        <p:txBody>
          <a:bodyPr>
            <a:normAutofit/>
          </a:bodyPr>
          <a:lstStyle/>
          <a:p>
            <a:pPr algn="ctr"/>
            <a:r>
              <a:rPr lang="en-US" sz="5400" b="1" dirty="0">
                <a:latin typeface="Times New Roman" panose="02020603050405020304" pitchFamily="18" charset="0"/>
                <a:cs typeface="Times New Roman" panose="02020603050405020304" pitchFamily="18" charset="0"/>
              </a:rPr>
              <a:t>TIMELINE</a:t>
            </a:r>
          </a:p>
        </p:txBody>
      </p:sp>
      <p:sp>
        <p:nvSpPr>
          <p:cNvPr id="3" name="Content Placeholder 2">
            <a:extLst>
              <a:ext uri="{FF2B5EF4-FFF2-40B4-BE49-F238E27FC236}">
                <a16:creationId xmlns:a16="http://schemas.microsoft.com/office/drawing/2014/main" id="{37CD1A7C-9782-411E-96E0-381053BBA2DF}"/>
              </a:ext>
            </a:extLst>
          </p:cNvPr>
          <p:cNvSpPr>
            <a:spLocks noGrp="1"/>
          </p:cNvSpPr>
          <p:nvPr>
            <p:ph idx="1"/>
          </p:nvPr>
        </p:nvSpPr>
        <p:spPr/>
        <p:txBody>
          <a:bodyPr>
            <a:normAutofit/>
          </a:bodyPr>
          <a:lstStyle/>
          <a:p>
            <a:pPr>
              <a:lnSpc>
                <a:spcPct val="150000"/>
              </a:lnSpc>
            </a:pPr>
            <a:r>
              <a:rPr lang="en-US" sz="3200" dirty="0">
                <a:latin typeface="Times New Roman" panose="02020603050405020304" pitchFamily="18" charset="0"/>
                <a:cs typeface="Times New Roman" panose="02020603050405020304" pitchFamily="18" charset="0"/>
              </a:rPr>
              <a:t>Ethical considerations</a:t>
            </a:r>
          </a:p>
          <a:p>
            <a:pPr>
              <a:lnSpc>
                <a:spcPct val="150000"/>
              </a:lnSpc>
            </a:pPr>
            <a:r>
              <a:rPr lang="en-US" sz="3200" dirty="0">
                <a:latin typeface="Times New Roman" panose="02020603050405020304" pitchFamily="18" charset="0"/>
                <a:cs typeface="Times New Roman" panose="02020603050405020304" pitchFamily="18" charset="0"/>
              </a:rPr>
              <a:t>Data collection and recording</a:t>
            </a:r>
          </a:p>
          <a:p>
            <a:pPr>
              <a:lnSpc>
                <a:spcPct val="150000"/>
              </a:lnSpc>
            </a:pPr>
            <a:r>
              <a:rPr lang="en-US" sz="3200" dirty="0">
                <a:latin typeface="Times New Roman" panose="02020603050405020304" pitchFamily="18" charset="0"/>
                <a:cs typeface="Times New Roman" panose="02020603050405020304" pitchFamily="18" charset="0"/>
              </a:rPr>
              <a:t>Data analysis</a:t>
            </a:r>
          </a:p>
          <a:p>
            <a:pPr>
              <a:lnSpc>
                <a:spcPct val="150000"/>
              </a:lnSpc>
            </a:pPr>
            <a:r>
              <a:rPr lang="en-US" sz="3200" dirty="0">
                <a:latin typeface="Times New Roman" panose="02020603050405020304" pitchFamily="18" charset="0"/>
                <a:cs typeface="Times New Roman" panose="02020603050405020304" pitchFamily="18" charset="0"/>
              </a:rPr>
              <a:t>Interpretation</a:t>
            </a:r>
          </a:p>
        </p:txBody>
      </p:sp>
      <p:sp>
        <p:nvSpPr>
          <p:cNvPr id="4" name="Slide Number Placeholder 3">
            <a:extLst>
              <a:ext uri="{FF2B5EF4-FFF2-40B4-BE49-F238E27FC236}">
                <a16:creationId xmlns:a16="http://schemas.microsoft.com/office/drawing/2014/main" id="{0EC46BC9-8B46-4BDC-9C28-7309A8DBE353}"/>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8</a:t>
            </a:fld>
            <a:endParaRPr lang="en-US" dirty="0">
              <a:solidFill>
                <a:srgbClr val="FF0000"/>
              </a:solidFill>
            </a:endParaRPr>
          </a:p>
        </p:txBody>
      </p:sp>
    </p:spTree>
    <p:extLst>
      <p:ext uri="{BB962C8B-B14F-4D97-AF65-F5344CB8AC3E}">
        <p14:creationId xmlns:p14="http://schemas.microsoft.com/office/powerpoint/2010/main" val="340065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F6B1-DF1D-44EF-8FBC-DA2F8BD6B264}"/>
              </a:ext>
            </a:extLst>
          </p:cNvPr>
          <p:cNvSpPr>
            <a:spLocks noGrp="1"/>
          </p:cNvSpPr>
          <p:nvPr>
            <p:ph type="ctrTitle"/>
          </p:nvPr>
        </p:nvSpPr>
        <p:spPr>
          <a:xfrm>
            <a:off x="1762495" y="1891604"/>
            <a:ext cx="8915399" cy="1971551"/>
          </a:xfrm>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6" name="Slide Number Placeholder 5">
            <a:extLst>
              <a:ext uri="{FF2B5EF4-FFF2-40B4-BE49-F238E27FC236}">
                <a16:creationId xmlns:a16="http://schemas.microsoft.com/office/drawing/2014/main" id="{4A6626A8-6396-4002-8500-FC991372442D}"/>
              </a:ext>
            </a:extLst>
          </p:cNvPr>
          <p:cNvSpPr>
            <a:spLocks noGrp="1"/>
          </p:cNvSpPr>
          <p:nvPr>
            <p:ph type="sldNum" sz="quarter" idx="12"/>
          </p:nvPr>
        </p:nvSpPr>
        <p:spPr>
          <a:xfrm>
            <a:off x="11412233" y="6492875"/>
            <a:ext cx="779767" cy="365125"/>
          </a:xfrm>
        </p:spPr>
        <p:txBody>
          <a:bodyPr/>
          <a:lstStyle/>
          <a:p>
            <a:fld id="{D57F1E4F-1CFF-5643-939E-217C01CDF565}" type="slidenum">
              <a:rPr lang="en-US" smtClean="0">
                <a:solidFill>
                  <a:srgbClr val="FF0000"/>
                </a:solidFill>
              </a:rPr>
              <a:pPr/>
              <a:t>9</a:t>
            </a:fld>
            <a:endParaRPr lang="en-US" dirty="0">
              <a:solidFill>
                <a:srgbClr val="FF0000"/>
              </a:solidFill>
            </a:endParaRPr>
          </a:p>
        </p:txBody>
      </p:sp>
    </p:spTree>
    <p:extLst>
      <p:ext uri="{BB962C8B-B14F-4D97-AF65-F5344CB8AC3E}">
        <p14:creationId xmlns:p14="http://schemas.microsoft.com/office/powerpoint/2010/main" val="21782709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1581</TotalTime>
  <Words>3524</Words>
  <Application>Microsoft Office PowerPoint</Application>
  <PresentationFormat>Widescreen</PresentationFormat>
  <Paragraphs>124</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Vapor Trail</vt:lpstr>
      <vt:lpstr>IMPLEMENTATION OF  E-LEARNING</vt:lpstr>
      <vt:lpstr>SIGNIFICANCE</vt:lpstr>
      <vt:lpstr>RESEARCH QUESTION</vt:lpstr>
      <vt:lpstr>AIMS AND OBJECTIVES</vt:lpstr>
      <vt:lpstr>KEY RELATED LITERATURE</vt:lpstr>
      <vt:lpstr>RESEARCH DESIGN</vt:lpstr>
      <vt:lpstr>ETHICAL CONSIDERATIONS</vt:lpstr>
      <vt:lpstr>TIMELINE</vt:lpstr>
      <vt:lpstr>CONCLUSION</vt:lpstr>
      <vt:lpstr>Reference</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E-LEARNING</dc:title>
  <dc:creator>Eddie Ogola</dc:creator>
  <cp:lastModifiedBy>Richard Garcia</cp:lastModifiedBy>
  <cp:revision>41</cp:revision>
  <dcterms:created xsi:type="dcterms:W3CDTF">2021-10-10T05:00:08Z</dcterms:created>
  <dcterms:modified xsi:type="dcterms:W3CDTF">2021-10-13T03:15:24Z</dcterms:modified>
</cp:coreProperties>
</file>