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73" d="100"/>
          <a:sy n="73" d="100"/>
        </p:scale>
        <p:origin x="483" y="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B7C9-7935-4EE7-8B3D-E12084BB8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586D7-282B-4FCC-8AF5-8DAD0DFC8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AE5CC-C0D5-45DB-8B77-6AAD0197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861F-BDC4-4586-B8D9-229BC60033B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2F9D3-BE8F-4E3D-A066-085CA2DD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B0858-0FA3-4235-969F-7DDAD743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42AD-93FF-4015-9BFD-F27EF790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5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2F13-30AB-4B63-8ACB-E5D3A0C6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8B9A4-C32D-403D-9E7E-12AB553D8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F3BF1-8713-4583-B48B-BCB6000A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861F-BDC4-4586-B8D9-229BC60033B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5E858-A17D-4F47-82E4-274497B3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D1243-62C9-4EC8-A3AE-8B8F81B3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42AD-93FF-4015-9BFD-F27EF790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3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D2438D-600A-40BF-BD53-7A1A6F286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EABAD-2CA3-4AE8-964E-55611DF3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9B4E7-EE47-4CA2-A4AA-0E4376ED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861F-BDC4-4586-B8D9-229BC60033B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C34F2-12DA-413D-9689-9A98D21F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BAD15-A972-4343-A477-A7571379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42AD-93FF-4015-9BFD-F27EF790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3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69D1-30F7-40E1-997B-8F77A945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CF877-7AA2-4C7A-B56D-E771B1E2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F52B5-4FFF-40E4-A9C9-CBC51134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861F-BDC4-4586-B8D9-229BC60033B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0AAA-0183-480A-9C40-E96F2648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7E8D8-1AFC-4F2F-A894-08BA3A0A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42AD-93FF-4015-9BFD-F27EF790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7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F08E-8BFD-4682-8AB2-BC38C1AD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B9FBD-B46F-49C3-979C-9D53A2A6A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F1055-477A-4F74-9F99-B07FC258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861F-BDC4-4586-B8D9-229BC60033B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BCE49-133A-464F-9993-BCC5E1AB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9CDE3-6E95-4A2F-8B2C-DA00F33E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42AD-93FF-4015-9BFD-F27EF790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8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3203-2070-4C2C-B1D3-C4E17F08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F104-44CD-4ADB-9B04-FFAFBD92D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E804F-759A-4F17-AFEF-0F6AB5CF4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12E7D-B12B-4B27-B513-C4130A32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861F-BDC4-4586-B8D9-229BC60033B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594B0-5E8B-4BC5-B99C-2D9464A7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BA44B-3E5D-429F-9409-EA36DE3A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42AD-93FF-4015-9BFD-F27EF790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3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7E4B-F442-4504-8850-79664B78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98301-566A-4473-AAF3-E236F3194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0A479-82DC-4EE7-9716-E7704D8EA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B33AD-86AF-41FB-BE75-693542147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C4E04-03AD-4D1D-A0FA-336ECEAFD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22CEE-9564-4E65-8E4A-BC74791E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861F-BDC4-4586-B8D9-229BC60033B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38427-AA9D-415F-9071-85990488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0A7F7-B5C0-4E5D-A09E-D1E268B9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42AD-93FF-4015-9BFD-F27EF790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8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5535-3C39-4F2A-BC32-6C210F03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6E136-34C9-41D1-ADA5-6DBA9279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861F-BDC4-4586-B8D9-229BC60033B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639B8-24F0-4BD5-84AE-4F65C7C2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26788-23EF-4A08-A736-CB7B69C0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42AD-93FF-4015-9BFD-F27EF790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5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BA84F-94E8-4CFE-947A-9D626B26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861F-BDC4-4586-B8D9-229BC60033B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3DBEB-FCED-4D44-9F1D-122B4FB6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8B0F3-6AA1-4D9B-AE9E-FB84DE27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42AD-93FF-4015-9BFD-F27EF790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9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11BC-20CE-4246-BF75-2A1239DC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43A3-157D-4CEC-96AE-9F1E21718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BA587-8AB7-43CF-BC55-139813746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B8C61-9CA9-48B6-8CB8-0C9F58B0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861F-BDC4-4586-B8D9-229BC60033B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31571-AB78-4BFA-9AA7-01D68DF5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FA452-AAE0-4BDF-B164-0F19D878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42AD-93FF-4015-9BFD-F27EF790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27BE-778C-41A3-B229-48B2229D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1EFD7-6E37-4798-B7D8-57D19C299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A2D2C-3BE7-4F1C-B326-BCADF2C91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12298-ECF9-4215-97D1-773EAB9B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861F-BDC4-4586-B8D9-229BC60033B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707DF-0F40-45A2-AB9F-F73EEB86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8C9BC-89B0-420C-82AF-761D8CDE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42AD-93FF-4015-9BFD-F27EF790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3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1E766-6ADC-4DBE-A736-614F6B3B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DEE30-E81B-462A-A526-7B69CE122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AEE6C-9F48-4305-B5D1-E6BAFDB0B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7861F-BDC4-4586-B8D9-229BC60033B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453D6-DCD2-41E0-AA0F-18B4BD9A8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4D723-33C0-49E8-9E24-FAB88E1D4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942AD-93FF-4015-9BFD-F27EF790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9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722A-DC9B-428D-8223-8FD129D35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64" y="539550"/>
            <a:ext cx="9144000" cy="913984"/>
          </a:xfrm>
        </p:spPr>
        <p:txBody>
          <a:bodyPr>
            <a:normAutofit/>
          </a:bodyPr>
          <a:lstStyle/>
          <a:p>
            <a:r>
              <a:rPr lang="en-US" sz="4800" dirty="0"/>
              <a:t>3.1 Anatomy of a Neural Network</a:t>
            </a:r>
          </a:p>
        </p:txBody>
      </p:sp>
      <p:pic>
        <p:nvPicPr>
          <p:cNvPr id="1026" name="Picture 2" descr="Image result for neural network">
            <a:extLst>
              <a:ext uri="{FF2B5EF4-FFF2-40B4-BE49-F238E27FC236}">
                <a16:creationId xmlns:a16="http://schemas.microsoft.com/office/drawing/2014/main" id="{DBC6A82D-65BC-47A7-83C1-70EBA764C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942" y="1843661"/>
            <a:ext cx="6408116" cy="419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6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5C787D-D613-4992-8F76-BD3F9AD6E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29" y="397566"/>
            <a:ext cx="11801834" cy="558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2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DF844D-F50C-4082-953D-FA516B95C4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126" b="4370"/>
          <a:stretch/>
        </p:blipFill>
        <p:spPr>
          <a:xfrm>
            <a:off x="353030" y="397566"/>
            <a:ext cx="4315542" cy="3436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600164-0D75-4E94-85E6-3539333E3595}"/>
              </a:ext>
            </a:extLst>
          </p:cNvPr>
          <p:cNvSpPr txBox="1"/>
          <p:nvPr/>
        </p:nvSpPr>
        <p:spPr>
          <a:xfrm>
            <a:off x="5338167" y="218093"/>
            <a:ext cx="6179299" cy="4390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dirty="0"/>
              <a:t>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Layers have </a:t>
            </a:r>
            <a:r>
              <a:rPr lang="en-US" b="1" dirty="0"/>
              <a:t>weights</a:t>
            </a:r>
            <a:r>
              <a:rPr lang="en-US" dirty="0"/>
              <a:t> which contain the networks </a:t>
            </a:r>
            <a:r>
              <a:rPr lang="en-US" b="1" dirty="0"/>
              <a:t>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Layers can be connected in different 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Densely</a:t>
            </a:r>
            <a:r>
              <a:rPr lang="en-US" dirty="0"/>
              <a:t> or </a:t>
            </a:r>
            <a:r>
              <a:rPr lang="en-US" b="1" dirty="0"/>
              <a:t>fully-connected</a:t>
            </a:r>
            <a:r>
              <a:rPr lang="en-US" dirty="0"/>
              <a:t>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Recurrent</a:t>
            </a:r>
            <a:r>
              <a:rPr lang="en-US" dirty="0"/>
              <a:t>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Convolution</a:t>
            </a:r>
            <a:r>
              <a:rPr lang="en-US" dirty="0"/>
              <a:t>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Layers can be different shapes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will affect the shape of the weight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Keras</a:t>
            </a:r>
            <a:r>
              <a:rPr lang="en-US" dirty="0"/>
              <a:t> automatically shapes the weight matrix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E1C2AA-86C8-4BF6-883C-1AD3D94310AD}"/>
              </a:ext>
            </a:extLst>
          </p:cNvPr>
          <p:cNvCxnSpPr>
            <a:cxnSpLocks/>
          </p:cNvCxnSpPr>
          <p:nvPr/>
        </p:nvCxnSpPr>
        <p:spPr>
          <a:xfrm>
            <a:off x="4416951" y="5860680"/>
            <a:ext cx="1321431" cy="335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ACC065-10D8-4D63-945E-101A84B4439A}"/>
              </a:ext>
            </a:extLst>
          </p:cNvPr>
          <p:cNvSpPr txBox="1"/>
          <p:nvPr/>
        </p:nvSpPr>
        <p:spPr>
          <a:xfrm>
            <a:off x="1987071" y="5083760"/>
            <a:ext cx="2850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 shape argument needed </a:t>
            </a:r>
            <a:r>
              <a:rPr lang="en-US" dirty="0"/>
              <a:t>because </a:t>
            </a:r>
            <a:r>
              <a:rPr lang="en-US" dirty="0" err="1"/>
              <a:t>keras</a:t>
            </a:r>
            <a:r>
              <a:rPr lang="en-US" dirty="0"/>
              <a:t> knows the previous layer is 32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EE0F7C-B68B-474A-AADB-ED3BFCBBACA5}"/>
              </a:ext>
            </a:extLst>
          </p:cNvPr>
          <p:cNvSpPr/>
          <p:nvPr/>
        </p:nvSpPr>
        <p:spPr>
          <a:xfrm>
            <a:off x="5738382" y="4760595"/>
            <a:ext cx="4812432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Example Code:</a:t>
            </a:r>
          </a:p>
          <a:p>
            <a:r>
              <a:rPr lang="en-US" sz="1600" dirty="0"/>
              <a:t>from </a:t>
            </a:r>
            <a:r>
              <a:rPr lang="en-US" sz="1600" dirty="0" err="1"/>
              <a:t>keras</a:t>
            </a:r>
            <a:r>
              <a:rPr lang="en-US" sz="1600" dirty="0"/>
              <a:t> import models</a:t>
            </a:r>
          </a:p>
          <a:p>
            <a:r>
              <a:rPr lang="en-US" sz="1600" dirty="0"/>
              <a:t>from </a:t>
            </a:r>
            <a:r>
              <a:rPr lang="en-US" sz="1600" dirty="0" err="1"/>
              <a:t>keras</a:t>
            </a:r>
            <a:r>
              <a:rPr lang="en-US" sz="1600" dirty="0"/>
              <a:t> import layers</a:t>
            </a:r>
          </a:p>
          <a:p>
            <a:r>
              <a:rPr lang="en-US" sz="1600" dirty="0"/>
              <a:t>model = </a:t>
            </a:r>
            <a:r>
              <a:rPr lang="en-US" sz="1600" dirty="0" err="1"/>
              <a:t>models.Sequential</a:t>
            </a:r>
            <a:r>
              <a:rPr lang="en-US" sz="1600" dirty="0"/>
              <a:t>()</a:t>
            </a:r>
          </a:p>
          <a:p>
            <a:r>
              <a:rPr lang="en-US" sz="1600" dirty="0" err="1"/>
              <a:t>model.add</a:t>
            </a:r>
            <a:r>
              <a:rPr lang="en-US" sz="1600" dirty="0"/>
              <a:t>(</a:t>
            </a:r>
            <a:r>
              <a:rPr lang="en-US" sz="1600" dirty="0" err="1"/>
              <a:t>layers.Dense</a:t>
            </a:r>
            <a:r>
              <a:rPr lang="en-US" sz="1600" dirty="0"/>
              <a:t>(32, </a:t>
            </a:r>
            <a:r>
              <a:rPr lang="en-US" sz="1600" dirty="0" err="1"/>
              <a:t>input_shape</a:t>
            </a:r>
            <a:r>
              <a:rPr lang="en-US" sz="1600" dirty="0"/>
              <a:t>=(784,)))</a:t>
            </a:r>
          </a:p>
          <a:p>
            <a:r>
              <a:rPr lang="en-US" sz="1600" dirty="0" err="1"/>
              <a:t>model.add</a:t>
            </a:r>
            <a:r>
              <a:rPr lang="en-US" sz="1600" dirty="0"/>
              <a:t>(</a:t>
            </a:r>
            <a:r>
              <a:rPr lang="en-US" sz="1600" dirty="0" err="1"/>
              <a:t>layers.Dense</a:t>
            </a:r>
            <a:r>
              <a:rPr lang="en-US" sz="1600" dirty="0"/>
              <a:t>(32))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0E2053C-BF97-493D-8EE7-7EEA21728A2E}"/>
              </a:ext>
            </a:extLst>
          </p:cNvPr>
          <p:cNvGrpSpPr/>
          <p:nvPr/>
        </p:nvGrpSpPr>
        <p:grpSpPr>
          <a:xfrm>
            <a:off x="6133744" y="2536033"/>
            <a:ext cx="1467564" cy="922138"/>
            <a:chOff x="5212922" y="2731841"/>
            <a:chExt cx="1467564" cy="92213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170AA0-0AF4-443C-98D5-7026D7FC0298}"/>
                </a:ext>
              </a:extLst>
            </p:cNvPr>
            <p:cNvSpPr/>
            <p:nvPr/>
          </p:nvSpPr>
          <p:spPr>
            <a:xfrm>
              <a:off x="5630962" y="2731841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5DC315-4B19-4927-9E03-3BC7E2474A4F}"/>
                </a:ext>
              </a:extLst>
            </p:cNvPr>
            <p:cNvSpPr/>
            <p:nvPr/>
          </p:nvSpPr>
          <p:spPr>
            <a:xfrm>
              <a:off x="5630962" y="3078610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5DF43E7-A4B9-4702-BDE1-8BEECCCDA19D}"/>
                </a:ext>
              </a:extLst>
            </p:cNvPr>
            <p:cNvSpPr/>
            <p:nvPr/>
          </p:nvSpPr>
          <p:spPr>
            <a:xfrm>
              <a:off x="5630962" y="342537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606B217-40CE-42AE-B3A8-3E39AE9FE84D}"/>
                </a:ext>
              </a:extLst>
            </p:cNvPr>
            <p:cNvSpPr/>
            <p:nvPr/>
          </p:nvSpPr>
          <p:spPr>
            <a:xfrm>
              <a:off x="6057422" y="2731841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B024DCA-905C-40DC-B79B-FD9C9853B1AF}"/>
                </a:ext>
              </a:extLst>
            </p:cNvPr>
            <p:cNvSpPr/>
            <p:nvPr/>
          </p:nvSpPr>
          <p:spPr>
            <a:xfrm>
              <a:off x="6057422" y="3078610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E0746BB-B509-4BE0-A59D-52FC8FCD9045}"/>
                </a:ext>
              </a:extLst>
            </p:cNvPr>
            <p:cNvSpPr/>
            <p:nvPr/>
          </p:nvSpPr>
          <p:spPr>
            <a:xfrm>
              <a:off x="6057422" y="342537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DD3762-7AFE-44FF-949D-9E4E2A173361}"/>
                </a:ext>
              </a:extLst>
            </p:cNvPr>
            <p:cNvSpPr/>
            <p:nvPr/>
          </p:nvSpPr>
          <p:spPr>
            <a:xfrm>
              <a:off x="5212922" y="2908563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E2D1B7-8525-46FD-A847-888F63B2C894}"/>
                </a:ext>
              </a:extLst>
            </p:cNvPr>
            <p:cNvSpPr/>
            <p:nvPr/>
          </p:nvSpPr>
          <p:spPr>
            <a:xfrm>
              <a:off x="5212922" y="3255332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9F5D69E-B821-408F-B35C-A09E345FE563}"/>
                </a:ext>
              </a:extLst>
            </p:cNvPr>
            <p:cNvSpPr/>
            <p:nvPr/>
          </p:nvSpPr>
          <p:spPr>
            <a:xfrm>
              <a:off x="6451886" y="3078610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5D5709E-3AD6-459E-BD79-BE529DDA4C03}"/>
                </a:ext>
              </a:extLst>
            </p:cNvPr>
            <p:cNvCxnSpPr>
              <a:cxnSpLocks/>
              <a:stCxn id="15" idx="6"/>
              <a:endCxn id="9" idx="2"/>
            </p:cNvCxnSpPr>
            <p:nvPr/>
          </p:nvCxnSpPr>
          <p:spPr>
            <a:xfrm flipV="1">
              <a:off x="5441522" y="2846141"/>
              <a:ext cx="189440" cy="17672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A008724-7BB1-418A-A4EC-768D5B8FC860}"/>
                </a:ext>
              </a:extLst>
            </p:cNvPr>
            <p:cNvCxnSpPr>
              <a:cxnSpLocks/>
              <a:stCxn id="15" idx="6"/>
              <a:endCxn id="10" idx="2"/>
            </p:cNvCxnSpPr>
            <p:nvPr/>
          </p:nvCxnSpPr>
          <p:spPr>
            <a:xfrm>
              <a:off x="5441522" y="3022863"/>
              <a:ext cx="189440" cy="1700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7295D6E-A60F-47C5-8776-5A0486D7D716}"/>
                </a:ext>
              </a:extLst>
            </p:cNvPr>
            <p:cNvCxnSpPr>
              <a:cxnSpLocks/>
              <a:stCxn id="15" idx="6"/>
              <a:endCxn id="11" idx="2"/>
            </p:cNvCxnSpPr>
            <p:nvPr/>
          </p:nvCxnSpPr>
          <p:spPr>
            <a:xfrm>
              <a:off x="5441522" y="3022863"/>
              <a:ext cx="189440" cy="51681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D0F9C6E-A2E2-45ED-A997-EDA22A6A1D0D}"/>
                </a:ext>
              </a:extLst>
            </p:cNvPr>
            <p:cNvCxnSpPr>
              <a:cxnSpLocks/>
              <a:stCxn id="16" idx="6"/>
              <a:endCxn id="9" idx="2"/>
            </p:cNvCxnSpPr>
            <p:nvPr/>
          </p:nvCxnSpPr>
          <p:spPr>
            <a:xfrm flipV="1">
              <a:off x="5441522" y="2846141"/>
              <a:ext cx="189440" cy="52349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69F2E4E-7D3B-4496-B31C-21C933AD85E7}"/>
                </a:ext>
              </a:extLst>
            </p:cNvPr>
            <p:cNvCxnSpPr>
              <a:cxnSpLocks/>
              <a:stCxn id="16" idx="6"/>
              <a:endCxn id="10" idx="2"/>
            </p:cNvCxnSpPr>
            <p:nvPr/>
          </p:nvCxnSpPr>
          <p:spPr>
            <a:xfrm flipV="1">
              <a:off x="5441522" y="3192910"/>
              <a:ext cx="189440" cy="17672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EF947D8-60A3-4612-B837-184EED429FFF}"/>
                </a:ext>
              </a:extLst>
            </p:cNvPr>
            <p:cNvCxnSpPr>
              <a:cxnSpLocks/>
              <a:stCxn id="16" idx="6"/>
              <a:endCxn id="11" idx="2"/>
            </p:cNvCxnSpPr>
            <p:nvPr/>
          </p:nvCxnSpPr>
          <p:spPr>
            <a:xfrm>
              <a:off x="5441522" y="3369632"/>
              <a:ext cx="189440" cy="1700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5F41A85-102D-4BE8-87CD-7A4B2A4FF438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>
              <a:off x="5859562" y="2846141"/>
              <a:ext cx="19786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F563F76-B7CA-4B9A-A728-82C271DA7AA3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>
              <a:off x="5859562" y="3192910"/>
              <a:ext cx="19786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6507FD0-43FC-43BE-AFE2-B33B3390E3ED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>
              <a:off x="5859562" y="3539679"/>
              <a:ext cx="19786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7DEAA39-ACC1-49D2-A95A-6C68A6F7455F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5859562" y="3192910"/>
              <a:ext cx="197860" cy="34676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E1AF030-E729-4731-AF43-C59AC5782A64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 flipV="1">
              <a:off x="5859562" y="2846141"/>
              <a:ext cx="197860" cy="69353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3906731-ED39-4F78-9239-257E6A665D78}"/>
                </a:ext>
              </a:extLst>
            </p:cNvPr>
            <p:cNvCxnSpPr>
              <a:cxnSpLocks/>
              <a:stCxn id="10" idx="6"/>
              <a:endCxn id="14" idx="2"/>
            </p:cNvCxnSpPr>
            <p:nvPr/>
          </p:nvCxnSpPr>
          <p:spPr>
            <a:xfrm>
              <a:off x="5859562" y="3192910"/>
              <a:ext cx="197860" cy="34676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57C8362-F793-4A4E-83C1-52E0824D60C8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5859562" y="2846141"/>
              <a:ext cx="197860" cy="34676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4F884C7-ED4C-4729-9E97-4BCFD27478AA}"/>
                </a:ext>
              </a:extLst>
            </p:cNvPr>
            <p:cNvCxnSpPr>
              <a:cxnSpLocks/>
              <a:stCxn id="12" idx="6"/>
              <a:endCxn id="17" idx="2"/>
            </p:cNvCxnSpPr>
            <p:nvPr/>
          </p:nvCxnSpPr>
          <p:spPr>
            <a:xfrm>
              <a:off x="6286022" y="2846141"/>
              <a:ext cx="165864" cy="34676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1A71D1B-BD01-4B4B-BACB-87EE7635E63A}"/>
                </a:ext>
              </a:extLst>
            </p:cNvPr>
            <p:cNvCxnSpPr>
              <a:cxnSpLocks/>
              <a:stCxn id="13" idx="6"/>
              <a:endCxn id="17" idx="2"/>
            </p:cNvCxnSpPr>
            <p:nvPr/>
          </p:nvCxnSpPr>
          <p:spPr>
            <a:xfrm>
              <a:off x="6286022" y="3192910"/>
              <a:ext cx="16586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EB424EF-7746-4B8D-92F4-4DA0D5463DB3}"/>
                </a:ext>
              </a:extLst>
            </p:cNvPr>
            <p:cNvCxnSpPr>
              <a:cxnSpLocks/>
              <a:stCxn id="14" idx="6"/>
              <a:endCxn id="17" idx="2"/>
            </p:cNvCxnSpPr>
            <p:nvPr/>
          </p:nvCxnSpPr>
          <p:spPr>
            <a:xfrm flipV="1">
              <a:off x="6286022" y="3192910"/>
              <a:ext cx="165864" cy="34676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A749130-90DB-4015-87B2-DA7C27CB579B}"/>
              </a:ext>
            </a:extLst>
          </p:cNvPr>
          <p:cNvGrpSpPr/>
          <p:nvPr/>
        </p:nvGrpSpPr>
        <p:grpSpPr>
          <a:xfrm>
            <a:off x="8358524" y="2536033"/>
            <a:ext cx="1467564" cy="922138"/>
            <a:chOff x="6773477" y="2676094"/>
            <a:chExt cx="1467564" cy="92213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10341DA-8A31-44D5-879C-482B7709AC65}"/>
                </a:ext>
              </a:extLst>
            </p:cNvPr>
            <p:cNvSpPr/>
            <p:nvPr/>
          </p:nvSpPr>
          <p:spPr>
            <a:xfrm>
              <a:off x="7191517" y="2676094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DF79475-B364-41BB-9FAA-AB882B8D9FE1}"/>
                </a:ext>
              </a:extLst>
            </p:cNvPr>
            <p:cNvSpPr/>
            <p:nvPr/>
          </p:nvSpPr>
          <p:spPr>
            <a:xfrm>
              <a:off x="7191517" y="3022863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B291FB1-390C-47BC-ACED-EB3EAE414B89}"/>
                </a:ext>
              </a:extLst>
            </p:cNvPr>
            <p:cNvSpPr/>
            <p:nvPr/>
          </p:nvSpPr>
          <p:spPr>
            <a:xfrm>
              <a:off x="7191517" y="3369632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A77D85-C103-459C-8AD4-0BCBF71399F9}"/>
                </a:ext>
              </a:extLst>
            </p:cNvPr>
            <p:cNvSpPr/>
            <p:nvPr/>
          </p:nvSpPr>
          <p:spPr>
            <a:xfrm>
              <a:off x="7617977" y="2676094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07DA076-2647-4422-8C40-5C642248CD92}"/>
                </a:ext>
              </a:extLst>
            </p:cNvPr>
            <p:cNvSpPr/>
            <p:nvPr/>
          </p:nvSpPr>
          <p:spPr>
            <a:xfrm>
              <a:off x="7617977" y="3022863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9B816AE-659A-4077-B7DD-1EAAE17DB173}"/>
                </a:ext>
              </a:extLst>
            </p:cNvPr>
            <p:cNvSpPr/>
            <p:nvPr/>
          </p:nvSpPr>
          <p:spPr>
            <a:xfrm>
              <a:off x="7617977" y="3369632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FEBCD05-0553-47DE-A30C-00720598FDEF}"/>
                </a:ext>
              </a:extLst>
            </p:cNvPr>
            <p:cNvSpPr/>
            <p:nvPr/>
          </p:nvSpPr>
          <p:spPr>
            <a:xfrm>
              <a:off x="6773477" y="2852816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9388FC7-6914-4778-8587-9B3F0C12EEE2}"/>
                </a:ext>
              </a:extLst>
            </p:cNvPr>
            <p:cNvSpPr/>
            <p:nvPr/>
          </p:nvSpPr>
          <p:spPr>
            <a:xfrm>
              <a:off x="6773477" y="3199585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F6A9444-7FDE-4EA9-80CF-7277533E8BC3}"/>
                </a:ext>
              </a:extLst>
            </p:cNvPr>
            <p:cNvSpPr/>
            <p:nvPr/>
          </p:nvSpPr>
          <p:spPr>
            <a:xfrm>
              <a:off x="8012441" y="3022863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ECF3A59-9D0E-4D8B-88B1-A26E02517126}"/>
                </a:ext>
              </a:extLst>
            </p:cNvPr>
            <p:cNvCxnSpPr>
              <a:cxnSpLocks/>
              <a:stCxn id="76" idx="6"/>
              <a:endCxn id="70" idx="2"/>
            </p:cNvCxnSpPr>
            <p:nvPr/>
          </p:nvCxnSpPr>
          <p:spPr>
            <a:xfrm flipV="1">
              <a:off x="7002077" y="2790394"/>
              <a:ext cx="189440" cy="17672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9C42CE4-8B2B-4763-96AC-EE1C5F094939}"/>
                </a:ext>
              </a:extLst>
            </p:cNvPr>
            <p:cNvCxnSpPr>
              <a:cxnSpLocks/>
              <a:stCxn id="77" idx="6"/>
              <a:endCxn id="70" idx="2"/>
            </p:cNvCxnSpPr>
            <p:nvPr/>
          </p:nvCxnSpPr>
          <p:spPr>
            <a:xfrm flipV="1">
              <a:off x="7002077" y="2790394"/>
              <a:ext cx="189440" cy="52349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6B7743F-9480-42B3-B962-417F6B1A9139}"/>
                </a:ext>
              </a:extLst>
            </p:cNvPr>
            <p:cNvCxnSpPr>
              <a:cxnSpLocks/>
              <a:stCxn id="77" idx="6"/>
              <a:endCxn id="71" idx="2"/>
            </p:cNvCxnSpPr>
            <p:nvPr/>
          </p:nvCxnSpPr>
          <p:spPr>
            <a:xfrm flipV="1">
              <a:off x="7002077" y="3137163"/>
              <a:ext cx="189440" cy="17672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47987AF-FDB8-4777-B045-DB85FF6516D9}"/>
                </a:ext>
              </a:extLst>
            </p:cNvPr>
            <p:cNvCxnSpPr>
              <a:cxnSpLocks/>
              <a:stCxn id="77" idx="6"/>
              <a:endCxn id="72" idx="2"/>
            </p:cNvCxnSpPr>
            <p:nvPr/>
          </p:nvCxnSpPr>
          <p:spPr>
            <a:xfrm>
              <a:off x="7002077" y="3313885"/>
              <a:ext cx="189440" cy="1700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0DAE1F8-CCAA-4D16-8AE7-4A14244D8B84}"/>
                </a:ext>
              </a:extLst>
            </p:cNvPr>
            <p:cNvCxnSpPr>
              <a:cxnSpLocks/>
              <a:stCxn id="70" idx="6"/>
              <a:endCxn id="73" idx="2"/>
            </p:cNvCxnSpPr>
            <p:nvPr/>
          </p:nvCxnSpPr>
          <p:spPr>
            <a:xfrm>
              <a:off x="7420117" y="2790394"/>
              <a:ext cx="19786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6A8EE3C-D8AF-4CF9-9648-41A71459407D}"/>
                </a:ext>
              </a:extLst>
            </p:cNvPr>
            <p:cNvCxnSpPr>
              <a:cxnSpLocks/>
              <a:stCxn id="71" idx="6"/>
              <a:endCxn id="74" idx="2"/>
            </p:cNvCxnSpPr>
            <p:nvPr/>
          </p:nvCxnSpPr>
          <p:spPr>
            <a:xfrm>
              <a:off x="7420117" y="3137163"/>
              <a:ext cx="19786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1E9ED59-8A1A-4F39-8A49-D58CF6F3AA20}"/>
                </a:ext>
              </a:extLst>
            </p:cNvPr>
            <p:cNvCxnSpPr>
              <a:cxnSpLocks/>
              <a:stCxn id="72" idx="6"/>
              <a:endCxn id="75" idx="2"/>
            </p:cNvCxnSpPr>
            <p:nvPr/>
          </p:nvCxnSpPr>
          <p:spPr>
            <a:xfrm>
              <a:off x="7420117" y="3483932"/>
              <a:ext cx="19786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BF9D769-530C-42C3-A3D3-BF7529F6AB5E}"/>
                </a:ext>
              </a:extLst>
            </p:cNvPr>
            <p:cNvCxnSpPr>
              <a:cxnSpLocks/>
              <a:stCxn id="73" idx="6"/>
              <a:endCxn id="78" idx="2"/>
            </p:cNvCxnSpPr>
            <p:nvPr/>
          </p:nvCxnSpPr>
          <p:spPr>
            <a:xfrm>
              <a:off x="7846577" y="2790394"/>
              <a:ext cx="165864" cy="34676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AFB9354-CA9C-4675-8B58-A7A15A19BFC2}"/>
                </a:ext>
              </a:extLst>
            </p:cNvPr>
            <p:cNvCxnSpPr>
              <a:cxnSpLocks/>
              <a:stCxn id="74" idx="6"/>
              <a:endCxn id="78" idx="2"/>
            </p:cNvCxnSpPr>
            <p:nvPr/>
          </p:nvCxnSpPr>
          <p:spPr>
            <a:xfrm>
              <a:off x="7846577" y="3137163"/>
              <a:ext cx="16586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12914E9-DBC0-4493-A275-AE8E6264C4FA}"/>
                </a:ext>
              </a:extLst>
            </p:cNvPr>
            <p:cNvCxnSpPr>
              <a:cxnSpLocks/>
              <a:stCxn id="75" idx="6"/>
              <a:endCxn id="78" idx="2"/>
            </p:cNvCxnSpPr>
            <p:nvPr/>
          </p:nvCxnSpPr>
          <p:spPr>
            <a:xfrm flipV="1">
              <a:off x="7846577" y="3137163"/>
              <a:ext cx="165864" cy="34676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956A97F-19D2-481E-8D36-475579A84D0D}"/>
              </a:ext>
            </a:extLst>
          </p:cNvPr>
          <p:cNvSpPr txBox="1"/>
          <p:nvPr/>
        </p:nvSpPr>
        <p:spPr>
          <a:xfrm>
            <a:off x="7790748" y="2860239"/>
            <a:ext cx="53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vs.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1D0C1AF-0622-4C4C-97A4-27F1688F7987}"/>
              </a:ext>
            </a:extLst>
          </p:cNvPr>
          <p:cNvSpPr/>
          <p:nvPr/>
        </p:nvSpPr>
        <p:spPr>
          <a:xfrm>
            <a:off x="483326" y="738051"/>
            <a:ext cx="2899954" cy="1378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DF844D-F50C-4082-953D-FA516B95C4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126" b="4370"/>
          <a:stretch/>
        </p:blipFill>
        <p:spPr>
          <a:xfrm>
            <a:off x="353030" y="397566"/>
            <a:ext cx="4315542" cy="3436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600164-0D75-4E94-85E6-3539333E3595}"/>
              </a:ext>
            </a:extLst>
          </p:cNvPr>
          <p:cNvSpPr txBox="1"/>
          <p:nvPr/>
        </p:nvSpPr>
        <p:spPr>
          <a:xfrm>
            <a:off x="5338167" y="218093"/>
            <a:ext cx="6179299" cy="283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dirty="0"/>
              <a:t>Models: Networks of Layers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Many different network topologies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Two-branch networks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Multihead</a:t>
            </a:r>
            <a:r>
              <a:rPr lang="en-US" dirty="0"/>
              <a:t> networks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Inception blocks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Network topology defines the </a:t>
            </a:r>
            <a:r>
              <a:rPr lang="en-US" b="1" dirty="0"/>
              <a:t>hypothesis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D4B77B-7D65-4650-85C1-4A9445264CF3}"/>
              </a:ext>
            </a:extLst>
          </p:cNvPr>
          <p:cNvSpPr/>
          <p:nvPr/>
        </p:nvSpPr>
        <p:spPr>
          <a:xfrm>
            <a:off x="483326" y="738051"/>
            <a:ext cx="2899954" cy="1378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3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DF844D-F50C-4082-953D-FA516B95C4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126" b="4370"/>
          <a:stretch/>
        </p:blipFill>
        <p:spPr>
          <a:xfrm>
            <a:off x="353030" y="397998"/>
            <a:ext cx="4315542" cy="3436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600164-0D75-4E94-85E6-3539333E3595}"/>
              </a:ext>
            </a:extLst>
          </p:cNvPr>
          <p:cNvSpPr txBox="1"/>
          <p:nvPr/>
        </p:nvSpPr>
        <p:spPr>
          <a:xfrm>
            <a:off x="5338167" y="218093"/>
            <a:ext cx="6179299" cy="354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dirty="0"/>
              <a:t>Loss Functions and Optimizers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Loss function</a:t>
            </a:r>
            <a:r>
              <a:rPr lang="en-US" dirty="0"/>
              <a:t>- the quantity that is minimized for training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These are well optimized for standard problems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Classification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Regression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Sequence learning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b="1" dirty="0"/>
              <a:t>important that this represent standard for success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Optimizer</a:t>
            </a:r>
            <a:r>
              <a:rPr lang="en-US" dirty="0"/>
              <a:t>- determines how the network will be updated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D4B77B-7D65-4650-85C1-4A9445264CF3}"/>
              </a:ext>
            </a:extLst>
          </p:cNvPr>
          <p:cNvSpPr/>
          <p:nvPr/>
        </p:nvSpPr>
        <p:spPr>
          <a:xfrm>
            <a:off x="398751" y="2694217"/>
            <a:ext cx="1345141" cy="689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DF357-2C34-46B7-821E-2DC69B23E4E5}"/>
              </a:ext>
            </a:extLst>
          </p:cNvPr>
          <p:cNvSpPr/>
          <p:nvPr/>
        </p:nvSpPr>
        <p:spPr>
          <a:xfrm>
            <a:off x="2710543" y="2694217"/>
            <a:ext cx="1345141" cy="1224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0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169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3.1 Anatomy of a Neural Network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3.1 Anatomy of a Neural Network</dc:title>
  <dc:creator>Camille bilodeau</dc:creator>
  <cp:lastModifiedBy>Camille bilodeau</cp:lastModifiedBy>
  <cp:revision>5</cp:revision>
  <dcterms:created xsi:type="dcterms:W3CDTF">2019-01-23T16:08:28Z</dcterms:created>
  <dcterms:modified xsi:type="dcterms:W3CDTF">2019-01-23T16:40:17Z</dcterms:modified>
</cp:coreProperties>
</file>