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3FB4-F7C5-4D86-9E89-4F9C6299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69EEA-BDC7-4F96-9F46-A1C49A197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CCE0-91B1-4C9A-943D-17114369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3899-9E5B-4550-8F88-AB95F92F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5066-0F9E-47B8-B5BF-671370B2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B6CA-56A6-4986-A702-3288D193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4B906-25AE-4CE0-9A97-368FEA1D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0796-3D7C-4156-96E8-9AC8E20F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7DC0-AC45-4896-BF56-41D2DC4E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3740-86FE-4BF4-8A4E-5FA5EA81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C9D06-F3EB-416D-8827-EE8504EF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AF00F-9C6E-4223-A87C-C50FF03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3DFC-A353-412F-8A42-77F24CD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2BF4-3812-4CEB-B940-EC9981F0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E4EC-E6CD-4B3E-A1D2-4D04038A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C0AD-E7CA-47AF-907B-BE38F1EE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9698-814D-4743-9B10-E33ED117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4F05-E4FE-442F-B7FB-99F1FDAA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A1B3-87D9-4E0A-9AC8-CA1EADB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1B6B-A05B-4C89-B811-13379A10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CC50-A747-48D0-8C2D-53F530F7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F95D-9DD9-4286-B6BF-9A88757F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993E-61EA-4A15-9E2D-932703B4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558A-DE25-43E7-8891-EC7A18E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438C-7476-489E-AF24-592D1F98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4884-EE3C-4502-93CB-D6FFBEB2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6722-5D48-4D6A-BA56-B268F084D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2F4F5-65B2-448D-83E4-DA83DC0C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F4FD-8D65-49B0-BB81-A80EA0FE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69A3-651E-42AE-ACD6-82C0CAC8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2ADF-475A-4E8D-8A1E-1950489D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9048-CDB0-44D7-B516-192A00A3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F1AB-2D97-475F-98CC-11D79043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C388-3CB3-42EE-8A60-E181637F6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83E7-E6C0-429E-92EA-CC46E033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0198B-3B9A-4301-BD52-FC581088F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F7A0-F5FD-4074-9D71-6AA70BA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C81F0-4835-4439-AF69-BE2CB2E9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01CAE-7FB1-4801-AB00-B01A787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C21A-23E0-47D6-BE31-9E02E4C2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84BC-E54B-4232-891A-8A740234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856E-4E4F-465A-A66F-D70FD611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B75-29A0-4CD5-AB46-2940D684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9AD73-2F1E-4786-A8B2-84FB7BFC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C07BB-DB96-4085-A083-57B1623A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7323-50FC-442B-8A56-ADDA8D65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4FC5-9660-4655-B7CB-98039B27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F554-3B8B-42E7-8ED8-2902E5D2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621C7-0CFB-49E8-9153-EEB55A57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DDAD1-839A-48BF-89D3-8F7C332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C25D2-824C-4E4F-A084-1ED301EF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779D2-298F-4927-A255-9F404F85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691C-F37C-467B-B028-8FEE07CA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A3B7E-5033-48A9-BC8C-C78AF8CCC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CE15E-24B7-463B-8BBB-7DA73B5F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D7E0-ACA2-4353-A485-522E1178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2821-1D50-4965-A2EB-8EA5BB26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6BC5-F9E0-4FE7-8EFF-E8171089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14B9C-99F5-447E-A37A-7227DF7D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1036-794B-43A3-8967-F6929506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ECE3-A9E0-44CF-BBA4-4678E197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8FC6-6753-4859-9D0F-6D64685EE5D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706A-5725-4F2A-81ED-3E10991B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13C5-B7CA-47DE-9374-10FFBBB34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715B-D66F-412F-A76B-781EBABF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127C-4A40-40BF-9E4F-6DE1A4E99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5.2.4 – 5.3 and Updates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AE5E-89C9-4A3F-B55B-9751DD2A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Owen Lockwood</a:t>
            </a:r>
          </a:p>
        </p:txBody>
      </p:sp>
    </p:spTree>
    <p:extLst>
      <p:ext uri="{BB962C8B-B14F-4D97-AF65-F5344CB8AC3E}">
        <p14:creationId xmlns:p14="http://schemas.microsoft.com/office/powerpoint/2010/main" val="35980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1B55-618B-4898-95D1-57B3D1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52AA-BF76-440E-BB66-19084F0B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each layer contains more abstract information, you don’t want to retrain whole CNN</a:t>
            </a:r>
          </a:p>
          <a:p>
            <a:r>
              <a:rPr lang="en-US" dirty="0"/>
              <a:t>If you’re looking for different kinds of dogs, instead of dog vs cat</a:t>
            </a:r>
          </a:p>
          <a:p>
            <a:pPr lvl="1"/>
            <a:r>
              <a:rPr lang="en-US" dirty="0"/>
              <a:t>Photo -&gt; animal -&gt; animal ear -&gt; dog ear -&gt; output</a:t>
            </a:r>
          </a:p>
          <a:p>
            <a:pPr lvl="1"/>
            <a:r>
              <a:rPr lang="en-US" dirty="0"/>
              <a:t>All the previous steps are fine as recognition</a:t>
            </a:r>
          </a:p>
          <a:p>
            <a:r>
              <a:rPr lang="en-US" dirty="0"/>
              <a:t>Also don’t want to overfit, example base has &gt; 15,000,000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3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DC05-7BFB-421E-9238-908FDB0F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5.2.4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05C7-F44C-4F80-801D-25694C02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image data:</a:t>
            </a:r>
          </a:p>
          <a:p>
            <a:pPr lvl="1"/>
            <a:r>
              <a:rPr lang="en-US" dirty="0"/>
              <a:t>Read in JPEG</a:t>
            </a:r>
          </a:p>
          <a:p>
            <a:pPr lvl="1"/>
            <a:r>
              <a:rPr lang="en-US" dirty="0"/>
              <a:t>Decode JPEG into RGB pixel grids</a:t>
            </a:r>
          </a:p>
          <a:p>
            <a:pPr lvl="1"/>
            <a:r>
              <a:rPr lang="en-US" dirty="0"/>
              <a:t>Convert into tensors</a:t>
            </a:r>
          </a:p>
          <a:p>
            <a:pPr lvl="1"/>
            <a:r>
              <a:rPr lang="en-US" dirty="0"/>
              <a:t>Rescale the tensors</a:t>
            </a:r>
          </a:p>
          <a:p>
            <a:r>
              <a:rPr lang="en-US" dirty="0" err="1"/>
              <a:t>Keras</a:t>
            </a:r>
            <a:r>
              <a:rPr lang="en-US" dirty="0"/>
              <a:t> has </a:t>
            </a:r>
            <a:r>
              <a:rPr lang="en-US" dirty="0" err="1"/>
              <a:t>ImageDataGenerator</a:t>
            </a:r>
            <a:endParaRPr lang="en-US" dirty="0"/>
          </a:p>
          <a:p>
            <a:r>
              <a:rPr lang="en-US" dirty="0"/>
              <a:t>Since data sets are large enough (especially images), they cannot be loaded directly into memory</a:t>
            </a:r>
          </a:p>
          <a:p>
            <a:r>
              <a:rPr lang="en-US" dirty="0"/>
              <a:t>Generators!</a:t>
            </a:r>
          </a:p>
        </p:txBody>
      </p:sp>
    </p:spTree>
    <p:extLst>
      <p:ext uri="{BB962C8B-B14F-4D97-AF65-F5344CB8AC3E}">
        <p14:creationId xmlns:p14="http://schemas.microsoft.com/office/powerpoint/2010/main" val="383076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18A-1E1F-4B17-AE43-A3B9898E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C375-C685-4213-A6C2-F645BBE9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you to iterate through the input</a:t>
            </a:r>
          </a:p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makes a generator from input images</a:t>
            </a:r>
          </a:p>
          <a:p>
            <a:r>
              <a:rPr lang="en-US" dirty="0"/>
              <a:t>Must use </a:t>
            </a:r>
            <a:r>
              <a:rPr lang="en-US" dirty="0" err="1"/>
              <a:t>fit_generator</a:t>
            </a:r>
            <a:r>
              <a:rPr lang="en-US" dirty="0"/>
              <a:t> to fit it and specify a number of steps per epoch</a:t>
            </a:r>
          </a:p>
          <a:p>
            <a:r>
              <a:rPr lang="en-US" dirty="0"/>
              <a:t>Include </a:t>
            </a:r>
            <a:r>
              <a:rPr lang="en-US" dirty="0" err="1"/>
              <a:t>steps_per_epoch</a:t>
            </a:r>
            <a:r>
              <a:rPr lang="en-US" dirty="0"/>
              <a:t>, the number of gradient descent steps to do before concluding the epoch (sample size / batch size)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592-6410-46E2-975B-A1D89DFF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B88AFF1-334D-4267-AC5E-D3C6E0D76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DA34E8-0699-4897-8B48-09607366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4" y="17756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0A4F-9A63-434E-AF40-F7236291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5.2.5 Data Augmentation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D9A6-193D-4D93-92CF-17FAFB0D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is a problem on small data sets</a:t>
            </a:r>
          </a:p>
          <a:p>
            <a:r>
              <a:rPr lang="en-US" dirty="0"/>
              <a:t>Generate more training data from existing data</a:t>
            </a:r>
          </a:p>
          <a:p>
            <a:r>
              <a:rPr lang="en-US" dirty="0"/>
              <a:t>A number of techniques (can be put into </a:t>
            </a:r>
            <a:r>
              <a:rPr lang="en-US" dirty="0" err="1"/>
              <a:t>ImageDataGenerator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Rotation Range: rotates the picture by a certain degree</a:t>
            </a:r>
          </a:p>
          <a:p>
            <a:pPr lvl="1"/>
            <a:r>
              <a:rPr lang="en-US" dirty="0"/>
              <a:t>Width/height shift: fractions of total which the images is randomly translated</a:t>
            </a:r>
          </a:p>
          <a:p>
            <a:pPr lvl="1"/>
            <a:r>
              <a:rPr lang="en-US" dirty="0"/>
              <a:t>Shear/zoom</a:t>
            </a:r>
          </a:p>
          <a:p>
            <a:pPr lvl="1"/>
            <a:r>
              <a:rPr lang="en-US" dirty="0"/>
              <a:t>Horizontal flip</a:t>
            </a:r>
          </a:p>
          <a:p>
            <a:pPr lvl="1"/>
            <a:r>
              <a:rPr lang="en-US" dirty="0"/>
              <a:t>Fill: fill in new pixels (after width height shift) with nearest</a:t>
            </a:r>
          </a:p>
          <a:p>
            <a:r>
              <a:rPr lang="en-US" dirty="0"/>
              <a:t>CNN never sees the same input twice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6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9CEE-F84F-4DF3-988C-9122F17D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Augmentation</a:t>
            </a:r>
          </a:p>
        </p:txBody>
      </p:sp>
      <p:pic>
        <p:nvPicPr>
          <p:cNvPr id="7" name="Picture 6" descr="A cat with its mouth open&#10;&#10;Description generated with high confidence">
            <a:extLst>
              <a:ext uri="{FF2B5EF4-FFF2-40B4-BE49-F238E27FC236}">
                <a16:creationId xmlns:a16="http://schemas.microsoft.com/office/drawing/2014/main" id="{26C2B4C2-8FBC-4F85-B25D-FBCE3CC27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r="33547" b="-6"/>
          <a:stretch/>
        </p:blipFill>
        <p:spPr>
          <a:xfrm>
            <a:off x="-33320" y="3748"/>
            <a:ext cx="3008514" cy="4257356"/>
          </a:xfrm>
          <a:prstGeom prst="rect">
            <a:avLst/>
          </a:prstGeom>
        </p:spPr>
      </p:pic>
      <p:pic>
        <p:nvPicPr>
          <p:cNvPr id="5" name="Content Placeholder 4" descr="A cat with its mouth open&#10;&#10;Description generated with high confidence">
            <a:extLst>
              <a:ext uri="{FF2B5EF4-FFF2-40B4-BE49-F238E27FC236}">
                <a16:creationId xmlns:a16="http://schemas.microsoft.com/office/drawing/2014/main" id="{28389889-647E-4157-8226-6DF0FD36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30052" b="-3"/>
          <a:stretch/>
        </p:blipFill>
        <p:spPr>
          <a:xfrm>
            <a:off x="3089364" y="9078"/>
            <a:ext cx="2826351" cy="4261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88A29-5CCE-4B66-A96D-2C45D09956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4" r="26314" b="-3"/>
          <a:stretch/>
        </p:blipFill>
        <p:spPr>
          <a:xfrm>
            <a:off x="5933929" y="10"/>
            <a:ext cx="3196969" cy="42610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2614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at with its mouth open&#10;&#10;Description generated with very high confidence">
            <a:extLst>
              <a:ext uri="{FF2B5EF4-FFF2-40B4-BE49-F238E27FC236}">
                <a16:creationId xmlns:a16="http://schemas.microsoft.com/office/drawing/2014/main" id="{E1FD6D7E-9215-454B-8F32-A0371B1673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r="34756" b="-3"/>
          <a:stretch/>
        </p:blipFill>
        <p:spPr>
          <a:xfrm>
            <a:off x="9183625" y="0"/>
            <a:ext cx="3021194" cy="42792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7921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FF1850-8D1E-4E84-BD9E-F2E90695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37307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1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875F-44D1-4253-82D1-EEBF7768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Using a Pretrained Convnet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6427-63E3-4DB8-B107-D4AEA676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CNN that has already been trained</a:t>
            </a:r>
          </a:p>
          <a:p>
            <a:r>
              <a:rPr lang="en-US" dirty="0"/>
              <a:t>Import the model/weights and use it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17151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E9F9-B60B-4126-AFE0-3740887E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FC93-F2C8-4CE0-BF8E-5EECE2B0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identification = CNN + Dense</a:t>
            </a:r>
          </a:p>
          <a:p>
            <a:r>
              <a:rPr lang="en-US" dirty="0"/>
              <a:t>Use the pretrained CNN (that has learned general patterns) and train the Dense</a:t>
            </a:r>
          </a:p>
          <a:p>
            <a:r>
              <a:rPr lang="en-US" dirty="0"/>
              <a:t>Fast feature extraction without data augmentation: CNN predict training data, then train the Dense layers (very quick)</a:t>
            </a:r>
          </a:p>
          <a:p>
            <a:pPr lvl="1"/>
            <a:r>
              <a:rPr lang="en-US" dirty="0"/>
              <a:t>Get output from convolutional base </a:t>
            </a:r>
            <a:r>
              <a:rPr lang="en-US" dirty="0">
                <a:sym typeface="Wingdings" panose="05000000000000000000" pitchFamily="2" charset="2"/>
              </a:rPr>
              <a:t> separate dense layers</a:t>
            </a:r>
            <a:endParaRPr lang="en-US" dirty="0"/>
          </a:p>
          <a:p>
            <a:r>
              <a:rPr lang="en-US" dirty="0"/>
              <a:t>With data augmentation: freeze the </a:t>
            </a:r>
            <a:r>
              <a:rPr lang="en-US" dirty="0" err="1"/>
              <a:t>convbase</a:t>
            </a:r>
            <a:r>
              <a:rPr lang="en-US" dirty="0"/>
              <a:t>, attach the dense and use data augmentation (every picture must go through CNN, previously only went through once, hence </a:t>
            </a:r>
            <a:r>
              <a:rPr lang="en-US" i="1" dirty="0"/>
              <a:t>significantly </a:t>
            </a:r>
            <a:r>
              <a:rPr lang="en-US" dirty="0"/>
              <a:t>more computationally expensive)</a:t>
            </a:r>
          </a:p>
        </p:txBody>
      </p:sp>
    </p:spTree>
    <p:extLst>
      <p:ext uri="{BB962C8B-B14F-4D97-AF65-F5344CB8AC3E}">
        <p14:creationId xmlns:p14="http://schemas.microsoft.com/office/powerpoint/2010/main" val="212462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A16-23FC-4C62-9E3F-81E53514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F3C-BE20-4973-B9CA-7C389887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custom network on top of pretrained</a:t>
            </a:r>
          </a:p>
          <a:p>
            <a:r>
              <a:rPr lang="en-US" dirty="0"/>
              <a:t>Freeze base</a:t>
            </a:r>
          </a:p>
          <a:p>
            <a:r>
              <a:rPr lang="en-US" dirty="0"/>
              <a:t>Train added layers</a:t>
            </a:r>
          </a:p>
          <a:p>
            <a:r>
              <a:rPr lang="en-US" dirty="0"/>
              <a:t>Unfreeze a couple of top CNN layers</a:t>
            </a:r>
          </a:p>
          <a:p>
            <a:r>
              <a:rPr lang="en-US" dirty="0"/>
              <a:t>Train both</a:t>
            </a:r>
          </a:p>
          <a:p>
            <a:r>
              <a:rPr lang="en-US" dirty="0"/>
              <a:t>This enables the CNN to be slightly more customized toward your specific needs</a:t>
            </a:r>
          </a:p>
          <a:p>
            <a:r>
              <a:rPr lang="en-US" dirty="0"/>
              <a:t>Train Dense first to avoid large unintended changes from random initial values </a:t>
            </a:r>
          </a:p>
        </p:txBody>
      </p:sp>
    </p:spTree>
    <p:extLst>
      <p:ext uri="{BB962C8B-B14F-4D97-AF65-F5344CB8AC3E}">
        <p14:creationId xmlns:p14="http://schemas.microsoft.com/office/powerpoint/2010/main" val="10410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CNN 5.2.4 – 5.3 and Updates </vt:lpstr>
      <vt:lpstr>5.2.4 Data Preprocessing</vt:lpstr>
      <vt:lpstr>Generators </vt:lpstr>
      <vt:lpstr>PowerPoint Presentation</vt:lpstr>
      <vt:lpstr>5.2.5 Data Augmentation </vt:lpstr>
      <vt:lpstr>Data Augmentation</vt:lpstr>
      <vt:lpstr>5.3 Using a Pretrained Convnet</vt:lpstr>
      <vt:lpstr>5.3.1 Feature Extraction</vt:lpstr>
      <vt:lpstr>5.3.2 Fine Tuning</vt:lpstr>
      <vt:lpstr>Fine tuning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5.2.4 – 5.3 and Updates </dc:title>
  <dc:creator>owenlockwood2@outlook.com</dc:creator>
  <cp:lastModifiedBy>owenlockwood2@outlook.com</cp:lastModifiedBy>
  <cp:revision>28</cp:revision>
  <dcterms:created xsi:type="dcterms:W3CDTF">2019-02-27T19:57:55Z</dcterms:created>
  <dcterms:modified xsi:type="dcterms:W3CDTF">2019-03-12T18:38:09Z</dcterms:modified>
</cp:coreProperties>
</file>