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440F-DFC3-4B63-A6AC-BC7058FBE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386E-82FA-408B-875C-37FE5B49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89AF-D403-4CA3-80DB-9F00BDA2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F0CE-BBD4-4B34-8E81-1577BF0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A678-1218-4E10-8A7E-E2FC6AFF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102-AB8F-4946-9ADD-95B33FA4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E7E6B-C939-47ED-9DD6-434C4EF0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3D6E-3C80-436E-9915-04B9D12B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09E7-2000-4E3A-9329-53B95926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9868-78A8-432F-A743-81F5C7A3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C0B10-E320-4EF9-8DF3-35C1E5D3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978E-CDBE-4268-B982-D8DB2A65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A0FF-34AB-4088-842B-66ED940A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CF6E-B856-4382-9C0D-12D2BCD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7C30-81E8-434B-902D-4072440F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8B33-EE75-458F-A35C-E2001F8A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752E-044F-4661-BCDE-24EB4E6C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EAEA-5F16-4A02-978C-A890703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1CBA-5BFB-4668-85A9-C8A20709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A29D-B114-4FF2-A13B-24CB1C9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40D-8D4C-4524-9436-AEEA70C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375B-C443-48DE-BB70-92905D41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77CB-A036-4329-B06F-905EE268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26B8-A01A-4BF1-938E-F9E68059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1BE5-F45C-4518-AB61-70823E15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F0B1-D7F7-4E39-85BE-E4D350C7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7632-2DF7-4829-8730-2881308F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66AF1-4EE6-4898-BDF8-5EBBDEAE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2253-37C8-481B-86AD-CDC98B0A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804F-891A-47EB-8040-73424274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8C5F9-CFE7-4793-A91A-CB651E9F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9C26-FD72-4735-B8FC-B9B8D85A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789B-8FF3-4FAF-8E65-F650EDF19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80C4-0E29-4F4E-BCC9-9FEA2C91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B2157-02E2-401B-9EA4-BF83AE4D6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788F4-F200-416A-A4E1-4F5624FF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B1BCA-DB77-48F5-8A08-2EF72DFC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301A2-5D12-4AF5-8551-9CEFDAF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9AB2-5D1D-4B0C-BBB6-E8D48561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CB08-0077-42EC-9277-763C1631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CECEF-43A9-422D-8948-00BAC2EF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21996-D709-49F3-BB8D-4AFB109B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30AE-7C4C-4FFF-A563-B890B7B3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1743B-F4AC-4B70-A373-C87B8666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F6FDE-BEBB-49B8-9F5D-43685A5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09922-96A3-411A-8194-C4523729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295-FC39-4C35-B6C8-AC74D466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7B08-A9C0-4302-A11A-0B8702FA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23786-9781-4A5E-8AFD-DAF40067B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F8FE-E7D5-4137-841A-BC356AAE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91337-88DC-4906-BDA6-5D5F5F6D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59CD-0EA9-4E5B-B6CA-58464F5B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22AD-F3A9-45AA-9F6D-D1D2F21C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682FA-880A-4FFC-BFAD-4CE15E7AB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C941-0BE8-4DF9-875B-3A182557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F721-7664-4BEC-BB62-3FDBE5B4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0A77-68A7-44B4-9410-00A3293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CC30D-0C80-495D-9299-8F40CC1A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5A6B6-31C0-4767-8D6D-A77EE813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DDC5-ACF6-4017-BB6C-6FAD1D7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3D5-CAE2-41BC-B196-19E9296D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5596-F79A-4B86-8F33-FF16E91CAE6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1586-A15F-4837-9CC8-410E9628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A446-75AD-4743-B157-6DB8D2FCD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B394-1742-4E57-ADE1-2AE162B5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ABBC407-8BC9-4550-955B-471BA654D6B7}"/>
              </a:ext>
            </a:extLst>
          </p:cNvPr>
          <p:cNvSpPr txBox="1"/>
          <p:nvPr/>
        </p:nvSpPr>
        <p:spPr>
          <a:xfrm>
            <a:off x="198782" y="181744"/>
            <a:ext cx="625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Type: Voxel Representation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15896-A897-4873-8110-D91CB0FF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0" y="1672180"/>
            <a:ext cx="6187419" cy="2994607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A2E0BE02-BD4E-42F1-BBA5-C082356D6966}"/>
              </a:ext>
            </a:extLst>
          </p:cNvPr>
          <p:cNvSpPr/>
          <p:nvPr/>
        </p:nvSpPr>
        <p:spPr>
          <a:xfrm>
            <a:off x="8320473" y="1334681"/>
            <a:ext cx="2090058" cy="18799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698769-1C63-4956-97BE-23EF9D54805B}"/>
              </a:ext>
            </a:extLst>
          </p:cNvPr>
          <p:cNvSpPr txBox="1"/>
          <p:nvPr/>
        </p:nvSpPr>
        <p:spPr>
          <a:xfrm>
            <a:off x="7792278" y="670180"/>
            <a:ext cx="31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Surface Patch: 4D Tensor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9370BB-A4A2-4448-9FF4-5FD46EDB7A7E}"/>
              </a:ext>
            </a:extLst>
          </p:cNvPr>
          <p:cNvSpPr txBox="1"/>
          <p:nvPr/>
        </p:nvSpPr>
        <p:spPr>
          <a:xfrm>
            <a:off x="8757794" y="3214597"/>
            <a:ext cx="85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 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DCF919-546B-4CA4-AA74-ED36AF249FAC}"/>
              </a:ext>
            </a:extLst>
          </p:cNvPr>
          <p:cNvSpPr txBox="1"/>
          <p:nvPr/>
        </p:nvSpPr>
        <p:spPr>
          <a:xfrm rot="16200000">
            <a:off x="7614511" y="2345098"/>
            <a:ext cx="85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 Dim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948330-0886-4623-BE41-44EDA2EDC4BB}"/>
              </a:ext>
            </a:extLst>
          </p:cNvPr>
          <p:cNvSpPr txBox="1"/>
          <p:nvPr/>
        </p:nvSpPr>
        <p:spPr>
          <a:xfrm rot="18550256">
            <a:off x="8091884" y="1178881"/>
            <a:ext cx="85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Z Dim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AE2A34E4-21B7-481E-979E-B8F8A3F7C72A}"/>
              </a:ext>
            </a:extLst>
          </p:cNvPr>
          <p:cNvSpPr/>
          <p:nvPr/>
        </p:nvSpPr>
        <p:spPr>
          <a:xfrm>
            <a:off x="7641824" y="4082874"/>
            <a:ext cx="702502" cy="5839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77241-78DC-47ED-962E-817AB7608FA6}"/>
              </a:ext>
            </a:extLst>
          </p:cNvPr>
          <p:cNvSpPr txBox="1"/>
          <p:nvPr/>
        </p:nvSpPr>
        <p:spPr>
          <a:xfrm>
            <a:off x="7309868" y="3651987"/>
            <a:ext cx="147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Atom Type 1 Occupancy*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C6B896CF-D855-4D34-86FC-02D2C2AAB63B}"/>
              </a:ext>
            </a:extLst>
          </p:cNvPr>
          <p:cNvSpPr/>
          <p:nvPr/>
        </p:nvSpPr>
        <p:spPr>
          <a:xfrm>
            <a:off x="8762994" y="4082874"/>
            <a:ext cx="702502" cy="5839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28B464-762F-4E2F-8F98-93C845FBED83}"/>
              </a:ext>
            </a:extLst>
          </p:cNvPr>
          <p:cNvSpPr txBox="1"/>
          <p:nvPr/>
        </p:nvSpPr>
        <p:spPr>
          <a:xfrm>
            <a:off x="8431038" y="3651987"/>
            <a:ext cx="147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Atom Type 2 Occupancy*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7F15A1AD-9F57-4362-84F4-D4E7E89B63CE}"/>
              </a:ext>
            </a:extLst>
          </p:cNvPr>
          <p:cNvSpPr/>
          <p:nvPr/>
        </p:nvSpPr>
        <p:spPr>
          <a:xfrm>
            <a:off x="9884164" y="4082874"/>
            <a:ext cx="702502" cy="5839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34A312-DE15-4C55-81E3-CC787E1D9EBB}"/>
              </a:ext>
            </a:extLst>
          </p:cNvPr>
          <p:cNvSpPr txBox="1"/>
          <p:nvPr/>
        </p:nvSpPr>
        <p:spPr>
          <a:xfrm>
            <a:off x="7447952" y="4966632"/>
            <a:ext cx="3477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*Each atom in PDB affects the nearest grid points based on a Gaussian density approximation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ECCB6BD-5648-4FD7-AC6B-D09BCCF11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0" t="61853" r="8238" b="27869"/>
          <a:stretch/>
        </p:blipFill>
        <p:spPr>
          <a:xfrm>
            <a:off x="10711544" y="4125301"/>
            <a:ext cx="420283" cy="30777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7EE6C5-619D-4590-ACD1-F0CD602531CB}"/>
              </a:ext>
            </a:extLst>
          </p:cNvPr>
          <p:cNvSpPr txBox="1"/>
          <p:nvPr/>
        </p:nvSpPr>
        <p:spPr>
          <a:xfrm>
            <a:off x="9615400" y="3645484"/>
            <a:ext cx="134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Atom Type 3 Occupancy*</a:t>
            </a:r>
          </a:p>
        </p:txBody>
      </p:sp>
    </p:spTree>
    <p:extLst>
      <p:ext uri="{BB962C8B-B14F-4D97-AF65-F5344CB8AC3E}">
        <p14:creationId xmlns:p14="http://schemas.microsoft.com/office/powerpoint/2010/main" val="173576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766A4-B39D-44CE-8E5A-13A94EE190A8}"/>
              </a:ext>
            </a:extLst>
          </p:cNvPr>
          <p:cNvSpPr/>
          <p:nvPr/>
        </p:nvSpPr>
        <p:spPr>
          <a:xfrm>
            <a:off x="236645" y="340143"/>
            <a:ext cx="1172438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</a:rPr>
              <a:t>Autoencoder concept:</a:t>
            </a:r>
          </a:p>
          <a:p>
            <a:pPr marL="3429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Create folder containing a large number of PDBs (need at least 100 to get a similar size dataset to MNIST)</a:t>
            </a:r>
          </a:p>
          <a:p>
            <a:pPr marL="3429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Convert each PDB to an "occupancy map"- a 3D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tensor containing the occupancy of a given atom type at a given 3D point (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is the number of atom types, can be thought of as the number of channels)</a:t>
            </a:r>
          </a:p>
          <a:p>
            <a:pPr marL="3429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Divide each occupancy map into a set of surface patches of side length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- a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tensor (4 axes) centered on the center of geometry of each surface exposed residue</a:t>
            </a:r>
          </a:p>
          <a:p>
            <a:pPr marL="742950" lvl="1" indent="-285750" fontAlgn="ctr">
              <a:spcAft>
                <a:spcPts val="1000"/>
              </a:spcAft>
              <a:buFont typeface="+mj-lt"/>
              <a:buAutoNum type="alphaL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For each residue:</a:t>
            </a:r>
          </a:p>
          <a:p>
            <a:pPr marL="1143000" lvl="2" indent="-228600" fontAlgn="ctr">
              <a:spcAft>
                <a:spcPts val="1000"/>
              </a:spcAft>
              <a:buFont typeface="+mj-lt"/>
              <a:buAutoNum type="romanL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If residue is surface exposed above threshold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alpha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1600200" lvl="3" indent="-2286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Calculate surface patch and add to list of surface patches</a:t>
            </a:r>
          </a:p>
          <a:p>
            <a:pPr marL="1143000" lvl="2" indent="-228600" fontAlgn="ctr">
              <a:spcAft>
                <a:spcPts val="1000"/>
              </a:spcAft>
              <a:buFont typeface="+mj-lt"/>
              <a:buAutoNum type="romanL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Else</a:t>
            </a:r>
          </a:p>
          <a:p>
            <a:pPr marL="1600200" lvl="3" indent="-2286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Do nothing</a:t>
            </a:r>
          </a:p>
          <a:p>
            <a:pPr marL="342900" fontAlgn="ctr">
              <a:spcAft>
                <a:spcPts val="1000"/>
              </a:spcAft>
              <a:buFont typeface="+mj-lt"/>
              <a:buAutoNum type="arabicPeriod"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Train autoencoder based on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m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samples of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r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x </a:t>
            </a:r>
            <a:r>
              <a:rPr lang="en-US" sz="2000" b="1" i="1" dirty="0">
                <a:effectLst/>
                <a:latin typeface="Calibri" panose="020F0502020204030204" pitchFamily="34" charset="0"/>
              </a:rPr>
              <a:t>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tensor "surface patches"</a:t>
            </a:r>
          </a:p>
        </p:txBody>
      </p:sp>
    </p:spTree>
    <p:extLst>
      <p:ext uri="{BB962C8B-B14F-4D97-AF65-F5344CB8AC3E}">
        <p14:creationId xmlns:p14="http://schemas.microsoft.com/office/powerpoint/2010/main" val="1209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53B18B-5F01-4260-BBD8-458259E102F4}"/>
              </a:ext>
            </a:extLst>
          </p:cNvPr>
          <p:cNvSpPr/>
          <p:nvPr/>
        </p:nvSpPr>
        <p:spPr>
          <a:xfrm>
            <a:off x="233805" y="112963"/>
            <a:ext cx="11724389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b="1" u="sng" dirty="0">
                <a:effectLst/>
                <a:latin typeface="Calibri" panose="020F0502020204030204" pitchFamily="34" charset="0"/>
              </a:rPr>
              <a:t>Clustering in Latent Space: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Do protein patches fall naturally into clusters? How many?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</a:rPr>
              <a:t>Do closely related proteins have consistently similar protein surface patches? (Sanity check)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latin typeface="Calibri" panose="020F0502020204030204" pitchFamily="34" charset="0"/>
              </a:rPr>
              <a:t>Can we </a:t>
            </a:r>
            <a:r>
              <a:rPr lang="en-US" sz="1600" dirty="0">
                <a:latin typeface="Calibri" panose="020F0502020204030204" pitchFamily="34" charset="0"/>
              </a:rPr>
              <a:t>use similar patches on different proteins to predict protein surface properties for some small number of patches?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libri" panose="020F0502020204030204" pitchFamily="34" charset="0"/>
              </a:rPr>
              <a:t>We can gather</a:t>
            </a:r>
            <a:r>
              <a:rPr lang="en-US" sz="1600" dirty="0">
                <a:latin typeface="Calibri" panose="020F0502020204030204" pitchFamily="34" charset="0"/>
              </a:rPr>
              <a:t> high resolution (simulation) data on a few key proteins whose surface patches span most of protein surface property space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libri" panose="020F0502020204030204" pitchFamily="34" charset="0"/>
              </a:rPr>
              <a:t>We can then “cut” these proteins into patches and “paste” those patches onto any new molecule of interest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We can extend any high resolution data (for example, a hydration map or a ligand interaction map), based on this cut and paste approach, to new, related proteins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libri" panose="020F0502020204030204" pitchFamily="34" charset="0"/>
              </a:rPr>
              <a:t>We can </a:t>
            </a:r>
            <a:r>
              <a:rPr lang="en-US" sz="1600" dirty="0">
                <a:latin typeface="Calibri" panose="020F0502020204030204" pitchFamily="34" charset="0"/>
              </a:rPr>
              <a:t>identify concept vectors in latent space which are linked to protein surface interaction behaviors</a:t>
            </a:r>
            <a:endParaRPr lang="en-US" sz="160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115B0-667E-4940-91BC-BCB67CDE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4407730"/>
            <a:ext cx="5189231" cy="22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C538F-2F8E-4570-943D-CAF74423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36" y="4452151"/>
            <a:ext cx="3942819" cy="2207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1DFB7-C6BE-41BD-98C6-FD9F85E6AB13}"/>
              </a:ext>
            </a:extLst>
          </p:cNvPr>
          <p:cNvSpPr txBox="1"/>
          <p:nvPr/>
        </p:nvSpPr>
        <p:spPr>
          <a:xfrm>
            <a:off x="3306905" y="3761399"/>
            <a:ext cx="57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neural network can learn protein surface properties in the way that it learns a human face:</a:t>
            </a:r>
          </a:p>
        </p:txBody>
      </p:sp>
    </p:spTree>
    <p:extLst>
      <p:ext uri="{BB962C8B-B14F-4D97-AF65-F5344CB8AC3E}">
        <p14:creationId xmlns:p14="http://schemas.microsoft.com/office/powerpoint/2010/main" val="9324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bilodeau</dc:creator>
  <cp:lastModifiedBy>Camille bilodeau</cp:lastModifiedBy>
  <cp:revision>1</cp:revision>
  <dcterms:created xsi:type="dcterms:W3CDTF">2019-05-31T15:06:17Z</dcterms:created>
  <dcterms:modified xsi:type="dcterms:W3CDTF">2019-05-31T15:06:50Z</dcterms:modified>
</cp:coreProperties>
</file>