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5"/>
  </p:notesMasterIdLst>
  <p:sldIdLst>
    <p:sldId id="256" r:id="rId3"/>
    <p:sldId id="258" r:id="rId4"/>
    <p:sldId id="325" r:id="rId5"/>
    <p:sldId id="260" r:id="rId6"/>
    <p:sldId id="261" r:id="rId7"/>
    <p:sldId id="340" r:id="rId8"/>
    <p:sldId id="341" r:id="rId9"/>
    <p:sldId id="262" r:id="rId10"/>
    <p:sldId id="264" r:id="rId11"/>
    <p:sldId id="263" r:id="rId12"/>
    <p:sldId id="267" r:id="rId13"/>
    <p:sldId id="268" r:id="rId14"/>
    <p:sldId id="269" r:id="rId15"/>
    <p:sldId id="270" r:id="rId16"/>
    <p:sldId id="272" r:id="rId17"/>
    <p:sldId id="274" r:id="rId18"/>
    <p:sldId id="273" r:id="rId19"/>
    <p:sldId id="275" r:id="rId20"/>
    <p:sldId id="276" r:id="rId21"/>
    <p:sldId id="278" r:id="rId22"/>
    <p:sldId id="277" r:id="rId23"/>
    <p:sldId id="306" r:id="rId24"/>
    <p:sldId id="280" r:id="rId25"/>
    <p:sldId id="279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39" r:id="rId52"/>
    <p:sldId id="315" r:id="rId53"/>
    <p:sldId id="307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85C5"/>
    <a:srgbClr val="FF9715"/>
    <a:srgbClr val="91D5FD"/>
    <a:srgbClr val="F20253"/>
    <a:srgbClr val="FFA637"/>
    <a:srgbClr val="FFCC8C"/>
    <a:srgbClr val="FFFFFF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D3DE32-CBE9-4143-9DBC-220361A3A422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62325A-3C04-42CF-85DE-5A1853B6E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027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59090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5725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84780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83555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280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75352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52267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44584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5533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20661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3862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32278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4788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80628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10727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04397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10766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91198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12296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86167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5923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4000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6602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6086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22968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69656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71245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5208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18DE-14E1-40D2-984D-AFCE24507DAB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2BDC-94C1-42D3-A614-ACB5A118A6B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hape 10"/>
          <p:cNvSpPr/>
          <p:nvPr userDrawn="1"/>
        </p:nvSpPr>
        <p:spPr>
          <a:xfrm>
            <a:off x="7917661" y="3377551"/>
            <a:ext cx="9624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" name="Shape 11"/>
          <p:cNvSpPr/>
          <p:nvPr userDrawn="1"/>
        </p:nvSpPr>
        <p:spPr>
          <a:xfrm>
            <a:off x="8879813" y="3377551"/>
            <a:ext cx="9624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" name="Shape 12"/>
          <p:cNvSpPr/>
          <p:nvPr userDrawn="1"/>
        </p:nvSpPr>
        <p:spPr>
          <a:xfrm>
            <a:off x="-1" y="3377551"/>
            <a:ext cx="9624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4" name="Shape 13"/>
          <p:cNvSpPr/>
          <p:nvPr userDrawn="1"/>
        </p:nvSpPr>
        <p:spPr>
          <a:xfrm>
            <a:off x="961899" y="3377551"/>
            <a:ext cx="6955599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0622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18DE-14E1-40D2-984D-AFCE24507DAB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2BDC-94C1-42D3-A614-ACB5A118A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306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18DE-14E1-40D2-984D-AFCE24507DAB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2BDC-94C1-42D3-A614-ACB5A118A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491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12192000" cy="53238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914400" y="2111123"/>
            <a:ext cx="103632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914400" y="3786737"/>
            <a:ext cx="103632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  <p:sp>
        <p:nvSpPr>
          <p:cNvPr id="18" name="Shape 18"/>
          <p:cNvSpPr/>
          <p:nvPr/>
        </p:nvSpPr>
        <p:spPr>
          <a:xfrm>
            <a:off x="4063604" y="5323801"/>
            <a:ext cx="40636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19" name="Shape 19"/>
          <p:cNvSpPr/>
          <p:nvPr/>
        </p:nvSpPr>
        <p:spPr>
          <a:xfrm>
            <a:off x="8128360" y="5323801"/>
            <a:ext cx="40636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20" name="Shape 20"/>
          <p:cNvSpPr/>
          <p:nvPr/>
        </p:nvSpPr>
        <p:spPr>
          <a:xfrm>
            <a:off x="1" y="5323801"/>
            <a:ext cx="40636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3475962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961901" y="3785246"/>
            <a:ext cx="69555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7917661" y="3377551"/>
            <a:ext cx="9624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8879813" y="3377551"/>
            <a:ext cx="9624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2" name="Shape 12"/>
          <p:cNvSpPr/>
          <p:nvPr/>
        </p:nvSpPr>
        <p:spPr>
          <a:xfrm>
            <a:off x="-1" y="3377551"/>
            <a:ext cx="9624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961899" y="3377551"/>
            <a:ext cx="6955599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81798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191600" y="274650"/>
            <a:ext cx="86168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54" name="Shape 54"/>
          <p:cNvSpPr/>
          <p:nvPr/>
        </p:nvSpPr>
        <p:spPr>
          <a:xfrm>
            <a:off x="9808489" y="6755101"/>
            <a:ext cx="11915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5" name="Shape 55"/>
          <p:cNvSpPr/>
          <p:nvPr/>
        </p:nvSpPr>
        <p:spPr>
          <a:xfrm>
            <a:off x="11000415" y="6755101"/>
            <a:ext cx="11915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6" name="Shape 56"/>
          <p:cNvSpPr/>
          <p:nvPr/>
        </p:nvSpPr>
        <p:spPr>
          <a:xfrm>
            <a:off x="1" y="6755101"/>
            <a:ext cx="11915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7" name="Shape 57"/>
          <p:cNvSpPr/>
          <p:nvPr/>
        </p:nvSpPr>
        <p:spPr>
          <a:xfrm>
            <a:off x="1191612" y="6755101"/>
            <a:ext cx="86168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08426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 hasCustomPrompt="1"/>
          </p:nvPr>
        </p:nvSpPr>
        <p:spPr>
          <a:xfrm>
            <a:off x="728283" y="274650"/>
            <a:ext cx="10519646" cy="68021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 sz="3200" b="1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dirty="0" smtClean="0"/>
              <a:t>Heading</a:t>
            </a:r>
            <a:endParaRPr dirty="0"/>
          </a:p>
        </p:txBody>
      </p:sp>
      <p:sp>
        <p:nvSpPr>
          <p:cNvPr id="54" name="Shape 54"/>
          <p:cNvSpPr/>
          <p:nvPr/>
        </p:nvSpPr>
        <p:spPr>
          <a:xfrm>
            <a:off x="9808489" y="6755101"/>
            <a:ext cx="11915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5" name="Shape 55"/>
          <p:cNvSpPr/>
          <p:nvPr/>
        </p:nvSpPr>
        <p:spPr>
          <a:xfrm>
            <a:off x="11000415" y="6755101"/>
            <a:ext cx="11915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6" name="Shape 56"/>
          <p:cNvSpPr/>
          <p:nvPr/>
        </p:nvSpPr>
        <p:spPr>
          <a:xfrm>
            <a:off x="1" y="6755101"/>
            <a:ext cx="11915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7" name="Shape 57"/>
          <p:cNvSpPr/>
          <p:nvPr/>
        </p:nvSpPr>
        <p:spPr>
          <a:xfrm>
            <a:off x="1191612" y="6755101"/>
            <a:ext cx="86168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" name="Shape 7"/>
          <p:cNvSpPr txBox="1">
            <a:spLocks noGrp="1"/>
          </p:cNvSpPr>
          <p:nvPr>
            <p:ph idx="1" hasCustomPrompt="1"/>
          </p:nvPr>
        </p:nvSpPr>
        <p:spPr>
          <a:xfrm>
            <a:off x="744467" y="1399923"/>
            <a:ext cx="10543922" cy="51679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677480"/>
              </a:buClr>
              <a:buSzPct val="100000"/>
              <a:buFont typeface="Lato"/>
              <a:buChar char="▷"/>
              <a:defRPr sz="2000" baseline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365760" lvl="1" indent="182880">
              <a:spcBef>
                <a:spcPts val="480"/>
              </a:spcBef>
              <a:buClr>
                <a:srgbClr val="677480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dirty="0" smtClean="0"/>
              <a:t>Heading 1</a:t>
            </a:r>
          </a:p>
          <a:p>
            <a:pPr lvl="1"/>
            <a:r>
              <a:rPr lang="en-US" dirty="0" smtClean="0"/>
              <a:t>Heading 2</a:t>
            </a:r>
          </a:p>
          <a:p>
            <a:pPr lvl="2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54602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 background">
    <p:bg>
      <p:bgPr>
        <a:solidFill>
          <a:srgbClr val="2185C5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9808489" y="6755101"/>
            <a:ext cx="11915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1" name="Shape 71"/>
          <p:cNvSpPr/>
          <p:nvPr/>
        </p:nvSpPr>
        <p:spPr>
          <a:xfrm>
            <a:off x="11000415" y="6755101"/>
            <a:ext cx="11915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2" name="Shape 72"/>
          <p:cNvSpPr/>
          <p:nvPr/>
        </p:nvSpPr>
        <p:spPr>
          <a:xfrm>
            <a:off x="1" y="6755101"/>
            <a:ext cx="1191599" cy="102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3" name="Shape 73"/>
          <p:cNvSpPr/>
          <p:nvPr/>
        </p:nvSpPr>
        <p:spPr>
          <a:xfrm>
            <a:off x="1191612" y="6755101"/>
            <a:ext cx="86168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02139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fsnitsoversk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ktangel 2"/>
          <p:cNvSpPr>
            <a:spLocks noChangeArrowheads="1"/>
          </p:cNvSpPr>
          <p:nvPr userDrawn="1"/>
        </p:nvSpPr>
        <p:spPr bwMode="auto">
          <a:xfrm>
            <a:off x="0" y="-16183"/>
            <a:ext cx="12192000" cy="631178"/>
          </a:xfrm>
          <a:prstGeom prst="rect">
            <a:avLst/>
          </a:prstGeom>
          <a:gradFill flip="none" rotWithShape="1">
            <a:gsLst>
              <a:gs pos="21000">
                <a:srgbClr val="7DC8DF"/>
              </a:gs>
              <a:gs pos="100000">
                <a:srgbClr val="6699FF"/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indent="-342900" algn="ctr">
              <a:buFont typeface="Calibri" pitchFamily="34" charset="0"/>
              <a:buAutoNum type="arabicPeriod"/>
              <a:defRPr/>
            </a:pPr>
            <a:endParaRPr lang="en-US" sz="1600" b="1" kern="0" noProof="1">
              <a:solidFill>
                <a:srgbClr val="FFFFFF"/>
              </a:solidFill>
              <a:cs typeface="Arial"/>
              <a:sym typeface="Arial"/>
            </a:endParaRPr>
          </a:p>
        </p:txBody>
      </p: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237066" y="109717"/>
            <a:ext cx="7539452" cy="412752"/>
          </a:xfrm>
          <a:prstGeom prst="rect">
            <a:avLst/>
          </a:prstGeom>
        </p:spPr>
        <p:txBody>
          <a:bodyPr/>
          <a:lstStyle>
            <a:lvl1pPr algn="l">
              <a:defRPr sz="2200" b="1">
                <a:latin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a-DK" dirty="0"/>
          </a:p>
        </p:txBody>
      </p:sp>
      <p:sp>
        <p:nvSpPr>
          <p:cNvPr id="17" name="Pladsholder til indhold 2"/>
          <p:cNvSpPr>
            <a:spLocks noGrp="1"/>
          </p:cNvSpPr>
          <p:nvPr>
            <p:ph idx="1"/>
          </p:nvPr>
        </p:nvSpPr>
        <p:spPr>
          <a:xfrm>
            <a:off x="501706" y="1173345"/>
            <a:ext cx="11366612" cy="5195087"/>
          </a:xfrm>
          <a:prstGeom prst="rect">
            <a:avLst/>
          </a:prstGeom>
        </p:spPr>
        <p:txBody>
          <a:bodyPr/>
          <a:lstStyle>
            <a:lvl1pPr algn="just">
              <a:defRPr sz="1800">
                <a:solidFill>
                  <a:srgbClr val="000000"/>
                </a:solidFill>
                <a:latin typeface="Arial" pitchFamily="34" charset="0"/>
              </a:defRPr>
            </a:lvl1pPr>
            <a:lvl2pPr algn="just">
              <a:defRPr sz="1600">
                <a:solidFill>
                  <a:srgbClr val="000000"/>
                </a:solidFill>
                <a:latin typeface="Arial" pitchFamily="34" charset="0"/>
              </a:defRPr>
            </a:lvl2pPr>
            <a:lvl3pPr marL="1143000" indent="-228600" algn="just">
              <a:buFont typeface="Courier New" panose="02070309020205020404" pitchFamily="49" charset="0"/>
              <a:buChar char="o"/>
              <a:defRPr sz="1400">
                <a:solidFill>
                  <a:srgbClr val="000000"/>
                </a:solidFill>
                <a:latin typeface="Arial" pitchFamily="34" charset="0"/>
              </a:defRPr>
            </a:lvl3pPr>
            <a:lvl4pPr marL="1600200" indent="-228600" algn="just">
              <a:buFont typeface="Wingdings" panose="05000000000000000000" pitchFamily="2" charset="2"/>
              <a:buChar char="Ø"/>
              <a:defRPr sz="1400">
                <a:solidFill>
                  <a:srgbClr val="000000"/>
                </a:solidFill>
                <a:latin typeface="Arial" pitchFamily="34" charset="0"/>
              </a:defRPr>
            </a:lvl4pPr>
            <a:lvl5pPr algn="just">
              <a:defRPr sz="1400">
                <a:solidFill>
                  <a:srgbClr val="000000"/>
                </a:solidFill>
                <a:latin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a-DK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" y="6625180"/>
            <a:ext cx="12192001" cy="21544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800" kern="0" dirty="0">
                <a:solidFill>
                  <a:srgbClr val="666666">
                    <a:lumMod val="10000"/>
                  </a:srgbClr>
                </a:solidFill>
                <a:cs typeface="Arial" panose="020B0604020202020204" pitchFamily="34" charset="0"/>
                <a:sym typeface="Arial"/>
              </a:rPr>
              <a:t>Data &amp; Knowledge Engineering Lab, Department of Computer Engineering, Kyung </a:t>
            </a:r>
            <a:r>
              <a:rPr lang="en-US" sz="800" kern="0" dirty="0" err="1">
                <a:solidFill>
                  <a:srgbClr val="666666">
                    <a:lumMod val="10000"/>
                  </a:srgbClr>
                </a:solidFill>
                <a:cs typeface="Arial" panose="020B0604020202020204" pitchFamily="34" charset="0"/>
                <a:sym typeface="Arial"/>
              </a:rPr>
              <a:t>Hee</a:t>
            </a:r>
            <a:r>
              <a:rPr lang="en-US" sz="800" kern="0" dirty="0">
                <a:solidFill>
                  <a:srgbClr val="666666">
                    <a:lumMod val="10000"/>
                  </a:srgbClr>
                </a:solidFill>
                <a:cs typeface="Arial" panose="020B0604020202020204" pitchFamily="34" charset="0"/>
                <a:sym typeface="Arial"/>
              </a:rPr>
              <a:t> University, Korea.</a:t>
            </a:r>
            <a:endParaRPr lang="da-DK" sz="800" kern="0" dirty="0">
              <a:solidFill>
                <a:srgbClr val="666666">
                  <a:lumMod val="10000"/>
                </a:srgbClr>
              </a:solidFill>
              <a:cs typeface="Arial" panose="020B0604020202020204" pitchFamily="34" charset="0"/>
              <a:sym typeface="Arial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0" t="23187" b="23526"/>
          <a:stretch/>
        </p:blipFill>
        <p:spPr>
          <a:xfrm>
            <a:off x="25401" y="6625181"/>
            <a:ext cx="661361" cy="227005"/>
          </a:xfrm>
          <a:prstGeom prst="rect">
            <a:avLst/>
          </a:prstGeom>
          <a:ln w="6350">
            <a:solidFill>
              <a:schemeClr val="bg1">
                <a:lumMod val="10000"/>
              </a:schemeClr>
            </a:solidFill>
          </a:ln>
        </p:spPr>
      </p:pic>
      <p:sp>
        <p:nvSpPr>
          <p:cNvPr id="20" name="Rektangel 3"/>
          <p:cNvSpPr>
            <a:spLocks noChangeArrowheads="1"/>
          </p:cNvSpPr>
          <p:nvPr userDrawn="1"/>
        </p:nvSpPr>
        <p:spPr bwMode="auto">
          <a:xfrm>
            <a:off x="0" y="614996"/>
            <a:ext cx="12192000" cy="364141"/>
          </a:xfrm>
          <a:prstGeom prst="rect">
            <a:avLst/>
          </a:prstGeom>
          <a:gradFill rotWithShape="1">
            <a:gsLst>
              <a:gs pos="0">
                <a:srgbClr val="002060"/>
              </a:gs>
              <a:gs pos="100000">
                <a:srgbClr val="1F88C8"/>
              </a:gs>
            </a:gsLst>
            <a:lin ang="16200000"/>
          </a:gradFill>
          <a:ln w="9525">
            <a:solidFill>
              <a:srgbClr val="227088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indent="-342900" algn="ctr">
              <a:buFont typeface="Calibri" pitchFamily="34" charset="0"/>
              <a:buAutoNum type="arabicPeriod"/>
              <a:defRPr/>
            </a:pPr>
            <a:endParaRPr lang="en-US" sz="1400" b="1" kern="0" noProof="1">
              <a:solidFill>
                <a:srgbClr val="FFFFFF"/>
              </a:solidFill>
              <a:cs typeface="Arial"/>
              <a:sym typeface="Arial"/>
            </a:endParaRPr>
          </a:p>
        </p:txBody>
      </p:sp>
      <p:sp>
        <p:nvSpPr>
          <p:cNvPr id="15" name="Pladsholder til tekst 2"/>
          <p:cNvSpPr>
            <a:spLocks noGrp="1"/>
          </p:cNvSpPr>
          <p:nvPr>
            <p:ph type="body" idx="13"/>
          </p:nvPr>
        </p:nvSpPr>
        <p:spPr>
          <a:xfrm>
            <a:off x="1465710" y="614996"/>
            <a:ext cx="6667157" cy="384897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2195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18DE-14E1-40D2-984D-AFCE24507DAB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2BDC-94C1-42D3-A614-ACB5A118A6B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hape 54"/>
          <p:cNvSpPr/>
          <p:nvPr userDrawn="1"/>
        </p:nvSpPr>
        <p:spPr>
          <a:xfrm>
            <a:off x="9808489" y="6755101"/>
            <a:ext cx="11915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8" name="Shape 55"/>
          <p:cNvSpPr/>
          <p:nvPr userDrawn="1"/>
        </p:nvSpPr>
        <p:spPr>
          <a:xfrm>
            <a:off x="11000415" y="6755101"/>
            <a:ext cx="11915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9" name="Shape 56"/>
          <p:cNvSpPr/>
          <p:nvPr userDrawn="1"/>
        </p:nvSpPr>
        <p:spPr>
          <a:xfrm>
            <a:off x="1" y="6755101"/>
            <a:ext cx="11915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10" name="Shape 57"/>
          <p:cNvSpPr/>
          <p:nvPr userDrawn="1"/>
        </p:nvSpPr>
        <p:spPr>
          <a:xfrm>
            <a:off x="1191612" y="6755101"/>
            <a:ext cx="86168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6921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18DE-14E1-40D2-984D-AFCE24507DAB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2BDC-94C1-42D3-A614-ACB5A118A6B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hape 10"/>
          <p:cNvSpPr/>
          <p:nvPr userDrawn="1"/>
        </p:nvSpPr>
        <p:spPr>
          <a:xfrm>
            <a:off x="7917661" y="3377551"/>
            <a:ext cx="9624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" name="Shape 11"/>
          <p:cNvSpPr/>
          <p:nvPr userDrawn="1"/>
        </p:nvSpPr>
        <p:spPr>
          <a:xfrm>
            <a:off x="8879813" y="3377551"/>
            <a:ext cx="9624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" name="Shape 12"/>
          <p:cNvSpPr/>
          <p:nvPr userDrawn="1"/>
        </p:nvSpPr>
        <p:spPr>
          <a:xfrm>
            <a:off x="-1" y="3377551"/>
            <a:ext cx="9624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" name="Shape 13"/>
          <p:cNvSpPr/>
          <p:nvPr userDrawn="1"/>
        </p:nvSpPr>
        <p:spPr>
          <a:xfrm>
            <a:off x="961899" y="3377551"/>
            <a:ext cx="6955599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6504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18DE-14E1-40D2-984D-AFCE24507DAB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2BDC-94C1-42D3-A614-ACB5A118A6B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hape 54"/>
          <p:cNvSpPr/>
          <p:nvPr userDrawn="1"/>
        </p:nvSpPr>
        <p:spPr>
          <a:xfrm>
            <a:off x="9808489" y="6755101"/>
            <a:ext cx="11915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9" name="Shape 55"/>
          <p:cNvSpPr/>
          <p:nvPr userDrawn="1"/>
        </p:nvSpPr>
        <p:spPr>
          <a:xfrm>
            <a:off x="11000415" y="6755101"/>
            <a:ext cx="11915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10" name="Shape 56"/>
          <p:cNvSpPr/>
          <p:nvPr userDrawn="1"/>
        </p:nvSpPr>
        <p:spPr>
          <a:xfrm>
            <a:off x="1" y="6755101"/>
            <a:ext cx="11915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11" name="Shape 57"/>
          <p:cNvSpPr/>
          <p:nvPr userDrawn="1"/>
        </p:nvSpPr>
        <p:spPr>
          <a:xfrm>
            <a:off x="1191612" y="6755101"/>
            <a:ext cx="86168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73567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18DE-14E1-40D2-984D-AFCE24507DAB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2BDC-94C1-42D3-A614-ACB5A118A6B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Shape 54"/>
          <p:cNvSpPr/>
          <p:nvPr userDrawn="1"/>
        </p:nvSpPr>
        <p:spPr>
          <a:xfrm>
            <a:off x="9808489" y="6755101"/>
            <a:ext cx="11915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11" name="Shape 55"/>
          <p:cNvSpPr/>
          <p:nvPr userDrawn="1"/>
        </p:nvSpPr>
        <p:spPr>
          <a:xfrm>
            <a:off x="11000415" y="6755101"/>
            <a:ext cx="11915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12" name="Shape 56"/>
          <p:cNvSpPr/>
          <p:nvPr userDrawn="1"/>
        </p:nvSpPr>
        <p:spPr>
          <a:xfrm>
            <a:off x="1" y="6755101"/>
            <a:ext cx="11915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13" name="Shape 57"/>
          <p:cNvSpPr/>
          <p:nvPr userDrawn="1"/>
        </p:nvSpPr>
        <p:spPr>
          <a:xfrm>
            <a:off x="1191612" y="6755101"/>
            <a:ext cx="86168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620707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18DE-14E1-40D2-984D-AFCE24507DAB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2BDC-94C1-42D3-A614-ACB5A118A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944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18DE-14E1-40D2-984D-AFCE24507DAB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2BDC-94C1-42D3-A614-ACB5A118A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97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18DE-14E1-40D2-984D-AFCE24507DAB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2BDC-94C1-42D3-A614-ACB5A118A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03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18DE-14E1-40D2-984D-AFCE24507DAB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2BDC-94C1-42D3-A614-ACB5A118A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38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218DE-14E1-40D2-984D-AFCE24507DAB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22BDC-94C1-42D3-A614-ACB5A118A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85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91600" y="274650"/>
            <a:ext cx="8616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91600" y="1831451"/>
            <a:ext cx="8616800" cy="473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677480"/>
              </a:buClr>
              <a:buSzPct val="100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822859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8.png"/><Relationship Id="rId4" Type="http://schemas.openxmlformats.org/officeDocument/2006/relationships/image" Target="../media/image1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latin typeface="+mn-lt"/>
              </a:rPr>
              <a:t>DISTRIBUTED</a:t>
            </a:r>
            <a:r>
              <a:rPr lang="en-US" sz="2400" b="1" dirty="0" smtClean="0"/>
              <a:t> </a:t>
            </a:r>
            <a:r>
              <a:rPr lang="en-US" sz="2400" b="1" dirty="0"/>
              <a:t>ENTITY RESOLUTION </a:t>
            </a:r>
            <a:r>
              <a:rPr lang="en-US" sz="2400" b="1" dirty="0" smtClean="0">
                <a:latin typeface="+mn-lt"/>
              </a:rPr>
              <a:t>ON MULTI-TYPED GRAPHS</a:t>
            </a:r>
            <a:endParaRPr lang="en-US" sz="2400" b="1" dirty="0">
              <a:latin typeface="+mn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GRAPH BASED APPROACH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36545" y="4876105"/>
            <a:ext cx="368908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Muhammad Sadiq</a:t>
            </a:r>
          </a:p>
          <a:p>
            <a:r>
              <a:rPr lang="en-US" dirty="0" smtClean="0"/>
              <a:t>Dept</a:t>
            </a:r>
            <a:r>
              <a:rPr lang="en-US" dirty="0"/>
              <a:t>. of Computer Engineering </a:t>
            </a:r>
          </a:p>
          <a:p>
            <a:r>
              <a:rPr lang="en-US" dirty="0"/>
              <a:t>Kyung Hee University Global Campus </a:t>
            </a:r>
          </a:p>
          <a:p>
            <a:r>
              <a:rPr lang="en-US" dirty="0"/>
              <a:t>South Korea</a:t>
            </a:r>
          </a:p>
          <a:p>
            <a:r>
              <a:rPr lang="en-US" dirty="0"/>
              <a:t>sadiq@oslab.khu.ac.kr 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98073" y="6445765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Jan 16 2018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8151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latin typeface="+mn-lt"/>
              </a:rPr>
              <a:t>Existing graph summarization approach</a:t>
            </a:r>
            <a:endParaRPr lang="en-US" sz="2800" b="1" dirty="0"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540952"/>
            <a:ext cx="10515600" cy="49360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smtClean="0"/>
              <a:t>Methodology</a:t>
            </a:r>
            <a:endParaRPr lang="en-US" sz="2000" b="1" dirty="0"/>
          </a:p>
          <a:p>
            <a:pPr marL="0" indent="0">
              <a:buNone/>
            </a:pPr>
            <a:r>
              <a:rPr lang="en-US" sz="1800" dirty="0"/>
              <a:t>Unsupervised entity resolution on multi-type graphs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2185C5"/>
                </a:solidFill>
              </a:rPr>
              <a:t>Formulated entity resolution problem as a multi-type graph summarization problem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 smtClean="0">
                <a:solidFill>
                  <a:srgbClr val="2185C5"/>
                </a:solidFill>
              </a:rPr>
              <a:t>Cluster the nodes in each type that refer to the same entity into one supernode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 smtClean="0">
                <a:solidFill>
                  <a:srgbClr val="2185C5"/>
                </a:solidFill>
              </a:rPr>
              <a:t>Create weighted links among supernodes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 smtClean="0">
                <a:solidFill>
                  <a:srgbClr val="2185C5"/>
                </a:solidFill>
              </a:rPr>
              <a:t>Content base similarity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 smtClean="0">
                <a:solidFill>
                  <a:srgbClr val="2185C5"/>
                </a:solidFill>
              </a:rPr>
              <a:t>Structural similarity</a:t>
            </a:r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/>
              <a:t>Benefits of the recent approach</a:t>
            </a:r>
          </a:p>
          <a:p>
            <a:pPr marL="0">
              <a:buNone/>
            </a:pPr>
            <a:r>
              <a:rPr lang="en-US" sz="1800" dirty="0"/>
              <a:t>Graph summarization for entity resolution provides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2185C5"/>
                </a:solidFill>
              </a:rPr>
              <a:t>Easy support for many-to-many relations and missing values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2185C5"/>
                </a:solidFill>
              </a:rPr>
              <a:t>Multi-directional flow of information in the graph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2185C5"/>
                </a:solidFill>
              </a:rPr>
              <a:t>Outperforms existing approaches in both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2185C5"/>
                </a:solidFill>
              </a:rPr>
              <a:t>Quality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2185C5"/>
                </a:solidFill>
              </a:rPr>
              <a:t>Efficiency</a:t>
            </a:r>
          </a:p>
        </p:txBody>
      </p:sp>
      <p:sp>
        <p:nvSpPr>
          <p:cNvPr id="2" name="Rectangle 1"/>
          <p:cNvSpPr/>
          <p:nvPr/>
        </p:nvSpPr>
        <p:spPr>
          <a:xfrm>
            <a:off x="1310640" y="6986163"/>
            <a:ext cx="9570720" cy="264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Zhu, </a:t>
            </a:r>
            <a:r>
              <a:rPr lang="en-US" sz="11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Linhong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et al. "Unsupervised Entity Resolution on Multi-type Graphs." International Semantic Web Conference. Springer International Publishing, 2016.</a:t>
            </a:r>
            <a:endParaRPr lang="en-US" sz="16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76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latin typeface="+mn-lt"/>
              </a:rPr>
              <a:t>LIMITATION</a:t>
            </a:r>
            <a:endParaRPr lang="en-US" sz="2800" b="1" dirty="0"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540952"/>
            <a:ext cx="10515600" cy="49360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smtClean="0"/>
              <a:t>Non-Scalable for dense graphs</a:t>
            </a:r>
            <a:endParaRPr lang="en-US" sz="1800" dirty="0">
              <a:solidFill>
                <a:srgbClr val="2185C5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2185C5"/>
                </a:solidFill>
              </a:rPr>
              <a:t>I/O time is dominant for small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2185C5"/>
                </a:solidFill>
              </a:rPr>
              <a:t>Requires more I/O time on dense graphs</a:t>
            </a:r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Performance degradation on large-scale graphs</a:t>
            </a:r>
            <a:endParaRPr lang="en-US" sz="20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2185C5"/>
                </a:solidFill>
              </a:rPr>
              <a:t>Running time rise rapidly with increasing graph size</a:t>
            </a:r>
            <a:endParaRPr lang="en-US" sz="1800" dirty="0">
              <a:solidFill>
                <a:srgbClr val="2185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76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latin typeface="+mn-lt"/>
              </a:rPr>
              <a:t>SOLUTION</a:t>
            </a:r>
            <a:endParaRPr lang="en-US" sz="2800" b="1" dirty="0"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540952"/>
            <a:ext cx="10515600" cy="49360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smtClean="0"/>
              <a:t>Distributed approach</a:t>
            </a:r>
            <a:endParaRPr lang="en-US" sz="1800" dirty="0">
              <a:solidFill>
                <a:srgbClr val="2185C5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2185C5"/>
                </a:solidFill>
              </a:rPr>
              <a:t>Partition graph into smaller chunks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2185C5"/>
                </a:solidFill>
              </a:rPr>
              <a:t>Process all chunks parallel in distributed environment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2185C5"/>
                </a:solidFill>
              </a:rPr>
              <a:t>Aggregate to generate final summarized graph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800" dirty="0">
              <a:solidFill>
                <a:srgbClr val="2185C5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1800" dirty="0" smtClean="0">
              <a:solidFill>
                <a:srgbClr val="2185C5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b="1" dirty="0" smtClean="0">
                <a:solidFill>
                  <a:srgbClr val="C00000"/>
                </a:solidFill>
              </a:rPr>
              <a:t>Data dependency </a:t>
            </a:r>
            <a:r>
              <a:rPr lang="en-US" sz="1800" b="1" dirty="0">
                <a:solidFill>
                  <a:srgbClr val="C00000"/>
                </a:solidFill>
              </a:rPr>
              <a:t>p</a:t>
            </a:r>
            <a:r>
              <a:rPr lang="en-US" sz="1800" b="1" dirty="0" smtClean="0">
                <a:solidFill>
                  <a:srgbClr val="C00000"/>
                </a:solidFill>
              </a:rPr>
              <a:t>roblem!!!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364" y="4092364"/>
            <a:ext cx="2701975" cy="2453356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4751208" y="4008975"/>
            <a:ext cx="6335331" cy="2031889"/>
            <a:chOff x="2931933" y="4574164"/>
            <a:chExt cx="6335331" cy="203188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r="41540" b="45298"/>
            <a:stretch/>
          </p:blipFill>
          <p:spPr>
            <a:xfrm>
              <a:off x="4759541" y="4574164"/>
              <a:ext cx="1579588" cy="134202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/>
            <a:srcRect t="55478" r="40835"/>
            <a:stretch/>
          </p:blipFill>
          <p:spPr>
            <a:xfrm>
              <a:off x="2931933" y="5124865"/>
              <a:ext cx="1598637" cy="1092278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/>
            <a:srcRect l="57640" b="46285"/>
            <a:stretch/>
          </p:blipFill>
          <p:spPr>
            <a:xfrm>
              <a:off x="6741760" y="4598357"/>
              <a:ext cx="1144563" cy="1317835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2"/>
            <a:srcRect l="59269" t="55540"/>
            <a:stretch/>
          </p:blipFill>
          <p:spPr>
            <a:xfrm>
              <a:off x="8166737" y="4793461"/>
              <a:ext cx="1100527" cy="1090771"/>
            </a:xfrm>
            <a:prstGeom prst="rect">
              <a:avLst/>
            </a:prstGeom>
          </p:spPr>
        </p:pic>
        <p:pic>
          <p:nvPicPr>
            <p:cNvPr id="1026" name="Picture 2" descr="Related imag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8852" y="5967832"/>
              <a:ext cx="725396" cy="4424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ounded Rectangle 2"/>
            <p:cNvSpPr/>
            <p:nvPr/>
          </p:nvSpPr>
          <p:spPr>
            <a:xfrm>
              <a:off x="3405217" y="6404183"/>
              <a:ext cx="987270" cy="201168"/>
            </a:xfrm>
            <a:prstGeom prst="round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P1</a:t>
              </a:r>
              <a:endParaRPr lang="en-US" dirty="0"/>
            </a:p>
          </p:txBody>
        </p:sp>
        <p:pic>
          <p:nvPicPr>
            <p:cNvPr id="22" name="Picture 2" descr="Related imag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4352" y="5961691"/>
              <a:ext cx="725396" cy="4424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ounded Rectangle 22"/>
            <p:cNvSpPr/>
            <p:nvPr/>
          </p:nvSpPr>
          <p:spPr>
            <a:xfrm>
              <a:off x="5120717" y="6398042"/>
              <a:ext cx="987270" cy="201168"/>
            </a:xfrm>
            <a:prstGeom prst="round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P2</a:t>
              </a:r>
              <a:endParaRPr lang="en-US" dirty="0"/>
            </a:p>
          </p:txBody>
        </p:sp>
        <p:pic>
          <p:nvPicPr>
            <p:cNvPr id="24" name="Picture 2" descr="Related imag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6978" y="5968534"/>
              <a:ext cx="725396" cy="4424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Rounded Rectangle 24"/>
            <p:cNvSpPr/>
            <p:nvPr/>
          </p:nvSpPr>
          <p:spPr>
            <a:xfrm>
              <a:off x="6683343" y="6404885"/>
              <a:ext cx="987270" cy="201168"/>
            </a:xfrm>
            <a:prstGeom prst="round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P3</a:t>
              </a:r>
              <a:endParaRPr lang="en-US" dirty="0"/>
            </a:p>
          </p:txBody>
        </p:sp>
        <p:pic>
          <p:nvPicPr>
            <p:cNvPr id="26" name="Picture 2" descr="Related imag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33925" y="5968534"/>
              <a:ext cx="725396" cy="4424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Rounded Rectangle 26"/>
            <p:cNvSpPr/>
            <p:nvPr/>
          </p:nvSpPr>
          <p:spPr>
            <a:xfrm>
              <a:off x="8160290" y="6404885"/>
              <a:ext cx="987270" cy="201168"/>
            </a:xfrm>
            <a:prstGeom prst="round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P3</a:t>
              </a:r>
              <a:endParaRPr lang="en-US" dirty="0"/>
            </a:p>
          </p:txBody>
        </p:sp>
      </p:grpSp>
      <p:sp>
        <p:nvSpPr>
          <p:cNvPr id="28" name="Right Arrow 27"/>
          <p:cNvSpPr/>
          <p:nvPr/>
        </p:nvSpPr>
        <p:spPr>
          <a:xfrm>
            <a:off x="4091753" y="5167852"/>
            <a:ext cx="588590" cy="42332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33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latin typeface="+mn-lt"/>
              </a:rPr>
              <a:t>DISTRIBUTED GRAPH PROCESSING</a:t>
            </a:r>
            <a:endParaRPr lang="en-US" sz="2800" b="1" dirty="0"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540952"/>
            <a:ext cx="10515600" cy="49360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U</a:t>
            </a:r>
            <a:r>
              <a:rPr lang="en-US" sz="2000" b="1" dirty="0" smtClean="0"/>
              <a:t>tilize message passing technique to enable communication between nodes</a:t>
            </a:r>
          </a:p>
          <a:p>
            <a:pPr marL="0" indent="0">
              <a:buNone/>
            </a:pPr>
            <a:r>
              <a:rPr lang="en-US" sz="2000" b="1" dirty="0" smtClean="0"/>
              <a:t>Vertex centric approach</a:t>
            </a:r>
            <a:endParaRPr lang="en-US" sz="1800" dirty="0">
              <a:solidFill>
                <a:srgbClr val="2185C5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2185C5"/>
                </a:solidFill>
              </a:rPr>
              <a:t>Vertex centric approach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2185C5"/>
                </a:solidFill>
              </a:rPr>
              <a:t>Message passing to out edges</a:t>
            </a:r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Apache Giraph</a:t>
            </a:r>
            <a:endParaRPr lang="en-US" sz="1800" dirty="0" smtClean="0">
              <a:solidFill>
                <a:srgbClr val="2185C5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2185C5"/>
                </a:solidFill>
              </a:rPr>
              <a:t>Open </a:t>
            </a:r>
            <a:r>
              <a:rPr lang="en-US" sz="1800" dirty="0">
                <a:solidFill>
                  <a:srgbClr val="2185C5"/>
                </a:solidFill>
              </a:rPr>
              <a:t>source implementation of </a:t>
            </a:r>
            <a:r>
              <a:rPr lang="en-US" sz="1800" dirty="0" err="1" smtClean="0">
                <a:solidFill>
                  <a:srgbClr val="2185C5"/>
                </a:solidFill>
              </a:rPr>
              <a:t>Pregel</a:t>
            </a:r>
            <a:r>
              <a:rPr lang="en-US" sz="1800" dirty="0" smtClean="0">
                <a:solidFill>
                  <a:srgbClr val="2185C5"/>
                </a:solidFill>
              </a:rPr>
              <a:t> (Google)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2185C5"/>
                </a:solidFill>
              </a:rPr>
              <a:t>Supports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2185C5"/>
                </a:solidFill>
              </a:rPr>
              <a:t>Iterative algorithms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2185C5"/>
                </a:solidFill>
              </a:rPr>
              <a:t>Vertex-to-vertex communication in distributed environment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2185C5"/>
                </a:solidFill>
              </a:rPr>
              <a:t>Vertex centric model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2185C5"/>
                </a:solidFill>
              </a:rPr>
              <a:t>Each vertex as an independent computing unit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2185C5"/>
                </a:solidFill>
              </a:rPr>
              <a:t>Each vertex send messages on its out edges</a:t>
            </a:r>
            <a:endParaRPr lang="en-US" sz="1800" dirty="0">
              <a:solidFill>
                <a:srgbClr val="2185C5"/>
              </a:solidFill>
            </a:endParaRPr>
          </a:p>
          <a:p>
            <a:pPr marL="0" indent="0">
              <a:buNone/>
            </a:pP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16852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latin typeface="+mn-lt"/>
              </a:rPr>
              <a:t>PROBLEM</a:t>
            </a:r>
            <a:endParaRPr lang="en-US" sz="2800" b="1" dirty="0"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540952"/>
            <a:ext cx="10515600" cy="49360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D</a:t>
            </a: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istributed multi-type (K-Partite) graph summarization</a:t>
            </a:r>
            <a:endParaRPr lang="en-US" sz="2000" b="1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2185C5"/>
                </a:solidFill>
              </a:rPr>
              <a:t>Demo K-partite graph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2185C5"/>
                </a:solidFill>
              </a:rPr>
              <a:t>Will use it throughout the presentation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2185C5"/>
                </a:solidFill>
              </a:rPr>
              <a:t>Here k = 3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800" dirty="0" smtClean="0">
              <a:solidFill>
                <a:srgbClr val="2185C5"/>
              </a:solidFill>
            </a:endParaRPr>
          </a:p>
          <a:p>
            <a:pPr marL="0" indent="0">
              <a:buNone/>
            </a:pPr>
            <a:endParaRPr lang="en-US" sz="2000" b="1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415290" y="3559497"/>
            <a:ext cx="3461351" cy="2917502"/>
            <a:chOff x="466344" y="2181760"/>
            <a:chExt cx="3461351" cy="2917502"/>
          </a:xfrm>
        </p:grpSpPr>
        <p:sp>
          <p:nvSpPr>
            <p:cNvPr id="11" name="Shape 164"/>
            <p:cNvSpPr/>
            <p:nvPr/>
          </p:nvSpPr>
          <p:spPr>
            <a:xfrm>
              <a:off x="518066" y="2181760"/>
              <a:ext cx="292608" cy="292608"/>
            </a:xfrm>
            <a:prstGeom prst="ellipse">
              <a:avLst/>
            </a:prstGeom>
            <a:solidFill>
              <a:srgbClr val="FF9715">
                <a:alpha val="8538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" sz="1200" b="1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</a:p>
          </p:txBody>
        </p:sp>
        <p:sp>
          <p:nvSpPr>
            <p:cNvPr id="12" name="Shape 164"/>
            <p:cNvSpPr/>
            <p:nvPr/>
          </p:nvSpPr>
          <p:spPr>
            <a:xfrm>
              <a:off x="1081686" y="2181760"/>
              <a:ext cx="292608" cy="292608"/>
            </a:xfrm>
            <a:prstGeom prst="ellipse">
              <a:avLst/>
            </a:prstGeom>
            <a:solidFill>
              <a:srgbClr val="FF9715">
                <a:alpha val="8538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" sz="1200" b="1" dirty="0" smtClean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1</a:t>
              </a:r>
              <a:endParaRPr lang="en" sz="12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3" name="Shape 164"/>
            <p:cNvSpPr/>
            <p:nvPr/>
          </p:nvSpPr>
          <p:spPr>
            <a:xfrm>
              <a:off x="2098765" y="2181760"/>
              <a:ext cx="292608" cy="292608"/>
            </a:xfrm>
            <a:prstGeom prst="ellipse">
              <a:avLst/>
            </a:prstGeom>
            <a:solidFill>
              <a:srgbClr val="FF9715">
                <a:alpha val="8538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" sz="1200" b="1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2</a:t>
              </a:r>
            </a:p>
          </p:txBody>
        </p:sp>
        <p:sp>
          <p:nvSpPr>
            <p:cNvPr id="14" name="Shape 164"/>
            <p:cNvSpPr/>
            <p:nvPr/>
          </p:nvSpPr>
          <p:spPr>
            <a:xfrm>
              <a:off x="2662385" y="2181760"/>
              <a:ext cx="292608" cy="292608"/>
            </a:xfrm>
            <a:prstGeom prst="ellipse">
              <a:avLst/>
            </a:prstGeom>
            <a:solidFill>
              <a:srgbClr val="FF9715">
                <a:alpha val="8538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" sz="1200" b="1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3</a:t>
              </a:r>
            </a:p>
          </p:txBody>
        </p:sp>
        <p:sp>
          <p:nvSpPr>
            <p:cNvPr id="15" name="Shape 164"/>
            <p:cNvSpPr/>
            <p:nvPr/>
          </p:nvSpPr>
          <p:spPr>
            <a:xfrm>
              <a:off x="3585299" y="2181760"/>
              <a:ext cx="292608" cy="292608"/>
            </a:xfrm>
            <a:prstGeom prst="ellipse">
              <a:avLst/>
            </a:prstGeom>
            <a:solidFill>
              <a:srgbClr val="FF9715">
                <a:alpha val="8538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" sz="1200" b="1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4</a:t>
              </a:r>
            </a:p>
          </p:txBody>
        </p:sp>
        <p:sp>
          <p:nvSpPr>
            <p:cNvPr id="16" name="Shape 164"/>
            <p:cNvSpPr/>
            <p:nvPr/>
          </p:nvSpPr>
          <p:spPr>
            <a:xfrm>
              <a:off x="518066" y="3474532"/>
              <a:ext cx="292608" cy="292608"/>
            </a:xfrm>
            <a:prstGeom prst="ellipse">
              <a:avLst/>
            </a:prstGeom>
            <a:solidFill>
              <a:srgbClr val="91D5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" sz="1200" b="1" dirty="0" smtClean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5</a:t>
              </a:r>
              <a:endParaRPr lang="en" sz="12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7" name="Shape 164"/>
            <p:cNvSpPr/>
            <p:nvPr/>
          </p:nvSpPr>
          <p:spPr>
            <a:xfrm>
              <a:off x="992260" y="3474532"/>
              <a:ext cx="292608" cy="292608"/>
            </a:xfrm>
            <a:prstGeom prst="ellipse">
              <a:avLst/>
            </a:prstGeom>
            <a:solidFill>
              <a:srgbClr val="91D5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" sz="1200" b="1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6</a:t>
              </a:r>
            </a:p>
          </p:txBody>
        </p:sp>
        <p:sp>
          <p:nvSpPr>
            <p:cNvPr id="18" name="Shape 164"/>
            <p:cNvSpPr/>
            <p:nvPr/>
          </p:nvSpPr>
          <p:spPr>
            <a:xfrm>
              <a:off x="2698060" y="3478010"/>
              <a:ext cx="292608" cy="292608"/>
            </a:xfrm>
            <a:prstGeom prst="ellipse">
              <a:avLst/>
            </a:prstGeom>
            <a:solidFill>
              <a:srgbClr val="91D5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" sz="1200" b="1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8</a:t>
              </a:r>
            </a:p>
          </p:txBody>
        </p:sp>
        <p:sp>
          <p:nvSpPr>
            <p:cNvPr id="19" name="Shape 164"/>
            <p:cNvSpPr/>
            <p:nvPr/>
          </p:nvSpPr>
          <p:spPr>
            <a:xfrm>
              <a:off x="3172939" y="3467830"/>
              <a:ext cx="292608" cy="292608"/>
            </a:xfrm>
            <a:prstGeom prst="ellipse">
              <a:avLst/>
            </a:prstGeom>
            <a:solidFill>
              <a:srgbClr val="91D5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" sz="1200" b="1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9</a:t>
              </a:r>
            </a:p>
          </p:txBody>
        </p:sp>
        <p:sp>
          <p:nvSpPr>
            <p:cNvPr id="20" name="Shape 164"/>
            <p:cNvSpPr/>
            <p:nvPr/>
          </p:nvSpPr>
          <p:spPr>
            <a:xfrm>
              <a:off x="1468530" y="3474532"/>
              <a:ext cx="292608" cy="292608"/>
            </a:xfrm>
            <a:prstGeom prst="ellipse">
              <a:avLst/>
            </a:prstGeom>
            <a:solidFill>
              <a:srgbClr val="91D5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" sz="1200" b="1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7</a:t>
              </a: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466344" y="4767629"/>
              <a:ext cx="391974" cy="306463"/>
              <a:chOff x="2990339" y="3996986"/>
              <a:chExt cx="391974" cy="306463"/>
            </a:xfrm>
          </p:grpSpPr>
          <p:sp>
            <p:nvSpPr>
              <p:cNvPr id="64" name="Shape 164"/>
              <p:cNvSpPr/>
              <p:nvPr/>
            </p:nvSpPr>
            <p:spPr>
              <a:xfrm>
                <a:off x="3040022" y="3996986"/>
                <a:ext cx="292608" cy="292608"/>
              </a:xfrm>
              <a:prstGeom prst="ellipse">
                <a:avLst/>
              </a:prstGeom>
              <a:solidFill>
                <a:srgbClr val="F3276C">
                  <a:alpha val="85380"/>
                </a:srgb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algn="ctr"/>
                <a:endParaRPr lang="en" sz="1200" b="1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2990339" y="4026450"/>
                <a:ext cx="39197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ctr">
                  <a:defRPr sz="1200" b="1">
                    <a:solidFill>
                      <a:srgbClr val="FFFFFF"/>
                    </a:solidFill>
                    <a:latin typeface="Lato"/>
                    <a:ea typeface="Lato"/>
                    <a:cs typeface="Lato"/>
                  </a:defRPr>
                </a:lvl1pPr>
              </a:lstStyle>
              <a:p>
                <a:r>
                  <a:rPr lang="en-US" dirty="0" smtClean="0"/>
                  <a:t>11</a:t>
                </a:r>
                <a:endParaRPr lang="en-US" dirty="0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848956" y="4774731"/>
              <a:ext cx="391974" cy="296477"/>
              <a:chOff x="3456311" y="4004088"/>
              <a:chExt cx="391974" cy="296477"/>
            </a:xfrm>
          </p:grpSpPr>
          <p:sp>
            <p:nvSpPr>
              <p:cNvPr id="62" name="Shape 164"/>
              <p:cNvSpPr/>
              <p:nvPr/>
            </p:nvSpPr>
            <p:spPr>
              <a:xfrm>
                <a:off x="3500151" y="4004088"/>
                <a:ext cx="292608" cy="292608"/>
              </a:xfrm>
              <a:prstGeom prst="ellipse">
                <a:avLst/>
              </a:prstGeom>
              <a:solidFill>
                <a:srgbClr val="F3276C">
                  <a:alpha val="85380"/>
                </a:srgb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algn="ctr"/>
                <a:endParaRPr lang="en" sz="1200" b="1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3456311" y="4023566"/>
                <a:ext cx="39197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ctr">
                  <a:defRPr sz="1200" b="1">
                    <a:solidFill>
                      <a:srgbClr val="FFFFFF"/>
                    </a:solidFill>
                    <a:latin typeface="Lato"/>
                    <a:ea typeface="Lato"/>
                    <a:cs typeface="Lato"/>
                  </a:defRPr>
                </a:lvl1pPr>
              </a:lstStyle>
              <a:p>
                <a:r>
                  <a:rPr lang="en-US" dirty="0" smtClean="0"/>
                  <a:t>12</a:t>
                </a:r>
                <a:endParaRPr lang="en-US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1878341" y="4789994"/>
              <a:ext cx="391974" cy="292608"/>
              <a:chOff x="4485696" y="4019351"/>
              <a:chExt cx="391974" cy="292608"/>
            </a:xfrm>
          </p:grpSpPr>
          <p:sp>
            <p:nvSpPr>
              <p:cNvPr id="60" name="Shape 164"/>
              <p:cNvSpPr/>
              <p:nvPr/>
            </p:nvSpPr>
            <p:spPr>
              <a:xfrm>
                <a:off x="4532240" y="4019351"/>
                <a:ext cx="292608" cy="292608"/>
              </a:xfrm>
              <a:prstGeom prst="ellipse">
                <a:avLst/>
              </a:prstGeom>
              <a:solidFill>
                <a:srgbClr val="F3276C">
                  <a:alpha val="85380"/>
                </a:srgb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algn="ctr"/>
                <a:endParaRPr lang="en" sz="1200" b="1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4485696" y="4026815"/>
                <a:ext cx="39197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ctr">
                  <a:defRPr sz="1200" b="1">
                    <a:solidFill>
                      <a:srgbClr val="FFFFFF"/>
                    </a:solidFill>
                    <a:latin typeface="Lato"/>
                    <a:ea typeface="Lato"/>
                    <a:cs typeface="Lato"/>
                  </a:defRPr>
                </a:lvl1pPr>
              </a:lstStyle>
              <a:p>
                <a:r>
                  <a:rPr lang="en-US" dirty="0" smtClean="0"/>
                  <a:t>13</a:t>
                </a:r>
                <a:endParaRPr lang="en-US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2495057" y="4806654"/>
              <a:ext cx="391974" cy="292608"/>
              <a:chOff x="5102412" y="4036011"/>
              <a:chExt cx="391974" cy="292608"/>
            </a:xfrm>
          </p:grpSpPr>
          <p:sp>
            <p:nvSpPr>
              <p:cNvPr id="58" name="Shape 164"/>
              <p:cNvSpPr/>
              <p:nvPr/>
            </p:nvSpPr>
            <p:spPr>
              <a:xfrm>
                <a:off x="5153374" y="4036011"/>
                <a:ext cx="292608" cy="292608"/>
              </a:xfrm>
              <a:prstGeom prst="ellipse">
                <a:avLst/>
              </a:prstGeom>
              <a:solidFill>
                <a:srgbClr val="F3276C">
                  <a:alpha val="85380"/>
                </a:srgb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algn="ctr"/>
                <a:endParaRPr lang="en" sz="1200" b="1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102412" y="4051619"/>
                <a:ext cx="39197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ctr">
                  <a:defRPr sz="1200" b="1">
                    <a:solidFill>
                      <a:srgbClr val="FFFFFF"/>
                    </a:solidFill>
                    <a:latin typeface="Lato"/>
                    <a:ea typeface="Lato"/>
                    <a:cs typeface="Lato"/>
                  </a:defRPr>
                </a:lvl1pPr>
              </a:lstStyle>
              <a:p>
                <a:r>
                  <a:rPr lang="en-US" dirty="0" smtClean="0"/>
                  <a:t>14</a:t>
                </a:r>
                <a:endParaRPr lang="en-US" dirty="0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2898513" y="4789292"/>
              <a:ext cx="391974" cy="302165"/>
              <a:chOff x="5505868" y="4018649"/>
              <a:chExt cx="391974" cy="302165"/>
            </a:xfrm>
          </p:grpSpPr>
          <p:sp>
            <p:nvSpPr>
              <p:cNvPr id="56" name="Shape 164"/>
              <p:cNvSpPr/>
              <p:nvPr/>
            </p:nvSpPr>
            <p:spPr>
              <a:xfrm>
                <a:off x="5555622" y="4018649"/>
                <a:ext cx="292608" cy="292608"/>
              </a:xfrm>
              <a:prstGeom prst="ellipse">
                <a:avLst/>
              </a:prstGeom>
              <a:solidFill>
                <a:srgbClr val="F3276C">
                  <a:alpha val="85380"/>
                </a:srgb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algn="ctr"/>
                <a:endParaRPr lang="en" sz="1200" b="1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5505868" y="4043815"/>
                <a:ext cx="39197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ctr">
                  <a:defRPr sz="1200" b="1">
                    <a:solidFill>
                      <a:srgbClr val="FFFFFF"/>
                    </a:solidFill>
                    <a:latin typeface="Lato"/>
                    <a:ea typeface="Lato"/>
                    <a:cs typeface="Lato"/>
                  </a:defRPr>
                </a:lvl1pPr>
              </a:lstStyle>
              <a:p>
                <a:r>
                  <a:rPr lang="en-US" dirty="0" smtClean="0"/>
                  <a:t>15</a:t>
                </a:r>
                <a:endParaRPr lang="en-US" dirty="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3534601" y="4781484"/>
              <a:ext cx="391974" cy="300416"/>
              <a:chOff x="6141956" y="4010841"/>
              <a:chExt cx="391974" cy="300416"/>
            </a:xfrm>
          </p:grpSpPr>
          <p:sp>
            <p:nvSpPr>
              <p:cNvPr id="54" name="Shape 164"/>
              <p:cNvSpPr/>
              <p:nvPr/>
            </p:nvSpPr>
            <p:spPr>
              <a:xfrm>
                <a:off x="6192759" y="4010841"/>
                <a:ext cx="292608" cy="292608"/>
              </a:xfrm>
              <a:prstGeom prst="ellipse">
                <a:avLst/>
              </a:prstGeom>
              <a:solidFill>
                <a:srgbClr val="F3276C">
                  <a:alpha val="85380"/>
                </a:srgb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algn="ctr"/>
                <a:endParaRPr lang="en" sz="1200" b="1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6141956" y="4034258"/>
                <a:ext cx="39197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ctr">
                  <a:defRPr sz="1200" b="1">
                    <a:solidFill>
                      <a:srgbClr val="FFFFFF"/>
                    </a:solidFill>
                    <a:latin typeface="Lato"/>
                    <a:ea typeface="Lato"/>
                    <a:cs typeface="Lato"/>
                  </a:defRPr>
                </a:lvl1pPr>
              </a:lstStyle>
              <a:p>
                <a:r>
                  <a:rPr lang="en-US" dirty="0" smtClean="0"/>
                  <a:t>16</a:t>
                </a:r>
                <a:endParaRPr lang="en-US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3535721" y="3460015"/>
              <a:ext cx="391974" cy="292608"/>
              <a:chOff x="6143076" y="2689372"/>
              <a:chExt cx="391974" cy="292608"/>
            </a:xfrm>
          </p:grpSpPr>
          <p:sp>
            <p:nvSpPr>
              <p:cNvPr id="52" name="Shape 164"/>
              <p:cNvSpPr/>
              <p:nvPr/>
            </p:nvSpPr>
            <p:spPr>
              <a:xfrm>
                <a:off x="6192654" y="2689372"/>
                <a:ext cx="292608" cy="292608"/>
              </a:xfrm>
              <a:prstGeom prst="ellipse">
                <a:avLst/>
              </a:prstGeom>
              <a:solidFill>
                <a:srgbClr val="91D5FD">
                  <a:alpha val="85380"/>
                </a:srgb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algn="ctr"/>
                <a:endParaRPr lang="en" sz="1200" b="1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6143076" y="2697176"/>
                <a:ext cx="39197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ctr">
                  <a:defRPr sz="1200" b="1">
                    <a:solidFill>
                      <a:srgbClr val="FFFFFF"/>
                    </a:solidFill>
                    <a:latin typeface="Lato"/>
                    <a:ea typeface="Lato"/>
                    <a:cs typeface="Lato"/>
                  </a:defRPr>
                </a:lvl1pPr>
              </a:lstStyle>
              <a:p>
                <a:r>
                  <a:rPr lang="en-US" dirty="0" smtClean="0"/>
                  <a:t>10</a:t>
                </a:r>
                <a:endParaRPr lang="en-US" dirty="0"/>
              </a:p>
            </p:txBody>
          </p:sp>
        </p:grpSp>
        <p:cxnSp>
          <p:nvCxnSpPr>
            <p:cNvPr id="28" name="Straight Connector 27"/>
            <p:cNvCxnSpPr>
              <a:endCxn id="16" idx="0"/>
            </p:cNvCxnSpPr>
            <p:nvPr/>
          </p:nvCxnSpPr>
          <p:spPr>
            <a:xfrm>
              <a:off x="664370" y="2474368"/>
              <a:ext cx="0" cy="1000164"/>
            </a:xfrm>
            <a:prstGeom prst="line">
              <a:avLst/>
            </a:prstGeom>
            <a:ln w="19050">
              <a:solidFill>
                <a:srgbClr val="FFA6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endCxn id="17" idx="0"/>
            </p:cNvCxnSpPr>
            <p:nvPr/>
          </p:nvCxnSpPr>
          <p:spPr>
            <a:xfrm>
              <a:off x="664370" y="2474368"/>
              <a:ext cx="474194" cy="1000164"/>
            </a:xfrm>
            <a:prstGeom prst="line">
              <a:avLst/>
            </a:prstGeom>
            <a:ln w="19050">
              <a:solidFill>
                <a:srgbClr val="FFA6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endCxn id="20" idx="0"/>
            </p:cNvCxnSpPr>
            <p:nvPr/>
          </p:nvCxnSpPr>
          <p:spPr>
            <a:xfrm>
              <a:off x="663332" y="2474368"/>
              <a:ext cx="951502" cy="1000164"/>
            </a:xfrm>
            <a:prstGeom prst="line">
              <a:avLst/>
            </a:prstGeom>
            <a:ln w="19050">
              <a:solidFill>
                <a:srgbClr val="FFA6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12" idx="4"/>
              <a:endCxn id="16" idx="0"/>
            </p:cNvCxnSpPr>
            <p:nvPr/>
          </p:nvCxnSpPr>
          <p:spPr>
            <a:xfrm flipH="1">
              <a:off x="664370" y="2474368"/>
              <a:ext cx="563620" cy="1000164"/>
            </a:xfrm>
            <a:prstGeom prst="line">
              <a:avLst/>
            </a:prstGeom>
            <a:ln w="19050">
              <a:solidFill>
                <a:srgbClr val="FFA6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2" idx="4"/>
              <a:endCxn id="20" idx="0"/>
            </p:cNvCxnSpPr>
            <p:nvPr/>
          </p:nvCxnSpPr>
          <p:spPr>
            <a:xfrm>
              <a:off x="1227990" y="2474368"/>
              <a:ext cx="386844" cy="1000164"/>
            </a:xfrm>
            <a:prstGeom prst="line">
              <a:avLst/>
            </a:prstGeom>
            <a:ln w="19050">
              <a:solidFill>
                <a:srgbClr val="FFA6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endCxn id="20" idx="0"/>
            </p:cNvCxnSpPr>
            <p:nvPr/>
          </p:nvCxnSpPr>
          <p:spPr>
            <a:xfrm flipH="1">
              <a:off x="1614834" y="2474368"/>
              <a:ext cx="630235" cy="1000164"/>
            </a:xfrm>
            <a:prstGeom prst="line">
              <a:avLst/>
            </a:prstGeom>
            <a:ln w="19050">
              <a:solidFill>
                <a:srgbClr val="FFA6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13" idx="4"/>
              <a:endCxn id="18" idx="0"/>
            </p:cNvCxnSpPr>
            <p:nvPr/>
          </p:nvCxnSpPr>
          <p:spPr>
            <a:xfrm>
              <a:off x="2245069" y="2474368"/>
              <a:ext cx="599295" cy="1003642"/>
            </a:xfrm>
            <a:prstGeom prst="line">
              <a:avLst/>
            </a:prstGeom>
            <a:ln w="19050">
              <a:solidFill>
                <a:srgbClr val="FFA6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13" idx="4"/>
              <a:endCxn id="19" idx="0"/>
            </p:cNvCxnSpPr>
            <p:nvPr/>
          </p:nvCxnSpPr>
          <p:spPr>
            <a:xfrm>
              <a:off x="2245069" y="2474368"/>
              <a:ext cx="1074174" cy="993462"/>
            </a:xfrm>
            <a:prstGeom prst="line">
              <a:avLst/>
            </a:prstGeom>
            <a:ln w="19050">
              <a:solidFill>
                <a:srgbClr val="FFA6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14" idx="4"/>
              <a:endCxn id="18" idx="0"/>
            </p:cNvCxnSpPr>
            <p:nvPr/>
          </p:nvCxnSpPr>
          <p:spPr>
            <a:xfrm>
              <a:off x="2808689" y="2474368"/>
              <a:ext cx="35675" cy="1003642"/>
            </a:xfrm>
            <a:prstGeom prst="line">
              <a:avLst/>
            </a:prstGeom>
            <a:ln w="19050">
              <a:solidFill>
                <a:srgbClr val="FFA6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14" idx="4"/>
              <a:endCxn id="19" idx="0"/>
            </p:cNvCxnSpPr>
            <p:nvPr/>
          </p:nvCxnSpPr>
          <p:spPr>
            <a:xfrm>
              <a:off x="2808689" y="2474368"/>
              <a:ext cx="510554" cy="993462"/>
            </a:xfrm>
            <a:prstGeom prst="line">
              <a:avLst/>
            </a:prstGeom>
            <a:ln w="19050">
              <a:solidFill>
                <a:srgbClr val="FFA6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14" idx="4"/>
              <a:endCxn id="53" idx="0"/>
            </p:cNvCxnSpPr>
            <p:nvPr/>
          </p:nvCxnSpPr>
          <p:spPr>
            <a:xfrm>
              <a:off x="2808689" y="2474368"/>
              <a:ext cx="923019" cy="993451"/>
            </a:xfrm>
            <a:prstGeom prst="line">
              <a:avLst/>
            </a:prstGeom>
            <a:ln w="19050">
              <a:solidFill>
                <a:srgbClr val="FFA6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15" idx="4"/>
              <a:endCxn id="53" idx="0"/>
            </p:cNvCxnSpPr>
            <p:nvPr/>
          </p:nvCxnSpPr>
          <p:spPr>
            <a:xfrm>
              <a:off x="3731603" y="2474368"/>
              <a:ext cx="105" cy="993451"/>
            </a:xfrm>
            <a:prstGeom prst="line">
              <a:avLst/>
            </a:prstGeom>
            <a:ln w="19050">
              <a:solidFill>
                <a:srgbClr val="FFA6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16" idx="4"/>
              <a:endCxn id="65" idx="0"/>
            </p:cNvCxnSpPr>
            <p:nvPr/>
          </p:nvCxnSpPr>
          <p:spPr>
            <a:xfrm flipH="1">
              <a:off x="662331" y="3767140"/>
              <a:ext cx="2039" cy="1029953"/>
            </a:xfrm>
            <a:prstGeom prst="line">
              <a:avLst/>
            </a:prstGeom>
            <a:ln w="19050">
              <a:solidFill>
                <a:srgbClr val="F546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16" idx="4"/>
              <a:endCxn id="63" idx="0"/>
            </p:cNvCxnSpPr>
            <p:nvPr/>
          </p:nvCxnSpPr>
          <p:spPr>
            <a:xfrm>
              <a:off x="664370" y="3767140"/>
              <a:ext cx="380573" cy="1027069"/>
            </a:xfrm>
            <a:prstGeom prst="line">
              <a:avLst/>
            </a:prstGeom>
            <a:ln w="19050">
              <a:solidFill>
                <a:srgbClr val="F546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17" idx="4"/>
              <a:endCxn id="65" idx="0"/>
            </p:cNvCxnSpPr>
            <p:nvPr/>
          </p:nvCxnSpPr>
          <p:spPr>
            <a:xfrm flipH="1">
              <a:off x="662331" y="3767140"/>
              <a:ext cx="476233" cy="1029953"/>
            </a:xfrm>
            <a:prstGeom prst="line">
              <a:avLst/>
            </a:prstGeom>
            <a:ln w="19050">
              <a:solidFill>
                <a:srgbClr val="F546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17" idx="4"/>
              <a:endCxn id="63" idx="0"/>
            </p:cNvCxnSpPr>
            <p:nvPr/>
          </p:nvCxnSpPr>
          <p:spPr>
            <a:xfrm flipH="1">
              <a:off x="1044943" y="3767140"/>
              <a:ext cx="93621" cy="1027069"/>
            </a:xfrm>
            <a:prstGeom prst="line">
              <a:avLst/>
            </a:prstGeom>
            <a:ln w="19050">
              <a:solidFill>
                <a:srgbClr val="F546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0" idx="4"/>
              <a:endCxn id="63" idx="0"/>
            </p:cNvCxnSpPr>
            <p:nvPr/>
          </p:nvCxnSpPr>
          <p:spPr>
            <a:xfrm flipH="1">
              <a:off x="1044943" y="3767140"/>
              <a:ext cx="569891" cy="1027069"/>
            </a:xfrm>
            <a:prstGeom prst="line">
              <a:avLst/>
            </a:prstGeom>
            <a:ln w="19050">
              <a:solidFill>
                <a:srgbClr val="F546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18" idx="4"/>
              <a:endCxn id="61" idx="0"/>
            </p:cNvCxnSpPr>
            <p:nvPr/>
          </p:nvCxnSpPr>
          <p:spPr>
            <a:xfrm flipH="1">
              <a:off x="2074328" y="3770618"/>
              <a:ext cx="770036" cy="1026840"/>
            </a:xfrm>
            <a:prstGeom prst="line">
              <a:avLst/>
            </a:prstGeom>
            <a:ln w="19050">
              <a:solidFill>
                <a:srgbClr val="F546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18" idx="4"/>
              <a:endCxn id="59" idx="0"/>
            </p:cNvCxnSpPr>
            <p:nvPr/>
          </p:nvCxnSpPr>
          <p:spPr>
            <a:xfrm flipH="1">
              <a:off x="2691044" y="3770618"/>
              <a:ext cx="153320" cy="1051644"/>
            </a:xfrm>
            <a:prstGeom prst="line">
              <a:avLst/>
            </a:prstGeom>
            <a:ln w="19050">
              <a:solidFill>
                <a:srgbClr val="F546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19" idx="4"/>
              <a:endCxn id="59" idx="0"/>
            </p:cNvCxnSpPr>
            <p:nvPr/>
          </p:nvCxnSpPr>
          <p:spPr>
            <a:xfrm flipH="1">
              <a:off x="2691044" y="3760438"/>
              <a:ext cx="628199" cy="1061824"/>
            </a:xfrm>
            <a:prstGeom prst="line">
              <a:avLst/>
            </a:prstGeom>
            <a:ln w="19050">
              <a:solidFill>
                <a:srgbClr val="F546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19" idx="4"/>
              <a:endCxn id="57" idx="0"/>
            </p:cNvCxnSpPr>
            <p:nvPr/>
          </p:nvCxnSpPr>
          <p:spPr>
            <a:xfrm flipH="1">
              <a:off x="3094500" y="3760438"/>
              <a:ext cx="224743" cy="1054020"/>
            </a:xfrm>
            <a:prstGeom prst="line">
              <a:avLst/>
            </a:prstGeom>
            <a:ln w="19050">
              <a:solidFill>
                <a:srgbClr val="F546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53" idx="2"/>
              <a:endCxn id="59" idx="0"/>
            </p:cNvCxnSpPr>
            <p:nvPr/>
          </p:nvCxnSpPr>
          <p:spPr>
            <a:xfrm flipH="1">
              <a:off x="2691044" y="3744818"/>
              <a:ext cx="1040664" cy="1077444"/>
            </a:xfrm>
            <a:prstGeom prst="line">
              <a:avLst/>
            </a:prstGeom>
            <a:ln w="19050">
              <a:solidFill>
                <a:srgbClr val="F546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53" idx="2"/>
              <a:endCxn id="55" idx="0"/>
            </p:cNvCxnSpPr>
            <p:nvPr/>
          </p:nvCxnSpPr>
          <p:spPr>
            <a:xfrm flipH="1">
              <a:off x="3730588" y="3744818"/>
              <a:ext cx="1120" cy="1060083"/>
            </a:xfrm>
            <a:prstGeom prst="line">
              <a:avLst/>
            </a:prstGeom>
            <a:ln w="19050">
              <a:solidFill>
                <a:srgbClr val="F546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53" idx="2"/>
              <a:endCxn id="56" idx="0"/>
            </p:cNvCxnSpPr>
            <p:nvPr/>
          </p:nvCxnSpPr>
          <p:spPr>
            <a:xfrm flipH="1">
              <a:off x="3094571" y="3744818"/>
              <a:ext cx="637137" cy="1044474"/>
            </a:xfrm>
            <a:prstGeom prst="line">
              <a:avLst/>
            </a:prstGeom>
            <a:ln w="19050">
              <a:solidFill>
                <a:srgbClr val="F546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/>
          <p:cNvGrpSpPr/>
          <p:nvPr/>
        </p:nvGrpSpPr>
        <p:grpSpPr>
          <a:xfrm>
            <a:off x="8788856" y="3524719"/>
            <a:ext cx="3289719" cy="2835679"/>
            <a:chOff x="8552206" y="3652470"/>
            <a:chExt cx="3289719" cy="2835679"/>
          </a:xfrm>
        </p:grpSpPr>
        <p:sp>
          <p:nvSpPr>
            <p:cNvPr id="67" name="Shape 163"/>
            <p:cNvSpPr/>
            <p:nvPr/>
          </p:nvSpPr>
          <p:spPr>
            <a:xfrm>
              <a:off x="8552206" y="4659349"/>
              <a:ext cx="1828800" cy="1828800"/>
            </a:xfrm>
            <a:prstGeom prst="ellipse">
              <a:avLst/>
            </a:prstGeom>
            <a:solidFill>
              <a:srgbClr val="7ECEFD">
                <a:alpha val="8510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" sz="2400" b="1" dirty="0" smtClean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Pregel</a:t>
              </a:r>
            </a:p>
            <a:p>
              <a:pPr algn="ctr"/>
              <a:r>
                <a:rPr lang="en" b="1" dirty="0" smtClean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2010</a:t>
              </a:r>
              <a:endParaRPr lang="en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8" name="Shape 164"/>
            <p:cNvSpPr/>
            <p:nvPr/>
          </p:nvSpPr>
          <p:spPr>
            <a:xfrm>
              <a:off x="9304936" y="3652470"/>
              <a:ext cx="1828800" cy="1828800"/>
            </a:xfrm>
            <a:prstGeom prst="ellipse">
              <a:avLst/>
            </a:prstGeom>
            <a:solidFill>
              <a:srgbClr val="FF9715">
                <a:alpha val="8538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" sz="2400" b="1" dirty="0" smtClean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Giraph</a:t>
              </a:r>
            </a:p>
            <a:p>
              <a:pPr algn="ctr"/>
              <a:r>
                <a:rPr lang="en" b="1" dirty="0" smtClean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2012</a:t>
              </a:r>
              <a:endParaRPr lang="en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9" name="Shape 165"/>
            <p:cNvSpPr/>
            <p:nvPr/>
          </p:nvSpPr>
          <p:spPr>
            <a:xfrm>
              <a:off x="10013125" y="4600811"/>
              <a:ext cx="1828800" cy="1828800"/>
            </a:xfrm>
            <a:prstGeom prst="ellipse">
              <a:avLst/>
            </a:prstGeom>
            <a:solidFill>
              <a:srgbClr val="F20253">
                <a:alpha val="8510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" sz="2400" b="1" dirty="0" smtClean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BSP</a:t>
              </a:r>
            </a:p>
            <a:p>
              <a:pPr algn="ctr"/>
              <a:r>
                <a:rPr lang="en" b="1" dirty="0" smtClean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1990</a:t>
              </a:r>
              <a:endParaRPr lang="en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72" name="Down Arrow 71"/>
          <p:cNvSpPr/>
          <p:nvPr/>
        </p:nvSpPr>
        <p:spPr>
          <a:xfrm>
            <a:off x="6099109" y="3204093"/>
            <a:ext cx="716280" cy="195930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/>
          <p:cNvGrpSpPr/>
          <p:nvPr/>
        </p:nvGrpSpPr>
        <p:grpSpPr>
          <a:xfrm>
            <a:off x="10262405" y="1968410"/>
            <a:ext cx="1761793" cy="1301707"/>
            <a:chOff x="9983666" y="1411117"/>
            <a:chExt cx="1761793" cy="1301707"/>
          </a:xfrm>
        </p:grpSpPr>
        <p:sp>
          <p:nvSpPr>
            <p:cNvPr id="74" name="Shape 164"/>
            <p:cNvSpPr/>
            <p:nvPr/>
          </p:nvSpPr>
          <p:spPr>
            <a:xfrm>
              <a:off x="9983666" y="1411117"/>
              <a:ext cx="292608" cy="292608"/>
            </a:xfrm>
            <a:prstGeom prst="ellipse">
              <a:avLst/>
            </a:prstGeom>
            <a:solidFill>
              <a:srgbClr val="FF9715">
                <a:alpha val="8538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endParaRPr lang="en" sz="12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5" name="Shape 164"/>
            <p:cNvSpPr/>
            <p:nvPr/>
          </p:nvSpPr>
          <p:spPr>
            <a:xfrm>
              <a:off x="9983666" y="1873407"/>
              <a:ext cx="292608" cy="292608"/>
            </a:xfrm>
            <a:prstGeom prst="ellipse">
              <a:avLst/>
            </a:prstGeom>
            <a:solidFill>
              <a:srgbClr val="91D5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endParaRPr lang="en" sz="12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6" name="Shape 164"/>
            <p:cNvSpPr/>
            <p:nvPr/>
          </p:nvSpPr>
          <p:spPr>
            <a:xfrm>
              <a:off x="9983666" y="2331783"/>
              <a:ext cx="292608" cy="292608"/>
            </a:xfrm>
            <a:prstGeom prst="ellipse">
              <a:avLst/>
            </a:prstGeom>
            <a:solidFill>
              <a:srgbClr val="F3276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endParaRPr lang="en" sz="12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0276274" y="2343492"/>
              <a:ext cx="7425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prices</a:t>
              </a:r>
              <a:endParaRPr 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0276274" y="1858238"/>
              <a:ext cx="10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products</a:t>
              </a:r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0276274" y="1422267"/>
              <a:ext cx="1469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manufacturer</a:t>
              </a:r>
              <a:endParaRPr lang="en-US" dirty="0"/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3711590" y="5353489"/>
            <a:ext cx="61849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We write our algorithms on top of </a:t>
            </a:r>
            <a:r>
              <a:rPr lang="en-US" b="1" dirty="0" smtClean="0"/>
              <a:t>Giraph</a:t>
            </a:r>
            <a:r>
              <a:rPr lang="en-US" dirty="0" smtClean="0"/>
              <a:t>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Giraph</a:t>
            </a:r>
            <a:r>
              <a:rPr lang="en-US" dirty="0" smtClean="0"/>
              <a:t> is an open source implementation of </a:t>
            </a:r>
            <a:r>
              <a:rPr lang="en-US" b="1" dirty="0" err="1" smtClean="0"/>
              <a:t>Pregel</a:t>
            </a:r>
            <a:r>
              <a:rPr lang="en-US" b="1" dirty="0" smtClean="0"/>
              <a:t> (Google)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err="1" smtClean="0"/>
              <a:t>Pregel</a:t>
            </a:r>
            <a:r>
              <a:rPr lang="en-US" dirty="0" smtClean="0"/>
              <a:t> is a </a:t>
            </a:r>
            <a:r>
              <a:rPr lang="en-US" dirty="0"/>
              <a:t>C</a:t>
            </a:r>
            <a:r>
              <a:rPr lang="en-US" dirty="0" smtClean="0"/>
              <a:t>++ implementation of the BSP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37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chemeClr val="bg2">
                    <a:lumMod val="25000"/>
                  </a:schemeClr>
                </a:solidFill>
              </a:rPr>
              <a:t>DISTRIBUTED K-PARTITE GRAPH SUMMARIZATION</a:t>
            </a:r>
            <a:endParaRPr lang="en-US" sz="2800" b="1" dirty="0"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540952"/>
            <a:ext cx="10515600" cy="49360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smtClean="0"/>
              <a:t>Visible Challenges</a:t>
            </a:r>
            <a:endParaRPr lang="en-US" sz="1800" dirty="0">
              <a:solidFill>
                <a:srgbClr val="2185C5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2185C5"/>
                </a:solidFill>
              </a:rPr>
              <a:t>No direct edge between same type of vertices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282849" y="1859407"/>
            <a:ext cx="3461351" cy="2917502"/>
            <a:chOff x="466344" y="2181760"/>
            <a:chExt cx="3461351" cy="2917502"/>
          </a:xfrm>
        </p:grpSpPr>
        <p:sp>
          <p:nvSpPr>
            <p:cNvPr id="7" name="Shape 164"/>
            <p:cNvSpPr/>
            <p:nvPr/>
          </p:nvSpPr>
          <p:spPr>
            <a:xfrm>
              <a:off x="518066" y="2181760"/>
              <a:ext cx="292608" cy="292608"/>
            </a:xfrm>
            <a:prstGeom prst="ellipse">
              <a:avLst/>
            </a:prstGeom>
            <a:solidFill>
              <a:srgbClr val="FF9715">
                <a:alpha val="8538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" sz="1200" b="1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</a:p>
          </p:txBody>
        </p:sp>
        <p:sp>
          <p:nvSpPr>
            <p:cNvPr id="8" name="Shape 164"/>
            <p:cNvSpPr/>
            <p:nvPr/>
          </p:nvSpPr>
          <p:spPr>
            <a:xfrm>
              <a:off x="1081686" y="2181760"/>
              <a:ext cx="292608" cy="292608"/>
            </a:xfrm>
            <a:prstGeom prst="ellipse">
              <a:avLst/>
            </a:prstGeom>
            <a:solidFill>
              <a:srgbClr val="FF9715">
                <a:alpha val="8538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" sz="1200" b="1" dirty="0" smtClean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1</a:t>
              </a:r>
              <a:endParaRPr lang="en" sz="12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" name="Shape 164"/>
            <p:cNvSpPr/>
            <p:nvPr/>
          </p:nvSpPr>
          <p:spPr>
            <a:xfrm>
              <a:off x="2098765" y="2181760"/>
              <a:ext cx="292608" cy="292608"/>
            </a:xfrm>
            <a:prstGeom prst="ellipse">
              <a:avLst/>
            </a:prstGeom>
            <a:solidFill>
              <a:srgbClr val="FF9715">
                <a:alpha val="8538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" sz="1200" b="1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2</a:t>
              </a:r>
            </a:p>
          </p:txBody>
        </p:sp>
        <p:sp>
          <p:nvSpPr>
            <p:cNvPr id="10" name="Shape 164"/>
            <p:cNvSpPr/>
            <p:nvPr/>
          </p:nvSpPr>
          <p:spPr>
            <a:xfrm>
              <a:off x="2662385" y="2181760"/>
              <a:ext cx="292608" cy="292608"/>
            </a:xfrm>
            <a:prstGeom prst="ellipse">
              <a:avLst/>
            </a:prstGeom>
            <a:solidFill>
              <a:srgbClr val="FF9715">
                <a:alpha val="8538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" sz="1200" b="1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3</a:t>
              </a:r>
            </a:p>
          </p:txBody>
        </p:sp>
        <p:sp>
          <p:nvSpPr>
            <p:cNvPr id="11" name="Shape 164"/>
            <p:cNvSpPr/>
            <p:nvPr/>
          </p:nvSpPr>
          <p:spPr>
            <a:xfrm>
              <a:off x="3585299" y="2181760"/>
              <a:ext cx="292608" cy="292608"/>
            </a:xfrm>
            <a:prstGeom prst="ellipse">
              <a:avLst/>
            </a:prstGeom>
            <a:solidFill>
              <a:srgbClr val="FF9715">
                <a:alpha val="8538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" sz="1200" b="1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4</a:t>
              </a:r>
            </a:p>
          </p:txBody>
        </p:sp>
        <p:sp>
          <p:nvSpPr>
            <p:cNvPr id="12" name="Shape 164"/>
            <p:cNvSpPr/>
            <p:nvPr/>
          </p:nvSpPr>
          <p:spPr>
            <a:xfrm>
              <a:off x="518066" y="3474532"/>
              <a:ext cx="292608" cy="292608"/>
            </a:xfrm>
            <a:prstGeom prst="ellipse">
              <a:avLst/>
            </a:prstGeom>
            <a:solidFill>
              <a:srgbClr val="91D5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" sz="1200" b="1" dirty="0" smtClean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5</a:t>
              </a:r>
              <a:endParaRPr lang="en" sz="12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3" name="Shape 164"/>
            <p:cNvSpPr/>
            <p:nvPr/>
          </p:nvSpPr>
          <p:spPr>
            <a:xfrm>
              <a:off x="992260" y="3474532"/>
              <a:ext cx="292608" cy="292608"/>
            </a:xfrm>
            <a:prstGeom prst="ellipse">
              <a:avLst/>
            </a:prstGeom>
            <a:solidFill>
              <a:srgbClr val="91D5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" sz="1200" b="1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6</a:t>
              </a:r>
            </a:p>
          </p:txBody>
        </p:sp>
        <p:sp>
          <p:nvSpPr>
            <p:cNvPr id="14" name="Shape 164"/>
            <p:cNvSpPr/>
            <p:nvPr/>
          </p:nvSpPr>
          <p:spPr>
            <a:xfrm>
              <a:off x="2698060" y="3478010"/>
              <a:ext cx="292608" cy="292608"/>
            </a:xfrm>
            <a:prstGeom prst="ellipse">
              <a:avLst/>
            </a:prstGeom>
            <a:solidFill>
              <a:srgbClr val="91D5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" sz="1200" b="1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8</a:t>
              </a:r>
            </a:p>
          </p:txBody>
        </p:sp>
        <p:sp>
          <p:nvSpPr>
            <p:cNvPr id="15" name="Shape 164"/>
            <p:cNvSpPr/>
            <p:nvPr/>
          </p:nvSpPr>
          <p:spPr>
            <a:xfrm>
              <a:off x="3172939" y="3467830"/>
              <a:ext cx="292608" cy="292608"/>
            </a:xfrm>
            <a:prstGeom prst="ellipse">
              <a:avLst/>
            </a:prstGeom>
            <a:solidFill>
              <a:srgbClr val="91D5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" sz="1200" b="1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9</a:t>
              </a:r>
            </a:p>
          </p:txBody>
        </p:sp>
        <p:sp>
          <p:nvSpPr>
            <p:cNvPr id="16" name="Shape 164"/>
            <p:cNvSpPr/>
            <p:nvPr/>
          </p:nvSpPr>
          <p:spPr>
            <a:xfrm>
              <a:off x="1468530" y="3474532"/>
              <a:ext cx="292608" cy="292608"/>
            </a:xfrm>
            <a:prstGeom prst="ellipse">
              <a:avLst/>
            </a:prstGeom>
            <a:solidFill>
              <a:srgbClr val="91D5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" sz="1200" b="1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7</a:t>
              </a: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466344" y="4767629"/>
              <a:ext cx="391974" cy="306463"/>
              <a:chOff x="2990339" y="3996986"/>
              <a:chExt cx="391974" cy="306463"/>
            </a:xfrm>
          </p:grpSpPr>
          <p:sp>
            <p:nvSpPr>
              <p:cNvPr id="18" name="Shape 164"/>
              <p:cNvSpPr/>
              <p:nvPr/>
            </p:nvSpPr>
            <p:spPr>
              <a:xfrm>
                <a:off x="3040022" y="3996986"/>
                <a:ext cx="292608" cy="292608"/>
              </a:xfrm>
              <a:prstGeom prst="ellipse">
                <a:avLst/>
              </a:prstGeom>
              <a:solidFill>
                <a:srgbClr val="F3276C">
                  <a:alpha val="85380"/>
                </a:srgb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algn="ctr"/>
                <a:endParaRPr lang="en" sz="1200" b="1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990339" y="4026450"/>
                <a:ext cx="39197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ctr">
                  <a:defRPr sz="1200" b="1">
                    <a:solidFill>
                      <a:srgbClr val="FFFFFF"/>
                    </a:solidFill>
                    <a:latin typeface="Lato"/>
                    <a:ea typeface="Lato"/>
                    <a:cs typeface="Lato"/>
                  </a:defRPr>
                </a:lvl1pPr>
              </a:lstStyle>
              <a:p>
                <a:r>
                  <a:rPr lang="en-US" dirty="0" smtClean="0"/>
                  <a:t>11</a:t>
                </a:r>
                <a:endParaRPr lang="en-US" dirty="0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848956" y="4774731"/>
              <a:ext cx="391974" cy="296477"/>
              <a:chOff x="3456311" y="4004088"/>
              <a:chExt cx="391974" cy="296477"/>
            </a:xfrm>
          </p:grpSpPr>
          <p:sp>
            <p:nvSpPr>
              <p:cNvPr id="21" name="Shape 164"/>
              <p:cNvSpPr/>
              <p:nvPr/>
            </p:nvSpPr>
            <p:spPr>
              <a:xfrm>
                <a:off x="3500151" y="4004088"/>
                <a:ext cx="292608" cy="292608"/>
              </a:xfrm>
              <a:prstGeom prst="ellipse">
                <a:avLst/>
              </a:prstGeom>
              <a:solidFill>
                <a:srgbClr val="F3276C">
                  <a:alpha val="85380"/>
                </a:srgb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algn="ctr"/>
                <a:endParaRPr lang="en" sz="1200" b="1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456311" y="4023566"/>
                <a:ext cx="39197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ctr">
                  <a:defRPr sz="1200" b="1">
                    <a:solidFill>
                      <a:srgbClr val="FFFFFF"/>
                    </a:solidFill>
                    <a:latin typeface="Lato"/>
                    <a:ea typeface="Lato"/>
                    <a:cs typeface="Lato"/>
                  </a:defRPr>
                </a:lvl1pPr>
              </a:lstStyle>
              <a:p>
                <a:r>
                  <a:rPr lang="en-US" dirty="0" smtClean="0"/>
                  <a:t>12</a:t>
                </a:r>
                <a:endParaRPr lang="en-US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1878341" y="4789994"/>
              <a:ext cx="391974" cy="292608"/>
              <a:chOff x="4485696" y="4019351"/>
              <a:chExt cx="391974" cy="292608"/>
            </a:xfrm>
          </p:grpSpPr>
          <p:sp>
            <p:nvSpPr>
              <p:cNvPr id="24" name="Shape 164"/>
              <p:cNvSpPr/>
              <p:nvPr/>
            </p:nvSpPr>
            <p:spPr>
              <a:xfrm>
                <a:off x="4532240" y="4019351"/>
                <a:ext cx="292608" cy="292608"/>
              </a:xfrm>
              <a:prstGeom prst="ellipse">
                <a:avLst/>
              </a:prstGeom>
              <a:solidFill>
                <a:srgbClr val="F3276C">
                  <a:alpha val="85380"/>
                </a:srgb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algn="ctr"/>
                <a:endParaRPr lang="en" sz="1200" b="1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485696" y="4026815"/>
                <a:ext cx="39197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ctr">
                  <a:defRPr sz="1200" b="1">
                    <a:solidFill>
                      <a:srgbClr val="FFFFFF"/>
                    </a:solidFill>
                    <a:latin typeface="Lato"/>
                    <a:ea typeface="Lato"/>
                    <a:cs typeface="Lato"/>
                  </a:defRPr>
                </a:lvl1pPr>
              </a:lstStyle>
              <a:p>
                <a:r>
                  <a:rPr lang="en-US" dirty="0" smtClean="0"/>
                  <a:t>13</a:t>
                </a:r>
                <a:endParaRPr lang="en-US" dirty="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2495057" y="4806654"/>
              <a:ext cx="391974" cy="292608"/>
              <a:chOff x="5102412" y="4036011"/>
              <a:chExt cx="391974" cy="292608"/>
            </a:xfrm>
          </p:grpSpPr>
          <p:sp>
            <p:nvSpPr>
              <p:cNvPr id="27" name="Shape 164"/>
              <p:cNvSpPr/>
              <p:nvPr/>
            </p:nvSpPr>
            <p:spPr>
              <a:xfrm>
                <a:off x="5153374" y="4036011"/>
                <a:ext cx="292608" cy="292608"/>
              </a:xfrm>
              <a:prstGeom prst="ellipse">
                <a:avLst/>
              </a:prstGeom>
              <a:solidFill>
                <a:srgbClr val="F3276C">
                  <a:alpha val="85380"/>
                </a:srgb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algn="ctr"/>
                <a:endParaRPr lang="en" sz="1200" b="1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102412" y="4051619"/>
                <a:ext cx="39197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ctr">
                  <a:defRPr sz="1200" b="1">
                    <a:solidFill>
                      <a:srgbClr val="FFFFFF"/>
                    </a:solidFill>
                    <a:latin typeface="Lato"/>
                    <a:ea typeface="Lato"/>
                    <a:cs typeface="Lato"/>
                  </a:defRPr>
                </a:lvl1pPr>
              </a:lstStyle>
              <a:p>
                <a:r>
                  <a:rPr lang="en-US" dirty="0" smtClean="0"/>
                  <a:t>14</a:t>
                </a:r>
                <a:endParaRPr lang="en-US" dirty="0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2898513" y="4789292"/>
              <a:ext cx="391974" cy="302165"/>
              <a:chOff x="5505868" y="4018649"/>
              <a:chExt cx="391974" cy="302165"/>
            </a:xfrm>
          </p:grpSpPr>
          <p:sp>
            <p:nvSpPr>
              <p:cNvPr id="30" name="Shape 164"/>
              <p:cNvSpPr/>
              <p:nvPr/>
            </p:nvSpPr>
            <p:spPr>
              <a:xfrm>
                <a:off x="5555622" y="4018649"/>
                <a:ext cx="292608" cy="292608"/>
              </a:xfrm>
              <a:prstGeom prst="ellipse">
                <a:avLst/>
              </a:prstGeom>
              <a:solidFill>
                <a:srgbClr val="F3276C">
                  <a:alpha val="85380"/>
                </a:srgb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algn="ctr"/>
                <a:endParaRPr lang="en" sz="1200" b="1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505868" y="4043815"/>
                <a:ext cx="39197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ctr">
                  <a:defRPr sz="1200" b="1">
                    <a:solidFill>
                      <a:srgbClr val="FFFFFF"/>
                    </a:solidFill>
                    <a:latin typeface="Lato"/>
                    <a:ea typeface="Lato"/>
                    <a:cs typeface="Lato"/>
                  </a:defRPr>
                </a:lvl1pPr>
              </a:lstStyle>
              <a:p>
                <a:r>
                  <a:rPr lang="en-US" dirty="0" smtClean="0"/>
                  <a:t>15</a:t>
                </a:r>
                <a:endParaRPr lang="en-US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3534601" y="4781484"/>
              <a:ext cx="391974" cy="300416"/>
              <a:chOff x="6141956" y="4010841"/>
              <a:chExt cx="391974" cy="300416"/>
            </a:xfrm>
          </p:grpSpPr>
          <p:sp>
            <p:nvSpPr>
              <p:cNvPr id="33" name="Shape 164"/>
              <p:cNvSpPr/>
              <p:nvPr/>
            </p:nvSpPr>
            <p:spPr>
              <a:xfrm>
                <a:off x="6192759" y="4010841"/>
                <a:ext cx="292608" cy="292608"/>
              </a:xfrm>
              <a:prstGeom prst="ellipse">
                <a:avLst/>
              </a:prstGeom>
              <a:solidFill>
                <a:srgbClr val="F3276C">
                  <a:alpha val="85380"/>
                </a:srgb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algn="ctr"/>
                <a:endParaRPr lang="en" sz="1200" b="1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6141956" y="4034258"/>
                <a:ext cx="39197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ctr">
                  <a:defRPr sz="1200" b="1">
                    <a:solidFill>
                      <a:srgbClr val="FFFFFF"/>
                    </a:solidFill>
                    <a:latin typeface="Lato"/>
                    <a:ea typeface="Lato"/>
                    <a:cs typeface="Lato"/>
                  </a:defRPr>
                </a:lvl1pPr>
              </a:lstStyle>
              <a:p>
                <a:r>
                  <a:rPr lang="en-US" dirty="0" smtClean="0"/>
                  <a:t>16</a:t>
                </a:r>
                <a:endParaRPr lang="en-US" dirty="0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3535721" y="3460015"/>
              <a:ext cx="391974" cy="292608"/>
              <a:chOff x="6143076" y="2689372"/>
              <a:chExt cx="391974" cy="292608"/>
            </a:xfrm>
          </p:grpSpPr>
          <p:sp>
            <p:nvSpPr>
              <p:cNvPr id="36" name="Shape 164"/>
              <p:cNvSpPr/>
              <p:nvPr/>
            </p:nvSpPr>
            <p:spPr>
              <a:xfrm>
                <a:off x="6192654" y="2689372"/>
                <a:ext cx="292608" cy="292608"/>
              </a:xfrm>
              <a:prstGeom prst="ellipse">
                <a:avLst/>
              </a:prstGeom>
              <a:solidFill>
                <a:srgbClr val="91D5FD">
                  <a:alpha val="85380"/>
                </a:srgb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algn="ctr"/>
                <a:endParaRPr lang="en" sz="1200" b="1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6143076" y="2697176"/>
                <a:ext cx="39197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ctr">
                  <a:defRPr sz="1200" b="1">
                    <a:solidFill>
                      <a:srgbClr val="FFFFFF"/>
                    </a:solidFill>
                    <a:latin typeface="Lato"/>
                    <a:ea typeface="Lato"/>
                    <a:cs typeface="Lato"/>
                  </a:defRPr>
                </a:lvl1pPr>
              </a:lstStyle>
              <a:p>
                <a:r>
                  <a:rPr lang="en-US" dirty="0" smtClean="0"/>
                  <a:t>10</a:t>
                </a:r>
                <a:endParaRPr lang="en-US" dirty="0"/>
              </a:p>
            </p:txBody>
          </p:sp>
        </p:grpSp>
        <p:cxnSp>
          <p:nvCxnSpPr>
            <p:cNvPr id="38" name="Straight Connector 37"/>
            <p:cNvCxnSpPr>
              <a:endCxn id="12" idx="0"/>
            </p:cNvCxnSpPr>
            <p:nvPr/>
          </p:nvCxnSpPr>
          <p:spPr>
            <a:xfrm>
              <a:off x="664370" y="2474368"/>
              <a:ext cx="0" cy="1000164"/>
            </a:xfrm>
            <a:prstGeom prst="line">
              <a:avLst/>
            </a:prstGeom>
            <a:ln w="19050">
              <a:solidFill>
                <a:srgbClr val="FFA6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endCxn id="13" idx="0"/>
            </p:cNvCxnSpPr>
            <p:nvPr/>
          </p:nvCxnSpPr>
          <p:spPr>
            <a:xfrm>
              <a:off x="664370" y="2474368"/>
              <a:ext cx="474194" cy="1000164"/>
            </a:xfrm>
            <a:prstGeom prst="line">
              <a:avLst/>
            </a:prstGeom>
            <a:ln w="19050">
              <a:solidFill>
                <a:srgbClr val="FFA6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endCxn id="16" idx="0"/>
            </p:cNvCxnSpPr>
            <p:nvPr/>
          </p:nvCxnSpPr>
          <p:spPr>
            <a:xfrm>
              <a:off x="663332" y="2474368"/>
              <a:ext cx="951502" cy="1000164"/>
            </a:xfrm>
            <a:prstGeom prst="line">
              <a:avLst/>
            </a:prstGeom>
            <a:ln w="19050">
              <a:solidFill>
                <a:srgbClr val="FFA6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8" idx="4"/>
              <a:endCxn id="12" idx="0"/>
            </p:cNvCxnSpPr>
            <p:nvPr/>
          </p:nvCxnSpPr>
          <p:spPr>
            <a:xfrm flipH="1">
              <a:off x="664370" y="2474368"/>
              <a:ext cx="563620" cy="1000164"/>
            </a:xfrm>
            <a:prstGeom prst="line">
              <a:avLst/>
            </a:prstGeom>
            <a:ln w="19050">
              <a:solidFill>
                <a:srgbClr val="FFA6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8" idx="4"/>
              <a:endCxn id="16" idx="0"/>
            </p:cNvCxnSpPr>
            <p:nvPr/>
          </p:nvCxnSpPr>
          <p:spPr>
            <a:xfrm>
              <a:off x="1227990" y="2474368"/>
              <a:ext cx="386844" cy="1000164"/>
            </a:xfrm>
            <a:prstGeom prst="line">
              <a:avLst/>
            </a:prstGeom>
            <a:ln w="19050">
              <a:solidFill>
                <a:srgbClr val="FFA6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endCxn id="16" idx="0"/>
            </p:cNvCxnSpPr>
            <p:nvPr/>
          </p:nvCxnSpPr>
          <p:spPr>
            <a:xfrm flipH="1">
              <a:off x="1614834" y="2474368"/>
              <a:ext cx="630235" cy="1000164"/>
            </a:xfrm>
            <a:prstGeom prst="line">
              <a:avLst/>
            </a:prstGeom>
            <a:ln w="19050">
              <a:solidFill>
                <a:srgbClr val="FFA6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9" idx="4"/>
              <a:endCxn id="14" idx="0"/>
            </p:cNvCxnSpPr>
            <p:nvPr/>
          </p:nvCxnSpPr>
          <p:spPr>
            <a:xfrm>
              <a:off x="2245069" y="2474368"/>
              <a:ext cx="599295" cy="1003642"/>
            </a:xfrm>
            <a:prstGeom prst="line">
              <a:avLst/>
            </a:prstGeom>
            <a:ln w="19050">
              <a:solidFill>
                <a:srgbClr val="FFA6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9" idx="4"/>
              <a:endCxn id="15" idx="0"/>
            </p:cNvCxnSpPr>
            <p:nvPr/>
          </p:nvCxnSpPr>
          <p:spPr>
            <a:xfrm>
              <a:off x="2245069" y="2474368"/>
              <a:ext cx="1074174" cy="993462"/>
            </a:xfrm>
            <a:prstGeom prst="line">
              <a:avLst/>
            </a:prstGeom>
            <a:ln w="19050">
              <a:solidFill>
                <a:srgbClr val="FFA6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10" idx="4"/>
              <a:endCxn id="14" idx="0"/>
            </p:cNvCxnSpPr>
            <p:nvPr/>
          </p:nvCxnSpPr>
          <p:spPr>
            <a:xfrm>
              <a:off x="2808689" y="2474368"/>
              <a:ext cx="35675" cy="1003642"/>
            </a:xfrm>
            <a:prstGeom prst="line">
              <a:avLst/>
            </a:prstGeom>
            <a:ln w="19050">
              <a:solidFill>
                <a:srgbClr val="FFA6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10" idx="4"/>
              <a:endCxn id="15" idx="0"/>
            </p:cNvCxnSpPr>
            <p:nvPr/>
          </p:nvCxnSpPr>
          <p:spPr>
            <a:xfrm>
              <a:off x="2808689" y="2474368"/>
              <a:ext cx="510554" cy="993462"/>
            </a:xfrm>
            <a:prstGeom prst="line">
              <a:avLst/>
            </a:prstGeom>
            <a:ln w="19050">
              <a:solidFill>
                <a:srgbClr val="FFA6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10" idx="4"/>
              <a:endCxn id="37" idx="0"/>
            </p:cNvCxnSpPr>
            <p:nvPr/>
          </p:nvCxnSpPr>
          <p:spPr>
            <a:xfrm>
              <a:off x="2808689" y="2474368"/>
              <a:ext cx="923019" cy="993451"/>
            </a:xfrm>
            <a:prstGeom prst="line">
              <a:avLst/>
            </a:prstGeom>
            <a:ln w="19050">
              <a:solidFill>
                <a:srgbClr val="FFA6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11" idx="4"/>
              <a:endCxn id="37" idx="0"/>
            </p:cNvCxnSpPr>
            <p:nvPr/>
          </p:nvCxnSpPr>
          <p:spPr>
            <a:xfrm>
              <a:off x="3731603" y="2474368"/>
              <a:ext cx="105" cy="993451"/>
            </a:xfrm>
            <a:prstGeom prst="line">
              <a:avLst/>
            </a:prstGeom>
            <a:ln w="19050">
              <a:solidFill>
                <a:srgbClr val="FFA6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12" idx="4"/>
              <a:endCxn id="19" idx="0"/>
            </p:cNvCxnSpPr>
            <p:nvPr/>
          </p:nvCxnSpPr>
          <p:spPr>
            <a:xfrm flipH="1">
              <a:off x="662331" y="3767140"/>
              <a:ext cx="2039" cy="1029953"/>
            </a:xfrm>
            <a:prstGeom prst="line">
              <a:avLst/>
            </a:prstGeom>
            <a:ln w="19050">
              <a:solidFill>
                <a:srgbClr val="F546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12" idx="4"/>
              <a:endCxn id="22" idx="0"/>
            </p:cNvCxnSpPr>
            <p:nvPr/>
          </p:nvCxnSpPr>
          <p:spPr>
            <a:xfrm>
              <a:off x="664370" y="3767140"/>
              <a:ext cx="380573" cy="1027069"/>
            </a:xfrm>
            <a:prstGeom prst="line">
              <a:avLst/>
            </a:prstGeom>
            <a:ln w="19050">
              <a:solidFill>
                <a:srgbClr val="F546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13" idx="4"/>
              <a:endCxn id="19" idx="0"/>
            </p:cNvCxnSpPr>
            <p:nvPr/>
          </p:nvCxnSpPr>
          <p:spPr>
            <a:xfrm flipH="1">
              <a:off x="662331" y="3767140"/>
              <a:ext cx="476233" cy="1029953"/>
            </a:xfrm>
            <a:prstGeom prst="line">
              <a:avLst/>
            </a:prstGeom>
            <a:ln w="19050">
              <a:solidFill>
                <a:srgbClr val="F546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13" idx="4"/>
              <a:endCxn id="22" idx="0"/>
            </p:cNvCxnSpPr>
            <p:nvPr/>
          </p:nvCxnSpPr>
          <p:spPr>
            <a:xfrm flipH="1">
              <a:off x="1044943" y="3767140"/>
              <a:ext cx="93621" cy="1027069"/>
            </a:xfrm>
            <a:prstGeom prst="line">
              <a:avLst/>
            </a:prstGeom>
            <a:ln w="19050">
              <a:solidFill>
                <a:srgbClr val="F546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16" idx="4"/>
              <a:endCxn id="22" idx="0"/>
            </p:cNvCxnSpPr>
            <p:nvPr/>
          </p:nvCxnSpPr>
          <p:spPr>
            <a:xfrm flipH="1">
              <a:off x="1044943" y="3767140"/>
              <a:ext cx="569891" cy="1027069"/>
            </a:xfrm>
            <a:prstGeom prst="line">
              <a:avLst/>
            </a:prstGeom>
            <a:ln w="19050">
              <a:solidFill>
                <a:srgbClr val="F546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14" idx="4"/>
              <a:endCxn id="25" idx="0"/>
            </p:cNvCxnSpPr>
            <p:nvPr/>
          </p:nvCxnSpPr>
          <p:spPr>
            <a:xfrm flipH="1">
              <a:off x="2074328" y="3770618"/>
              <a:ext cx="770036" cy="1026840"/>
            </a:xfrm>
            <a:prstGeom prst="line">
              <a:avLst/>
            </a:prstGeom>
            <a:ln w="19050">
              <a:solidFill>
                <a:srgbClr val="F546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14" idx="4"/>
              <a:endCxn id="28" idx="0"/>
            </p:cNvCxnSpPr>
            <p:nvPr/>
          </p:nvCxnSpPr>
          <p:spPr>
            <a:xfrm flipH="1">
              <a:off x="2691044" y="3770618"/>
              <a:ext cx="153320" cy="1051644"/>
            </a:xfrm>
            <a:prstGeom prst="line">
              <a:avLst/>
            </a:prstGeom>
            <a:ln w="19050">
              <a:solidFill>
                <a:srgbClr val="F546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15" idx="4"/>
              <a:endCxn id="28" idx="0"/>
            </p:cNvCxnSpPr>
            <p:nvPr/>
          </p:nvCxnSpPr>
          <p:spPr>
            <a:xfrm flipH="1">
              <a:off x="2691044" y="3760438"/>
              <a:ext cx="628199" cy="1061824"/>
            </a:xfrm>
            <a:prstGeom prst="line">
              <a:avLst/>
            </a:prstGeom>
            <a:ln w="19050">
              <a:solidFill>
                <a:srgbClr val="F546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15" idx="4"/>
              <a:endCxn id="31" idx="0"/>
            </p:cNvCxnSpPr>
            <p:nvPr/>
          </p:nvCxnSpPr>
          <p:spPr>
            <a:xfrm flipH="1">
              <a:off x="3094500" y="3760438"/>
              <a:ext cx="224743" cy="1054020"/>
            </a:xfrm>
            <a:prstGeom prst="line">
              <a:avLst/>
            </a:prstGeom>
            <a:ln w="19050">
              <a:solidFill>
                <a:srgbClr val="F546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37" idx="2"/>
              <a:endCxn id="28" idx="0"/>
            </p:cNvCxnSpPr>
            <p:nvPr/>
          </p:nvCxnSpPr>
          <p:spPr>
            <a:xfrm flipH="1">
              <a:off x="2691044" y="3744818"/>
              <a:ext cx="1040664" cy="1077444"/>
            </a:xfrm>
            <a:prstGeom prst="line">
              <a:avLst/>
            </a:prstGeom>
            <a:ln w="19050">
              <a:solidFill>
                <a:srgbClr val="F546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37" idx="2"/>
              <a:endCxn id="34" idx="0"/>
            </p:cNvCxnSpPr>
            <p:nvPr/>
          </p:nvCxnSpPr>
          <p:spPr>
            <a:xfrm flipH="1">
              <a:off x="3730588" y="3744818"/>
              <a:ext cx="1120" cy="1060083"/>
            </a:xfrm>
            <a:prstGeom prst="line">
              <a:avLst/>
            </a:prstGeom>
            <a:ln w="19050">
              <a:solidFill>
                <a:srgbClr val="F546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37" idx="2"/>
              <a:endCxn id="30" idx="0"/>
            </p:cNvCxnSpPr>
            <p:nvPr/>
          </p:nvCxnSpPr>
          <p:spPr>
            <a:xfrm flipH="1">
              <a:off x="3094571" y="3744818"/>
              <a:ext cx="637137" cy="1044474"/>
            </a:xfrm>
            <a:prstGeom prst="line">
              <a:avLst/>
            </a:prstGeom>
            <a:ln w="19050">
              <a:solidFill>
                <a:srgbClr val="F546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6486" y="1849372"/>
            <a:ext cx="1156362" cy="903286"/>
          </a:xfrm>
          <a:prstGeom prst="rect">
            <a:avLst/>
          </a:prstGeom>
        </p:spPr>
      </p:pic>
      <p:cxnSp>
        <p:nvCxnSpPr>
          <p:cNvPr id="70" name="Elbow Connector 69"/>
          <p:cNvCxnSpPr/>
          <p:nvPr/>
        </p:nvCxnSpPr>
        <p:spPr>
          <a:xfrm rot="5400000" flipH="1" flipV="1">
            <a:off x="7762685" y="1529972"/>
            <a:ext cx="12700" cy="563620"/>
          </a:xfrm>
          <a:prstGeom prst="bentConnector3">
            <a:avLst>
              <a:gd name="adj1" fmla="val 180000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/>
          <p:nvPr/>
        </p:nvCxnSpPr>
        <p:spPr>
          <a:xfrm rot="5400000" flipH="1" flipV="1">
            <a:off x="9343384" y="1520447"/>
            <a:ext cx="12700" cy="563620"/>
          </a:xfrm>
          <a:prstGeom prst="bentConnector3">
            <a:avLst>
              <a:gd name="adj1" fmla="val 180000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/>
          <p:nvPr/>
        </p:nvCxnSpPr>
        <p:spPr>
          <a:xfrm rot="5400000" flipH="1" flipV="1">
            <a:off x="7717972" y="2857932"/>
            <a:ext cx="12700" cy="474194"/>
          </a:xfrm>
          <a:prstGeom prst="bentConnector3">
            <a:avLst>
              <a:gd name="adj1" fmla="val 180000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/>
          <p:nvPr/>
        </p:nvCxnSpPr>
        <p:spPr>
          <a:xfrm rot="5400000" flipH="1" flipV="1">
            <a:off x="8240829" y="2856894"/>
            <a:ext cx="12700" cy="476270"/>
          </a:xfrm>
          <a:prstGeom prst="bentConnector3">
            <a:avLst>
              <a:gd name="adj1" fmla="val 180000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/>
          <p:nvPr/>
        </p:nvCxnSpPr>
        <p:spPr>
          <a:xfrm rot="16200000" flipH="1">
            <a:off x="8364017" y="3924915"/>
            <a:ext cx="15263" cy="1032089"/>
          </a:xfrm>
          <a:prstGeom prst="bentConnector3">
            <a:avLst>
              <a:gd name="adj1" fmla="val -2621044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6714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chemeClr val="bg2">
                    <a:lumMod val="25000"/>
                  </a:schemeClr>
                </a:solidFill>
              </a:rPr>
              <a:t>EMPOWER DISTRIBUTED K-PARTITE GRAPH SUMMARIZATION</a:t>
            </a:r>
            <a:endParaRPr lang="en-US" sz="2800" b="1" dirty="0"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540952"/>
            <a:ext cx="10515600" cy="49360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smtClean="0"/>
              <a:t>Visible Challenges</a:t>
            </a:r>
            <a:endParaRPr lang="en-US" sz="1800" dirty="0">
              <a:solidFill>
                <a:srgbClr val="2185C5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2185C5"/>
                </a:solidFill>
              </a:rPr>
              <a:t>No direct edge between same type of vertices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2185C5"/>
                </a:solidFill>
              </a:rPr>
              <a:t>Expensive communication between same type vertices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282849" y="1859407"/>
            <a:ext cx="3461351" cy="2917502"/>
            <a:chOff x="466344" y="2181760"/>
            <a:chExt cx="3461351" cy="2917502"/>
          </a:xfrm>
        </p:grpSpPr>
        <p:sp>
          <p:nvSpPr>
            <p:cNvPr id="7" name="Shape 164"/>
            <p:cNvSpPr/>
            <p:nvPr/>
          </p:nvSpPr>
          <p:spPr>
            <a:xfrm>
              <a:off x="518066" y="2181760"/>
              <a:ext cx="292608" cy="292608"/>
            </a:xfrm>
            <a:prstGeom prst="ellipse">
              <a:avLst/>
            </a:prstGeom>
            <a:solidFill>
              <a:srgbClr val="FF9715">
                <a:alpha val="8538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" sz="1200" b="1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</a:p>
          </p:txBody>
        </p:sp>
        <p:sp>
          <p:nvSpPr>
            <p:cNvPr id="8" name="Shape 164"/>
            <p:cNvSpPr/>
            <p:nvPr/>
          </p:nvSpPr>
          <p:spPr>
            <a:xfrm>
              <a:off x="1081686" y="2181760"/>
              <a:ext cx="292608" cy="292608"/>
            </a:xfrm>
            <a:prstGeom prst="ellipse">
              <a:avLst/>
            </a:prstGeom>
            <a:solidFill>
              <a:srgbClr val="FF9715">
                <a:alpha val="8538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" sz="1200" b="1" dirty="0" smtClean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1</a:t>
              </a:r>
              <a:endParaRPr lang="en" sz="12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" name="Shape 164"/>
            <p:cNvSpPr/>
            <p:nvPr/>
          </p:nvSpPr>
          <p:spPr>
            <a:xfrm>
              <a:off x="2098765" y="2181760"/>
              <a:ext cx="292608" cy="292608"/>
            </a:xfrm>
            <a:prstGeom prst="ellipse">
              <a:avLst/>
            </a:prstGeom>
            <a:solidFill>
              <a:srgbClr val="FF9715">
                <a:alpha val="8538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" sz="1200" b="1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2</a:t>
              </a:r>
            </a:p>
          </p:txBody>
        </p:sp>
        <p:sp>
          <p:nvSpPr>
            <p:cNvPr id="10" name="Shape 164"/>
            <p:cNvSpPr/>
            <p:nvPr/>
          </p:nvSpPr>
          <p:spPr>
            <a:xfrm>
              <a:off x="2662385" y="2181760"/>
              <a:ext cx="292608" cy="292608"/>
            </a:xfrm>
            <a:prstGeom prst="ellipse">
              <a:avLst/>
            </a:prstGeom>
            <a:solidFill>
              <a:srgbClr val="FF9715">
                <a:alpha val="8538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" sz="1200" b="1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3</a:t>
              </a:r>
            </a:p>
          </p:txBody>
        </p:sp>
        <p:sp>
          <p:nvSpPr>
            <p:cNvPr id="11" name="Shape 164"/>
            <p:cNvSpPr/>
            <p:nvPr/>
          </p:nvSpPr>
          <p:spPr>
            <a:xfrm>
              <a:off x="3585299" y="2181760"/>
              <a:ext cx="292608" cy="292608"/>
            </a:xfrm>
            <a:prstGeom prst="ellipse">
              <a:avLst/>
            </a:prstGeom>
            <a:solidFill>
              <a:srgbClr val="FF9715">
                <a:alpha val="8538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" sz="1200" b="1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4</a:t>
              </a:r>
            </a:p>
          </p:txBody>
        </p:sp>
        <p:sp>
          <p:nvSpPr>
            <p:cNvPr id="12" name="Shape 164"/>
            <p:cNvSpPr/>
            <p:nvPr/>
          </p:nvSpPr>
          <p:spPr>
            <a:xfrm>
              <a:off x="518066" y="3474532"/>
              <a:ext cx="292608" cy="292608"/>
            </a:xfrm>
            <a:prstGeom prst="ellipse">
              <a:avLst/>
            </a:prstGeom>
            <a:solidFill>
              <a:srgbClr val="91D5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" sz="1200" b="1" dirty="0" smtClean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5</a:t>
              </a:r>
              <a:endParaRPr lang="en" sz="12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3" name="Shape 164"/>
            <p:cNvSpPr/>
            <p:nvPr/>
          </p:nvSpPr>
          <p:spPr>
            <a:xfrm>
              <a:off x="992260" y="3474532"/>
              <a:ext cx="292608" cy="292608"/>
            </a:xfrm>
            <a:prstGeom prst="ellipse">
              <a:avLst/>
            </a:prstGeom>
            <a:solidFill>
              <a:srgbClr val="91D5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" sz="1200" b="1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6</a:t>
              </a:r>
            </a:p>
          </p:txBody>
        </p:sp>
        <p:sp>
          <p:nvSpPr>
            <p:cNvPr id="14" name="Shape 164"/>
            <p:cNvSpPr/>
            <p:nvPr/>
          </p:nvSpPr>
          <p:spPr>
            <a:xfrm>
              <a:off x="2698060" y="3478010"/>
              <a:ext cx="292608" cy="292608"/>
            </a:xfrm>
            <a:prstGeom prst="ellipse">
              <a:avLst/>
            </a:prstGeom>
            <a:solidFill>
              <a:srgbClr val="91D5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" sz="1200" b="1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8</a:t>
              </a:r>
            </a:p>
          </p:txBody>
        </p:sp>
        <p:sp>
          <p:nvSpPr>
            <p:cNvPr id="15" name="Shape 164"/>
            <p:cNvSpPr/>
            <p:nvPr/>
          </p:nvSpPr>
          <p:spPr>
            <a:xfrm>
              <a:off x="3172939" y="3467830"/>
              <a:ext cx="292608" cy="292608"/>
            </a:xfrm>
            <a:prstGeom prst="ellipse">
              <a:avLst/>
            </a:prstGeom>
            <a:solidFill>
              <a:srgbClr val="91D5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" sz="1200" b="1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9</a:t>
              </a:r>
            </a:p>
          </p:txBody>
        </p:sp>
        <p:sp>
          <p:nvSpPr>
            <p:cNvPr id="16" name="Shape 164"/>
            <p:cNvSpPr/>
            <p:nvPr/>
          </p:nvSpPr>
          <p:spPr>
            <a:xfrm>
              <a:off x="1468530" y="3474532"/>
              <a:ext cx="292608" cy="292608"/>
            </a:xfrm>
            <a:prstGeom prst="ellipse">
              <a:avLst/>
            </a:prstGeom>
            <a:solidFill>
              <a:srgbClr val="91D5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" sz="1200" b="1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7</a:t>
              </a: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466344" y="4767629"/>
              <a:ext cx="391974" cy="306463"/>
              <a:chOff x="2990339" y="3996986"/>
              <a:chExt cx="391974" cy="306463"/>
            </a:xfrm>
          </p:grpSpPr>
          <p:sp>
            <p:nvSpPr>
              <p:cNvPr id="18" name="Shape 164"/>
              <p:cNvSpPr/>
              <p:nvPr/>
            </p:nvSpPr>
            <p:spPr>
              <a:xfrm>
                <a:off x="3040022" y="3996986"/>
                <a:ext cx="292608" cy="292608"/>
              </a:xfrm>
              <a:prstGeom prst="ellipse">
                <a:avLst/>
              </a:prstGeom>
              <a:solidFill>
                <a:srgbClr val="F3276C">
                  <a:alpha val="85380"/>
                </a:srgb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algn="ctr"/>
                <a:endParaRPr lang="en" sz="1200" b="1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990339" y="4026450"/>
                <a:ext cx="39197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ctr">
                  <a:defRPr sz="1200" b="1">
                    <a:solidFill>
                      <a:srgbClr val="FFFFFF"/>
                    </a:solidFill>
                    <a:latin typeface="Lato"/>
                    <a:ea typeface="Lato"/>
                    <a:cs typeface="Lato"/>
                  </a:defRPr>
                </a:lvl1pPr>
              </a:lstStyle>
              <a:p>
                <a:r>
                  <a:rPr lang="en-US" dirty="0" smtClean="0"/>
                  <a:t>11</a:t>
                </a:r>
                <a:endParaRPr lang="en-US" dirty="0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848956" y="4774731"/>
              <a:ext cx="391974" cy="296477"/>
              <a:chOff x="3456311" y="4004088"/>
              <a:chExt cx="391974" cy="296477"/>
            </a:xfrm>
          </p:grpSpPr>
          <p:sp>
            <p:nvSpPr>
              <p:cNvPr id="21" name="Shape 164"/>
              <p:cNvSpPr/>
              <p:nvPr/>
            </p:nvSpPr>
            <p:spPr>
              <a:xfrm>
                <a:off x="3500151" y="4004088"/>
                <a:ext cx="292608" cy="292608"/>
              </a:xfrm>
              <a:prstGeom prst="ellipse">
                <a:avLst/>
              </a:prstGeom>
              <a:solidFill>
                <a:srgbClr val="F3276C">
                  <a:alpha val="85380"/>
                </a:srgb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algn="ctr"/>
                <a:endParaRPr lang="en" sz="1200" b="1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456311" y="4023566"/>
                <a:ext cx="39197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ctr">
                  <a:defRPr sz="1200" b="1">
                    <a:solidFill>
                      <a:srgbClr val="FFFFFF"/>
                    </a:solidFill>
                    <a:latin typeface="Lato"/>
                    <a:ea typeface="Lato"/>
                    <a:cs typeface="Lato"/>
                  </a:defRPr>
                </a:lvl1pPr>
              </a:lstStyle>
              <a:p>
                <a:r>
                  <a:rPr lang="en-US" dirty="0" smtClean="0"/>
                  <a:t>12</a:t>
                </a:r>
                <a:endParaRPr lang="en-US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1878341" y="4789994"/>
              <a:ext cx="391974" cy="292608"/>
              <a:chOff x="4485696" y="4019351"/>
              <a:chExt cx="391974" cy="292608"/>
            </a:xfrm>
          </p:grpSpPr>
          <p:sp>
            <p:nvSpPr>
              <p:cNvPr id="24" name="Shape 164"/>
              <p:cNvSpPr/>
              <p:nvPr/>
            </p:nvSpPr>
            <p:spPr>
              <a:xfrm>
                <a:off x="4532240" y="4019351"/>
                <a:ext cx="292608" cy="292608"/>
              </a:xfrm>
              <a:prstGeom prst="ellipse">
                <a:avLst/>
              </a:prstGeom>
              <a:solidFill>
                <a:srgbClr val="F3276C">
                  <a:alpha val="85380"/>
                </a:srgb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algn="ctr"/>
                <a:endParaRPr lang="en" sz="1200" b="1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485696" y="4026815"/>
                <a:ext cx="39197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ctr">
                  <a:defRPr sz="1200" b="1">
                    <a:solidFill>
                      <a:srgbClr val="FFFFFF"/>
                    </a:solidFill>
                    <a:latin typeface="Lato"/>
                    <a:ea typeface="Lato"/>
                    <a:cs typeface="Lato"/>
                  </a:defRPr>
                </a:lvl1pPr>
              </a:lstStyle>
              <a:p>
                <a:r>
                  <a:rPr lang="en-US" dirty="0" smtClean="0"/>
                  <a:t>13</a:t>
                </a:r>
                <a:endParaRPr lang="en-US" dirty="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2495057" y="4806654"/>
              <a:ext cx="391974" cy="292608"/>
              <a:chOff x="5102412" y="4036011"/>
              <a:chExt cx="391974" cy="292608"/>
            </a:xfrm>
          </p:grpSpPr>
          <p:sp>
            <p:nvSpPr>
              <p:cNvPr id="27" name="Shape 164"/>
              <p:cNvSpPr/>
              <p:nvPr/>
            </p:nvSpPr>
            <p:spPr>
              <a:xfrm>
                <a:off x="5153374" y="4036011"/>
                <a:ext cx="292608" cy="292608"/>
              </a:xfrm>
              <a:prstGeom prst="ellipse">
                <a:avLst/>
              </a:prstGeom>
              <a:solidFill>
                <a:srgbClr val="F3276C">
                  <a:alpha val="85380"/>
                </a:srgb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algn="ctr"/>
                <a:endParaRPr lang="en" sz="1200" b="1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102412" y="4051619"/>
                <a:ext cx="39197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ctr">
                  <a:defRPr sz="1200" b="1">
                    <a:solidFill>
                      <a:srgbClr val="FFFFFF"/>
                    </a:solidFill>
                    <a:latin typeface="Lato"/>
                    <a:ea typeface="Lato"/>
                    <a:cs typeface="Lato"/>
                  </a:defRPr>
                </a:lvl1pPr>
              </a:lstStyle>
              <a:p>
                <a:r>
                  <a:rPr lang="en-US" dirty="0" smtClean="0"/>
                  <a:t>14</a:t>
                </a:r>
                <a:endParaRPr lang="en-US" dirty="0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2898513" y="4789292"/>
              <a:ext cx="391974" cy="302165"/>
              <a:chOff x="5505868" y="4018649"/>
              <a:chExt cx="391974" cy="302165"/>
            </a:xfrm>
          </p:grpSpPr>
          <p:sp>
            <p:nvSpPr>
              <p:cNvPr id="30" name="Shape 164"/>
              <p:cNvSpPr/>
              <p:nvPr/>
            </p:nvSpPr>
            <p:spPr>
              <a:xfrm>
                <a:off x="5555622" y="4018649"/>
                <a:ext cx="292608" cy="292608"/>
              </a:xfrm>
              <a:prstGeom prst="ellipse">
                <a:avLst/>
              </a:prstGeom>
              <a:solidFill>
                <a:srgbClr val="F3276C">
                  <a:alpha val="85380"/>
                </a:srgb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algn="ctr"/>
                <a:endParaRPr lang="en" sz="1200" b="1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505868" y="4043815"/>
                <a:ext cx="39197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ctr">
                  <a:defRPr sz="1200" b="1">
                    <a:solidFill>
                      <a:srgbClr val="FFFFFF"/>
                    </a:solidFill>
                    <a:latin typeface="Lato"/>
                    <a:ea typeface="Lato"/>
                    <a:cs typeface="Lato"/>
                  </a:defRPr>
                </a:lvl1pPr>
              </a:lstStyle>
              <a:p>
                <a:r>
                  <a:rPr lang="en-US" dirty="0" smtClean="0"/>
                  <a:t>15</a:t>
                </a:r>
                <a:endParaRPr lang="en-US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3534601" y="4781484"/>
              <a:ext cx="391974" cy="300416"/>
              <a:chOff x="6141956" y="4010841"/>
              <a:chExt cx="391974" cy="300416"/>
            </a:xfrm>
          </p:grpSpPr>
          <p:sp>
            <p:nvSpPr>
              <p:cNvPr id="33" name="Shape 164"/>
              <p:cNvSpPr/>
              <p:nvPr/>
            </p:nvSpPr>
            <p:spPr>
              <a:xfrm>
                <a:off x="6192759" y="4010841"/>
                <a:ext cx="292608" cy="292608"/>
              </a:xfrm>
              <a:prstGeom prst="ellipse">
                <a:avLst/>
              </a:prstGeom>
              <a:solidFill>
                <a:srgbClr val="F3276C">
                  <a:alpha val="85380"/>
                </a:srgb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algn="ctr"/>
                <a:endParaRPr lang="en" sz="1200" b="1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6141956" y="4034258"/>
                <a:ext cx="39197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ctr">
                  <a:defRPr sz="1200" b="1">
                    <a:solidFill>
                      <a:srgbClr val="FFFFFF"/>
                    </a:solidFill>
                    <a:latin typeface="Lato"/>
                    <a:ea typeface="Lato"/>
                    <a:cs typeface="Lato"/>
                  </a:defRPr>
                </a:lvl1pPr>
              </a:lstStyle>
              <a:p>
                <a:r>
                  <a:rPr lang="en-US" dirty="0" smtClean="0"/>
                  <a:t>16</a:t>
                </a:r>
                <a:endParaRPr lang="en-US" dirty="0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3535721" y="3460015"/>
              <a:ext cx="391974" cy="292608"/>
              <a:chOff x="6143076" y="2689372"/>
              <a:chExt cx="391974" cy="292608"/>
            </a:xfrm>
          </p:grpSpPr>
          <p:sp>
            <p:nvSpPr>
              <p:cNvPr id="36" name="Shape 164"/>
              <p:cNvSpPr/>
              <p:nvPr/>
            </p:nvSpPr>
            <p:spPr>
              <a:xfrm>
                <a:off x="6192654" y="2689372"/>
                <a:ext cx="292608" cy="292608"/>
              </a:xfrm>
              <a:prstGeom prst="ellipse">
                <a:avLst/>
              </a:prstGeom>
              <a:solidFill>
                <a:srgbClr val="91D5FD">
                  <a:alpha val="85380"/>
                </a:srgb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algn="ctr"/>
                <a:endParaRPr lang="en" sz="1200" b="1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6143076" y="2697176"/>
                <a:ext cx="39197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ctr">
                  <a:defRPr sz="1200" b="1">
                    <a:solidFill>
                      <a:srgbClr val="FFFFFF"/>
                    </a:solidFill>
                    <a:latin typeface="Lato"/>
                    <a:ea typeface="Lato"/>
                    <a:cs typeface="Lato"/>
                  </a:defRPr>
                </a:lvl1pPr>
              </a:lstStyle>
              <a:p>
                <a:r>
                  <a:rPr lang="en-US" dirty="0" smtClean="0"/>
                  <a:t>10</a:t>
                </a:r>
                <a:endParaRPr lang="en-US" dirty="0"/>
              </a:p>
            </p:txBody>
          </p:sp>
        </p:grpSp>
        <p:cxnSp>
          <p:nvCxnSpPr>
            <p:cNvPr id="38" name="Straight Connector 37"/>
            <p:cNvCxnSpPr>
              <a:endCxn id="12" idx="0"/>
            </p:cNvCxnSpPr>
            <p:nvPr/>
          </p:nvCxnSpPr>
          <p:spPr>
            <a:xfrm>
              <a:off x="664370" y="2474368"/>
              <a:ext cx="0" cy="1000164"/>
            </a:xfrm>
            <a:prstGeom prst="line">
              <a:avLst/>
            </a:prstGeom>
            <a:ln w="19050">
              <a:solidFill>
                <a:srgbClr val="FFA6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endCxn id="13" idx="0"/>
            </p:cNvCxnSpPr>
            <p:nvPr/>
          </p:nvCxnSpPr>
          <p:spPr>
            <a:xfrm>
              <a:off x="664370" y="2474368"/>
              <a:ext cx="474194" cy="1000164"/>
            </a:xfrm>
            <a:prstGeom prst="line">
              <a:avLst/>
            </a:prstGeom>
            <a:ln w="19050">
              <a:solidFill>
                <a:srgbClr val="FFA6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endCxn id="16" idx="0"/>
            </p:cNvCxnSpPr>
            <p:nvPr/>
          </p:nvCxnSpPr>
          <p:spPr>
            <a:xfrm>
              <a:off x="663332" y="2474368"/>
              <a:ext cx="951502" cy="1000164"/>
            </a:xfrm>
            <a:prstGeom prst="line">
              <a:avLst/>
            </a:prstGeom>
            <a:ln w="19050">
              <a:solidFill>
                <a:srgbClr val="FFA6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8" idx="4"/>
              <a:endCxn id="12" idx="0"/>
            </p:cNvCxnSpPr>
            <p:nvPr/>
          </p:nvCxnSpPr>
          <p:spPr>
            <a:xfrm flipH="1">
              <a:off x="664370" y="2474368"/>
              <a:ext cx="563620" cy="1000164"/>
            </a:xfrm>
            <a:prstGeom prst="line">
              <a:avLst/>
            </a:prstGeom>
            <a:ln w="19050">
              <a:solidFill>
                <a:srgbClr val="FFA6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8" idx="4"/>
              <a:endCxn id="16" idx="0"/>
            </p:cNvCxnSpPr>
            <p:nvPr/>
          </p:nvCxnSpPr>
          <p:spPr>
            <a:xfrm>
              <a:off x="1227990" y="2474368"/>
              <a:ext cx="386844" cy="1000164"/>
            </a:xfrm>
            <a:prstGeom prst="line">
              <a:avLst/>
            </a:prstGeom>
            <a:ln w="19050">
              <a:solidFill>
                <a:srgbClr val="FFA6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endCxn id="16" idx="0"/>
            </p:cNvCxnSpPr>
            <p:nvPr/>
          </p:nvCxnSpPr>
          <p:spPr>
            <a:xfrm flipH="1">
              <a:off x="1614834" y="2474368"/>
              <a:ext cx="630235" cy="1000164"/>
            </a:xfrm>
            <a:prstGeom prst="line">
              <a:avLst/>
            </a:prstGeom>
            <a:ln w="19050">
              <a:solidFill>
                <a:srgbClr val="FFA6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9" idx="4"/>
              <a:endCxn id="14" idx="0"/>
            </p:cNvCxnSpPr>
            <p:nvPr/>
          </p:nvCxnSpPr>
          <p:spPr>
            <a:xfrm>
              <a:off x="2245069" y="2474368"/>
              <a:ext cx="599295" cy="1003642"/>
            </a:xfrm>
            <a:prstGeom prst="line">
              <a:avLst/>
            </a:prstGeom>
            <a:ln w="19050">
              <a:solidFill>
                <a:srgbClr val="FFA6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9" idx="4"/>
              <a:endCxn id="15" idx="0"/>
            </p:cNvCxnSpPr>
            <p:nvPr/>
          </p:nvCxnSpPr>
          <p:spPr>
            <a:xfrm>
              <a:off x="2245069" y="2474368"/>
              <a:ext cx="1074174" cy="993462"/>
            </a:xfrm>
            <a:prstGeom prst="line">
              <a:avLst/>
            </a:prstGeom>
            <a:ln w="19050">
              <a:solidFill>
                <a:srgbClr val="FFA6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10" idx="4"/>
              <a:endCxn id="14" idx="0"/>
            </p:cNvCxnSpPr>
            <p:nvPr/>
          </p:nvCxnSpPr>
          <p:spPr>
            <a:xfrm>
              <a:off x="2808689" y="2474368"/>
              <a:ext cx="35675" cy="1003642"/>
            </a:xfrm>
            <a:prstGeom prst="line">
              <a:avLst/>
            </a:prstGeom>
            <a:ln w="19050">
              <a:solidFill>
                <a:srgbClr val="FFA6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10" idx="4"/>
              <a:endCxn id="15" idx="0"/>
            </p:cNvCxnSpPr>
            <p:nvPr/>
          </p:nvCxnSpPr>
          <p:spPr>
            <a:xfrm>
              <a:off x="2808689" y="2474368"/>
              <a:ext cx="510554" cy="993462"/>
            </a:xfrm>
            <a:prstGeom prst="line">
              <a:avLst/>
            </a:prstGeom>
            <a:ln w="19050">
              <a:solidFill>
                <a:srgbClr val="FFA6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10" idx="4"/>
              <a:endCxn id="37" idx="0"/>
            </p:cNvCxnSpPr>
            <p:nvPr/>
          </p:nvCxnSpPr>
          <p:spPr>
            <a:xfrm>
              <a:off x="2808689" y="2474368"/>
              <a:ext cx="923019" cy="993451"/>
            </a:xfrm>
            <a:prstGeom prst="line">
              <a:avLst/>
            </a:prstGeom>
            <a:ln w="19050">
              <a:solidFill>
                <a:srgbClr val="FFA6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11" idx="4"/>
              <a:endCxn id="37" idx="0"/>
            </p:cNvCxnSpPr>
            <p:nvPr/>
          </p:nvCxnSpPr>
          <p:spPr>
            <a:xfrm>
              <a:off x="3731603" y="2474368"/>
              <a:ext cx="105" cy="993451"/>
            </a:xfrm>
            <a:prstGeom prst="line">
              <a:avLst/>
            </a:prstGeom>
            <a:ln w="19050">
              <a:solidFill>
                <a:srgbClr val="FFA6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12" idx="4"/>
              <a:endCxn id="19" idx="0"/>
            </p:cNvCxnSpPr>
            <p:nvPr/>
          </p:nvCxnSpPr>
          <p:spPr>
            <a:xfrm flipH="1">
              <a:off x="662331" y="3767140"/>
              <a:ext cx="2039" cy="1029953"/>
            </a:xfrm>
            <a:prstGeom prst="line">
              <a:avLst/>
            </a:prstGeom>
            <a:ln w="19050">
              <a:solidFill>
                <a:srgbClr val="F546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12" idx="4"/>
              <a:endCxn id="22" idx="0"/>
            </p:cNvCxnSpPr>
            <p:nvPr/>
          </p:nvCxnSpPr>
          <p:spPr>
            <a:xfrm>
              <a:off x="664370" y="3767140"/>
              <a:ext cx="380573" cy="1027069"/>
            </a:xfrm>
            <a:prstGeom prst="line">
              <a:avLst/>
            </a:prstGeom>
            <a:ln w="19050">
              <a:solidFill>
                <a:srgbClr val="F546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13" idx="4"/>
              <a:endCxn id="19" idx="0"/>
            </p:cNvCxnSpPr>
            <p:nvPr/>
          </p:nvCxnSpPr>
          <p:spPr>
            <a:xfrm flipH="1">
              <a:off x="662331" y="3767140"/>
              <a:ext cx="476233" cy="1029953"/>
            </a:xfrm>
            <a:prstGeom prst="line">
              <a:avLst/>
            </a:prstGeom>
            <a:ln w="19050">
              <a:solidFill>
                <a:srgbClr val="F546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13" idx="4"/>
              <a:endCxn id="22" idx="0"/>
            </p:cNvCxnSpPr>
            <p:nvPr/>
          </p:nvCxnSpPr>
          <p:spPr>
            <a:xfrm flipH="1">
              <a:off x="1044943" y="3767140"/>
              <a:ext cx="93621" cy="1027069"/>
            </a:xfrm>
            <a:prstGeom prst="line">
              <a:avLst/>
            </a:prstGeom>
            <a:ln w="19050">
              <a:solidFill>
                <a:srgbClr val="F546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16" idx="4"/>
              <a:endCxn id="22" idx="0"/>
            </p:cNvCxnSpPr>
            <p:nvPr/>
          </p:nvCxnSpPr>
          <p:spPr>
            <a:xfrm flipH="1">
              <a:off x="1044943" y="3767140"/>
              <a:ext cx="569891" cy="1027069"/>
            </a:xfrm>
            <a:prstGeom prst="line">
              <a:avLst/>
            </a:prstGeom>
            <a:ln w="19050">
              <a:solidFill>
                <a:srgbClr val="F546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14" idx="4"/>
              <a:endCxn id="25" idx="0"/>
            </p:cNvCxnSpPr>
            <p:nvPr/>
          </p:nvCxnSpPr>
          <p:spPr>
            <a:xfrm flipH="1">
              <a:off x="2074328" y="3770618"/>
              <a:ext cx="770036" cy="1026840"/>
            </a:xfrm>
            <a:prstGeom prst="line">
              <a:avLst/>
            </a:prstGeom>
            <a:ln w="19050">
              <a:solidFill>
                <a:srgbClr val="F546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14" idx="4"/>
              <a:endCxn id="28" idx="0"/>
            </p:cNvCxnSpPr>
            <p:nvPr/>
          </p:nvCxnSpPr>
          <p:spPr>
            <a:xfrm flipH="1">
              <a:off x="2691044" y="3770618"/>
              <a:ext cx="153320" cy="1051644"/>
            </a:xfrm>
            <a:prstGeom prst="line">
              <a:avLst/>
            </a:prstGeom>
            <a:ln w="19050">
              <a:solidFill>
                <a:srgbClr val="F546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15" idx="4"/>
              <a:endCxn id="28" idx="0"/>
            </p:cNvCxnSpPr>
            <p:nvPr/>
          </p:nvCxnSpPr>
          <p:spPr>
            <a:xfrm flipH="1">
              <a:off x="2691044" y="3760438"/>
              <a:ext cx="628199" cy="1061824"/>
            </a:xfrm>
            <a:prstGeom prst="line">
              <a:avLst/>
            </a:prstGeom>
            <a:ln w="19050">
              <a:solidFill>
                <a:srgbClr val="F546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15" idx="4"/>
              <a:endCxn id="31" idx="0"/>
            </p:cNvCxnSpPr>
            <p:nvPr/>
          </p:nvCxnSpPr>
          <p:spPr>
            <a:xfrm flipH="1">
              <a:off x="3094500" y="3760438"/>
              <a:ext cx="224743" cy="1054020"/>
            </a:xfrm>
            <a:prstGeom prst="line">
              <a:avLst/>
            </a:prstGeom>
            <a:ln w="19050">
              <a:solidFill>
                <a:srgbClr val="F546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37" idx="2"/>
              <a:endCxn id="28" idx="0"/>
            </p:cNvCxnSpPr>
            <p:nvPr/>
          </p:nvCxnSpPr>
          <p:spPr>
            <a:xfrm flipH="1">
              <a:off x="2691044" y="3744818"/>
              <a:ext cx="1040664" cy="1077444"/>
            </a:xfrm>
            <a:prstGeom prst="line">
              <a:avLst/>
            </a:prstGeom>
            <a:ln w="19050">
              <a:solidFill>
                <a:srgbClr val="F546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37" idx="2"/>
              <a:endCxn id="34" idx="0"/>
            </p:cNvCxnSpPr>
            <p:nvPr/>
          </p:nvCxnSpPr>
          <p:spPr>
            <a:xfrm flipH="1">
              <a:off x="3730588" y="3744818"/>
              <a:ext cx="1120" cy="1060083"/>
            </a:xfrm>
            <a:prstGeom prst="line">
              <a:avLst/>
            </a:prstGeom>
            <a:ln w="19050">
              <a:solidFill>
                <a:srgbClr val="F546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37" idx="2"/>
              <a:endCxn id="30" idx="0"/>
            </p:cNvCxnSpPr>
            <p:nvPr/>
          </p:nvCxnSpPr>
          <p:spPr>
            <a:xfrm flipH="1">
              <a:off x="3094571" y="3744818"/>
              <a:ext cx="637137" cy="1044474"/>
            </a:xfrm>
            <a:prstGeom prst="line">
              <a:avLst/>
            </a:prstGeom>
            <a:ln w="19050">
              <a:solidFill>
                <a:srgbClr val="F546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6486" y="1849372"/>
            <a:ext cx="1156362" cy="903286"/>
          </a:xfrm>
          <a:prstGeom prst="rect">
            <a:avLst/>
          </a:prstGeom>
        </p:spPr>
      </p:pic>
      <p:cxnSp>
        <p:nvCxnSpPr>
          <p:cNvPr id="62" name="Straight Arrow Connector 61"/>
          <p:cNvCxnSpPr/>
          <p:nvPr/>
        </p:nvCxnSpPr>
        <p:spPr>
          <a:xfrm>
            <a:off x="7419975" y="2152015"/>
            <a:ext cx="0" cy="91503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7565278" y="2181225"/>
            <a:ext cx="517045" cy="95665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7507411" y="2137739"/>
            <a:ext cx="462206" cy="87216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7353300" y="2152650"/>
            <a:ext cx="0" cy="88582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5278" y="1449933"/>
            <a:ext cx="363165" cy="365760"/>
          </a:xfrm>
          <a:prstGeom prst="rect">
            <a:avLst/>
          </a:prstGeom>
        </p:spPr>
      </p:pic>
      <p:sp>
        <p:nvSpPr>
          <p:cNvPr id="70" name="Oval 69"/>
          <p:cNvSpPr/>
          <p:nvPr/>
        </p:nvSpPr>
        <p:spPr>
          <a:xfrm>
            <a:off x="7661402" y="1599832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M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08434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chemeClr val="bg2">
                    <a:lumMod val="25000"/>
                  </a:schemeClr>
                </a:solidFill>
              </a:rPr>
              <a:t>EMPOWER DISTRIBUTED K-PARTITE GRAPH SUMMARIZATION</a:t>
            </a:r>
            <a:endParaRPr lang="en-US" sz="2800" b="1" dirty="0"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540952"/>
            <a:ext cx="10515600" cy="49360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smtClean="0"/>
              <a:t>Visible Challenges</a:t>
            </a:r>
            <a:endParaRPr lang="en-US" sz="1800" dirty="0">
              <a:solidFill>
                <a:srgbClr val="2185C5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2185C5"/>
                </a:solidFill>
              </a:rPr>
              <a:t>No direct edge between same type of vertices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2185C5"/>
                </a:solidFill>
              </a:rPr>
              <a:t>Expensive communication between same type vertices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2185C5"/>
                </a:solidFill>
              </a:rPr>
              <a:t>Computation of structural similarity (too expensive)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282849" y="1859407"/>
            <a:ext cx="3461351" cy="2917502"/>
            <a:chOff x="466344" y="2181760"/>
            <a:chExt cx="3461351" cy="2917502"/>
          </a:xfrm>
        </p:grpSpPr>
        <p:cxnSp>
          <p:nvCxnSpPr>
            <p:cNvPr id="50" name="Straight Connector 49"/>
            <p:cNvCxnSpPr>
              <a:stCxn id="12" idx="4"/>
              <a:endCxn id="19" idx="0"/>
            </p:cNvCxnSpPr>
            <p:nvPr/>
          </p:nvCxnSpPr>
          <p:spPr>
            <a:xfrm flipH="1">
              <a:off x="662331" y="3767140"/>
              <a:ext cx="2039" cy="1029953"/>
            </a:xfrm>
            <a:prstGeom prst="line">
              <a:avLst/>
            </a:prstGeom>
            <a:ln w="38100">
              <a:solidFill>
                <a:srgbClr val="F546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12" idx="4"/>
              <a:endCxn id="22" idx="0"/>
            </p:cNvCxnSpPr>
            <p:nvPr/>
          </p:nvCxnSpPr>
          <p:spPr>
            <a:xfrm>
              <a:off x="664370" y="3767140"/>
              <a:ext cx="380573" cy="1027069"/>
            </a:xfrm>
            <a:prstGeom prst="line">
              <a:avLst/>
            </a:prstGeom>
            <a:ln w="38100">
              <a:solidFill>
                <a:srgbClr val="F546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16" idx="4"/>
              <a:endCxn id="22" idx="0"/>
            </p:cNvCxnSpPr>
            <p:nvPr/>
          </p:nvCxnSpPr>
          <p:spPr>
            <a:xfrm flipH="1">
              <a:off x="1044943" y="3767140"/>
              <a:ext cx="569891" cy="1027069"/>
            </a:xfrm>
            <a:prstGeom prst="line">
              <a:avLst/>
            </a:prstGeom>
            <a:ln w="38100">
              <a:solidFill>
                <a:srgbClr val="F546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endCxn id="16" idx="0"/>
            </p:cNvCxnSpPr>
            <p:nvPr/>
          </p:nvCxnSpPr>
          <p:spPr>
            <a:xfrm>
              <a:off x="663332" y="2474368"/>
              <a:ext cx="951502" cy="1000164"/>
            </a:xfrm>
            <a:prstGeom prst="line">
              <a:avLst/>
            </a:prstGeom>
            <a:ln w="38100">
              <a:solidFill>
                <a:srgbClr val="FFA6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8" idx="4"/>
              <a:endCxn id="16" idx="0"/>
            </p:cNvCxnSpPr>
            <p:nvPr/>
          </p:nvCxnSpPr>
          <p:spPr>
            <a:xfrm>
              <a:off x="1227990" y="2474368"/>
              <a:ext cx="386844" cy="1000164"/>
            </a:xfrm>
            <a:prstGeom prst="line">
              <a:avLst/>
            </a:prstGeom>
            <a:ln w="38100">
              <a:solidFill>
                <a:srgbClr val="FFA6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endCxn id="16" idx="0"/>
            </p:cNvCxnSpPr>
            <p:nvPr/>
          </p:nvCxnSpPr>
          <p:spPr>
            <a:xfrm flipH="1">
              <a:off x="1614834" y="2474368"/>
              <a:ext cx="630235" cy="1000164"/>
            </a:xfrm>
            <a:prstGeom prst="line">
              <a:avLst/>
            </a:prstGeom>
            <a:ln w="38100">
              <a:solidFill>
                <a:srgbClr val="FFA6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endCxn id="12" idx="0"/>
            </p:cNvCxnSpPr>
            <p:nvPr/>
          </p:nvCxnSpPr>
          <p:spPr>
            <a:xfrm>
              <a:off x="664370" y="2474368"/>
              <a:ext cx="0" cy="1000164"/>
            </a:xfrm>
            <a:prstGeom prst="line">
              <a:avLst/>
            </a:prstGeom>
            <a:ln w="38100">
              <a:solidFill>
                <a:srgbClr val="FFA6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8" idx="4"/>
              <a:endCxn id="12" idx="0"/>
            </p:cNvCxnSpPr>
            <p:nvPr/>
          </p:nvCxnSpPr>
          <p:spPr>
            <a:xfrm flipH="1">
              <a:off x="664370" y="2474368"/>
              <a:ext cx="563620" cy="1000164"/>
            </a:xfrm>
            <a:prstGeom prst="line">
              <a:avLst/>
            </a:prstGeom>
            <a:ln w="38100">
              <a:solidFill>
                <a:srgbClr val="FFA6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Shape 164"/>
            <p:cNvSpPr/>
            <p:nvPr/>
          </p:nvSpPr>
          <p:spPr>
            <a:xfrm>
              <a:off x="518066" y="2181760"/>
              <a:ext cx="292608" cy="292608"/>
            </a:xfrm>
            <a:prstGeom prst="ellipse">
              <a:avLst/>
            </a:prstGeom>
            <a:solidFill>
              <a:srgbClr val="FF9715">
                <a:alpha val="8538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" sz="1200" b="1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</a:p>
          </p:txBody>
        </p:sp>
        <p:sp>
          <p:nvSpPr>
            <p:cNvPr id="8" name="Shape 164"/>
            <p:cNvSpPr/>
            <p:nvPr/>
          </p:nvSpPr>
          <p:spPr>
            <a:xfrm>
              <a:off x="1081686" y="2181760"/>
              <a:ext cx="292608" cy="292608"/>
            </a:xfrm>
            <a:prstGeom prst="ellipse">
              <a:avLst/>
            </a:prstGeom>
            <a:solidFill>
              <a:srgbClr val="FF9715">
                <a:alpha val="8538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" sz="1200" b="1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1</a:t>
              </a:r>
            </a:p>
          </p:txBody>
        </p:sp>
        <p:sp>
          <p:nvSpPr>
            <p:cNvPr id="9" name="Shape 164"/>
            <p:cNvSpPr/>
            <p:nvPr/>
          </p:nvSpPr>
          <p:spPr>
            <a:xfrm>
              <a:off x="2098765" y="2181760"/>
              <a:ext cx="292608" cy="292608"/>
            </a:xfrm>
            <a:prstGeom prst="ellipse">
              <a:avLst/>
            </a:prstGeom>
            <a:solidFill>
              <a:srgbClr val="FF9715">
                <a:alpha val="8538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" sz="1200" b="1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2</a:t>
              </a:r>
            </a:p>
          </p:txBody>
        </p:sp>
        <p:sp>
          <p:nvSpPr>
            <p:cNvPr id="10" name="Shape 164"/>
            <p:cNvSpPr/>
            <p:nvPr/>
          </p:nvSpPr>
          <p:spPr>
            <a:xfrm>
              <a:off x="2662385" y="2181760"/>
              <a:ext cx="292608" cy="292608"/>
            </a:xfrm>
            <a:prstGeom prst="ellipse">
              <a:avLst/>
            </a:prstGeom>
            <a:solidFill>
              <a:srgbClr val="FF9715">
                <a:alpha val="8538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" sz="1200" b="1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3</a:t>
              </a:r>
            </a:p>
          </p:txBody>
        </p:sp>
        <p:sp>
          <p:nvSpPr>
            <p:cNvPr id="11" name="Shape 164"/>
            <p:cNvSpPr/>
            <p:nvPr/>
          </p:nvSpPr>
          <p:spPr>
            <a:xfrm>
              <a:off x="3585299" y="2181760"/>
              <a:ext cx="292608" cy="292608"/>
            </a:xfrm>
            <a:prstGeom prst="ellipse">
              <a:avLst/>
            </a:prstGeom>
            <a:solidFill>
              <a:srgbClr val="FF9715">
                <a:alpha val="8538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" sz="1200" b="1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4</a:t>
              </a:r>
            </a:p>
          </p:txBody>
        </p:sp>
        <p:sp>
          <p:nvSpPr>
            <p:cNvPr id="12" name="Shape 164"/>
            <p:cNvSpPr/>
            <p:nvPr/>
          </p:nvSpPr>
          <p:spPr>
            <a:xfrm>
              <a:off x="518066" y="3474532"/>
              <a:ext cx="292608" cy="292608"/>
            </a:xfrm>
            <a:prstGeom prst="ellipse">
              <a:avLst/>
            </a:prstGeom>
            <a:solidFill>
              <a:srgbClr val="91D5FD"/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" sz="1200" b="1" dirty="0" smtClean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5</a:t>
              </a:r>
              <a:endParaRPr lang="en" sz="12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3" name="Shape 164"/>
            <p:cNvSpPr/>
            <p:nvPr/>
          </p:nvSpPr>
          <p:spPr>
            <a:xfrm>
              <a:off x="992260" y="3474532"/>
              <a:ext cx="292608" cy="292608"/>
            </a:xfrm>
            <a:prstGeom prst="ellipse">
              <a:avLst/>
            </a:prstGeom>
            <a:solidFill>
              <a:srgbClr val="91D5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" sz="1200" b="1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6</a:t>
              </a:r>
            </a:p>
          </p:txBody>
        </p:sp>
        <p:sp>
          <p:nvSpPr>
            <p:cNvPr id="14" name="Shape 164"/>
            <p:cNvSpPr/>
            <p:nvPr/>
          </p:nvSpPr>
          <p:spPr>
            <a:xfrm>
              <a:off x="2698060" y="3478010"/>
              <a:ext cx="292608" cy="292608"/>
            </a:xfrm>
            <a:prstGeom prst="ellipse">
              <a:avLst/>
            </a:prstGeom>
            <a:solidFill>
              <a:srgbClr val="91D5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" sz="1200" b="1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8</a:t>
              </a:r>
            </a:p>
          </p:txBody>
        </p:sp>
        <p:sp>
          <p:nvSpPr>
            <p:cNvPr id="15" name="Shape 164"/>
            <p:cNvSpPr/>
            <p:nvPr/>
          </p:nvSpPr>
          <p:spPr>
            <a:xfrm>
              <a:off x="3172939" y="3467830"/>
              <a:ext cx="292608" cy="292608"/>
            </a:xfrm>
            <a:prstGeom prst="ellipse">
              <a:avLst/>
            </a:prstGeom>
            <a:solidFill>
              <a:srgbClr val="91D5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" sz="1200" b="1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9</a:t>
              </a:r>
            </a:p>
          </p:txBody>
        </p:sp>
        <p:sp>
          <p:nvSpPr>
            <p:cNvPr id="16" name="Shape 164"/>
            <p:cNvSpPr/>
            <p:nvPr/>
          </p:nvSpPr>
          <p:spPr>
            <a:xfrm>
              <a:off x="1468530" y="3474532"/>
              <a:ext cx="292608" cy="292608"/>
            </a:xfrm>
            <a:prstGeom prst="ellipse">
              <a:avLst/>
            </a:prstGeom>
            <a:solidFill>
              <a:srgbClr val="91D5FD"/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" sz="1200" b="1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7</a:t>
              </a: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466344" y="4767629"/>
              <a:ext cx="391974" cy="306463"/>
              <a:chOff x="2990339" y="3996986"/>
              <a:chExt cx="391974" cy="306463"/>
            </a:xfrm>
          </p:grpSpPr>
          <p:sp>
            <p:nvSpPr>
              <p:cNvPr id="18" name="Shape 164"/>
              <p:cNvSpPr/>
              <p:nvPr/>
            </p:nvSpPr>
            <p:spPr>
              <a:xfrm>
                <a:off x="3040022" y="3996986"/>
                <a:ext cx="292608" cy="292608"/>
              </a:xfrm>
              <a:prstGeom prst="ellipse">
                <a:avLst/>
              </a:prstGeom>
              <a:solidFill>
                <a:srgbClr val="F3276C">
                  <a:alpha val="85380"/>
                </a:srgb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algn="ctr"/>
                <a:endParaRPr lang="en" sz="1200" b="1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990339" y="4026450"/>
                <a:ext cx="39197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ctr">
                  <a:defRPr sz="1200" b="1">
                    <a:solidFill>
                      <a:srgbClr val="FFFFFF"/>
                    </a:solidFill>
                    <a:latin typeface="Lato"/>
                    <a:ea typeface="Lato"/>
                    <a:cs typeface="Lato"/>
                  </a:defRPr>
                </a:lvl1pPr>
              </a:lstStyle>
              <a:p>
                <a:r>
                  <a:rPr lang="en-US" dirty="0" smtClean="0"/>
                  <a:t>11</a:t>
                </a:r>
                <a:endParaRPr lang="en-US" dirty="0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848956" y="4774731"/>
              <a:ext cx="391974" cy="296477"/>
              <a:chOff x="3456311" y="4004088"/>
              <a:chExt cx="391974" cy="296477"/>
            </a:xfrm>
          </p:grpSpPr>
          <p:sp>
            <p:nvSpPr>
              <p:cNvPr id="21" name="Shape 164"/>
              <p:cNvSpPr/>
              <p:nvPr/>
            </p:nvSpPr>
            <p:spPr>
              <a:xfrm>
                <a:off x="3500151" y="4004088"/>
                <a:ext cx="292608" cy="292608"/>
              </a:xfrm>
              <a:prstGeom prst="ellipse">
                <a:avLst/>
              </a:prstGeom>
              <a:solidFill>
                <a:srgbClr val="F3276C">
                  <a:alpha val="85380"/>
                </a:srgb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algn="ctr"/>
                <a:endParaRPr lang="en" sz="1200" b="1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456311" y="4023566"/>
                <a:ext cx="39197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ctr">
                  <a:defRPr sz="1200" b="1">
                    <a:solidFill>
                      <a:srgbClr val="FFFFFF"/>
                    </a:solidFill>
                    <a:latin typeface="Lato"/>
                    <a:ea typeface="Lato"/>
                    <a:cs typeface="Lato"/>
                  </a:defRPr>
                </a:lvl1pPr>
              </a:lstStyle>
              <a:p>
                <a:r>
                  <a:rPr lang="en-US" dirty="0" smtClean="0"/>
                  <a:t>12</a:t>
                </a:r>
                <a:endParaRPr lang="en-US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1878341" y="4789994"/>
              <a:ext cx="391974" cy="292608"/>
              <a:chOff x="4485696" y="4019351"/>
              <a:chExt cx="391974" cy="292608"/>
            </a:xfrm>
          </p:grpSpPr>
          <p:sp>
            <p:nvSpPr>
              <p:cNvPr id="24" name="Shape 164"/>
              <p:cNvSpPr/>
              <p:nvPr/>
            </p:nvSpPr>
            <p:spPr>
              <a:xfrm>
                <a:off x="4532240" y="4019351"/>
                <a:ext cx="292608" cy="292608"/>
              </a:xfrm>
              <a:prstGeom prst="ellipse">
                <a:avLst/>
              </a:prstGeom>
              <a:solidFill>
                <a:srgbClr val="F3276C">
                  <a:alpha val="85380"/>
                </a:srgb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algn="ctr"/>
                <a:endParaRPr lang="en" sz="1200" b="1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485696" y="4026815"/>
                <a:ext cx="39197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ctr">
                  <a:defRPr sz="1200" b="1">
                    <a:solidFill>
                      <a:srgbClr val="FFFFFF"/>
                    </a:solidFill>
                    <a:latin typeface="Lato"/>
                    <a:ea typeface="Lato"/>
                    <a:cs typeface="Lato"/>
                  </a:defRPr>
                </a:lvl1pPr>
              </a:lstStyle>
              <a:p>
                <a:r>
                  <a:rPr lang="en-US" dirty="0" smtClean="0"/>
                  <a:t>13</a:t>
                </a:r>
                <a:endParaRPr lang="en-US" dirty="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2495057" y="4806654"/>
              <a:ext cx="391974" cy="292608"/>
              <a:chOff x="5102412" y="4036011"/>
              <a:chExt cx="391974" cy="292608"/>
            </a:xfrm>
          </p:grpSpPr>
          <p:sp>
            <p:nvSpPr>
              <p:cNvPr id="27" name="Shape 164"/>
              <p:cNvSpPr/>
              <p:nvPr/>
            </p:nvSpPr>
            <p:spPr>
              <a:xfrm>
                <a:off x="5153374" y="4036011"/>
                <a:ext cx="292608" cy="292608"/>
              </a:xfrm>
              <a:prstGeom prst="ellipse">
                <a:avLst/>
              </a:prstGeom>
              <a:solidFill>
                <a:srgbClr val="F3276C">
                  <a:alpha val="85380"/>
                </a:srgb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algn="ctr"/>
                <a:endParaRPr lang="en" sz="1200" b="1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102412" y="4051619"/>
                <a:ext cx="39197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ctr">
                  <a:defRPr sz="1200" b="1">
                    <a:solidFill>
                      <a:srgbClr val="FFFFFF"/>
                    </a:solidFill>
                    <a:latin typeface="Lato"/>
                    <a:ea typeface="Lato"/>
                    <a:cs typeface="Lato"/>
                  </a:defRPr>
                </a:lvl1pPr>
              </a:lstStyle>
              <a:p>
                <a:r>
                  <a:rPr lang="en-US" dirty="0" smtClean="0"/>
                  <a:t>14</a:t>
                </a:r>
                <a:endParaRPr lang="en-US" dirty="0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2898513" y="4789292"/>
              <a:ext cx="391974" cy="302165"/>
              <a:chOff x="5505868" y="4018649"/>
              <a:chExt cx="391974" cy="302165"/>
            </a:xfrm>
          </p:grpSpPr>
          <p:sp>
            <p:nvSpPr>
              <p:cNvPr id="30" name="Shape 164"/>
              <p:cNvSpPr/>
              <p:nvPr/>
            </p:nvSpPr>
            <p:spPr>
              <a:xfrm>
                <a:off x="5555622" y="4018649"/>
                <a:ext cx="292608" cy="292608"/>
              </a:xfrm>
              <a:prstGeom prst="ellipse">
                <a:avLst/>
              </a:prstGeom>
              <a:solidFill>
                <a:srgbClr val="F3276C">
                  <a:alpha val="85380"/>
                </a:srgb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algn="ctr"/>
                <a:endParaRPr lang="en" sz="1200" b="1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505868" y="4043815"/>
                <a:ext cx="39197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ctr">
                  <a:defRPr sz="1200" b="1">
                    <a:solidFill>
                      <a:srgbClr val="FFFFFF"/>
                    </a:solidFill>
                    <a:latin typeface="Lato"/>
                    <a:ea typeface="Lato"/>
                    <a:cs typeface="Lato"/>
                  </a:defRPr>
                </a:lvl1pPr>
              </a:lstStyle>
              <a:p>
                <a:r>
                  <a:rPr lang="en-US" dirty="0" smtClean="0"/>
                  <a:t>15</a:t>
                </a:r>
                <a:endParaRPr lang="en-US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3534601" y="4781484"/>
              <a:ext cx="391974" cy="300416"/>
              <a:chOff x="6141956" y="4010841"/>
              <a:chExt cx="391974" cy="300416"/>
            </a:xfrm>
          </p:grpSpPr>
          <p:sp>
            <p:nvSpPr>
              <p:cNvPr id="33" name="Shape 164"/>
              <p:cNvSpPr/>
              <p:nvPr/>
            </p:nvSpPr>
            <p:spPr>
              <a:xfrm>
                <a:off x="6192759" y="4010841"/>
                <a:ext cx="292608" cy="292608"/>
              </a:xfrm>
              <a:prstGeom prst="ellipse">
                <a:avLst/>
              </a:prstGeom>
              <a:solidFill>
                <a:srgbClr val="F3276C">
                  <a:alpha val="85380"/>
                </a:srgb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algn="ctr"/>
                <a:endParaRPr lang="en" sz="1200" b="1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6141956" y="4034258"/>
                <a:ext cx="39197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ctr">
                  <a:defRPr sz="1200" b="1">
                    <a:solidFill>
                      <a:srgbClr val="FFFFFF"/>
                    </a:solidFill>
                    <a:latin typeface="Lato"/>
                    <a:ea typeface="Lato"/>
                    <a:cs typeface="Lato"/>
                  </a:defRPr>
                </a:lvl1pPr>
              </a:lstStyle>
              <a:p>
                <a:r>
                  <a:rPr lang="en-US" dirty="0" smtClean="0"/>
                  <a:t>16</a:t>
                </a:r>
                <a:endParaRPr lang="en-US" dirty="0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3535721" y="3460015"/>
              <a:ext cx="391974" cy="292608"/>
              <a:chOff x="6143076" y="2689372"/>
              <a:chExt cx="391974" cy="292608"/>
            </a:xfrm>
          </p:grpSpPr>
          <p:sp>
            <p:nvSpPr>
              <p:cNvPr id="36" name="Shape 164"/>
              <p:cNvSpPr/>
              <p:nvPr/>
            </p:nvSpPr>
            <p:spPr>
              <a:xfrm>
                <a:off x="6192654" y="2689372"/>
                <a:ext cx="292608" cy="292608"/>
              </a:xfrm>
              <a:prstGeom prst="ellipse">
                <a:avLst/>
              </a:prstGeom>
              <a:solidFill>
                <a:srgbClr val="91D5FD">
                  <a:alpha val="85380"/>
                </a:srgb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algn="ctr"/>
                <a:endParaRPr lang="en" sz="1200" b="1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6143076" y="2697176"/>
                <a:ext cx="39197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ctr">
                  <a:defRPr sz="1200" b="1">
                    <a:solidFill>
                      <a:srgbClr val="FFFFFF"/>
                    </a:solidFill>
                    <a:latin typeface="Lato"/>
                    <a:ea typeface="Lato"/>
                    <a:cs typeface="Lato"/>
                  </a:defRPr>
                </a:lvl1pPr>
              </a:lstStyle>
              <a:p>
                <a:r>
                  <a:rPr lang="en-US" dirty="0" smtClean="0"/>
                  <a:t>10</a:t>
                </a:r>
                <a:endParaRPr lang="en-US" dirty="0"/>
              </a:p>
            </p:txBody>
          </p:sp>
        </p:grpSp>
        <p:cxnSp>
          <p:nvCxnSpPr>
            <p:cNvPr id="39" name="Straight Connector 38"/>
            <p:cNvCxnSpPr>
              <a:endCxn id="13" idx="0"/>
            </p:cNvCxnSpPr>
            <p:nvPr/>
          </p:nvCxnSpPr>
          <p:spPr>
            <a:xfrm>
              <a:off x="664370" y="2474368"/>
              <a:ext cx="474194" cy="1000164"/>
            </a:xfrm>
            <a:prstGeom prst="line">
              <a:avLst/>
            </a:prstGeom>
            <a:ln w="19050">
              <a:solidFill>
                <a:srgbClr val="FFA6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9" idx="4"/>
              <a:endCxn id="14" idx="0"/>
            </p:cNvCxnSpPr>
            <p:nvPr/>
          </p:nvCxnSpPr>
          <p:spPr>
            <a:xfrm>
              <a:off x="2245069" y="2474368"/>
              <a:ext cx="599295" cy="1003642"/>
            </a:xfrm>
            <a:prstGeom prst="line">
              <a:avLst/>
            </a:prstGeom>
            <a:ln w="19050">
              <a:solidFill>
                <a:srgbClr val="FFA6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9" idx="4"/>
              <a:endCxn id="15" idx="0"/>
            </p:cNvCxnSpPr>
            <p:nvPr/>
          </p:nvCxnSpPr>
          <p:spPr>
            <a:xfrm>
              <a:off x="2245069" y="2474368"/>
              <a:ext cx="1074174" cy="993462"/>
            </a:xfrm>
            <a:prstGeom prst="line">
              <a:avLst/>
            </a:prstGeom>
            <a:ln w="19050">
              <a:solidFill>
                <a:srgbClr val="FFA6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10" idx="4"/>
              <a:endCxn id="14" idx="0"/>
            </p:cNvCxnSpPr>
            <p:nvPr/>
          </p:nvCxnSpPr>
          <p:spPr>
            <a:xfrm>
              <a:off x="2808689" y="2474368"/>
              <a:ext cx="35675" cy="1003642"/>
            </a:xfrm>
            <a:prstGeom prst="line">
              <a:avLst/>
            </a:prstGeom>
            <a:ln w="19050">
              <a:solidFill>
                <a:srgbClr val="FFA6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10" idx="4"/>
              <a:endCxn id="15" idx="0"/>
            </p:cNvCxnSpPr>
            <p:nvPr/>
          </p:nvCxnSpPr>
          <p:spPr>
            <a:xfrm>
              <a:off x="2808689" y="2474368"/>
              <a:ext cx="510554" cy="993462"/>
            </a:xfrm>
            <a:prstGeom prst="line">
              <a:avLst/>
            </a:prstGeom>
            <a:ln w="19050">
              <a:solidFill>
                <a:srgbClr val="FFA6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10" idx="4"/>
              <a:endCxn id="37" idx="0"/>
            </p:cNvCxnSpPr>
            <p:nvPr/>
          </p:nvCxnSpPr>
          <p:spPr>
            <a:xfrm>
              <a:off x="2808689" y="2474368"/>
              <a:ext cx="923019" cy="993451"/>
            </a:xfrm>
            <a:prstGeom prst="line">
              <a:avLst/>
            </a:prstGeom>
            <a:ln w="19050">
              <a:solidFill>
                <a:srgbClr val="FFA6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11" idx="4"/>
              <a:endCxn id="37" idx="0"/>
            </p:cNvCxnSpPr>
            <p:nvPr/>
          </p:nvCxnSpPr>
          <p:spPr>
            <a:xfrm>
              <a:off x="3731603" y="2474368"/>
              <a:ext cx="105" cy="993451"/>
            </a:xfrm>
            <a:prstGeom prst="line">
              <a:avLst/>
            </a:prstGeom>
            <a:ln w="19050">
              <a:solidFill>
                <a:srgbClr val="FFA6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13" idx="4"/>
              <a:endCxn id="19" idx="0"/>
            </p:cNvCxnSpPr>
            <p:nvPr/>
          </p:nvCxnSpPr>
          <p:spPr>
            <a:xfrm flipH="1">
              <a:off x="662331" y="3767140"/>
              <a:ext cx="476233" cy="1029953"/>
            </a:xfrm>
            <a:prstGeom prst="line">
              <a:avLst/>
            </a:prstGeom>
            <a:ln w="19050">
              <a:solidFill>
                <a:srgbClr val="F546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13" idx="4"/>
              <a:endCxn id="22" idx="0"/>
            </p:cNvCxnSpPr>
            <p:nvPr/>
          </p:nvCxnSpPr>
          <p:spPr>
            <a:xfrm flipH="1">
              <a:off x="1044943" y="3767140"/>
              <a:ext cx="93621" cy="1027069"/>
            </a:xfrm>
            <a:prstGeom prst="line">
              <a:avLst/>
            </a:prstGeom>
            <a:ln w="19050">
              <a:solidFill>
                <a:srgbClr val="F546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14" idx="4"/>
              <a:endCxn id="25" idx="0"/>
            </p:cNvCxnSpPr>
            <p:nvPr/>
          </p:nvCxnSpPr>
          <p:spPr>
            <a:xfrm flipH="1">
              <a:off x="2074328" y="3770618"/>
              <a:ext cx="770036" cy="1026840"/>
            </a:xfrm>
            <a:prstGeom prst="line">
              <a:avLst/>
            </a:prstGeom>
            <a:ln w="19050">
              <a:solidFill>
                <a:srgbClr val="F546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14" idx="4"/>
              <a:endCxn id="28" idx="0"/>
            </p:cNvCxnSpPr>
            <p:nvPr/>
          </p:nvCxnSpPr>
          <p:spPr>
            <a:xfrm flipH="1">
              <a:off x="2691044" y="3770618"/>
              <a:ext cx="153320" cy="1051644"/>
            </a:xfrm>
            <a:prstGeom prst="line">
              <a:avLst/>
            </a:prstGeom>
            <a:ln w="19050">
              <a:solidFill>
                <a:srgbClr val="F546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15" idx="4"/>
              <a:endCxn id="28" idx="0"/>
            </p:cNvCxnSpPr>
            <p:nvPr/>
          </p:nvCxnSpPr>
          <p:spPr>
            <a:xfrm flipH="1">
              <a:off x="2691044" y="3760438"/>
              <a:ext cx="628199" cy="1061824"/>
            </a:xfrm>
            <a:prstGeom prst="line">
              <a:avLst/>
            </a:prstGeom>
            <a:ln w="19050">
              <a:solidFill>
                <a:srgbClr val="F546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15" idx="4"/>
              <a:endCxn id="31" idx="0"/>
            </p:cNvCxnSpPr>
            <p:nvPr/>
          </p:nvCxnSpPr>
          <p:spPr>
            <a:xfrm flipH="1">
              <a:off x="3094500" y="3760438"/>
              <a:ext cx="224743" cy="1054020"/>
            </a:xfrm>
            <a:prstGeom prst="line">
              <a:avLst/>
            </a:prstGeom>
            <a:ln w="19050">
              <a:solidFill>
                <a:srgbClr val="F546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37" idx="2"/>
              <a:endCxn id="28" idx="0"/>
            </p:cNvCxnSpPr>
            <p:nvPr/>
          </p:nvCxnSpPr>
          <p:spPr>
            <a:xfrm flipH="1">
              <a:off x="2691044" y="3744818"/>
              <a:ext cx="1040664" cy="1077444"/>
            </a:xfrm>
            <a:prstGeom prst="line">
              <a:avLst/>
            </a:prstGeom>
            <a:ln w="19050">
              <a:solidFill>
                <a:srgbClr val="F546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37" idx="2"/>
              <a:endCxn id="34" idx="0"/>
            </p:cNvCxnSpPr>
            <p:nvPr/>
          </p:nvCxnSpPr>
          <p:spPr>
            <a:xfrm flipH="1">
              <a:off x="3730588" y="3744818"/>
              <a:ext cx="1120" cy="1060083"/>
            </a:xfrm>
            <a:prstGeom prst="line">
              <a:avLst/>
            </a:prstGeom>
            <a:ln w="19050">
              <a:solidFill>
                <a:srgbClr val="F546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37" idx="2"/>
              <a:endCxn id="30" idx="0"/>
            </p:cNvCxnSpPr>
            <p:nvPr/>
          </p:nvCxnSpPr>
          <p:spPr>
            <a:xfrm flipH="1">
              <a:off x="3094571" y="3744818"/>
              <a:ext cx="637137" cy="1044474"/>
            </a:xfrm>
            <a:prstGeom prst="line">
              <a:avLst/>
            </a:prstGeom>
            <a:ln w="19050">
              <a:solidFill>
                <a:srgbClr val="F546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6486" y="1849372"/>
            <a:ext cx="1156362" cy="90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11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chemeClr val="bg2">
                    <a:lumMod val="25000"/>
                  </a:schemeClr>
                </a:solidFill>
              </a:rPr>
              <a:t>EMPOWER DISTRIBUTED K-PARTITE GRAPH SUMMARIZATION</a:t>
            </a:r>
            <a:endParaRPr lang="en-US" sz="2800" b="1" dirty="0"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540952"/>
            <a:ext cx="10515600" cy="49360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smtClean="0"/>
              <a:t>Visible Challenges</a:t>
            </a:r>
            <a:endParaRPr lang="en-US" sz="1800" dirty="0">
              <a:solidFill>
                <a:srgbClr val="2185C5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2185C5"/>
                </a:solidFill>
              </a:rPr>
              <a:t>No direct edge between same type of vertices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2185C5"/>
                </a:solidFill>
              </a:rPr>
              <a:t>Expensive communication between same type vertices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2185C5"/>
                </a:solidFill>
              </a:rPr>
              <a:t>Computation of structural similarity (too expensive)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2185C5"/>
                </a:solidFill>
              </a:rPr>
              <a:t>Path selection for communication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282849" y="1859407"/>
            <a:ext cx="3461351" cy="2917502"/>
            <a:chOff x="466344" y="2181760"/>
            <a:chExt cx="3461351" cy="2917502"/>
          </a:xfrm>
        </p:grpSpPr>
        <p:sp>
          <p:nvSpPr>
            <p:cNvPr id="7" name="Shape 164"/>
            <p:cNvSpPr/>
            <p:nvPr/>
          </p:nvSpPr>
          <p:spPr>
            <a:xfrm>
              <a:off x="518066" y="2181760"/>
              <a:ext cx="292608" cy="292608"/>
            </a:xfrm>
            <a:prstGeom prst="ellipse">
              <a:avLst/>
            </a:prstGeom>
            <a:solidFill>
              <a:srgbClr val="FF9715">
                <a:alpha val="8538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" sz="1200" b="1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</a:p>
          </p:txBody>
        </p:sp>
        <p:sp>
          <p:nvSpPr>
            <p:cNvPr id="8" name="Shape 164"/>
            <p:cNvSpPr/>
            <p:nvPr/>
          </p:nvSpPr>
          <p:spPr>
            <a:xfrm>
              <a:off x="1081686" y="2181760"/>
              <a:ext cx="292608" cy="292608"/>
            </a:xfrm>
            <a:prstGeom prst="ellipse">
              <a:avLst/>
            </a:prstGeom>
            <a:solidFill>
              <a:srgbClr val="FF9715">
                <a:alpha val="8538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" sz="1200" b="1" dirty="0" smtClean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1</a:t>
              </a:r>
              <a:endParaRPr lang="en" sz="12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" name="Shape 164"/>
            <p:cNvSpPr/>
            <p:nvPr/>
          </p:nvSpPr>
          <p:spPr>
            <a:xfrm>
              <a:off x="2098765" y="2181760"/>
              <a:ext cx="292608" cy="292608"/>
            </a:xfrm>
            <a:prstGeom prst="ellipse">
              <a:avLst/>
            </a:prstGeom>
            <a:solidFill>
              <a:srgbClr val="FF9715">
                <a:alpha val="8538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" sz="1200" b="1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2</a:t>
              </a:r>
            </a:p>
          </p:txBody>
        </p:sp>
        <p:sp>
          <p:nvSpPr>
            <p:cNvPr id="10" name="Shape 164"/>
            <p:cNvSpPr/>
            <p:nvPr/>
          </p:nvSpPr>
          <p:spPr>
            <a:xfrm>
              <a:off x="2662385" y="2181760"/>
              <a:ext cx="292608" cy="292608"/>
            </a:xfrm>
            <a:prstGeom prst="ellipse">
              <a:avLst/>
            </a:prstGeom>
            <a:solidFill>
              <a:srgbClr val="FF9715">
                <a:alpha val="8538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" sz="1200" b="1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3</a:t>
              </a:r>
            </a:p>
          </p:txBody>
        </p:sp>
        <p:sp>
          <p:nvSpPr>
            <p:cNvPr id="11" name="Shape 164"/>
            <p:cNvSpPr/>
            <p:nvPr/>
          </p:nvSpPr>
          <p:spPr>
            <a:xfrm>
              <a:off x="3585299" y="2181760"/>
              <a:ext cx="292608" cy="292608"/>
            </a:xfrm>
            <a:prstGeom prst="ellipse">
              <a:avLst/>
            </a:prstGeom>
            <a:solidFill>
              <a:srgbClr val="FF9715">
                <a:alpha val="8538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" sz="1200" b="1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4</a:t>
              </a:r>
            </a:p>
          </p:txBody>
        </p:sp>
        <p:sp>
          <p:nvSpPr>
            <p:cNvPr id="12" name="Shape 164"/>
            <p:cNvSpPr/>
            <p:nvPr/>
          </p:nvSpPr>
          <p:spPr>
            <a:xfrm>
              <a:off x="518066" y="3474532"/>
              <a:ext cx="292608" cy="292608"/>
            </a:xfrm>
            <a:prstGeom prst="ellipse">
              <a:avLst/>
            </a:prstGeom>
            <a:solidFill>
              <a:srgbClr val="91D5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" sz="1200" b="1" dirty="0" smtClean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5</a:t>
              </a:r>
              <a:endParaRPr lang="en" sz="12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3" name="Shape 164"/>
            <p:cNvSpPr/>
            <p:nvPr/>
          </p:nvSpPr>
          <p:spPr>
            <a:xfrm>
              <a:off x="992260" y="3474532"/>
              <a:ext cx="292608" cy="292608"/>
            </a:xfrm>
            <a:prstGeom prst="ellipse">
              <a:avLst/>
            </a:prstGeom>
            <a:solidFill>
              <a:srgbClr val="91D5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" sz="1200" b="1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6</a:t>
              </a:r>
            </a:p>
          </p:txBody>
        </p:sp>
        <p:sp>
          <p:nvSpPr>
            <p:cNvPr id="14" name="Shape 164"/>
            <p:cNvSpPr/>
            <p:nvPr/>
          </p:nvSpPr>
          <p:spPr>
            <a:xfrm>
              <a:off x="2698060" y="3478010"/>
              <a:ext cx="292608" cy="292608"/>
            </a:xfrm>
            <a:prstGeom prst="ellipse">
              <a:avLst/>
            </a:prstGeom>
            <a:solidFill>
              <a:srgbClr val="91D5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" sz="1200" b="1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8</a:t>
              </a:r>
            </a:p>
          </p:txBody>
        </p:sp>
        <p:sp>
          <p:nvSpPr>
            <p:cNvPr id="15" name="Shape 164"/>
            <p:cNvSpPr/>
            <p:nvPr/>
          </p:nvSpPr>
          <p:spPr>
            <a:xfrm>
              <a:off x="3172939" y="3467830"/>
              <a:ext cx="292608" cy="292608"/>
            </a:xfrm>
            <a:prstGeom prst="ellipse">
              <a:avLst/>
            </a:prstGeom>
            <a:solidFill>
              <a:srgbClr val="91D5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" sz="1200" b="1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9</a:t>
              </a:r>
            </a:p>
          </p:txBody>
        </p:sp>
        <p:sp>
          <p:nvSpPr>
            <p:cNvPr id="16" name="Shape 164"/>
            <p:cNvSpPr/>
            <p:nvPr/>
          </p:nvSpPr>
          <p:spPr>
            <a:xfrm>
              <a:off x="1468530" y="3474532"/>
              <a:ext cx="292608" cy="292608"/>
            </a:xfrm>
            <a:prstGeom prst="ellipse">
              <a:avLst/>
            </a:prstGeom>
            <a:solidFill>
              <a:srgbClr val="91D5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" sz="1200" b="1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7</a:t>
              </a: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466344" y="4767629"/>
              <a:ext cx="391974" cy="306463"/>
              <a:chOff x="2990339" y="3996986"/>
              <a:chExt cx="391974" cy="306463"/>
            </a:xfrm>
          </p:grpSpPr>
          <p:sp>
            <p:nvSpPr>
              <p:cNvPr id="18" name="Shape 164"/>
              <p:cNvSpPr/>
              <p:nvPr/>
            </p:nvSpPr>
            <p:spPr>
              <a:xfrm>
                <a:off x="3040022" y="3996986"/>
                <a:ext cx="292608" cy="292608"/>
              </a:xfrm>
              <a:prstGeom prst="ellipse">
                <a:avLst/>
              </a:prstGeom>
              <a:solidFill>
                <a:srgbClr val="F3276C">
                  <a:alpha val="85380"/>
                </a:srgb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algn="ctr"/>
                <a:endParaRPr lang="en" sz="1200" b="1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990339" y="4026450"/>
                <a:ext cx="39197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ctr">
                  <a:defRPr sz="1200" b="1">
                    <a:solidFill>
                      <a:srgbClr val="FFFFFF"/>
                    </a:solidFill>
                    <a:latin typeface="Lato"/>
                    <a:ea typeface="Lato"/>
                    <a:cs typeface="Lato"/>
                  </a:defRPr>
                </a:lvl1pPr>
              </a:lstStyle>
              <a:p>
                <a:r>
                  <a:rPr lang="en-US" dirty="0" smtClean="0"/>
                  <a:t>11</a:t>
                </a:r>
                <a:endParaRPr lang="en-US" dirty="0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848956" y="4774731"/>
              <a:ext cx="391974" cy="296477"/>
              <a:chOff x="3456311" y="4004088"/>
              <a:chExt cx="391974" cy="296477"/>
            </a:xfrm>
          </p:grpSpPr>
          <p:sp>
            <p:nvSpPr>
              <p:cNvPr id="21" name="Shape 164"/>
              <p:cNvSpPr/>
              <p:nvPr/>
            </p:nvSpPr>
            <p:spPr>
              <a:xfrm>
                <a:off x="3500151" y="4004088"/>
                <a:ext cx="292608" cy="292608"/>
              </a:xfrm>
              <a:prstGeom prst="ellipse">
                <a:avLst/>
              </a:prstGeom>
              <a:solidFill>
                <a:srgbClr val="F3276C">
                  <a:alpha val="85380"/>
                </a:srgb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algn="ctr"/>
                <a:endParaRPr lang="en" sz="1200" b="1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456311" y="4023566"/>
                <a:ext cx="39197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ctr">
                  <a:defRPr sz="1200" b="1">
                    <a:solidFill>
                      <a:srgbClr val="FFFFFF"/>
                    </a:solidFill>
                    <a:latin typeface="Lato"/>
                    <a:ea typeface="Lato"/>
                    <a:cs typeface="Lato"/>
                  </a:defRPr>
                </a:lvl1pPr>
              </a:lstStyle>
              <a:p>
                <a:r>
                  <a:rPr lang="en-US" dirty="0" smtClean="0"/>
                  <a:t>12</a:t>
                </a:r>
                <a:endParaRPr lang="en-US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1878341" y="4789994"/>
              <a:ext cx="391974" cy="292608"/>
              <a:chOff x="4485696" y="4019351"/>
              <a:chExt cx="391974" cy="292608"/>
            </a:xfrm>
          </p:grpSpPr>
          <p:sp>
            <p:nvSpPr>
              <p:cNvPr id="24" name="Shape 164"/>
              <p:cNvSpPr/>
              <p:nvPr/>
            </p:nvSpPr>
            <p:spPr>
              <a:xfrm>
                <a:off x="4532240" y="4019351"/>
                <a:ext cx="292608" cy="292608"/>
              </a:xfrm>
              <a:prstGeom prst="ellipse">
                <a:avLst/>
              </a:prstGeom>
              <a:solidFill>
                <a:srgbClr val="F3276C">
                  <a:alpha val="85380"/>
                </a:srgb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algn="ctr"/>
                <a:endParaRPr lang="en" sz="1200" b="1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485696" y="4026815"/>
                <a:ext cx="39197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ctr">
                  <a:defRPr sz="1200" b="1">
                    <a:solidFill>
                      <a:srgbClr val="FFFFFF"/>
                    </a:solidFill>
                    <a:latin typeface="Lato"/>
                    <a:ea typeface="Lato"/>
                    <a:cs typeface="Lato"/>
                  </a:defRPr>
                </a:lvl1pPr>
              </a:lstStyle>
              <a:p>
                <a:r>
                  <a:rPr lang="en-US" dirty="0" smtClean="0"/>
                  <a:t>13</a:t>
                </a:r>
                <a:endParaRPr lang="en-US" dirty="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2495057" y="4806654"/>
              <a:ext cx="391974" cy="292608"/>
              <a:chOff x="5102412" y="4036011"/>
              <a:chExt cx="391974" cy="292608"/>
            </a:xfrm>
          </p:grpSpPr>
          <p:sp>
            <p:nvSpPr>
              <p:cNvPr id="27" name="Shape 164"/>
              <p:cNvSpPr/>
              <p:nvPr/>
            </p:nvSpPr>
            <p:spPr>
              <a:xfrm>
                <a:off x="5153374" y="4036011"/>
                <a:ext cx="292608" cy="292608"/>
              </a:xfrm>
              <a:prstGeom prst="ellipse">
                <a:avLst/>
              </a:prstGeom>
              <a:solidFill>
                <a:srgbClr val="F3276C">
                  <a:alpha val="85380"/>
                </a:srgb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algn="ctr"/>
                <a:endParaRPr lang="en" sz="1200" b="1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102412" y="4051619"/>
                <a:ext cx="39197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ctr">
                  <a:defRPr sz="1200" b="1">
                    <a:solidFill>
                      <a:srgbClr val="FFFFFF"/>
                    </a:solidFill>
                    <a:latin typeface="Lato"/>
                    <a:ea typeface="Lato"/>
                    <a:cs typeface="Lato"/>
                  </a:defRPr>
                </a:lvl1pPr>
              </a:lstStyle>
              <a:p>
                <a:r>
                  <a:rPr lang="en-US" dirty="0" smtClean="0"/>
                  <a:t>14</a:t>
                </a:r>
                <a:endParaRPr lang="en-US" dirty="0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2898513" y="4789292"/>
              <a:ext cx="391974" cy="302165"/>
              <a:chOff x="5505868" y="4018649"/>
              <a:chExt cx="391974" cy="302165"/>
            </a:xfrm>
          </p:grpSpPr>
          <p:sp>
            <p:nvSpPr>
              <p:cNvPr id="30" name="Shape 164"/>
              <p:cNvSpPr/>
              <p:nvPr/>
            </p:nvSpPr>
            <p:spPr>
              <a:xfrm>
                <a:off x="5555622" y="4018649"/>
                <a:ext cx="292608" cy="292608"/>
              </a:xfrm>
              <a:prstGeom prst="ellipse">
                <a:avLst/>
              </a:prstGeom>
              <a:solidFill>
                <a:srgbClr val="F3276C">
                  <a:alpha val="85380"/>
                </a:srgb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algn="ctr"/>
                <a:endParaRPr lang="en" sz="1200" b="1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505868" y="4043815"/>
                <a:ext cx="39197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ctr">
                  <a:defRPr sz="1200" b="1">
                    <a:solidFill>
                      <a:srgbClr val="FFFFFF"/>
                    </a:solidFill>
                    <a:latin typeface="Lato"/>
                    <a:ea typeface="Lato"/>
                    <a:cs typeface="Lato"/>
                  </a:defRPr>
                </a:lvl1pPr>
              </a:lstStyle>
              <a:p>
                <a:r>
                  <a:rPr lang="en-US" dirty="0" smtClean="0"/>
                  <a:t>15</a:t>
                </a:r>
                <a:endParaRPr lang="en-US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3534601" y="4781484"/>
              <a:ext cx="391974" cy="300416"/>
              <a:chOff x="6141956" y="4010841"/>
              <a:chExt cx="391974" cy="300416"/>
            </a:xfrm>
          </p:grpSpPr>
          <p:sp>
            <p:nvSpPr>
              <p:cNvPr id="33" name="Shape 164"/>
              <p:cNvSpPr/>
              <p:nvPr/>
            </p:nvSpPr>
            <p:spPr>
              <a:xfrm>
                <a:off x="6192759" y="4010841"/>
                <a:ext cx="292608" cy="292608"/>
              </a:xfrm>
              <a:prstGeom prst="ellipse">
                <a:avLst/>
              </a:prstGeom>
              <a:solidFill>
                <a:srgbClr val="F3276C">
                  <a:alpha val="85380"/>
                </a:srgb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algn="ctr"/>
                <a:endParaRPr lang="en" sz="1200" b="1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6141956" y="4034258"/>
                <a:ext cx="39197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ctr">
                  <a:defRPr sz="1200" b="1">
                    <a:solidFill>
                      <a:srgbClr val="FFFFFF"/>
                    </a:solidFill>
                    <a:latin typeface="Lato"/>
                    <a:ea typeface="Lato"/>
                    <a:cs typeface="Lato"/>
                  </a:defRPr>
                </a:lvl1pPr>
              </a:lstStyle>
              <a:p>
                <a:r>
                  <a:rPr lang="en-US" dirty="0" smtClean="0"/>
                  <a:t>16</a:t>
                </a:r>
                <a:endParaRPr lang="en-US" dirty="0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3535721" y="3460015"/>
              <a:ext cx="391974" cy="292608"/>
              <a:chOff x="6143076" y="2689372"/>
              <a:chExt cx="391974" cy="292608"/>
            </a:xfrm>
          </p:grpSpPr>
          <p:sp>
            <p:nvSpPr>
              <p:cNvPr id="36" name="Shape 164"/>
              <p:cNvSpPr/>
              <p:nvPr/>
            </p:nvSpPr>
            <p:spPr>
              <a:xfrm>
                <a:off x="6192654" y="2689372"/>
                <a:ext cx="292608" cy="292608"/>
              </a:xfrm>
              <a:prstGeom prst="ellipse">
                <a:avLst/>
              </a:prstGeom>
              <a:solidFill>
                <a:srgbClr val="91D5FD">
                  <a:alpha val="85380"/>
                </a:srgb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algn="ctr"/>
                <a:endParaRPr lang="en" sz="1200" b="1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6143076" y="2697176"/>
                <a:ext cx="39197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ctr">
                  <a:defRPr sz="1200" b="1">
                    <a:solidFill>
                      <a:srgbClr val="FFFFFF"/>
                    </a:solidFill>
                    <a:latin typeface="Lato"/>
                    <a:ea typeface="Lato"/>
                    <a:cs typeface="Lato"/>
                  </a:defRPr>
                </a:lvl1pPr>
              </a:lstStyle>
              <a:p>
                <a:r>
                  <a:rPr lang="en-US" dirty="0" smtClean="0"/>
                  <a:t>10</a:t>
                </a:r>
                <a:endParaRPr lang="en-US" dirty="0"/>
              </a:p>
            </p:txBody>
          </p:sp>
        </p:grpSp>
        <p:cxnSp>
          <p:nvCxnSpPr>
            <p:cNvPr id="38" name="Straight Connector 37"/>
            <p:cNvCxnSpPr>
              <a:endCxn id="12" idx="0"/>
            </p:cNvCxnSpPr>
            <p:nvPr/>
          </p:nvCxnSpPr>
          <p:spPr>
            <a:xfrm>
              <a:off x="664370" y="2474368"/>
              <a:ext cx="0" cy="1000164"/>
            </a:xfrm>
            <a:prstGeom prst="line">
              <a:avLst/>
            </a:prstGeom>
            <a:ln w="19050">
              <a:solidFill>
                <a:srgbClr val="FFA6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endCxn id="13" idx="0"/>
            </p:cNvCxnSpPr>
            <p:nvPr/>
          </p:nvCxnSpPr>
          <p:spPr>
            <a:xfrm>
              <a:off x="664370" y="2474368"/>
              <a:ext cx="474194" cy="1000164"/>
            </a:xfrm>
            <a:prstGeom prst="line">
              <a:avLst/>
            </a:prstGeom>
            <a:ln w="19050">
              <a:solidFill>
                <a:srgbClr val="FFA6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endCxn id="16" idx="0"/>
            </p:cNvCxnSpPr>
            <p:nvPr/>
          </p:nvCxnSpPr>
          <p:spPr>
            <a:xfrm>
              <a:off x="663332" y="2474368"/>
              <a:ext cx="951502" cy="1000164"/>
            </a:xfrm>
            <a:prstGeom prst="line">
              <a:avLst/>
            </a:prstGeom>
            <a:ln w="19050">
              <a:solidFill>
                <a:srgbClr val="FFA6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8" idx="4"/>
              <a:endCxn id="12" idx="0"/>
            </p:cNvCxnSpPr>
            <p:nvPr/>
          </p:nvCxnSpPr>
          <p:spPr>
            <a:xfrm flipH="1">
              <a:off x="664370" y="2474368"/>
              <a:ext cx="563620" cy="1000164"/>
            </a:xfrm>
            <a:prstGeom prst="line">
              <a:avLst/>
            </a:prstGeom>
            <a:ln w="19050">
              <a:solidFill>
                <a:srgbClr val="FFA6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8" idx="4"/>
              <a:endCxn id="16" idx="0"/>
            </p:cNvCxnSpPr>
            <p:nvPr/>
          </p:nvCxnSpPr>
          <p:spPr>
            <a:xfrm>
              <a:off x="1227990" y="2474368"/>
              <a:ext cx="386844" cy="1000164"/>
            </a:xfrm>
            <a:prstGeom prst="line">
              <a:avLst/>
            </a:prstGeom>
            <a:ln w="19050">
              <a:solidFill>
                <a:srgbClr val="FFA6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endCxn id="16" idx="0"/>
            </p:cNvCxnSpPr>
            <p:nvPr/>
          </p:nvCxnSpPr>
          <p:spPr>
            <a:xfrm flipH="1">
              <a:off x="1614834" y="2474368"/>
              <a:ext cx="630235" cy="1000164"/>
            </a:xfrm>
            <a:prstGeom prst="line">
              <a:avLst/>
            </a:prstGeom>
            <a:ln w="19050">
              <a:solidFill>
                <a:srgbClr val="FFA6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9" idx="4"/>
              <a:endCxn id="14" idx="0"/>
            </p:cNvCxnSpPr>
            <p:nvPr/>
          </p:nvCxnSpPr>
          <p:spPr>
            <a:xfrm>
              <a:off x="2245069" y="2474368"/>
              <a:ext cx="599295" cy="1003642"/>
            </a:xfrm>
            <a:prstGeom prst="line">
              <a:avLst/>
            </a:prstGeom>
            <a:ln w="19050">
              <a:solidFill>
                <a:srgbClr val="FFA6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9" idx="4"/>
              <a:endCxn id="15" idx="0"/>
            </p:cNvCxnSpPr>
            <p:nvPr/>
          </p:nvCxnSpPr>
          <p:spPr>
            <a:xfrm>
              <a:off x="2245069" y="2474368"/>
              <a:ext cx="1074174" cy="993462"/>
            </a:xfrm>
            <a:prstGeom prst="line">
              <a:avLst/>
            </a:prstGeom>
            <a:ln w="19050">
              <a:solidFill>
                <a:srgbClr val="FFA6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10" idx="4"/>
              <a:endCxn id="14" idx="0"/>
            </p:cNvCxnSpPr>
            <p:nvPr/>
          </p:nvCxnSpPr>
          <p:spPr>
            <a:xfrm>
              <a:off x="2808689" y="2474368"/>
              <a:ext cx="35675" cy="1003642"/>
            </a:xfrm>
            <a:prstGeom prst="line">
              <a:avLst/>
            </a:prstGeom>
            <a:ln w="19050">
              <a:solidFill>
                <a:srgbClr val="FFA6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10" idx="4"/>
              <a:endCxn id="15" idx="0"/>
            </p:cNvCxnSpPr>
            <p:nvPr/>
          </p:nvCxnSpPr>
          <p:spPr>
            <a:xfrm>
              <a:off x="2808689" y="2474368"/>
              <a:ext cx="510554" cy="993462"/>
            </a:xfrm>
            <a:prstGeom prst="line">
              <a:avLst/>
            </a:prstGeom>
            <a:ln w="19050">
              <a:solidFill>
                <a:srgbClr val="FFA6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10" idx="4"/>
              <a:endCxn id="37" idx="0"/>
            </p:cNvCxnSpPr>
            <p:nvPr/>
          </p:nvCxnSpPr>
          <p:spPr>
            <a:xfrm>
              <a:off x="2808689" y="2474368"/>
              <a:ext cx="923019" cy="993451"/>
            </a:xfrm>
            <a:prstGeom prst="line">
              <a:avLst/>
            </a:prstGeom>
            <a:ln w="19050">
              <a:solidFill>
                <a:srgbClr val="FFA6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11" idx="4"/>
              <a:endCxn id="37" idx="0"/>
            </p:cNvCxnSpPr>
            <p:nvPr/>
          </p:nvCxnSpPr>
          <p:spPr>
            <a:xfrm>
              <a:off x="3731603" y="2474368"/>
              <a:ext cx="105" cy="993451"/>
            </a:xfrm>
            <a:prstGeom prst="line">
              <a:avLst/>
            </a:prstGeom>
            <a:ln w="19050">
              <a:solidFill>
                <a:srgbClr val="FFA6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12" idx="4"/>
              <a:endCxn id="19" idx="0"/>
            </p:cNvCxnSpPr>
            <p:nvPr/>
          </p:nvCxnSpPr>
          <p:spPr>
            <a:xfrm flipH="1">
              <a:off x="662331" y="3767140"/>
              <a:ext cx="2039" cy="1029953"/>
            </a:xfrm>
            <a:prstGeom prst="line">
              <a:avLst/>
            </a:prstGeom>
            <a:ln w="19050">
              <a:solidFill>
                <a:srgbClr val="F546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12" idx="4"/>
              <a:endCxn id="22" idx="0"/>
            </p:cNvCxnSpPr>
            <p:nvPr/>
          </p:nvCxnSpPr>
          <p:spPr>
            <a:xfrm>
              <a:off x="664370" y="3767140"/>
              <a:ext cx="380573" cy="1027069"/>
            </a:xfrm>
            <a:prstGeom prst="line">
              <a:avLst/>
            </a:prstGeom>
            <a:ln w="19050">
              <a:solidFill>
                <a:srgbClr val="F546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13" idx="4"/>
              <a:endCxn id="19" idx="0"/>
            </p:cNvCxnSpPr>
            <p:nvPr/>
          </p:nvCxnSpPr>
          <p:spPr>
            <a:xfrm flipH="1">
              <a:off x="662331" y="3767140"/>
              <a:ext cx="476233" cy="1029953"/>
            </a:xfrm>
            <a:prstGeom prst="line">
              <a:avLst/>
            </a:prstGeom>
            <a:ln w="19050">
              <a:solidFill>
                <a:srgbClr val="F546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13" idx="4"/>
              <a:endCxn id="22" idx="0"/>
            </p:cNvCxnSpPr>
            <p:nvPr/>
          </p:nvCxnSpPr>
          <p:spPr>
            <a:xfrm flipH="1">
              <a:off x="1044943" y="3767140"/>
              <a:ext cx="93621" cy="1027069"/>
            </a:xfrm>
            <a:prstGeom prst="line">
              <a:avLst/>
            </a:prstGeom>
            <a:ln w="19050">
              <a:solidFill>
                <a:srgbClr val="F546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16" idx="4"/>
              <a:endCxn id="22" idx="0"/>
            </p:cNvCxnSpPr>
            <p:nvPr/>
          </p:nvCxnSpPr>
          <p:spPr>
            <a:xfrm flipH="1">
              <a:off x="1044943" y="3767140"/>
              <a:ext cx="569891" cy="1027069"/>
            </a:xfrm>
            <a:prstGeom prst="line">
              <a:avLst/>
            </a:prstGeom>
            <a:ln w="19050">
              <a:solidFill>
                <a:srgbClr val="F546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14" idx="4"/>
              <a:endCxn id="25" idx="0"/>
            </p:cNvCxnSpPr>
            <p:nvPr/>
          </p:nvCxnSpPr>
          <p:spPr>
            <a:xfrm flipH="1">
              <a:off x="2074328" y="3770618"/>
              <a:ext cx="770036" cy="1026840"/>
            </a:xfrm>
            <a:prstGeom prst="line">
              <a:avLst/>
            </a:prstGeom>
            <a:ln w="19050">
              <a:solidFill>
                <a:srgbClr val="F546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14" idx="4"/>
              <a:endCxn id="28" idx="0"/>
            </p:cNvCxnSpPr>
            <p:nvPr/>
          </p:nvCxnSpPr>
          <p:spPr>
            <a:xfrm flipH="1">
              <a:off x="2691044" y="3770618"/>
              <a:ext cx="153320" cy="1051644"/>
            </a:xfrm>
            <a:prstGeom prst="line">
              <a:avLst/>
            </a:prstGeom>
            <a:ln w="19050">
              <a:solidFill>
                <a:srgbClr val="F546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15" idx="4"/>
              <a:endCxn id="28" idx="0"/>
            </p:cNvCxnSpPr>
            <p:nvPr/>
          </p:nvCxnSpPr>
          <p:spPr>
            <a:xfrm flipH="1">
              <a:off x="2691044" y="3760438"/>
              <a:ext cx="628199" cy="1061824"/>
            </a:xfrm>
            <a:prstGeom prst="line">
              <a:avLst/>
            </a:prstGeom>
            <a:ln w="19050">
              <a:solidFill>
                <a:srgbClr val="F546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15" idx="4"/>
              <a:endCxn id="31" idx="0"/>
            </p:cNvCxnSpPr>
            <p:nvPr/>
          </p:nvCxnSpPr>
          <p:spPr>
            <a:xfrm flipH="1">
              <a:off x="3094500" y="3760438"/>
              <a:ext cx="224743" cy="1054020"/>
            </a:xfrm>
            <a:prstGeom prst="line">
              <a:avLst/>
            </a:prstGeom>
            <a:ln w="19050">
              <a:solidFill>
                <a:srgbClr val="F546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37" idx="2"/>
              <a:endCxn id="28" idx="0"/>
            </p:cNvCxnSpPr>
            <p:nvPr/>
          </p:nvCxnSpPr>
          <p:spPr>
            <a:xfrm flipH="1">
              <a:off x="2691044" y="3744818"/>
              <a:ext cx="1040664" cy="1077444"/>
            </a:xfrm>
            <a:prstGeom prst="line">
              <a:avLst/>
            </a:prstGeom>
            <a:ln w="19050">
              <a:solidFill>
                <a:srgbClr val="F546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37" idx="2"/>
              <a:endCxn id="34" idx="0"/>
            </p:cNvCxnSpPr>
            <p:nvPr/>
          </p:nvCxnSpPr>
          <p:spPr>
            <a:xfrm flipH="1">
              <a:off x="3730588" y="3744818"/>
              <a:ext cx="1120" cy="1060083"/>
            </a:xfrm>
            <a:prstGeom prst="line">
              <a:avLst/>
            </a:prstGeom>
            <a:ln w="19050">
              <a:solidFill>
                <a:srgbClr val="F546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37" idx="2"/>
              <a:endCxn id="30" idx="0"/>
            </p:cNvCxnSpPr>
            <p:nvPr/>
          </p:nvCxnSpPr>
          <p:spPr>
            <a:xfrm flipH="1">
              <a:off x="3094571" y="3744818"/>
              <a:ext cx="637137" cy="1044474"/>
            </a:xfrm>
            <a:prstGeom prst="line">
              <a:avLst/>
            </a:prstGeom>
            <a:ln w="19050">
              <a:solidFill>
                <a:srgbClr val="F546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6486" y="1849372"/>
            <a:ext cx="1156362" cy="90328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283027" y="1814190"/>
            <a:ext cx="384048" cy="385762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7842950" y="1808721"/>
            <a:ext cx="384048" cy="385762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7379801" y="2199952"/>
            <a:ext cx="5824" cy="95222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7461825" y="2205765"/>
            <a:ext cx="483932" cy="85116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7532201" y="2161852"/>
            <a:ext cx="809984" cy="82618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 flipV="1">
            <a:off x="8142567" y="2252459"/>
            <a:ext cx="259879" cy="66632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096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chemeClr val="bg2">
                    <a:lumMod val="25000"/>
                  </a:schemeClr>
                </a:solidFill>
              </a:rPr>
              <a:t>EMPOWER DISTRIBUTED K-PARTITE GRAPH SUMMARIZATION</a:t>
            </a:r>
            <a:endParaRPr lang="en-US" sz="2800" b="1" dirty="0"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540952"/>
            <a:ext cx="10515600" cy="49360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smtClean="0"/>
              <a:t>Visible Challenges</a:t>
            </a:r>
            <a:endParaRPr lang="en-US" sz="1800" dirty="0">
              <a:solidFill>
                <a:srgbClr val="2185C5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2185C5"/>
                </a:solidFill>
              </a:rPr>
              <a:t>No direct edge between same type of vertices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2185C5"/>
                </a:solidFill>
              </a:rPr>
              <a:t>Expensive communication between same type vertices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2185C5"/>
                </a:solidFill>
              </a:rPr>
              <a:t>Computation of structural similarity (too expensive)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2185C5"/>
                </a:solidFill>
              </a:rPr>
              <a:t>Path selection for communication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2185C5"/>
                </a:solidFill>
              </a:rPr>
              <a:t>Only same type of vertices should merge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282849" y="1859407"/>
            <a:ext cx="3461351" cy="2917502"/>
            <a:chOff x="466344" y="2181760"/>
            <a:chExt cx="3461351" cy="2917502"/>
          </a:xfrm>
        </p:grpSpPr>
        <p:sp>
          <p:nvSpPr>
            <p:cNvPr id="7" name="Shape 164"/>
            <p:cNvSpPr/>
            <p:nvPr/>
          </p:nvSpPr>
          <p:spPr>
            <a:xfrm>
              <a:off x="518066" y="2181760"/>
              <a:ext cx="292608" cy="292608"/>
            </a:xfrm>
            <a:prstGeom prst="ellipse">
              <a:avLst/>
            </a:prstGeom>
            <a:solidFill>
              <a:srgbClr val="FF9715">
                <a:alpha val="8538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" sz="1200" b="1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</a:p>
          </p:txBody>
        </p:sp>
        <p:sp>
          <p:nvSpPr>
            <p:cNvPr id="8" name="Shape 164"/>
            <p:cNvSpPr/>
            <p:nvPr/>
          </p:nvSpPr>
          <p:spPr>
            <a:xfrm>
              <a:off x="1081686" y="2181760"/>
              <a:ext cx="292608" cy="292608"/>
            </a:xfrm>
            <a:prstGeom prst="ellipse">
              <a:avLst/>
            </a:prstGeom>
            <a:solidFill>
              <a:srgbClr val="FF9715">
                <a:alpha val="8538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" sz="1200" b="1" dirty="0" smtClean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1</a:t>
              </a:r>
              <a:endParaRPr lang="en" sz="12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" name="Shape 164"/>
            <p:cNvSpPr/>
            <p:nvPr/>
          </p:nvSpPr>
          <p:spPr>
            <a:xfrm>
              <a:off x="2098765" y="2181760"/>
              <a:ext cx="292608" cy="292608"/>
            </a:xfrm>
            <a:prstGeom prst="ellipse">
              <a:avLst/>
            </a:prstGeom>
            <a:solidFill>
              <a:srgbClr val="FF9715">
                <a:alpha val="8538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" sz="1200" b="1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2</a:t>
              </a:r>
            </a:p>
          </p:txBody>
        </p:sp>
        <p:sp>
          <p:nvSpPr>
            <p:cNvPr id="10" name="Shape 164"/>
            <p:cNvSpPr/>
            <p:nvPr/>
          </p:nvSpPr>
          <p:spPr>
            <a:xfrm>
              <a:off x="2662385" y="2181760"/>
              <a:ext cx="292608" cy="292608"/>
            </a:xfrm>
            <a:prstGeom prst="ellipse">
              <a:avLst/>
            </a:prstGeom>
            <a:solidFill>
              <a:srgbClr val="FF9715">
                <a:alpha val="8538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" sz="1200" b="1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3</a:t>
              </a:r>
            </a:p>
          </p:txBody>
        </p:sp>
        <p:sp>
          <p:nvSpPr>
            <p:cNvPr id="11" name="Shape 164"/>
            <p:cNvSpPr/>
            <p:nvPr/>
          </p:nvSpPr>
          <p:spPr>
            <a:xfrm>
              <a:off x="3585299" y="2181760"/>
              <a:ext cx="292608" cy="292608"/>
            </a:xfrm>
            <a:prstGeom prst="ellipse">
              <a:avLst/>
            </a:prstGeom>
            <a:solidFill>
              <a:srgbClr val="FF9715">
                <a:alpha val="8538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" sz="1200" b="1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4</a:t>
              </a:r>
            </a:p>
          </p:txBody>
        </p:sp>
        <p:sp>
          <p:nvSpPr>
            <p:cNvPr id="12" name="Shape 164"/>
            <p:cNvSpPr/>
            <p:nvPr/>
          </p:nvSpPr>
          <p:spPr>
            <a:xfrm>
              <a:off x="518066" y="3474532"/>
              <a:ext cx="292608" cy="292608"/>
            </a:xfrm>
            <a:prstGeom prst="ellipse">
              <a:avLst/>
            </a:prstGeom>
            <a:solidFill>
              <a:srgbClr val="91D5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" sz="1200" b="1" dirty="0" smtClean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5</a:t>
              </a:r>
              <a:endParaRPr lang="en" sz="12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3" name="Shape 164"/>
            <p:cNvSpPr/>
            <p:nvPr/>
          </p:nvSpPr>
          <p:spPr>
            <a:xfrm>
              <a:off x="992260" y="3474532"/>
              <a:ext cx="292608" cy="292608"/>
            </a:xfrm>
            <a:prstGeom prst="ellipse">
              <a:avLst/>
            </a:prstGeom>
            <a:solidFill>
              <a:srgbClr val="91D5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" sz="1200" b="1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6</a:t>
              </a:r>
            </a:p>
          </p:txBody>
        </p:sp>
        <p:sp>
          <p:nvSpPr>
            <p:cNvPr id="14" name="Shape 164"/>
            <p:cNvSpPr/>
            <p:nvPr/>
          </p:nvSpPr>
          <p:spPr>
            <a:xfrm>
              <a:off x="2698060" y="3478010"/>
              <a:ext cx="292608" cy="292608"/>
            </a:xfrm>
            <a:prstGeom prst="ellipse">
              <a:avLst/>
            </a:prstGeom>
            <a:solidFill>
              <a:srgbClr val="91D5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" sz="1200" b="1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8</a:t>
              </a:r>
            </a:p>
          </p:txBody>
        </p:sp>
        <p:sp>
          <p:nvSpPr>
            <p:cNvPr id="15" name="Shape 164"/>
            <p:cNvSpPr/>
            <p:nvPr/>
          </p:nvSpPr>
          <p:spPr>
            <a:xfrm>
              <a:off x="3172939" y="3467830"/>
              <a:ext cx="292608" cy="292608"/>
            </a:xfrm>
            <a:prstGeom prst="ellipse">
              <a:avLst/>
            </a:prstGeom>
            <a:solidFill>
              <a:srgbClr val="91D5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" sz="1200" b="1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9</a:t>
              </a:r>
            </a:p>
          </p:txBody>
        </p:sp>
        <p:sp>
          <p:nvSpPr>
            <p:cNvPr id="16" name="Shape 164"/>
            <p:cNvSpPr/>
            <p:nvPr/>
          </p:nvSpPr>
          <p:spPr>
            <a:xfrm>
              <a:off x="1468530" y="3474532"/>
              <a:ext cx="292608" cy="292608"/>
            </a:xfrm>
            <a:prstGeom prst="ellipse">
              <a:avLst/>
            </a:prstGeom>
            <a:solidFill>
              <a:srgbClr val="91D5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" sz="1200" b="1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7</a:t>
              </a: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466344" y="4767629"/>
              <a:ext cx="391974" cy="306463"/>
              <a:chOff x="2990339" y="3996986"/>
              <a:chExt cx="391974" cy="306463"/>
            </a:xfrm>
          </p:grpSpPr>
          <p:sp>
            <p:nvSpPr>
              <p:cNvPr id="18" name="Shape 164"/>
              <p:cNvSpPr/>
              <p:nvPr/>
            </p:nvSpPr>
            <p:spPr>
              <a:xfrm>
                <a:off x="3040022" y="3996986"/>
                <a:ext cx="292608" cy="292608"/>
              </a:xfrm>
              <a:prstGeom prst="ellipse">
                <a:avLst/>
              </a:prstGeom>
              <a:solidFill>
                <a:srgbClr val="F3276C">
                  <a:alpha val="85380"/>
                </a:srgb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algn="ctr"/>
                <a:endParaRPr lang="en" sz="1200" b="1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990339" y="4026450"/>
                <a:ext cx="39197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ctr">
                  <a:defRPr sz="1200" b="1">
                    <a:solidFill>
                      <a:srgbClr val="FFFFFF"/>
                    </a:solidFill>
                    <a:latin typeface="Lato"/>
                    <a:ea typeface="Lato"/>
                    <a:cs typeface="Lato"/>
                  </a:defRPr>
                </a:lvl1pPr>
              </a:lstStyle>
              <a:p>
                <a:r>
                  <a:rPr lang="en-US" dirty="0" smtClean="0"/>
                  <a:t>11</a:t>
                </a:r>
                <a:endParaRPr lang="en-US" dirty="0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848956" y="4774731"/>
              <a:ext cx="391974" cy="296477"/>
              <a:chOff x="3456311" y="4004088"/>
              <a:chExt cx="391974" cy="296477"/>
            </a:xfrm>
          </p:grpSpPr>
          <p:sp>
            <p:nvSpPr>
              <p:cNvPr id="21" name="Shape 164"/>
              <p:cNvSpPr/>
              <p:nvPr/>
            </p:nvSpPr>
            <p:spPr>
              <a:xfrm>
                <a:off x="3500151" y="4004088"/>
                <a:ext cx="292608" cy="292608"/>
              </a:xfrm>
              <a:prstGeom prst="ellipse">
                <a:avLst/>
              </a:prstGeom>
              <a:solidFill>
                <a:srgbClr val="F3276C">
                  <a:alpha val="85380"/>
                </a:srgb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algn="ctr"/>
                <a:endParaRPr lang="en" sz="1200" b="1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456311" y="4023566"/>
                <a:ext cx="39197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ctr">
                  <a:defRPr sz="1200" b="1">
                    <a:solidFill>
                      <a:srgbClr val="FFFFFF"/>
                    </a:solidFill>
                    <a:latin typeface="Lato"/>
                    <a:ea typeface="Lato"/>
                    <a:cs typeface="Lato"/>
                  </a:defRPr>
                </a:lvl1pPr>
              </a:lstStyle>
              <a:p>
                <a:r>
                  <a:rPr lang="en-US" dirty="0" smtClean="0"/>
                  <a:t>12</a:t>
                </a:r>
                <a:endParaRPr lang="en-US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1878341" y="4789994"/>
              <a:ext cx="391974" cy="292608"/>
              <a:chOff x="4485696" y="4019351"/>
              <a:chExt cx="391974" cy="292608"/>
            </a:xfrm>
          </p:grpSpPr>
          <p:sp>
            <p:nvSpPr>
              <p:cNvPr id="24" name="Shape 164"/>
              <p:cNvSpPr/>
              <p:nvPr/>
            </p:nvSpPr>
            <p:spPr>
              <a:xfrm>
                <a:off x="4532240" y="4019351"/>
                <a:ext cx="292608" cy="292608"/>
              </a:xfrm>
              <a:prstGeom prst="ellipse">
                <a:avLst/>
              </a:prstGeom>
              <a:solidFill>
                <a:srgbClr val="F3276C">
                  <a:alpha val="85380"/>
                </a:srgb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algn="ctr"/>
                <a:endParaRPr lang="en" sz="1200" b="1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485696" y="4026815"/>
                <a:ext cx="39197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ctr">
                  <a:defRPr sz="1200" b="1">
                    <a:solidFill>
                      <a:srgbClr val="FFFFFF"/>
                    </a:solidFill>
                    <a:latin typeface="Lato"/>
                    <a:ea typeface="Lato"/>
                    <a:cs typeface="Lato"/>
                  </a:defRPr>
                </a:lvl1pPr>
              </a:lstStyle>
              <a:p>
                <a:r>
                  <a:rPr lang="en-US" dirty="0" smtClean="0"/>
                  <a:t>13</a:t>
                </a:r>
                <a:endParaRPr lang="en-US" dirty="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2495057" y="4806654"/>
              <a:ext cx="391974" cy="292608"/>
              <a:chOff x="5102412" y="4036011"/>
              <a:chExt cx="391974" cy="292608"/>
            </a:xfrm>
          </p:grpSpPr>
          <p:sp>
            <p:nvSpPr>
              <p:cNvPr id="27" name="Shape 164"/>
              <p:cNvSpPr/>
              <p:nvPr/>
            </p:nvSpPr>
            <p:spPr>
              <a:xfrm>
                <a:off x="5153374" y="4036011"/>
                <a:ext cx="292608" cy="292608"/>
              </a:xfrm>
              <a:prstGeom prst="ellipse">
                <a:avLst/>
              </a:prstGeom>
              <a:solidFill>
                <a:srgbClr val="F3276C">
                  <a:alpha val="85380"/>
                </a:srgb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algn="ctr"/>
                <a:endParaRPr lang="en" sz="1200" b="1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102412" y="4051619"/>
                <a:ext cx="39197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ctr">
                  <a:defRPr sz="1200" b="1">
                    <a:solidFill>
                      <a:srgbClr val="FFFFFF"/>
                    </a:solidFill>
                    <a:latin typeface="Lato"/>
                    <a:ea typeface="Lato"/>
                    <a:cs typeface="Lato"/>
                  </a:defRPr>
                </a:lvl1pPr>
              </a:lstStyle>
              <a:p>
                <a:r>
                  <a:rPr lang="en-US" dirty="0" smtClean="0"/>
                  <a:t>14</a:t>
                </a:r>
                <a:endParaRPr lang="en-US" dirty="0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2898513" y="4789292"/>
              <a:ext cx="391974" cy="302165"/>
              <a:chOff x="5505868" y="4018649"/>
              <a:chExt cx="391974" cy="302165"/>
            </a:xfrm>
          </p:grpSpPr>
          <p:sp>
            <p:nvSpPr>
              <p:cNvPr id="30" name="Shape 164"/>
              <p:cNvSpPr/>
              <p:nvPr/>
            </p:nvSpPr>
            <p:spPr>
              <a:xfrm>
                <a:off x="5555622" y="4018649"/>
                <a:ext cx="292608" cy="292608"/>
              </a:xfrm>
              <a:prstGeom prst="ellipse">
                <a:avLst/>
              </a:prstGeom>
              <a:solidFill>
                <a:srgbClr val="F3276C">
                  <a:alpha val="85380"/>
                </a:srgb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algn="ctr"/>
                <a:endParaRPr lang="en" sz="1200" b="1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505868" y="4043815"/>
                <a:ext cx="39197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ctr">
                  <a:defRPr sz="1200" b="1">
                    <a:solidFill>
                      <a:srgbClr val="FFFFFF"/>
                    </a:solidFill>
                    <a:latin typeface="Lato"/>
                    <a:ea typeface="Lato"/>
                    <a:cs typeface="Lato"/>
                  </a:defRPr>
                </a:lvl1pPr>
              </a:lstStyle>
              <a:p>
                <a:r>
                  <a:rPr lang="en-US" dirty="0" smtClean="0"/>
                  <a:t>15</a:t>
                </a:r>
                <a:endParaRPr lang="en-US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3534601" y="4781484"/>
              <a:ext cx="391974" cy="300416"/>
              <a:chOff x="6141956" y="4010841"/>
              <a:chExt cx="391974" cy="300416"/>
            </a:xfrm>
          </p:grpSpPr>
          <p:sp>
            <p:nvSpPr>
              <p:cNvPr id="33" name="Shape 164"/>
              <p:cNvSpPr/>
              <p:nvPr/>
            </p:nvSpPr>
            <p:spPr>
              <a:xfrm>
                <a:off x="6192759" y="4010841"/>
                <a:ext cx="292608" cy="292608"/>
              </a:xfrm>
              <a:prstGeom prst="ellipse">
                <a:avLst/>
              </a:prstGeom>
              <a:solidFill>
                <a:srgbClr val="F3276C">
                  <a:alpha val="85380"/>
                </a:srgb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algn="ctr"/>
                <a:endParaRPr lang="en" sz="1200" b="1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6141956" y="4034258"/>
                <a:ext cx="39197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ctr">
                  <a:defRPr sz="1200" b="1">
                    <a:solidFill>
                      <a:srgbClr val="FFFFFF"/>
                    </a:solidFill>
                    <a:latin typeface="Lato"/>
                    <a:ea typeface="Lato"/>
                    <a:cs typeface="Lato"/>
                  </a:defRPr>
                </a:lvl1pPr>
              </a:lstStyle>
              <a:p>
                <a:r>
                  <a:rPr lang="en-US" dirty="0" smtClean="0"/>
                  <a:t>16</a:t>
                </a:r>
                <a:endParaRPr lang="en-US" dirty="0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3535721" y="3460015"/>
              <a:ext cx="391974" cy="292608"/>
              <a:chOff x="6143076" y="2689372"/>
              <a:chExt cx="391974" cy="292608"/>
            </a:xfrm>
          </p:grpSpPr>
          <p:sp>
            <p:nvSpPr>
              <p:cNvPr id="36" name="Shape 164"/>
              <p:cNvSpPr/>
              <p:nvPr/>
            </p:nvSpPr>
            <p:spPr>
              <a:xfrm>
                <a:off x="6192654" y="2689372"/>
                <a:ext cx="292608" cy="292608"/>
              </a:xfrm>
              <a:prstGeom prst="ellipse">
                <a:avLst/>
              </a:prstGeom>
              <a:solidFill>
                <a:srgbClr val="91D5FD">
                  <a:alpha val="85380"/>
                </a:srgb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algn="ctr"/>
                <a:endParaRPr lang="en" sz="1200" b="1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6143076" y="2697176"/>
                <a:ext cx="39197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ctr">
                  <a:defRPr sz="1200" b="1">
                    <a:solidFill>
                      <a:srgbClr val="FFFFFF"/>
                    </a:solidFill>
                    <a:latin typeface="Lato"/>
                    <a:ea typeface="Lato"/>
                    <a:cs typeface="Lato"/>
                  </a:defRPr>
                </a:lvl1pPr>
              </a:lstStyle>
              <a:p>
                <a:r>
                  <a:rPr lang="en-US" dirty="0" smtClean="0"/>
                  <a:t>10</a:t>
                </a:r>
                <a:endParaRPr lang="en-US" dirty="0"/>
              </a:p>
            </p:txBody>
          </p:sp>
        </p:grpSp>
        <p:cxnSp>
          <p:nvCxnSpPr>
            <p:cNvPr id="38" name="Straight Connector 37"/>
            <p:cNvCxnSpPr>
              <a:endCxn id="12" idx="0"/>
            </p:cNvCxnSpPr>
            <p:nvPr/>
          </p:nvCxnSpPr>
          <p:spPr>
            <a:xfrm>
              <a:off x="664370" y="2474368"/>
              <a:ext cx="0" cy="1000164"/>
            </a:xfrm>
            <a:prstGeom prst="line">
              <a:avLst/>
            </a:prstGeom>
            <a:ln w="19050">
              <a:solidFill>
                <a:srgbClr val="FFA6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endCxn id="13" idx="0"/>
            </p:cNvCxnSpPr>
            <p:nvPr/>
          </p:nvCxnSpPr>
          <p:spPr>
            <a:xfrm>
              <a:off x="664370" y="2474368"/>
              <a:ext cx="474194" cy="1000164"/>
            </a:xfrm>
            <a:prstGeom prst="line">
              <a:avLst/>
            </a:prstGeom>
            <a:ln w="19050">
              <a:solidFill>
                <a:srgbClr val="FFA6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endCxn id="16" idx="0"/>
            </p:cNvCxnSpPr>
            <p:nvPr/>
          </p:nvCxnSpPr>
          <p:spPr>
            <a:xfrm>
              <a:off x="663332" y="2474368"/>
              <a:ext cx="951502" cy="1000164"/>
            </a:xfrm>
            <a:prstGeom prst="line">
              <a:avLst/>
            </a:prstGeom>
            <a:ln w="19050">
              <a:solidFill>
                <a:srgbClr val="FFA6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8" idx="4"/>
              <a:endCxn id="12" idx="0"/>
            </p:cNvCxnSpPr>
            <p:nvPr/>
          </p:nvCxnSpPr>
          <p:spPr>
            <a:xfrm flipH="1">
              <a:off x="664370" y="2474368"/>
              <a:ext cx="563620" cy="1000164"/>
            </a:xfrm>
            <a:prstGeom prst="line">
              <a:avLst/>
            </a:prstGeom>
            <a:ln w="19050">
              <a:solidFill>
                <a:srgbClr val="FFA6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8" idx="4"/>
              <a:endCxn id="16" idx="0"/>
            </p:cNvCxnSpPr>
            <p:nvPr/>
          </p:nvCxnSpPr>
          <p:spPr>
            <a:xfrm>
              <a:off x="1227990" y="2474368"/>
              <a:ext cx="386844" cy="1000164"/>
            </a:xfrm>
            <a:prstGeom prst="line">
              <a:avLst/>
            </a:prstGeom>
            <a:ln w="19050">
              <a:solidFill>
                <a:srgbClr val="FFA6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endCxn id="16" idx="0"/>
            </p:cNvCxnSpPr>
            <p:nvPr/>
          </p:nvCxnSpPr>
          <p:spPr>
            <a:xfrm flipH="1">
              <a:off x="1614834" y="2474368"/>
              <a:ext cx="630235" cy="1000164"/>
            </a:xfrm>
            <a:prstGeom prst="line">
              <a:avLst/>
            </a:prstGeom>
            <a:ln w="19050">
              <a:solidFill>
                <a:srgbClr val="FFA6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9" idx="4"/>
              <a:endCxn id="14" idx="0"/>
            </p:cNvCxnSpPr>
            <p:nvPr/>
          </p:nvCxnSpPr>
          <p:spPr>
            <a:xfrm>
              <a:off x="2245069" y="2474368"/>
              <a:ext cx="599295" cy="1003642"/>
            </a:xfrm>
            <a:prstGeom prst="line">
              <a:avLst/>
            </a:prstGeom>
            <a:ln w="19050">
              <a:solidFill>
                <a:srgbClr val="FFA6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9" idx="4"/>
              <a:endCxn id="15" idx="0"/>
            </p:cNvCxnSpPr>
            <p:nvPr/>
          </p:nvCxnSpPr>
          <p:spPr>
            <a:xfrm>
              <a:off x="2245069" y="2474368"/>
              <a:ext cx="1074174" cy="993462"/>
            </a:xfrm>
            <a:prstGeom prst="line">
              <a:avLst/>
            </a:prstGeom>
            <a:ln w="19050">
              <a:solidFill>
                <a:srgbClr val="FFA6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10" idx="4"/>
              <a:endCxn id="14" idx="0"/>
            </p:cNvCxnSpPr>
            <p:nvPr/>
          </p:nvCxnSpPr>
          <p:spPr>
            <a:xfrm>
              <a:off x="2808689" y="2474368"/>
              <a:ext cx="35675" cy="1003642"/>
            </a:xfrm>
            <a:prstGeom prst="line">
              <a:avLst/>
            </a:prstGeom>
            <a:ln w="19050">
              <a:solidFill>
                <a:srgbClr val="FFA6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10" idx="4"/>
              <a:endCxn id="15" idx="0"/>
            </p:cNvCxnSpPr>
            <p:nvPr/>
          </p:nvCxnSpPr>
          <p:spPr>
            <a:xfrm>
              <a:off x="2808689" y="2474368"/>
              <a:ext cx="510554" cy="993462"/>
            </a:xfrm>
            <a:prstGeom prst="line">
              <a:avLst/>
            </a:prstGeom>
            <a:ln w="19050">
              <a:solidFill>
                <a:srgbClr val="FFA6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10" idx="4"/>
              <a:endCxn id="37" idx="0"/>
            </p:cNvCxnSpPr>
            <p:nvPr/>
          </p:nvCxnSpPr>
          <p:spPr>
            <a:xfrm>
              <a:off x="2808689" y="2474368"/>
              <a:ext cx="923019" cy="993451"/>
            </a:xfrm>
            <a:prstGeom prst="line">
              <a:avLst/>
            </a:prstGeom>
            <a:ln w="19050">
              <a:solidFill>
                <a:srgbClr val="FFA6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11" idx="4"/>
              <a:endCxn id="37" idx="0"/>
            </p:cNvCxnSpPr>
            <p:nvPr/>
          </p:nvCxnSpPr>
          <p:spPr>
            <a:xfrm>
              <a:off x="3731603" y="2474368"/>
              <a:ext cx="105" cy="993451"/>
            </a:xfrm>
            <a:prstGeom prst="line">
              <a:avLst/>
            </a:prstGeom>
            <a:ln w="19050">
              <a:solidFill>
                <a:srgbClr val="FFA6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12" idx="4"/>
              <a:endCxn id="19" idx="0"/>
            </p:cNvCxnSpPr>
            <p:nvPr/>
          </p:nvCxnSpPr>
          <p:spPr>
            <a:xfrm flipH="1">
              <a:off x="662331" y="3767140"/>
              <a:ext cx="2039" cy="1029953"/>
            </a:xfrm>
            <a:prstGeom prst="line">
              <a:avLst/>
            </a:prstGeom>
            <a:ln w="19050">
              <a:solidFill>
                <a:srgbClr val="F546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12" idx="4"/>
              <a:endCxn id="22" idx="0"/>
            </p:cNvCxnSpPr>
            <p:nvPr/>
          </p:nvCxnSpPr>
          <p:spPr>
            <a:xfrm>
              <a:off x="664370" y="3767140"/>
              <a:ext cx="380573" cy="1027069"/>
            </a:xfrm>
            <a:prstGeom prst="line">
              <a:avLst/>
            </a:prstGeom>
            <a:ln w="19050">
              <a:solidFill>
                <a:srgbClr val="F546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13" idx="4"/>
              <a:endCxn id="19" idx="0"/>
            </p:cNvCxnSpPr>
            <p:nvPr/>
          </p:nvCxnSpPr>
          <p:spPr>
            <a:xfrm flipH="1">
              <a:off x="662331" y="3767140"/>
              <a:ext cx="476233" cy="1029953"/>
            </a:xfrm>
            <a:prstGeom prst="line">
              <a:avLst/>
            </a:prstGeom>
            <a:ln w="19050">
              <a:solidFill>
                <a:srgbClr val="F546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13" idx="4"/>
              <a:endCxn id="22" idx="0"/>
            </p:cNvCxnSpPr>
            <p:nvPr/>
          </p:nvCxnSpPr>
          <p:spPr>
            <a:xfrm flipH="1">
              <a:off x="1044943" y="3767140"/>
              <a:ext cx="93621" cy="1027069"/>
            </a:xfrm>
            <a:prstGeom prst="line">
              <a:avLst/>
            </a:prstGeom>
            <a:ln w="19050">
              <a:solidFill>
                <a:srgbClr val="F546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16" idx="4"/>
              <a:endCxn id="22" idx="0"/>
            </p:cNvCxnSpPr>
            <p:nvPr/>
          </p:nvCxnSpPr>
          <p:spPr>
            <a:xfrm flipH="1">
              <a:off x="1044943" y="3767140"/>
              <a:ext cx="569891" cy="1027069"/>
            </a:xfrm>
            <a:prstGeom prst="line">
              <a:avLst/>
            </a:prstGeom>
            <a:ln w="19050">
              <a:solidFill>
                <a:srgbClr val="F546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14" idx="4"/>
              <a:endCxn id="25" idx="0"/>
            </p:cNvCxnSpPr>
            <p:nvPr/>
          </p:nvCxnSpPr>
          <p:spPr>
            <a:xfrm flipH="1">
              <a:off x="2074328" y="3770618"/>
              <a:ext cx="770036" cy="1026840"/>
            </a:xfrm>
            <a:prstGeom prst="line">
              <a:avLst/>
            </a:prstGeom>
            <a:ln w="19050">
              <a:solidFill>
                <a:srgbClr val="F546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14" idx="4"/>
              <a:endCxn id="28" idx="0"/>
            </p:cNvCxnSpPr>
            <p:nvPr/>
          </p:nvCxnSpPr>
          <p:spPr>
            <a:xfrm flipH="1">
              <a:off x="2691044" y="3770618"/>
              <a:ext cx="153320" cy="1051644"/>
            </a:xfrm>
            <a:prstGeom prst="line">
              <a:avLst/>
            </a:prstGeom>
            <a:ln w="19050">
              <a:solidFill>
                <a:srgbClr val="F546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15" idx="4"/>
              <a:endCxn id="28" idx="0"/>
            </p:cNvCxnSpPr>
            <p:nvPr/>
          </p:nvCxnSpPr>
          <p:spPr>
            <a:xfrm flipH="1">
              <a:off x="2691044" y="3760438"/>
              <a:ext cx="628199" cy="1061824"/>
            </a:xfrm>
            <a:prstGeom prst="line">
              <a:avLst/>
            </a:prstGeom>
            <a:ln w="19050">
              <a:solidFill>
                <a:srgbClr val="F546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15" idx="4"/>
              <a:endCxn id="31" idx="0"/>
            </p:cNvCxnSpPr>
            <p:nvPr/>
          </p:nvCxnSpPr>
          <p:spPr>
            <a:xfrm flipH="1">
              <a:off x="3094500" y="3760438"/>
              <a:ext cx="224743" cy="1054020"/>
            </a:xfrm>
            <a:prstGeom prst="line">
              <a:avLst/>
            </a:prstGeom>
            <a:ln w="19050">
              <a:solidFill>
                <a:srgbClr val="F546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37" idx="2"/>
              <a:endCxn id="28" idx="0"/>
            </p:cNvCxnSpPr>
            <p:nvPr/>
          </p:nvCxnSpPr>
          <p:spPr>
            <a:xfrm flipH="1">
              <a:off x="2691044" y="3744818"/>
              <a:ext cx="1040664" cy="1077444"/>
            </a:xfrm>
            <a:prstGeom prst="line">
              <a:avLst/>
            </a:prstGeom>
            <a:ln w="19050">
              <a:solidFill>
                <a:srgbClr val="F546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37" idx="2"/>
              <a:endCxn id="34" idx="0"/>
            </p:cNvCxnSpPr>
            <p:nvPr/>
          </p:nvCxnSpPr>
          <p:spPr>
            <a:xfrm flipH="1">
              <a:off x="3730588" y="3744818"/>
              <a:ext cx="1120" cy="1060083"/>
            </a:xfrm>
            <a:prstGeom prst="line">
              <a:avLst/>
            </a:prstGeom>
            <a:ln w="19050">
              <a:solidFill>
                <a:srgbClr val="F546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37" idx="2"/>
              <a:endCxn id="30" idx="0"/>
            </p:cNvCxnSpPr>
            <p:nvPr/>
          </p:nvCxnSpPr>
          <p:spPr>
            <a:xfrm flipH="1">
              <a:off x="3094571" y="3744818"/>
              <a:ext cx="637137" cy="1044474"/>
            </a:xfrm>
            <a:prstGeom prst="line">
              <a:avLst/>
            </a:prstGeom>
            <a:ln w="19050">
              <a:solidFill>
                <a:srgbClr val="F546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6486" y="1849372"/>
            <a:ext cx="1156362" cy="903286"/>
          </a:xfrm>
          <a:prstGeom prst="rect">
            <a:avLst/>
          </a:prstGeom>
        </p:spPr>
      </p:pic>
      <p:sp>
        <p:nvSpPr>
          <p:cNvPr id="62" name="Oval 61"/>
          <p:cNvSpPr/>
          <p:nvPr/>
        </p:nvSpPr>
        <p:spPr>
          <a:xfrm>
            <a:off x="7282849" y="3098900"/>
            <a:ext cx="384048" cy="385762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7759137" y="3108718"/>
            <a:ext cx="384048" cy="385762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Image result for tick sig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206" y="3055414"/>
            <a:ext cx="243069" cy="243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041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+mn-lt"/>
              </a:rPr>
              <a:t>CONTENTS</a:t>
            </a:r>
            <a:endParaRPr lang="en-US" sz="2800" b="1" dirty="0"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Introduction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Motivation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Problem Statement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Existing approaches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Proposed Solution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Algorithms</a:t>
            </a:r>
          </a:p>
        </p:txBody>
      </p:sp>
    </p:spTree>
    <p:extLst>
      <p:ext uri="{BB962C8B-B14F-4D97-AF65-F5344CB8AC3E}">
        <p14:creationId xmlns:p14="http://schemas.microsoft.com/office/powerpoint/2010/main" val="331338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chemeClr val="bg2">
                    <a:lumMod val="25000"/>
                  </a:schemeClr>
                </a:solidFill>
              </a:rPr>
              <a:t>EMPOWER DISTRIBUTED K-PARTITE GRAPH SUMMARIZATION</a:t>
            </a:r>
            <a:endParaRPr lang="en-US" sz="2800" b="1" dirty="0"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540952"/>
            <a:ext cx="10515600" cy="49360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smtClean="0"/>
              <a:t>Visible Challenges</a:t>
            </a:r>
            <a:endParaRPr lang="en-US" sz="1800" dirty="0">
              <a:solidFill>
                <a:srgbClr val="2185C5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2185C5"/>
                </a:solidFill>
              </a:rPr>
              <a:t>No direct edge between same type of vertices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2185C5"/>
                </a:solidFill>
              </a:rPr>
              <a:t>Expensive communication between same type vertices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2185C5"/>
                </a:solidFill>
              </a:rPr>
              <a:t>Computation of structural similarity (too expensive)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2185C5"/>
                </a:solidFill>
              </a:rPr>
              <a:t>Path selection for communication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2185C5"/>
                </a:solidFill>
              </a:rPr>
              <a:t>Only same type of vertices should merge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282849" y="1859407"/>
            <a:ext cx="3461351" cy="2917502"/>
            <a:chOff x="466344" y="2181760"/>
            <a:chExt cx="3461351" cy="2917502"/>
          </a:xfrm>
        </p:grpSpPr>
        <p:sp>
          <p:nvSpPr>
            <p:cNvPr id="7" name="Shape 164"/>
            <p:cNvSpPr/>
            <p:nvPr/>
          </p:nvSpPr>
          <p:spPr>
            <a:xfrm>
              <a:off x="518066" y="2181760"/>
              <a:ext cx="292608" cy="292608"/>
            </a:xfrm>
            <a:prstGeom prst="ellipse">
              <a:avLst/>
            </a:prstGeom>
            <a:solidFill>
              <a:srgbClr val="FF9715">
                <a:alpha val="8538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" sz="1200" b="1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</a:p>
          </p:txBody>
        </p:sp>
        <p:sp>
          <p:nvSpPr>
            <p:cNvPr id="8" name="Shape 164"/>
            <p:cNvSpPr/>
            <p:nvPr/>
          </p:nvSpPr>
          <p:spPr>
            <a:xfrm>
              <a:off x="1081686" y="2181760"/>
              <a:ext cx="292608" cy="292608"/>
            </a:xfrm>
            <a:prstGeom prst="ellipse">
              <a:avLst/>
            </a:prstGeom>
            <a:solidFill>
              <a:srgbClr val="FF9715">
                <a:alpha val="8538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" sz="1200" b="1" dirty="0" smtClean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1</a:t>
              </a:r>
              <a:endParaRPr lang="en" sz="12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" name="Shape 164"/>
            <p:cNvSpPr/>
            <p:nvPr/>
          </p:nvSpPr>
          <p:spPr>
            <a:xfrm>
              <a:off x="2098765" y="2181760"/>
              <a:ext cx="292608" cy="292608"/>
            </a:xfrm>
            <a:prstGeom prst="ellipse">
              <a:avLst/>
            </a:prstGeom>
            <a:solidFill>
              <a:srgbClr val="FF9715">
                <a:alpha val="8538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" sz="1200" b="1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2</a:t>
              </a:r>
            </a:p>
          </p:txBody>
        </p:sp>
        <p:sp>
          <p:nvSpPr>
            <p:cNvPr id="10" name="Shape 164"/>
            <p:cNvSpPr/>
            <p:nvPr/>
          </p:nvSpPr>
          <p:spPr>
            <a:xfrm>
              <a:off x="2662385" y="2181760"/>
              <a:ext cx="292608" cy="292608"/>
            </a:xfrm>
            <a:prstGeom prst="ellipse">
              <a:avLst/>
            </a:prstGeom>
            <a:solidFill>
              <a:srgbClr val="FF9715">
                <a:alpha val="8538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" sz="1200" b="1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3</a:t>
              </a:r>
            </a:p>
          </p:txBody>
        </p:sp>
        <p:sp>
          <p:nvSpPr>
            <p:cNvPr id="11" name="Shape 164"/>
            <p:cNvSpPr/>
            <p:nvPr/>
          </p:nvSpPr>
          <p:spPr>
            <a:xfrm>
              <a:off x="3585299" y="2181760"/>
              <a:ext cx="292608" cy="292608"/>
            </a:xfrm>
            <a:prstGeom prst="ellipse">
              <a:avLst/>
            </a:prstGeom>
            <a:solidFill>
              <a:srgbClr val="FF9715">
                <a:alpha val="8538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" sz="1200" b="1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4</a:t>
              </a:r>
            </a:p>
          </p:txBody>
        </p:sp>
        <p:sp>
          <p:nvSpPr>
            <p:cNvPr id="12" name="Shape 164"/>
            <p:cNvSpPr/>
            <p:nvPr/>
          </p:nvSpPr>
          <p:spPr>
            <a:xfrm>
              <a:off x="518066" y="3474532"/>
              <a:ext cx="292608" cy="292608"/>
            </a:xfrm>
            <a:prstGeom prst="ellipse">
              <a:avLst/>
            </a:prstGeom>
            <a:solidFill>
              <a:srgbClr val="91D5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" sz="1200" b="1" dirty="0" smtClean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5</a:t>
              </a:r>
              <a:endParaRPr lang="en" sz="12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3" name="Shape 164"/>
            <p:cNvSpPr/>
            <p:nvPr/>
          </p:nvSpPr>
          <p:spPr>
            <a:xfrm>
              <a:off x="992260" y="3474532"/>
              <a:ext cx="292608" cy="292608"/>
            </a:xfrm>
            <a:prstGeom prst="ellipse">
              <a:avLst/>
            </a:prstGeom>
            <a:solidFill>
              <a:srgbClr val="91D5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" sz="1200" b="1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6</a:t>
              </a:r>
            </a:p>
          </p:txBody>
        </p:sp>
        <p:sp>
          <p:nvSpPr>
            <p:cNvPr id="14" name="Shape 164"/>
            <p:cNvSpPr/>
            <p:nvPr/>
          </p:nvSpPr>
          <p:spPr>
            <a:xfrm>
              <a:off x="2698060" y="3478010"/>
              <a:ext cx="292608" cy="292608"/>
            </a:xfrm>
            <a:prstGeom prst="ellipse">
              <a:avLst/>
            </a:prstGeom>
            <a:solidFill>
              <a:srgbClr val="91D5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" sz="1200" b="1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8</a:t>
              </a:r>
            </a:p>
          </p:txBody>
        </p:sp>
        <p:sp>
          <p:nvSpPr>
            <p:cNvPr id="15" name="Shape 164"/>
            <p:cNvSpPr/>
            <p:nvPr/>
          </p:nvSpPr>
          <p:spPr>
            <a:xfrm>
              <a:off x="3172939" y="3467830"/>
              <a:ext cx="292608" cy="292608"/>
            </a:xfrm>
            <a:prstGeom prst="ellipse">
              <a:avLst/>
            </a:prstGeom>
            <a:solidFill>
              <a:srgbClr val="91D5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" sz="1200" b="1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9</a:t>
              </a:r>
            </a:p>
          </p:txBody>
        </p:sp>
        <p:sp>
          <p:nvSpPr>
            <p:cNvPr id="16" name="Shape 164"/>
            <p:cNvSpPr/>
            <p:nvPr/>
          </p:nvSpPr>
          <p:spPr>
            <a:xfrm>
              <a:off x="1468530" y="3474532"/>
              <a:ext cx="292608" cy="292608"/>
            </a:xfrm>
            <a:prstGeom prst="ellipse">
              <a:avLst/>
            </a:prstGeom>
            <a:solidFill>
              <a:srgbClr val="91D5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" sz="1200" b="1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7</a:t>
              </a: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466344" y="4767629"/>
              <a:ext cx="391974" cy="306463"/>
              <a:chOff x="2990339" y="3996986"/>
              <a:chExt cx="391974" cy="306463"/>
            </a:xfrm>
          </p:grpSpPr>
          <p:sp>
            <p:nvSpPr>
              <p:cNvPr id="18" name="Shape 164"/>
              <p:cNvSpPr/>
              <p:nvPr/>
            </p:nvSpPr>
            <p:spPr>
              <a:xfrm>
                <a:off x="3040022" y="3996986"/>
                <a:ext cx="292608" cy="292608"/>
              </a:xfrm>
              <a:prstGeom prst="ellipse">
                <a:avLst/>
              </a:prstGeom>
              <a:solidFill>
                <a:srgbClr val="F3276C">
                  <a:alpha val="85380"/>
                </a:srgb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algn="ctr"/>
                <a:endParaRPr lang="en" sz="1200" b="1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990339" y="4026450"/>
                <a:ext cx="39197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ctr">
                  <a:defRPr sz="1200" b="1">
                    <a:solidFill>
                      <a:srgbClr val="FFFFFF"/>
                    </a:solidFill>
                    <a:latin typeface="Lato"/>
                    <a:ea typeface="Lato"/>
                    <a:cs typeface="Lato"/>
                  </a:defRPr>
                </a:lvl1pPr>
              </a:lstStyle>
              <a:p>
                <a:r>
                  <a:rPr lang="en-US" dirty="0" smtClean="0"/>
                  <a:t>11</a:t>
                </a:r>
                <a:endParaRPr lang="en-US" dirty="0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848956" y="4774731"/>
              <a:ext cx="391974" cy="296477"/>
              <a:chOff x="3456311" y="4004088"/>
              <a:chExt cx="391974" cy="296477"/>
            </a:xfrm>
          </p:grpSpPr>
          <p:sp>
            <p:nvSpPr>
              <p:cNvPr id="21" name="Shape 164"/>
              <p:cNvSpPr/>
              <p:nvPr/>
            </p:nvSpPr>
            <p:spPr>
              <a:xfrm>
                <a:off x="3500151" y="4004088"/>
                <a:ext cx="292608" cy="292608"/>
              </a:xfrm>
              <a:prstGeom prst="ellipse">
                <a:avLst/>
              </a:prstGeom>
              <a:solidFill>
                <a:srgbClr val="F3276C">
                  <a:alpha val="85380"/>
                </a:srgb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algn="ctr"/>
                <a:endParaRPr lang="en" sz="1200" b="1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456311" y="4023566"/>
                <a:ext cx="39197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ctr">
                  <a:defRPr sz="1200" b="1">
                    <a:solidFill>
                      <a:srgbClr val="FFFFFF"/>
                    </a:solidFill>
                    <a:latin typeface="Lato"/>
                    <a:ea typeface="Lato"/>
                    <a:cs typeface="Lato"/>
                  </a:defRPr>
                </a:lvl1pPr>
              </a:lstStyle>
              <a:p>
                <a:r>
                  <a:rPr lang="en-US" dirty="0" smtClean="0"/>
                  <a:t>12</a:t>
                </a:r>
                <a:endParaRPr lang="en-US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1878341" y="4789994"/>
              <a:ext cx="391974" cy="292608"/>
              <a:chOff x="4485696" y="4019351"/>
              <a:chExt cx="391974" cy="292608"/>
            </a:xfrm>
          </p:grpSpPr>
          <p:sp>
            <p:nvSpPr>
              <p:cNvPr id="24" name="Shape 164"/>
              <p:cNvSpPr/>
              <p:nvPr/>
            </p:nvSpPr>
            <p:spPr>
              <a:xfrm>
                <a:off x="4532240" y="4019351"/>
                <a:ext cx="292608" cy="292608"/>
              </a:xfrm>
              <a:prstGeom prst="ellipse">
                <a:avLst/>
              </a:prstGeom>
              <a:solidFill>
                <a:srgbClr val="F3276C">
                  <a:alpha val="85380"/>
                </a:srgb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algn="ctr"/>
                <a:endParaRPr lang="en" sz="1200" b="1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485696" y="4026815"/>
                <a:ext cx="39197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ctr">
                  <a:defRPr sz="1200" b="1">
                    <a:solidFill>
                      <a:srgbClr val="FFFFFF"/>
                    </a:solidFill>
                    <a:latin typeface="Lato"/>
                    <a:ea typeface="Lato"/>
                    <a:cs typeface="Lato"/>
                  </a:defRPr>
                </a:lvl1pPr>
              </a:lstStyle>
              <a:p>
                <a:r>
                  <a:rPr lang="en-US" dirty="0" smtClean="0"/>
                  <a:t>13</a:t>
                </a:r>
                <a:endParaRPr lang="en-US" dirty="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2495057" y="4806654"/>
              <a:ext cx="391974" cy="292608"/>
              <a:chOff x="5102412" y="4036011"/>
              <a:chExt cx="391974" cy="292608"/>
            </a:xfrm>
          </p:grpSpPr>
          <p:sp>
            <p:nvSpPr>
              <p:cNvPr id="27" name="Shape 164"/>
              <p:cNvSpPr/>
              <p:nvPr/>
            </p:nvSpPr>
            <p:spPr>
              <a:xfrm>
                <a:off x="5153374" y="4036011"/>
                <a:ext cx="292608" cy="292608"/>
              </a:xfrm>
              <a:prstGeom prst="ellipse">
                <a:avLst/>
              </a:prstGeom>
              <a:solidFill>
                <a:srgbClr val="F3276C">
                  <a:alpha val="85380"/>
                </a:srgb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algn="ctr"/>
                <a:endParaRPr lang="en" sz="1200" b="1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102412" y="4051619"/>
                <a:ext cx="39197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ctr">
                  <a:defRPr sz="1200" b="1">
                    <a:solidFill>
                      <a:srgbClr val="FFFFFF"/>
                    </a:solidFill>
                    <a:latin typeface="Lato"/>
                    <a:ea typeface="Lato"/>
                    <a:cs typeface="Lato"/>
                  </a:defRPr>
                </a:lvl1pPr>
              </a:lstStyle>
              <a:p>
                <a:r>
                  <a:rPr lang="en-US" dirty="0" smtClean="0"/>
                  <a:t>14</a:t>
                </a:r>
                <a:endParaRPr lang="en-US" dirty="0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2898513" y="4789292"/>
              <a:ext cx="391974" cy="302165"/>
              <a:chOff x="5505868" y="4018649"/>
              <a:chExt cx="391974" cy="302165"/>
            </a:xfrm>
          </p:grpSpPr>
          <p:sp>
            <p:nvSpPr>
              <p:cNvPr id="30" name="Shape 164"/>
              <p:cNvSpPr/>
              <p:nvPr/>
            </p:nvSpPr>
            <p:spPr>
              <a:xfrm>
                <a:off x="5555622" y="4018649"/>
                <a:ext cx="292608" cy="292608"/>
              </a:xfrm>
              <a:prstGeom prst="ellipse">
                <a:avLst/>
              </a:prstGeom>
              <a:solidFill>
                <a:srgbClr val="F3276C">
                  <a:alpha val="85380"/>
                </a:srgb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algn="ctr"/>
                <a:endParaRPr lang="en" sz="1200" b="1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505868" y="4043815"/>
                <a:ext cx="39197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ctr">
                  <a:defRPr sz="1200" b="1">
                    <a:solidFill>
                      <a:srgbClr val="FFFFFF"/>
                    </a:solidFill>
                    <a:latin typeface="Lato"/>
                    <a:ea typeface="Lato"/>
                    <a:cs typeface="Lato"/>
                  </a:defRPr>
                </a:lvl1pPr>
              </a:lstStyle>
              <a:p>
                <a:r>
                  <a:rPr lang="en-US" dirty="0" smtClean="0"/>
                  <a:t>15</a:t>
                </a:r>
                <a:endParaRPr lang="en-US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3534601" y="4781484"/>
              <a:ext cx="391974" cy="300416"/>
              <a:chOff x="6141956" y="4010841"/>
              <a:chExt cx="391974" cy="300416"/>
            </a:xfrm>
          </p:grpSpPr>
          <p:sp>
            <p:nvSpPr>
              <p:cNvPr id="33" name="Shape 164"/>
              <p:cNvSpPr/>
              <p:nvPr/>
            </p:nvSpPr>
            <p:spPr>
              <a:xfrm>
                <a:off x="6192759" y="4010841"/>
                <a:ext cx="292608" cy="292608"/>
              </a:xfrm>
              <a:prstGeom prst="ellipse">
                <a:avLst/>
              </a:prstGeom>
              <a:solidFill>
                <a:srgbClr val="F3276C">
                  <a:alpha val="85380"/>
                </a:srgb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algn="ctr"/>
                <a:endParaRPr lang="en" sz="1200" b="1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6141956" y="4034258"/>
                <a:ext cx="39197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ctr">
                  <a:defRPr sz="1200" b="1">
                    <a:solidFill>
                      <a:srgbClr val="FFFFFF"/>
                    </a:solidFill>
                    <a:latin typeface="Lato"/>
                    <a:ea typeface="Lato"/>
                    <a:cs typeface="Lato"/>
                  </a:defRPr>
                </a:lvl1pPr>
              </a:lstStyle>
              <a:p>
                <a:r>
                  <a:rPr lang="en-US" dirty="0" smtClean="0"/>
                  <a:t>16</a:t>
                </a:r>
                <a:endParaRPr lang="en-US" dirty="0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3535721" y="3460015"/>
              <a:ext cx="391974" cy="292608"/>
              <a:chOff x="6143076" y="2689372"/>
              <a:chExt cx="391974" cy="292608"/>
            </a:xfrm>
          </p:grpSpPr>
          <p:sp>
            <p:nvSpPr>
              <p:cNvPr id="36" name="Shape 164"/>
              <p:cNvSpPr/>
              <p:nvPr/>
            </p:nvSpPr>
            <p:spPr>
              <a:xfrm>
                <a:off x="6192654" y="2689372"/>
                <a:ext cx="292608" cy="292608"/>
              </a:xfrm>
              <a:prstGeom prst="ellipse">
                <a:avLst/>
              </a:prstGeom>
              <a:solidFill>
                <a:srgbClr val="91D5FD">
                  <a:alpha val="85380"/>
                </a:srgb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algn="ctr"/>
                <a:endParaRPr lang="en" sz="1200" b="1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6143076" y="2697176"/>
                <a:ext cx="39197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ctr">
                  <a:defRPr sz="1200" b="1">
                    <a:solidFill>
                      <a:srgbClr val="FFFFFF"/>
                    </a:solidFill>
                    <a:latin typeface="Lato"/>
                    <a:ea typeface="Lato"/>
                    <a:cs typeface="Lato"/>
                  </a:defRPr>
                </a:lvl1pPr>
              </a:lstStyle>
              <a:p>
                <a:r>
                  <a:rPr lang="en-US" dirty="0" smtClean="0"/>
                  <a:t>10</a:t>
                </a:r>
                <a:endParaRPr lang="en-US" dirty="0"/>
              </a:p>
            </p:txBody>
          </p:sp>
        </p:grpSp>
        <p:cxnSp>
          <p:nvCxnSpPr>
            <p:cNvPr id="38" name="Straight Connector 37"/>
            <p:cNvCxnSpPr>
              <a:endCxn id="12" idx="0"/>
            </p:cNvCxnSpPr>
            <p:nvPr/>
          </p:nvCxnSpPr>
          <p:spPr>
            <a:xfrm>
              <a:off x="664370" y="2474368"/>
              <a:ext cx="0" cy="1000164"/>
            </a:xfrm>
            <a:prstGeom prst="line">
              <a:avLst/>
            </a:prstGeom>
            <a:ln w="19050">
              <a:solidFill>
                <a:srgbClr val="FFA6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endCxn id="13" idx="0"/>
            </p:cNvCxnSpPr>
            <p:nvPr/>
          </p:nvCxnSpPr>
          <p:spPr>
            <a:xfrm>
              <a:off x="664370" y="2474368"/>
              <a:ext cx="474194" cy="1000164"/>
            </a:xfrm>
            <a:prstGeom prst="line">
              <a:avLst/>
            </a:prstGeom>
            <a:ln w="19050">
              <a:solidFill>
                <a:srgbClr val="FFA6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endCxn id="16" idx="0"/>
            </p:cNvCxnSpPr>
            <p:nvPr/>
          </p:nvCxnSpPr>
          <p:spPr>
            <a:xfrm>
              <a:off x="663332" y="2474368"/>
              <a:ext cx="951502" cy="1000164"/>
            </a:xfrm>
            <a:prstGeom prst="line">
              <a:avLst/>
            </a:prstGeom>
            <a:ln w="19050">
              <a:solidFill>
                <a:srgbClr val="FFA6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8" idx="4"/>
              <a:endCxn id="12" idx="0"/>
            </p:cNvCxnSpPr>
            <p:nvPr/>
          </p:nvCxnSpPr>
          <p:spPr>
            <a:xfrm flipH="1">
              <a:off x="664370" y="2474368"/>
              <a:ext cx="563620" cy="1000164"/>
            </a:xfrm>
            <a:prstGeom prst="line">
              <a:avLst/>
            </a:prstGeom>
            <a:ln w="19050">
              <a:solidFill>
                <a:srgbClr val="FFA6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8" idx="4"/>
              <a:endCxn id="16" idx="0"/>
            </p:cNvCxnSpPr>
            <p:nvPr/>
          </p:nvCxnSpPr>
          <p:spPr>
            <a:xfrm>
              <a:off x="1227990" y="2474368"/>
              <a:ext cx="386844" cy="1000164"/>
            </a:xfrm>
            <a:prstGeom prst="line">
              <a:avLst/>
            </a:prstGeom>
            <a:ln w="19050">
              <a:solidFill>
                <a:srgbClr val="FFA6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endCxn id="16" idx="0"/>
            </p:cNvCxnSpPr>
            <p:nvPr/>
          </p:nvCxnSpPr>
          <p:spPr>
            <a:xfrm flipH="1">
              <a:off x="1614834" y="2474368"/>
              <a:ext cx="630235" cy="1000164"/>
            </a:xfrm>
            <a:prstGeom prst="line">
              <a:avLst/>
            </a:prstGeom>
            <a:ln w="19050">
              <a:solidFill>
                <a:srgbClr val="FFA6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9" idx="4"/>
              <a:endCxn id="14" idx="0"/>
            </p:cNvCxnSpPr>
            <p:nvPr/>
          </p:nvCxnSpPr>
          <p:spPr>
            <a:xfrm>
              <a:off x="2245069" y="2474368"/>
              <a:ext cx="599295" cy="1003642"/>
            </a:xfrm>
            <a:prstGeom prst="line">
              <a:avLst/>
            </a:prstGeom>
            <a:ln w="19050">
              <a:solidFill>
                <a:srgbClr val="FFA6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9" idx="4"/>
              <a:endCxn id="15" idx="0"/>
            </p:cNvCxnSpPr>
            <p:nvPr/>
          </p:nvCxnSpPr>
          <p:spPr>
            <a:xfrm>
              <a:off x="2245069" y="2474368"/>
              <a:ext cx="1074174" cy="993462"/>
            </a:xfrm>
            <a:prstGeom prst="line">
              <a:avLst/>
            </a:prstGeom>
            <a:ln w="19050">
              <a:solidFill>
                <a:srgbClr val="FFA6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10" idx="4"/>
              <a:endCxn id="14" idx="0"/>
            </p:cNvCxnSpPr>
            <p:nvPr/>
          </p:nvCxnSpPr>
          <p:spPr>
            <a:xfrm>
              <a:off x="2808689" y="2474368"/>
              <a:ext cx="35675" cy="1003642"/>
            </a:xfrm>
            <a:prstGeom prst="line">
              <a:avLst/>
            </a:prstGeom>
            <a:ln w="19050">
              <a:solidFill>
                <a:srgbClr val="FFA6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10" idx="4"/>
              <a:endCxn id="15" idx="0"/>
            </p:cNvCxnSpPr>
            <p:nvPr/>
          </p:nvCxnSpPr>
          <p:spPr>
            <a:xfrm>
              <a:off x="2808689" y="2474368"/>
              <a:ext cx="510554" cy="993462"/>
            </a:xfrm>
            <a:prstGeom prst="line">
              <a:avLst/>
            </a:prstGeom>
            <a:ln w="19050">
              <a:solidFill>
                <a:srgbClr val="FFA6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10" idx="4"/>
              <a:endCxn id="37" idx="0"/>
            </p:cNvCxnSpPr>
            <p:nvPr/>
          </p:nvCxnSpPr>
          <p:spPr>
            <a:xfrm>
              <a:off x="2808689" y="2474368"/>
              <a:ext cx="923019" cy="993451"/>
            </a:xfrm>
            <a:prstGeom prst="line">
              <a:avLst/>
            </a:prstGeom>
            <a:ln w="19050">
              <a:solidFill>
                <a:srgbClr val="FFA6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11" idx="4"/>
              <a:endCxn id="37" idx="0"/>
            </p:cNvCxnSpPr>
            <p:nvPr/>
          </p:nvCxnSpPr>
          <p:spPr>
            <a:xfrm>
              <a:off x="3731603" y="2474368"/>
              <a:ext cx="105" cy="993451"/>
            </a:xfrm>
            <a:prstGeom prst="line">
              <a:avLst/>
            </a:prstGeom>
            <a:ln w="19050">
              <a:solidFill>
                <a:srgbClr val="FFA6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12" idx="4"/>
              <a:endCxn id="19" idx="0"/>
            </p:cNvCxnSpPr>
            <p:nvPr/>
          </p:nvCxnSpPr>
          <p:spPr>
            <a:xfrm flipH="1">
              <a:off x="662331" y="3767140"/>
              <a:ext cx="2039" cy="1029953"/>
            </a:xfrm>
            <a:prstGeom prst="line">
              <a:avLst/>
            </a:prstGeom>
            <a:ln w="19050">
              <a:solidFill>
                <a:srgbClr val="F546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12" idx="4"/>
              <a:endCxn id="22" idx="0"/>
            </p:cNvCxnSpPr>
            <p:nvPr/>
          </p:nvCxnSpPr>
          <p:spPr>
            <a:xfrm>
              <a:off x="664370" y="3767140"/>
              <a:ext cx="380573" cy="1027069"/>
            </a:xfrm>
            <a:prstGeom prst="line">
              <a:avLst/>
            </a:prstGeom>
            <a:ln w="19050">
              <a:solidFill>
                <a:srgbClr val="F546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13" idx="4"/>
              <a:endCxn id="19" idx="0"/>
            </p:cNvCxnSpPr>
            <p:nvPr/>
          </p:nvCxnSpPr>
          <p:spPr>
            <a:xfrm flipH="1">
              <a:off x="662331" y="3767140"/>
              <a:ext cx="476233" cy="1029953"/>
            </a:xfrm>
            <a:prstGeom prst="line">
              <a:avLst/>
            </a:prstGeom>
            <a:ln w="19050">
              <a:solidFill>
                <a:srgbClr val="F546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13" idx="4"/>
              <a:endCxn id="22" idx="0"/>
            </p:cNvCxnSpPr>
            <p:nvPr/>
          </p:nvCxnSpPr>
          <p:spPr>
            <a:xfrm flipH="1">
              <a:off x="1044943" y="3767140"/>
              <a:ext cx="93621" cy="1027069"/>
            </a:xfrm>
            <a:prstGeom prst="line">
              <a:avLst/>
            </a:prstGeom>
            <a:ln w="19050">
              <a:solidFill>
                <a:srgbClr val="F546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16" idx="4"/>
              <a:endCxn id="22" idx="0"/>
            </p:cNvCxnSpPr>
            <p:nvPr/>
          </p:nvCxnSpPr>
          <p:spPr>
            <a:xfrm flipH="1">
              <a:off x="1044943" y="3767140"/>
              <a:ext cx="569891" cy="1027069"/>
            </a:xfrm>
            <a:prstGeom prst="line">
              <a:avLst/>
            </a:prstGeom>
            <a:ln w="19050">
              <a:solidFill>
                <a:srgbClr val="F546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14" idx="4"/>
              <a:endCxn id="25" idx="0"/>
            </p:cNvCxnSpPr>
            <p:nvPr/>
          </p:nvCxnSpPr>
          <p:spPr>
            <a:xfrm flipH="1">
              <a:off x="2074328" y="3770618"/>
              <a:ext cx="770036" cy="1026840"/>
            </a:xfrm>
            <a:prstGeom prst="line">
              <a:avLst/>
            </a:prstGeom>
            <a:ln w="19050">
              <a:solidFill>
                <a:srgbClr val="F546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14" idx="4"/>
              <a:endCxn id="28" idx="0"/>
            </p:cNvCxnSpPr>
            <p:nvPr/>
          </p:nvCxnSpPr>
          <p:spPr>
            <a:xfrm flipH="1">
              <a:off x="2691044" y="3770618"/>
              <a:ext cx="153320" cy="1051644"/>
            </a:xfrm>
            <a:prstGeom prst="line">
              <a:avLst/>
            </a:prstGeom>
            <a:ln w="19050">
              <a:solidFill>
                <a:srgbClr val="F546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15" idx="4"/>
              <a:endCxn id="28" idx="0"/>
            </p:cNvCxnSpPr>
            <p:nvPr/>
          </p:nvCxnSpPr>
          <p:spPr>
            <a:xfrm flipH="1">
              <a:off x="2691044" y="3760438"/>
              <a:ext cx="628199" cy="1061824"/>
            </a:xfrm>
            <a:prstGeom prst="line">
              <a:avLst/>
            </a:prstGeom>
            <a:ln w="19050">
              <a:solidFill>
                <a:srgbClr val="F546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15" idx="4"/>
              <a:endCxn id="31" idx="0"/>
            </p:cNvCxnSpPr>
            <p:nvPr/>
          </p:nvCxnSpPr>
          <p:spPr>
            <a:xfrm flipH="1">
              <a:off x="3094500" y="3760438"/>
              <a:ext cx="224743" cy="1054020"/>
            </a:xfrm>
            <a:prstGeom prst="line">
              <a:avLst/>
            </a:prstGeom>
            <a:ln w="19050">
              <a:solidFill>
                <a:srgbClr val="F546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37" idx="2"/>
              <a:endCxn id="28" idx="0"/>
            </p:cNvCxnSpPr>
            <p:nvPr/>
          </p:nvCxnSpPr>
          <p:spPr>
            <a:xfrm flipH="1">
              <a:off x="2691044" y="3744818"/>
              <a:ext cx="1040664" cy="1077444"/>
            </a:xfrm>
            <a:prstGeom prst="line">
              <a:avLst/>
            </a:prstGeom>
            <a:ln w="19050">
              <a:solidFill>
                <a:srgbClr val="F546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37" idx="2"/>
              <a:endCxn id="34" idx="0"/>
            </p:cNvCxnSpPr>
            <p:nvPr/>
          </p:nvCxnSpPr>
          <p:spPr>
            <a:xfrm flipH="1">
              <a:off x="3730588" y="3744818"/>
              <a:ext cx="1120" cy="1060083"/>
            </a:xfrm>
            <a:prstGeom prst="line">
              <a:avLst/>
            </a:prstGeom>
            <a:ln w="19050">
              <a:solidFill>
                <a:srgbClr val="F546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37" idx="2"/>
              <a:endCxn id="30" idx="0"/>
            </p:cNvCxnSpPr>
            <p:nvPr/>
          </p:nvCxnSpPr>
          <p:spPr>
            <a:xfrm flipH="1">
              <a:off x="3094571" y="3744818"/>
              <a:ext cx="637137" cy="1044474"/>
            </a:xfrm>
            <a:prstGeom prst="line">
              <a:avLst/>
            </a:prstGeom>
            <a:ln w="19050">
              <a:solidFill>
                <a:srgbClr val="F546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6486" y="1849372"/>
            <a:ext cx="1156362" cy="903286"/>
          </a:xfrm>
          <a:prstGeom prst="rect">
            <a:avLst/>
          </a:prstGeom>
        </p:spPr>
      </p:pic>
      <p:sp>
        <p:nvSpPr>
          <p:cNvPr id="62" name="Oval 61"/>
          <p:cNvSpPr/>
          <p:nvPr/>
        </p:nvSpPr>
        <p:spPr>
          <a:xfrm>
            <a:off x="7282849" y="3098900"/>
            <a:ext cx="384048" cy="385762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7282849" y="1812830"/>
            <a:ext cx="384048" cy="385762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7292814" y="4393240"/>
            <a:ext cx="384048" cy="385762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Image result for cross sig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694" y="1867852"/>
            <a:ext cx="320485" cy="28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" descr="Image result for cross sig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413" y="4459131"/>
            <a:ext cx="320485" cy="28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920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chemeClr val="bg2">
                    <a:lumMod val="25000"/>
                  </a:schemeClr>
                </a:solidFill>
              </a:rPr>
              <a:t>EMPOWER DISTRIBUTED K-PARTITE GRAPH SUMMARIZATION</a:t>
            </a:r>
            <a:endParaRPr lang="en-US" sz="2800" b="1" dirty="0"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540952"/>
            <a:ext cx="10515600" cy="49360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smtClean="0"/>
              <a:t>Visible Challenges</a:t>
            </a:r>
            <a:endParaRPr lang="en-US" sz="1800" dirty="0">
              <a:solidFill>
                <a:srgbClr val="2185C5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2185C5"/>
                </a:solidFill>
              </a:rPr>
              <a:t>No direct edge between same type of vertices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2185C5"/>
                </a:solidFill>
              </a:rPr>
              <a:t>Expensive communication between same type vertices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2185C5"/>
                </a:solidFill>
              </a:rPr>
              <a:t>Computation of structural similarity (too expensive)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2185C5"/>
                </a:solidFill>
              </a:rPr>
              <a:t>Path selection for communication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2185C5"/>
                </a:solidFill>
              </a:rPr>
              <a:t>Only same type of vertices should merge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2185C5"/>
                </a:solidFill>
              </a:rPr>
              <a:t>Merge conflict</a:t>
            </a:r>
          </a:p>
          <a:p>
            <a:pPr marL="0" indent="0">
              <a:buNone/>
            </a:pPr>
            <a:endParaRPr lang="en-US" sz="1800" dirty="0" smtClean="0">
              <a:solidFill>
                <a:srgbClr val="2185C5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282849" y="1859407"/>
            <a:ext cx="3461351" cy="2917502"/>
            <a:chOff x="466344" y="2181760"/>
            <a:chExt cx="3461351" cy="2917502"/>
          </a:xfrm>
        </p:grpSpPr>
        <p:sp>
          <p:nvSpPr>
            <p:cNvPr id="7" name="Shape 164"/>
            <p:cNvSpPr/>
            <p:nvPr/>
          </p:nvSpPr>
          <p:spPr>
            <a:xfrm>
              <a:off x="518066" y="2181760"/>
              <a:ext cx="292608" cy="292608"/>
            </a:xfrm>
            <a:prstGeom prst="ellipse">
              <a:avLst/>
            </a:prstGeom>
            <a:solidFill>
              <a:srgbClr val="FF9715">
                <a:alpha val="8538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" sz="1200" b="1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</a:p>
          </p:txBody>
        </p:sp>
        <p:sp>
          <p:nvSpPr>
            <p:cNvPr id="8" name="Shape 164"/>
            <p:cNvSpPr/>
            <p:nvPr/>
          </p:nvSpPr>
          <p:spPr>
            <a:xfrm>
              <a:off x="1081686" y="2181760"/>
              <a:ext cx="292608" cy="292608"/>
            </a:xfrm>
            <a:prstGeom prst="ellipse">
              <a:avLst/>
            </a:prstGeom>
            <a:solidFill>
              <a:srgbClr val="FF9715">
                <a:alpha val="8538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" sz="1200" b="1" dirty="0" smtClean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1</a:t>
              </a:r>
              <a:endParaRPr lang="en" sz="12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" name="Shape 164"/>
            <p:cNvSpPr/>
            <p:nvPr/>
          </p:nvSpPr>
          <p:spPr>
            <a:xfrm>
              <a:off x="2098765" y="2181760"/>
              <a:ext cx="292608" cy="292608"/>
            </a:xfrm>
            <a:prstGeom prst="ellipse">
              <a:avLst/>
            </a:prstGeom>
            <a:solidFill>
              <a:srgbClr val="FF9715">
                <a:alpha val="8538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" sz="1200" b="1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2</a:t>
              </a:r>
            </a:p>
          </p:txBody>
        </p:sp>
        <p:sp>
          <p:nvSpPr>
            <p:cNvPr id="10" name="Shape 164"/>
            <p:cNvSpPr/>
            <p:nvPr/>
          </p:nvSpPr>
          <p:spPr>
            <a:xfrm>
              <a:off x="2662385" y="2181760"/>
              <a:ext cx="292608" cy="292608"/>
            </a:xfrm>
            <a:prstGeom prst="ellipse">
              <a:avLst/>
            </a:prstGeom>
            <a:solidFill>
              <a:srgbClr val="FF9715">
                <a:alpha val="8538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" sz="1200" b="1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3</a:t>
              </a:r>
            </a:p>
          </p:txBody>
        </p:sp>
        <p:sp>
          <p:nvSpPr>
            <p:cNvPr id="11" name="Shape 164"/>
            <p:cNvSpPr/>
            <p:nvPr/>
          </p:nvSpPr>
          <p:spPr>
            <a:xfrm>
              <a:off x="3585299" y="2181760"/>
              <a:ext cx="292608" cy="292608"/>
            </a:xfrm>
            <a:prstGeom prst="ellipse">
              <a:avLst/>
            </a:prstGeom>
            <a:solidFill>
              <a:srgbClr val="FF9715">
                <a:alpha val="8538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" sz="1200" b="1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4</a:t>
              </a:r>
            </a:p>
          </p:txBody>
        </p:sp>
        <p:sp>
          <p:nvSpPr>
            <p:cNvPr id="12" name="Shape 164"/>
            <p:cNvSpPr/>
            <p:nvPr/>
          </p:nvSpPr>
          <p:spPr>
            <a:xfrm>
              <a:off x="518066" y="3474532"/>
              <a:ext cx="292608" cy="292608"/>
            </a:xfrm>
            <a:prstGeom prst="ellipse">
              <a:avLst/>
            </a:prstGeom>
            <a:solidFill>
              <a:srgbClr val="91D5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" sz="1200" b="1" dirty="0" smtClean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5</a:t>
              </a:r>
              <a:endParaRPr lang="en" sz="12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3" name="Shape 164"/>
            <p:cNvSpPr/>
            <p:nvPr/>
          </p:nvSpPr>
          <p:spPr>
            <a:xfrm>
              <a:off x="992260" y="3474532"/>
              <a:ext cx="292608" cy="292608"/>
            </a:xfrm>
            <a:prstGeom prst="ellipse">
              <a:avLst/>
            </a:prstGeom>
            <a:solidFill>
              <a:srgbClr val="91D5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" sz="1200" b="1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6</a:t>
              </a:r>
            </a:p>
          </p:txBody>
        </p:sp>
        <p:sp>
          <p:nvSpPr>
            <p:cNvPr id="14" name="Shape 164"/>
            <p:cNvSpPr/>
            <p:nvPr/>
          </p:nvSpPr>
          <p:spPr>
            <a:xfrm>
              <a:off x="2698060" y="3478010"/>
              <a:ext cx="292608" cy="292608"/>
            </a:xfrm>
            <a:prstGeom prst="ellipse">
              <a:avLst/>
            </a:prstGeom>
            <a:solidFill>
              <a:srgbClr val="91D5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" sz="1200" b="1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8</a:t>
              </a:r>
            </a:p>
          </p:txBody>
        </p:sp>
        <p:sp>
          <p:nvSpPr>
            <p:cNvPr id="15" name="Shape 164"/>
            <p:cNvSpPr/>
            <p:nvPr/>
          </p:nvSpPr>
          <p:spPr>
            <a:xfrm>
              <a:off x="3172939" y="3467830"/>
              <a:ext cx="292608" cy="292608"/>
            </a:xfrm>
            <a:prstGeom prst="ellipse">
              <a:avLst/>
            </a:prstGeom>
            <a:solidFill>
              <a:srgbClr val="91D5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" sz="1200" b="1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9</a:t>
              </a:r>
            </a:p>
          </p:txBody>
        </p:sp>
        <p:sp>
          <p:nvSpPr>
            <p:cNvPr id="16" name="Shape 164"/>
            <p:cNvSpPr/>
            <p:nvPr/>
          </p:nvSpPr>
          <p:spPr>
            <a:xfrm>
              <a:off x="1468530" y="3474532"/>
              <a:ext cx="292608" cy="292608"/>
            </a:xfrm>
            <a:prstGeom prst="ellipse">
              <a:avLst/>
            </a:prstGeom>
            <a:solidFill>
              <a:srgbClr val="91D5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" sz="1200" b="1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7</a:t>
              </a: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466344" y="4767629"/>
              <a:ext cx="391974" cy="306463"/>
              <a:chOff x="2990339" y="3996986"/>
              <a:chExt cx="391974" cy="306463"/>
            </a:xfrm>
          </p:grpSpPr>
          <p:sp>
            <p:nvSpPr>
              <p:cNvPr id="18" name="Shape 164"/>
              <p:cNvSpPr/>
              <p:nvPr/>
            </p:nvSpPr>
            <p:spPr>
              <a:xfrm>
                <a:off x="3040022" y="3996986"/>
                <a:ext cx="292608" cy="292608"/>
              </a:xfrm>
              <a:prstGeom prst="ellipse">
                <a:avLst/>
              </a:prstGeom>
              <a:solidFill>
                <a:srgbClr val="F3276C">
                  <a:alpha val="85380"/>
                </a:srgb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algn="ctr"/>
                <a:endParaRPr lang="en" sz="1200" b="1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990339" y="4026450"/>
                <a:ext cx="39197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ctr">
                  <a:defRPr sz="1200" b="1">
                    <a:solidFill>
                      <a:srgbClr val="FFFFFF"/>
                    </a:solidFill>
                    <a:latin typeface="Lato"/>
                    <a:ea typeface="Lato"/>
                    <a:cs typeface="Lato"/>
                  </a:defRPr>
                </a:lvl1pPr>
              </a:lstStyle>
              <a:p>
                <a:r>
                  <a:rPr lang="en-US" dirty="0" smtClean="0"/>
                  <a:t>11</a:t>
                </a:r>
                <a:endParaRPr lang="en-US" dirty="0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848956" y="4774731"/>
              <a:ext cx="391974" cy="296477"/>
              <a:chOff x="3456311" y="4004088"/>
              <a:chExt cx="391974" cy="296477"/>
            </a:xfrm>
          </p:grpSpPr>
          <p:sp>
            <p:nvSpPr>
              <p:cNvPr id="21" name="Shape 164"/>
              <p:cNvSpPr/>
              <p:nvPr/>
            </p:nvSpPr>
            <p:spPr>
              <a:xfrm>
                <a:off x="3500151" y="4004088"/>
                <a:ext cx="292608" cy="292608"/>
              </a:xfrm>
              <a:prstGeom prst="ellipse">
                <a:avLst/>
              </a:prstGeom>
              <a:solidFill>
                <a:srgbClr val="F3276C">
                  <a:alpha val="85380"/>
                </a:srgb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algn="ctr"/>
                <a:endParaRPr lang="en" sz="1200" b="1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456311" y="4023566"/>
                <a:ext cx="39197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ctr">
                  <a:defRPr sz="1200" b="1">
                    <a:solidFill>
                      <a:srgbClr val="FFFFFF"/>
                    </a:solidFill>
                    <a:latin typeface="Lato"/>
                    <a:ea typeface="Lato"/>
                    <a:cs typeface="Lato"/>
                  </a:defRPr>
                </a:lvl1pPr>
              </a:lstStyle>
              <a:p>
                <a:r>
                  <a:rPr lang="en-US" dirty="0" smtClean="0"/>
                  <a:t>12</a:t>
                </a:r>
                <a:endParaRPr lang="en-US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1878341" y="4789994"/>
              <a:ext cx="391974" cy="292608"/>
              <a:chOff x="4485696" y="4019351"/>
              <a:chExt cx="391974" cy="292608"/>
            </a:xfrm>
          </p:grpSpPr>
          <p:sp>
            <p:nvSpPr>
              <p:cNvPr id="24" name="Shape 164"/>
              <p:cNvSpPr/>
              <p:nvPr/>
            </p:nvSpPr>
            <p:spPr>
              <a:xfrm>
                <a:off x="4532240" y="4019351"/>
                <a:ext cx="292608" cy="292608"/>
              </a:xfrm>
              <a:prstGeom prst="ellipse">
                <a:avLst/>
              </a:prstGeom>
              <a:solidFill>
                <a:srgbClr val="F3276C">
                  <a:alpha val="85380"/>
                </a:srgb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algn="ctr"/>
                <a:endParaRPr lang="en" sz="1200" b="1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485696" y="4026815"/>
                <a:ext cx="39197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ctr">
                  <a:defRPr sz="1200" b="1">
                    <a:solidFill>
                      <a:srgbClr val="FFFFFF"/>
                    </a:solidFill>
                    <a:latin typeface="Lato"/>
                    <a:ea typeface="Lato"/>
                    <a:cs typeface="Lato"/>
                  </a:defRPr>
                </a:lvl1pPr>
              </a:lstStyle>
              <a:p>
                <a:r>
                  <a:rPr lang="en-US" dirty="0" smtClean="0"/>
                  <a:t>13</a:t>
                </a:r>
                <a:endParaRPr lang="en-US" dirty="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2495057" y="4806654"/>
              <a:ext cx="391974" cy="292608"/>
              <a:chOff x="5102412" y="4036011"/>
              <a:chExt cx="391974" cy="292608"/>
            </a:xfrm>
          </p:grpSpPr>
          <p:sp>
            <p:nvSpPr>
              <p:cNvPr id="27" name="Shape 164"/>
              <p:cNvSpPr/>
              <p:nvPr/>
            </p:nvSpPr>
            <p:spPr>
              <a:xfrm>
                <a:off x="5153374" y="4036011"/>
                <a:ext cx="292608" cy="292608"/>
              </a:xfrm>
              <a:prstGeom prst="ellipse">
                <a:avLst/>
              </a:prstGeom>
              <a:solidFill>
                <a:srgbClr val="F3276C">
                  <a:alpha val="85380"/>
                </a:srgb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algn="ctr"/>
                <a:endParaRPr lang="en" sz="1200" b="1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102412" y="4051619"/>
                <a:ext cx="39197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ctr">
                  <a:defRPr sz="1200" b="1">
                    <a:solidFill>
                      <a:srgbClr val="FFFFFF"/>
                    </a:solidFill>
                    <a:latin typeface="Lato"/>
                    <a:ea typeface="Lato"/>
                    <a:cs typeface="Lato"/>
                  </a:defRPr>
                </a:lvl1pPr>
              </a:lstStyle>
              <a:p>
                <a:r>
                  <a:rPr lang="en-US" dirty="0" smtClean="0"/>
                  <a:t>14</a:t>
                </a:r>
                <a:endParaRPr lang="en-US" dirty="0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2898513" y="4789292"/>
              <a:ext cx="391974" cy="302165"/>
              <a:chOff x="5505868" y="4018649"/>
              <a:chExt cx="391974" cy="302165"/>
            </a:xfrm>
          </p:grpSpPr>
          <p:sp>
            <p:nvSpPr>
              <p:cNvPr id="30" name="Shape 164"/>
              <p:cNvSpPr/>
              <p:nvPr/>
            </p:nvSpPr>
            <p:spPr>
              <a:xfrm>
                <a:off x="5555622" y="4018649"/>
                <a:ext cx="292608" cy="292608"/>
              </a:xfrm>
              <a:prstGeom prst="ellipse">
                <a:avLst/>
              </a:prstGeom>
              <a:solidFill>
                <a:srgbClr val="F3276C">
                  <a:alpha val="85380"/>
                </a:srgb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algn="ctr"/>
                <a:endParaRPr lang="en" sz="1200" b="1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505868" y="4043815"/>
                <a:ext cx="39197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ctr">
                  <a:defRPr sz="1200" b="1">
                    <a:solidFill>
                      <a:srgbClr val="FFFFFF"/>
                    </a:solidFill>
                    <a:latin typeface="Lato"/>
                    <a:ea typeface="Lato"/>
                    <a:cs typeface="Lato"/>
                  </a:defRPr>
                </a:lvl1pPr>
              </a:lstStyle>
              <a:p>
                <a:r>
                  <a:rPr lang="en-US" dirty="0" smtClean="0"/>
                  <a:t>15</a:t>
                </a:r>
                <a:endParaRPr lang="en-US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3534601" y="4781484"/>
              <a:ext cx="391974" cy="300416"/>
              <a:chOff x="6141956" y="4010841"/>
              <a:chExt cx="391974" cy="300416"/>
            </a:xfrm>
          </p:grpSpPr>
          <p:sp>
            <p:nvSpPr>
              <p:cNvPr id="33" name="Shape 164"/>
              <p:cNvSpPr/>
              <p:nvPr/>
            </p:nvSpPr>
            <p:spPr>
              <a:xfrm>
                <a:off x="6192759" y="4010841"/>
                <a:ext cx="292608" cy="292608"/>
              </a:xfrm>
              <a:prstGeom prst="ellipse">
                <a:avLst/>
              </a:prstGeom>
              <a:solidFill>
                <a:srgbClr val="F3276C">
                  <a:alpha val="85380"/>
                </a:srgb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algn="ctr"/>
                <a:endParaRPr lang="en" sz="1200" b="1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6141956" y="4034258"/>
                <a:ext cx="39197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ctr">
                  <a:defRPr sz="1200" b="1">
                    <a:solidFill>
                      <a:srgbClr val="FFFFFF"/>
                    </a:solidFill>
                    <a:latin typeface="Lato"/>
                    <a:ea typeface="Lato"/>
                    <a:cs typeface="Lato"/>
                  </a:defRPr>
                </a:lvl1pPr>
              </a:lstStyle>
              <a:p>
                <a:r>
                  <a:rPr lang="en-US" dirty="0" smtClean="0"/>
                  <a:t>16</a:t>
                </a:r>
                <a:endParaRPr lang="en-US" dirty="0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3535721" y="3460015"/>
              <a:ext cx="391974" cy="292608"/>
              <a:chOff x="6143076" y="2689372"/>
              <a:chExt cx="391974" cy="292608"/>
            </a:xfrm>
          </p:grpSpPr>
          <p:sp>
            <p:nvSpPr>
              <p:cNvPr id="36" name="Shape 164"/>
              <p:cNvSpPr/>
              <p:nvPr/>
            </p:nvSpPr>
            <p:spPr>
              <a:xfrm>
                <a:off x="6192654" y="2689372"/>
                <a:ext cx="292608" cy="292608"/>
              </a:xfrm>
              <a:prstGeom prst="ellipse">
                <a:avLst/>
              </a:prstGeom>
              <a:solidFill>
                <a:srgbClr val="91D5FD">
                  <a:alpha val="85380"/>
                </a:srgb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algn="ctr"/>
                <a:endParaRPr lang="en" sz="1200" b="1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6143076" y="2697176"/>
                <a:ext cx="39197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ctr">
                  <a:defRPr sz="1200" b="1">
                    <a:solidFill>
                      <a:srgbClr val="FFFFFF"/>
                    </a:solidFill>
                    <a:latin typeface="Lato"/>
                    <a:ea typeface="Lato"/>
                    <a:cs typeface="Lato"/>
                  </a:defRPr>
                </a:lvl1pPr>
              </a:lstStyle>
              <a:p>
                <a:r>
                  <a:rPr lang="en-US" dirty="0" smtClean="0"/>
                  <a:t>10</a:t>
                </a:r>
                <a:endParaRPr lang="en-US" dirty="0"/>
              </a:p>
            </p:txBody>
          </p:sp>
        </p:grpSp>
        <p:cxnSp>
          <p:nvCxnSpPr>
            <p:cNvPr id="38" name="Straight Connector 37"/>
            <p:cNvCxnSpPr>
              <a:endCxn id="12" idx="0"/>
            </p:cNvCxnSpPr>
            <p:nvPr/>
          </p:nvCxnSpPr>
          <p:spPr>
            <a:xfrm>
              <a:off x="664370" y="2474368"/>
              <a:ext cx="0" cy="1000164"/>
            </a:xfrm>
            <a:prstGeom prst="line">
              <a:avLst/>
            </a:prstGeom>
            <a:ln w="19050">
              <a:solidFill>
                <a:srgbClr val="FFA6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endCxn id="13" idx="0"/>
            </p:cNvCxnSpPr>
            <p:nvPr/>
          </p:nvCxnSpPr>
          <p:spPr>
            <a:xfrm>
              <a:off x="664370" y="2474368"/>
              <a:ext cx="474194" cy="1000164"/>
            </a:xfrm>
            <a:prstGeom prst="line">
              <a:avLst/>
            </a:prstGeom>
            <a:ln w="19050">
              <a:solidFill>
                <a:srgbClr val="FFA6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endCxn id="16" idx="0"/>
            </p:cNvCxnSpPr>
            <p:nvPr/>
          </p:nvCxnSpPr>
          <p:spPr>
            <a:xfrm>
              <a:off x="663332" y="2474368"/>
              <a:ext cx="951502" cy="1000164"/>
            </a:xfrm>
            <a:prstGeom prst="line">
              <a:avLst/>
            </a:prstGeom>
            <a:ln w="19050">
              <a:solidFill>
                <a:srgbClr val="FFA6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8" idx="4"/>
              <a:endCxn id="12" idx="0"/>
            </p:cNvCxnSpPr>
            <p:nvPr/>
          </p:nvCxnSpPr>
          <p:spPr>
            <a:xfrm flipH="1">
              <a:off x="664370" y="2474368"/>
              <a:ext cx="563620" cy="1000164"/>
            </a:xfrm>
            <a:prstGeom prst="line">
              <a:avLst/>
            </a:prstGeom>
            <a:ln w="19050">
              <a:solidFill>
                <a:srgbClr val="FFA6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8" idx="4"/>
              <a:endCxn id="16" idx="0"/>
            </p:cNvCxnSpPr>
            <p:nvPr/>
          </p:nvCxnSpPr>
          <p:spPr>
            <a:xfrm>
              <a:off x="1227990" y="2474368"/>
              <a:ext cx="386844" cy="1000164"/>
            </a:xfrm>
            <a:prstGeom prst="line">
              <a:avLst/>
            </a:prstGeom>
            <a:ln w="19050">
              <a:solidFill>
                <a:srgbClr val="FFA6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endCxn id="16" idx="0"/>
            </p:cNvCxnSpPr>
            <p:nvPr/>
          </p:nvCxnSpPr>
          <p:spPr>
            <a:xfrm flipH="1">
              <a:off x="1614834" y="2474368"/>
              <a:ext cx="630235" cy="1000164"/>
            </a:xfrm>
            <a:prstGeom prst="line">
              <a:avLst/>
            </a:prstGeom>
            <a:ln w="19050">
              <a:solidFill>
                <a:srgbClr val="FFA6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9" idx="4"/>
              <a:endCxn id="14" idx="0"/>
            </p:cNvCxnSpPr>
            <p:nvPr/>
          </p:nvCxnSpPr>
          <p:spPr>
            <a:xfrm>
              <a:off x="2245069" y="2474368"/>
              <a:ext cx="599295" cy="1003642"/>
            </a:xfrm>
            <a:prstGeom prst="line">
              <a:avLst/>
            </a:prstGeom>
            <a:ln w="19050">
              <a:solidFill>
                <a:srgbClr val="FFA6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9" idx="4"/>
              <a:endCxn id="15" idx="0"/>
            </p:cNvCxnSpPr>
            <p:nvPr/>
          </p:nvCxnSpPr>
          <p:spPr>
            <a:xfrm>
              <a:off x="2245069" y="2474368"/>
              <a:ext cx="1074174" cy="993462"/>
            </a:xfrm>
            <a:prstGeom prst="line">
              <a:avLst/>
            </a:prstGeom>
            <a:ln w="19050">
              <a:solidFill>
                <a:srgbClr val="FFA6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10" idx="4"/>
              <a:endCxn id="14" idx="0"/>
            </p:cNvCxnSpPr>
            <p:nvPr/>
          </p:nvCxnSpPr>
          <p:spPr>
            <a:xfrm>
              <a:off x="2808689" y="2474368"/>
              <a:ext cx="35675" cy="1003642"/>
            </a:xfrm>
            <a:prstGeom prst="line">
              <a:avLst/>
            </a:prstGeom>
            <a:ln w="19050">
              <a:solidFill>
                <a:srgbClr val="FFA6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10" idx="4"/>
              <a:endCxn id="15" idx="0"/>
            </p:cNvCxnSpPr>
            <p:nvPr/>
          </p:nvCxnSpPr>
          <p:spPr>
            <a:xfrm>
              <a:off x="2808689" y="2474368"/>
              <a:ext cx="510554" cy="993462"/>
            </a:xfrm>
            <a:prstGeom prst="line">
              <a:avLst/>
            </a:prstGeom>
            <a:ln w="19050">
              <a:solidFill>
                <a:srgbClr val="FFA6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10" idx="4"/>
              <a:endCxn id="37" idx="0"/>
            </p:cNvCxnSpPr>
            <p:nvPr/>
          </p:nvCxnSpPr>
          <p:spPr>
            <a:xfrm>
              <a:off x="2808689" y="2474368"/>
              <a:ext cx="923019" cy="993451"/>
            </a:xfrm>
            <a:prstGeom prst="line">
              <a:avLst/>
            </a:prstGeom>
            <a:ln w="19050">
              <a:solidFill>
                <a:srgbClr val="FFA6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11" idx="4"/>
              <a:endCxn id="37" idx="0"/>
            </p:cNvCxnSpPr>
            <p:nvPr/>
          </p:nvCxnSpPr>
          <p:spPr>
            <a:xfrm>
              <a:off x="3731603" y="2474368"/>
              <a:ext cx="105" cy="993451"/>
            </a:xfrm>
            <a:prstGeom prst="line">
              <a:avLst/>
            </a:prstGeom>
            <a:ln w="19050">
              <a:solidFill>
                <a:srgbClr val="FFA6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12" idx="4"/>
              <a:endCxn id="19" idx="0"/>
            </p:cNvCxnSpPr>
            <p:nvPr/>
          </p:nvCxnSpPr>
          <p:spPr>
            <a:xfrm flipH="1">
              <a:off x="662331" y="3767140"/>
              <a:ext cx="2039" cy="1029953"/>
            </a:xfrm>
            <a:prstGeom prst="line">
              <a:avLst/>
            </a:prstGeom>
            <a:ln w="19050">
              <a:solidFill>
                <a:srgbClr val="F546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12" idx="4"/>
              <a:endCxn id="22" idx="0"/>
            </p:cNvCxnSpPr>
            <p:nvPr/>
          </p:nvCxnSpPr>
          <p:spPr>
            <a:xfrm>
              <a:off x="664370" y="3767140"/>
              <a:ext cx="380573" cy="1027069"/>
            </a:xfrm>
            <a:prstGeom prst="line">
              <a:avLst/>
            </a:prstGeom>
            <a:ln w="19050">
              <a:solidFill>
                <a:srgbClr val="F546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13" idx="4"/>
              <a:endCxn id="19" idx="0"/>
            </p:cNvCxnSpPr>
            <p:nvPr/>
          </p:nvCxnSpPr>
          <p:spPr>
            <a:xfrm flipH="1">
              <a:off x="662331" y="3767140"/>
              <a:ext cx="476233" cy="1029953"/>
            </a:xfrm>
            <a:prstGeom prst="line">
              <a:avLst/>
            </a:prstGeom>
            <a:ln w="19050">
              <a:solidFill>
                <a:srgbClr val="F546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13" idx="4"/>
              <a:endCxn id="22" idx="0"/>
            </p:cNvCxnSpPr>
            <p:nvPr/>
          </p:nvCxnSpPr>
          <p:spPr>
            <a:xfrm flipH="1">
              <a:off x="1044943" y="3767140"/>
              <a:ext cx="93621" cy="1027069"/>
            </a:xfrm>
            <a:prstGeom prst="line">
              <a:avLst/>
            </a:prstGeom>
            <a:ln w="19050">
              <a:solidFill>
                <a:srgbClr val="F546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16" idx="4"/>
              <a:endCxn id="22" idx="0"/>
            </p:cNvCxnSpPr>
            <p:nvPr/>
          </p:nvCxnSpPr>
          <p:spPr>
            <a:xfrm flipH="1">
              <a:off x="1044943" y="3767140"/>
              <a:ext cx="569891" cy="1027069"/>
            </a:xfrm>
            <a:prstGeom prst="line">
              <a:avLst/>
            </a:prstGeom>
            <a:ln w="19050">
              <a:solidFill>
                <a:srgbClr val="F546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14" idx="4"/>
              <a:endCxn id="25" idx="0"/>
            </p:cNvCxnSpPr>
            <p:nvPr/>
          </p:nvCxnSpPr>
          <p:spPr>
            <a:xfrm flipH="1">
              <a:off x="2074328" y="3770618"/>
              <a:ext cx="770036" cy="1026840"/>
            </a:xfrm>
            <a:prstGeom prst="line">
              <a:avLst/>
            </a:prstGeom>
            <a:ln w="19050">
              <a:solidFill>
                <a:srgbClr val="F546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14" idx="4"/>
              <a:endCxn id="28" idx="0"/>
            </p:cNvCxnSpPr>
            <p:nvPr/>
          </p:nvCxnSpPr>
          <p:spPr>
            <a:xfrm flipH="1">
              <a:off x="2691044" y="3770618"/>
              <a:ext cx="153320" cy="1051644"/>
            </a:xfrm>
            <a:prstGeom prst="line">
              <a:avLst/>
            </a:prstGeom>
            <a:ln w="19050">
              <a:solidFill>
                <a:srgbClr val="F546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15" idx="4"/>
              <a:endCxn id="28" idx="0"/>
            </p:cNvCxnSpPr>
            <p:nvPr/>
          </p:nvCxnSpPr>
          <p:spPr>
            <a:xfrm flipH="1">
              <a:off x="2691044" y="3760438"/>
              <a:ext cx="628199" cy="1061824"/>
            </a:xfrm>
            <a:prstGeom prst="line">
              <a:avLst/>
            </a:prstGeom>
            <a:ln w="19050">
              <a:solidFill>
                <a:srgbClr val="F546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15" idx="4"/>
              <a:endCxn id="31" idx="0"/>
            </p:cNvCxnSpPr>
            <p:nvPr/>
          </p:nvCxnSpPr>
          <p:spPr>
            <a:xfrm flipH="1">
              <a:off x="3094500" y="3760438"/>
              <a:ext cx="224743" cy="1054020"/>
            </a:xfrm>
            <a:prstGeom prst="line">
              <a:avLst/>
            </a:prstGeom>
            <a:ln w="19050">
              <a:solidFill>
                <a:srgbClr val="F546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37" idx="2"/>
              <a:endCxn id="28" idx="0"/>
            </p:cNvCxnSpPr>
            <p:nvPr/>
          </p:nvCxnSpPr>
          <p:spPr>
            <a:xfrm flipH="1">
              <a:off x="2691044" y="3744818"/>
              <a:ext cx="1040664" cy="1077444"/>
            </a:xfrm>
            <a:prstGeom prst="line">
              <a:avLst/>
            </a:prstGeom>
            <a:ln w="19050">
              <a:solidFill>
                <a:srgbClr val="F546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37" idx="2"/>
              <a:endCxn id="34" idx="0"/>
            </p:cNvCxnSpPr>
            <p:nvPr/>
          </p:nvCxnSpPr>
          <p:spPr>
            <a:xfrm flipH="1">
              <a:off x="3730588" y="3744818"/>
              <a:ext cx="1120" cy="1060083"/>
            </a:xfrm>
            <a:prstGeom prst="line">
              <a:avLst/>
            </a:prstGeom>
            <a:ln w="19050">
              <a:solidFill>
                <a:srgbClr val="F546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37" idx="2"/>
              <a:endCxn id="30" idx="0"/>
            </p:cNvCxnSpPr>
            <p:nvPr/>
          </p:nvCxnSpPr>
          <p:spPr>
            <a:xfrm flipH="1">
              <a:off x="3094571" y="3744818"/>
              <a:ext cx="637137" cy="1044474"/>
            </a:xfrm>
            <a:prstGeom prst="line">
              <a:avLst/>
            </a:prstGeom>
            <a:ln w="19050">
              <a:solidFill>
                <a:srgbClr val="F546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6486" y="1849372"/>
            <a:ext cx="1156362" cy="903286"/>
          </a:xfrm>
          <a:prstGeom prst="rect">
            <a:avLst/>
          </a:prstGeom>
        </p:spPr>
      </p:pic>
      <p:cxnSp>
        <p:nvCxnSpPr>
          <p:cNvPr id="67" name="Straight Arrow Connector 66"/>
          <p:cNvCxnSpPr/>
          <p:nvPr/>
        </p:nvCxnSpPr>
        <p:spPr>
          <a:xfrm>
            <a:off x="8250753" y="1948561"/>
            <a:ext cx="640080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8228899" y="2043811"/>
            <a:ext cx="640080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475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2800" b="1" dirty="0" smtClean="0">
                <a:solidFill>
                  <a:schemeClr val="bg2">
                    <a:lumMod val="25000"/>
                  </a:schemeClr>
                </a:solidFill>
              </a:rPr>
              <a:t>METHODOLOGY CONSISTS OF FOUR ALGORITHMS</a:t>
            </a:r>
            <a:endParaRPr lang="en-US" sz="2800" b="1" dirty="0">
              <a:latin typeface="+mn-lt"/>
            </a:endParaRPr>
          </a:p>
        </p:txBody>
      </p:sp>
      <p:sp>
        <p:nvSpPr>
          <p:cNvPr id="7" name="Shape 84"/>
          <p:cNvSpPr txBox="1"/>
          <p:nvPr/>
        </p:nvSpPr>
        <p:spPr>
          <a:xfrm>
            <a:off x="838200" y="1704976"/>
            <a:ext cx="4880692" cy="32967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" b="1" dirty="0" smtClean="0">
                <a:solidFill>
                  <a:schemeClr val="bg2">
                    <a:lumMod val="25000"/>
                  </a:schemeClr>
                </a:solidFill>
                <a:latin typeface="Lato"/>
                <a:ea typeface="Lato"/>
                <a:cs typeface="Lato"/>
                <a:sym typeface="Lato"/>
              </a:rPr>
              <a:t>MESSAGE SHUFLING #1</a:t>
            </a:r>
            <a:endParaRPr lang="en" b="1" dirty="0">
              <a:solidFill>
                <a:schemeClr val="bg2">
                  <a:lumMod val="25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indent="-285750">
              <a:spcBef>
                <a:spcPts val="600"/>
              </a:spcBef>
              <a:buClr>
                <a:schemeClr val="dk1"/>
              </a:buClr>
              <a:buFont typeface="Wingdings" panose="05000000000000000000" pitchFamily="2" charset="2"/>
              <a:buChar char="§"/>
            </a:pPr>
            <a:r>
              <a:rPr lang="en" dirty="0" smtClean="0">
                <a:solidFill>
                  <a:srgbClr val="2185C5"/>
                </a:solidFill>
                <a:latin typeface="Lato"/>
                <a:ea typeface="Lato"/>
                <a:cs typeface="Lato"/>
                <a:sym typeface="Lato"/>
              </a:rPr>
              <a:t>Enables efficient communication between same type of vertices</a:t>
            </a:r>
          </a:p>
          <a:p>
            <a:pPr marL="285750" indent="-285750">
              <a:spcBef>
                <a:spcPts val="600"/>
              </a:spcBef>
              <a:buClr>
                <a:schemeClr val="dk1"/>
              </a:buClr>
              <a:buFont typeface="Wingdings" panose="05000000000000000000" pitchFamily="2" charset="2"/>
              <a:buChar char="§"/>
            </a:pPr>
            <a:r>
              <a:rPr lang="en" dirty="0" smtClean="0">
                <a:solidFill>
                  <a:srgbClr val="2185C5"/>
                </a:solidFill>
                <a:latin typeface="Lato"/>
                <a:ea typeface="Lato"/>
                <a:cs typeface="Lato"/>
                <a:sym typeface="Lato"/>
              </a:rPr>
              <a:t>Helps CCN phase in computing structural similarity</a:t>
            </a:r>
          </a:p>
          <a:p>
            <a:pPr marL="285750" indent="-285750">
              <a:spcBef>
                <a:spcPts val="600"/>
              </a:spcBef>
              <a:buClr>
                <a:schemeClr val="dk1"/>
              </a:buClr>
              <a:buFont typeface="Wingdings" panose="05000000000000000000" pitchFamily="2" charset="2"/>
              <a:buChar char="§"/>
            </a:pPr>
            <a:endParaRPr lang="en"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ts val="600"/>
              </a:spcBef>
            </a:pPr>
            <a:r>
              <a:rPr lang="en" b="1" dirty="0" smtClean="0">
                <a:solidFill>
                  <a:schemeClr val="bg2">
                    <a:lumMod val="25000"/>
                  </a:schemeClr>
                </a:solidFill>
                <a:latin typeface="Lato"/>
                <a:ea typeface="Lato"/>
                <a:cs typeface="Lato"/>
                <a:sym typeface="Lato"/>
              </a:rPr>
              <a:t>COMPUTE COMMON NEIGHBORS (CCN) #2</a:t>
            </a:r>
            <a:endParaRPr lang="en" dirty="0">
              <a:solidFill>
                <a:schemeClr val="bg2">
                  <a:lumMod val="25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>
              <a:spcBef>
                <a:spcPts val="600"/>
              </a:spcBef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2185C5"/>
                </a:solidFill>
                <a:latin typeface="Lato"/>
                <a:ea typeface="Lato"/>
                <a:cs typeface="Lato"/>
                <a:sym typeface="Lato"/>
              </a:rPr>
              <a:t>Computes structure similarity</a:t>
            </a:r>
            <a:endParaRPr lang="en-US" dirty="0">
              <a:solidFill>
                <a:srgbClr val="2185C5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>
              <a:spcBef>
                <a:spcPts val="600"/>
              </a:spcBef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2185C5"/>
                </a:solidFill>
                <a:latin typeface="Lato"/>
                <a:ea typeface="Lato"/>
                <a:cs typeface="Lato"/>
                <a:sym typeface="Lato"/>
              </a:rPr>
              <a:t>Makes merging decision (request)</a:t>
            </a:r>
            <a:endParaRPr lang="en-US" dirty="0">
              <a:solidFill>
                <a:srgbClr val="2185C5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indent="-285750">
              <a:spcBef>
                <a:spcPts val="600"/>
              </a:spcBef>
              <a:buClr>
                <a:schemeClr val="dk1"/>
              </a:buClr>
              <a:buFont typeface="Wingdings" panose="05000000000000000000" pitchFamily="2" charset="2"/>
              <a:buChar char="§"/>
            </a:pPr>
            <a:endParaRPr lang="en"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ts val="600"/>
              </a:spcBef>
              <a:buClr>
                <a:schemeClr val="dk1"/>
              </a:buClr>
            </a:pPr>
            <a:endParaRPr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ts val="600"/>
              </a:spcBef>
            </a:pPr>
            <a:endParaRPr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" name="Shape 85"/>
          <p:cNvSpPr txBox="1"/>
          <p:nvPr/>
        </p:nvSpPr>
        <p:spPr>
          <a:xfrm>
            <a:off x="6259800" y="1704976"/>
            <a:ext cx="5094000" cy="32967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" b="1" dirty="0" smtClean="0">
                <a:solidFill>
                  <a:schemeClr val="bg2">
                    <a:lumMod val="25000"/>
                  </a:schemeClr>
                </a:solidFill>
                <a:latin typeface="Lato"/>
                <a:ea typeface="Lato"/>
                <a:cs typeface="Lato"/>
                <a:sym typeface="Lato"/>
              </a:rPr>
              <a:t>CONFLICT RESOLUTION #3</a:t>
            </a:r>
            <a:endParaRPr lang="en" dirty="0" smtClean="0">
              <a:solidFill>
                <a:schemeClr val="bg2">
                  <a:lumMod val="25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>
              <a:spcBef>
                <a:spcPts val="600"/>
              </a:spcBef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2185C5"/>
                </a:solidFill>
                <a:latin typeface="Lato"/>
                <a:ea typeface="Lato"/>
                <a:cs typeface="Lato"/>
                <a:sym typeface="Lato"/>
              </a:rPr>
              <a:t>Grant, and or deny merge requests</a:t>
            </a:r>
          </a:p>
          <a:p>
            <a:pPr marL="285750" lvl="0" indent="-285750">
              <a:spcBef>
                <a:spcPts val="600"/>
              </a:spcBef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2185C5"/>
                </a:solidFill>
                <a:latin typeface="Lato"/>
                <a:ea typeface="Lato"/>
                <a:cs typeface="Lato"/>
                <a:sym typeface="Lato"/>
              </a:rPr>
              <a:t>Update edges after merge</a:t>
            </a:r>
          </a:p>
          <a:p>
            <a:pPr marL="285750" lvl="0" indent="-285750">
              <a:spcBef>
                <a:spcPts val="600"/>
              </a:spcBef>
              <a:buClr>
                <a:srgbClr val="000000"/>
              </a:buClr>
              <a:buFont typeface="Wingdings" panose="05000000000000000000" pitchFamily="2" charset="2"/>
              <a:buChar char="§"/>
            </a:pPr>
            <a:endParaRPr lang="en-US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ts val="600"/>
              </a:spcBef>
            </a:pPr>
            <a:r>
              <a:rPr lang="en" b="1" dirty="0" smtClean="0">
                <a:solidFill>
                  <a:schemeClr val="bg2">
                    <a:lumMod val="25000"/>
                  </a:schemeClr>
                </a:solidFill>
                <a:latin typeface="Lato"/>
                <a:ea typeface="Lato"/>
                <a:cs typeface="Lato"/>
                <a:sym typeface="Lato"/>
              </a:rPr>
              <a:t>MERGE RESOLUTION #4</a:t>
            </a:r>
            <a:endParaRPr lang="en" dirty="0">
              <a:solidFill>
                <a:schemeClr val="bg2">
                  <a:lumMod val="25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>
              <a:spcBef>
                <a:spcPts val="600"/>
              </a:spcBef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2185C5"/>
                </a:solidFill>
                <a:latin typeface="Lato"/>
                <a:ea typeface="Lato"/>
                <a:cs typeface="Lato"/>
                <a:sym typeface="Lato"/>
              </a:rPr>
              <a:t>Validate graph state</a:t>
            </a:r>
          </a:p>
          <a:p>
            <a:pPr marL="285750" lvl="0" indent="-285750">
              <a:spcBef>
                <a:spcPts val="600"/>
              </a:spcBef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2185C5"/>
                </a:solidFill>
                <a:latin typeface="Lato"/>
                <a:ea typeface="Lato"/>
                <a:cs typeface="Lato"/>
                <a:sym typeface="Lato"/>
              </a:rPr>
              <a:t>Resolve merge conflicts</a:t>
            </a:r>
            <a:endParaRPr lang="en-US" dirty="0">
              <a:solidFill>
                <a:srgbClr val="2185C5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>
              <a:spcBef>
                <a:spcPts val="600"/>
              </a:spcBef>
              <a:buClr>
                <a:srgbClr val="000000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ts val="600"/>
              </a:spcBef>
            </a:pPr>
            <a:endParaRPr lang="en"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56395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Straight Connector 124"/>
          <p:cNvCxnSpPr>
            <a:stCxn id="61" idx="2"/>
            <a:endCxn id="57" idx="0"/>
          </p:cNvCxnSpPr>
          <p:nvPr/>
        </p:nvCxnSpPr>
        <p:spPr>
          <a:xfrm>
            <a:off x="3441760" y="3531936"/>
            <a:ext cx="4921" cy="1044565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31" idx="4"/>
            <a:endCxn id="45" idx="0"/>
          </p:cNvCxnSpPr>
          <p:nvPr/>
        </p:nvCxnSpPr>
        <p:spPr>
          <a:xfrm flipH="1">
            <a:off x="761387" y="3553790"/>
            <a:ext cx="97349" cy="1026364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29" idx="4"/>
            <a:endCxn id="45" idx="0"/>
          </p:cNvCxnSpPr>
          <p:nvPr/>
        </p:nvCxnSpPr>
        <p:spPr>
          <a:xfrm>
            <a:off x="384542" y="3553790"/>
            <a:ext cx="376845" cy="1026364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35" idx="4"/>
            <a:endCxn id="45" idx="0"/>
          </p:cNvCxnSpPr>
          <p:nvPr/>
        </p:nvCxnSpPr>
        <p:spPr>
          <a:xfrm flipH="1">
            <a:off x="761387" y="3553790"/>
            <a:ext cx="573619" cy="1026364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33" idx="4"/>
            <a:endCxn id="54" idx="0"/>
          </p:cNvCxnSpPr>
          <p:nvPr/>
        </p:nvCxnSpPr>
        <p:spPr>
          <a:xfrm flipH="1">
            <a:off x="2812729" y="3547088"/>
            <a:ext cx="226686" cy="1035783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61" idx="2"/>
            <a:endCxn id="53" idx="0"/>
          </p:cNvCxnSpPr>
          <p:nvPr/>
        </p:nvCxnSpPr>
        <p:spPr>
          <a:xfrm flipH="1">
            <a:off x="2814743" y="3531936"/>
            <a:ext cx="627017" cy="1044006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32" idx="4"/>
            <a:endCxn id="48" idx="0"/>
          </p:cNvCxnSpPr>
          <p:nvPr/>
        </p:nvCxnSpPr>
        <p:spPr>
          <a:xfrm flipH="1">
            <a:off x="1799706" y="3557268"/>
            <a:ext cx="764830" cy="1031491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0" y="420624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K-Partite Graph Summarization</a:t>
            </a:r>
          </a:p>
        </p:txBody>
      </p:sp>
      <p:sp>
        <p:nvSpPr>
          <p:cNvPr id="44" name="Shape 164"/>
          <p:cNvSpPr/>
          <p:nvPr/>
        </p:nvSpPr>
        <p:spPr>
          <a:xfrm>
            <a:off x="612968" y="4561381"/>
            <a:ext cx="292608" cy="292608"/>
          </a:xfrm>
          <a:prstGeom prst="ellipse">
            <a:avLst/>
          </a:prstGeom>
          <a:solidFill>
            <a:srgbClr val="F3276C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65400" y="4580154"/>
            <a:ext cx="391974" cy="27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200" b="1">
                <a:solidFill>
                  <a:srgbClr val="FFFFFF"/>
                </a:solidFill>
                <a:latin typeface="Lato"/>
                <a:ea typeface="Lato"/>
                <a:cs typeface="Lato"/>
              </a:defRPr>
            </a:lvl1pPr>
          </a:lstStyle>
          <a:p>
            <a:r>
              <a:rPr lang="en-US" kern="0" dirty="0" smtClean="0">
                <a:sym typeface="Arial"/>
              </a:rPr>
              <a:t>12</a:t>
            </a:r>
            <a:endParaRPr lang="en-US" kern="0" dirty="0">
              <a:sym typeface="Arial"/>
            </a:endParaRPr>
          </a:p>
        </p:txBody>
      </p:sp>
      <p:sp>
        <p:nvSpPr>
          <p:cNvPr id="47" name="Shape 164"/>
          <p:cNvSpPr/>
          <p:nvPr/>
        </p:nvSpPr>
        <p:spPr>
          <a:xfrm>
            <a:off x="1645057" y="4576644"/>
            <a:ext cx="292608" cy="292608"/>
          </a:xfrm>
          <a:prstGeom prst="ellipse">
            <a:avLst/>
          </a:prstGeom>
          <a:solidFill>
            <a:srgbClr val="F3276C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603719" y="4588759"/>
            <a:ext cx="391974" cy="27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200" b="1">
                <a:solidFill>
                  <a:srgbClr val="FFFFFF"/>
                </a:solidFill>
                <a:latin typeface="Lato"/>
                <a:ea typeface="Lato"/>
                <a:cs typeface="Lato"/>
              </a:defRPr>
            </a:lvl1pPr>
          </a:lstStyle>
          <a:p>
            <a:r>
              <a:rPr lang="en-US" kern="0" dirty="0" smtClean="0">
                <a:sym typeface="Arial"/>
              </a:rPr>
              <a:t>13</a:t>
            </a:r>
            <a:endParaRPr lang="en-US" kern="0" dirty="0">
              <a:sym typeface="Arial"/>
            </a:endParaRPr>
          </a:p>
        </p:txBody>
      </p:sp>
      <p:sp>
        <p:nvSpPr>
          <p:cNvPr id="53" name="Shape 164"/>
          <p:cNvSpPr/>
          <p:nvPr/>
        </p:nvSpPr>
        <p:spPr>
          <a:xfrm>
            <a:off x="2668439" y="4575942"/>
            <a:ext cx="292608" cy="292608"/>
          </a:xfrm>
          <a:prstGeom prst="ellipse">
            <a:avLst/>
          </a:prstGeom>
          <a:solidFill>
            <a:srgbClr val="F3276C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616742" y="4582871"/>
            <a:ext cx="391974" cy="27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200" b="1">
                <a:solidFill>
                  <a:srgbClr val="FFFFFF"/>
                </a:solidFill>
                <a:latin typeface="Lato"/>
                <a:ea typeface="Lato"/>
                <a:cs typeface="Lato"/>
              </a:defRPr>
            </a:lvl1pPr>
          </a:lstStyle>
          <a:p>
            <a:r>
              <a:rPr lang="en-US" kern="0" dirty="0" smtClean="0">
                <a:sym typeface="Arial"/>
              </a:rPr>
              <a:t>15</a:t>
            </a:r>
            <a:endParaRPr lang="en-US" kern="0" dirty="0">
              <a:sym typeface="Arial"/>
            </a:endParaRPr>
          </a:p>
        </p:txBody>
      </p:sp>
      <p:sp>
        <p:nvSpPr>
          <p:cNvPr id="56" name="Shape 164"/>
          <p:cNvSpPr/>
          <p:nvPr/>
        </p:nvSpPr>
        <p:spPr>
          <a:xfrm>
            <a:off x="3305576" y="4568134"/>
            <a:ext cx="292608" cy="292608"/>
          </a:xfrm>
          <a:prstGeom prst="ellipse">
            <a:avLst/>
          </a:prstGeom>
          <a:solidFill>
            <a:srgbClr val="F3276C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250694" y="4576501"/>
            <a:ext cx="391974" cy="27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200" b="1">
                <a:solidFill>
                  <a:srgbClr val="FFFFFF"/>
                </a:solidFill>
                <a:latin typeface="Lato"/>
                <a:ea typeface="Lato"/>
                <a:cs typeface="Lato"/>
              </a:defRPr>
            </a:lvl1pPr>
          </a:lstStyle>
          <a:p>
            <a:r>
              <a:rPr lang="en-US" kern="0" dirty="0" smtClean="0">
                <a:sym typeface="Arial"/>
              </a:rPr>
              <a:t>16</a:t>
            </a:r>
            <a:endParaRPr lang="en-US" kern="0" dirty="0">
              <a:sym typeface="Arial"/>
            </a:endParaRPr>
          </a:p>
        </p:txBody>
      </p:sp>
      <p:cxnSp>
        <p:nvCxnSpPr>
          <p:cNvPr id="73" name="Straight Connector 72"/>
          <p:cNvCxnSpPr>
            <a:endCxn id="29" idx="0"/>
          </p:cNvCxnSpPr>
          <p:nvPr/>
        </p:nvCxnSpPr>
        <p:spPr>
          <a:xfrm>
            <a:off x="384542" y="2261018"/>
            <a:ext cx="0" cy="1000164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endCxn id="31" idx="0"/>
          </p:cNvCxnSpPr>
          <p:nvPr/>
        </p:nvCxnSpPr>
        <p:spPr>
          <a:xfrm>
            <a:off x="384542" y="2261018"/>
            <a:ext cx="474194" cy="1000164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endCxn id="35" idx="0"/>
          </p:cNvCxnSpPr>
          <p:nvPr/>
        </p:nvCxnSpPr>
        <p:spPr>
          <a:xfrm>
            <a:off x="383504" y="2261018"/>
            <a:ext cx="951502" cy="1000164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20" idx="4"/>
            <a:endCxn id="29" idx="0"/>
          </p:cNvCxnSpPr>
          <p:nvPr/>
        </p:nvCxnSpPr>
        <p:spPr>
          <a:xfrm flipH="1">
            <a:off x="384542" y="2261018"/>
            <a:ext cx="563620" cy="1000164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20" idx="4"/>
            <a:endCxn id="35" idx="0"/>
          </p:cNvCxnSpPr>
          <p:nvPr/>
        </p:nvCxnSpPr>
        <p:spPr>
          <a:xfrm>
            <a:off x="948162" y="2261018"/>
            <a:ext cx="386844" cy="1000164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endCxn id="35" idx="0"/>
          </p:cNvCxnSpPr>
          <p:nvPr/>
        </p:nvCxnSpPr>
        <p:spPr>
          <a:xfrm flipH="1">
            <a:off x="1335006" y="2261018"/>
            <a:ext cx="630235" cy="1000164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22" idx="4"/>
            <a:endCxn id="32" idx="0"/>
          </p:cNvCxnSpPr>
          <p:nvPr/>
        </p:nvCxnSpPr>
        <p:spPr>
          <a:xfrm>
            <a:off x="1965241" y="2261018"/>
            <a:ext cx="599295" cy="1003642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22" idx="4"/>
            <a:endCxn id="33" idx="0"/>
          </p:cNvCxnSpPr>
          <p:nvPr/>
        </p:nvCxnSpPr>
        <p:spPr>
          <a:xfrm>
            <a:off x="1965241" y="2261018"/>
            <a:ext cx="1074174" cy="993462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24" idx="4"/>
            <a:endCxn id="32" idx="0"/>
          </p:cNvCxnSpPr>
          <p:nvPr/>
        </p:nvCxnSpPr>
        <p:spPr>
          <a:xfrm>
            <a:off x="2528861" y="2261018"/>
            <a:ext cx="35675" cy="1003642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24" idx="4"/>
            <a:endCxn id="33" idx="0"/>
          </p:cNvCxnSpPr>
          <p:nvPr/>
        </p:nvCxnSpPr>
        <p:spPr>
          <a:xfrm>
            <a:off x="2528861" y="2261018"/>
            <a:ext cx="510554" cy="993462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24" idx="4"/>
            <a:endCxn id="61" idx="0"/>
          </p:cNvCxnSpPr>
          <p:nvPr/>
        </p:nvCxnSpPr>
        <p:spPr>
          <a:xfrm>
            <a:off x="2528861" y="2261018"/>
            <a:ext cx="912899" cy="993919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28" idx="4"/>
            <a:endCxn id="61" idx="0"/>
          </p:cNvCxnSpPr>
          <p:nvPr/>
        </p:nvCxnSpPr>
        <p:spPr>
          <a:xfrm flipH="1">
            <a:off x="3441760" y="2261018"/>
            <a:ext cx="10015" cy="993919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29" idx="4"/>
            <a:endCxn id="2" idx="0"/>
          </p:cNvCxnSpPr>
          <p:nvPr/>
        </p:nvCxnSpPr>
        <p:spPr>
          <a:xfrm flipH="1">
            <a:off x="382130" y="3553790"/>
            <a:ext cx="2412" cy="1006239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31" idx="4"/>
            <a:endCxn id="2" idx="0"/>
          </p:cNvCxnSpPr>
          <p:nvPr/>
        </p:nvCxnSpPr>
        <p:spPr>
          <a:xfrm flipH="1">
            <a:off x="382130" y="3553790"/>
            <a:ext cx="476606" cy="1006239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32" idx="4"/>
            <a:endCxn id="51" idx="0"/>
          </p:cNvCxnSpPr>
          <p:nvPr/>
        </p:nvCxnSpPr>
        <p:spPr>
          <a:xfrm flipH="1">
            <a:off x="2402766" y="3557268"/>
            <a:ext cx="161770" cy="1043646"/>
          </a:xfrm>
          <a:prstGeom prst="line">
            <a:avLst/>
          </a:prstGeom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33" idx="4"/>
            <a:endCxn id="51" idx="0"/>
          </p:cNvCxnSpPr>
          <p:nvPr/>
        </p:nvCxnSpPr>
        <p:spPr>
          <a:xfrm flipH="1">
            <a:off x="2402766" y="3547088"/>
            <a:ext cx="636649" cy="1053826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61" idx="2"/>
            <a:endCxn id="51" idx="0"/>
          </p:cNvCxnSpPr>
          <p:nvPr/>
        </p:nvCxnSpPr>
        <p:spPr>
          <a:xfrm flipH="1">
            <a:off x="2402766" y="3531936"/>
            <a:ext cx="1038994" cy="1068978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hape 164"/>
          <p:cNvSpPr/>
          <p:nvPr/>
        </p:nvSpPr>
        <p:spPr>
          <a:xfrm>
            <a:off x="238238" y="1968410"/>
            <a:ext cx="292608" cy="292608"/>
          </a:xfrm>
          <a:prstGeom prst="ellipse">
            <a:avLst/>
          </a:prstGeom>
          <a:solidFill>
            <a:srgbClr val="FF9715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0</a:t>
            </a:r>
          </a:p>
        </p:txBody>
      </p:sp>
      <p:sp>
        <p:nvSpPr>
          <p:cNvPr id="20" name="Shape 164"/>
          <p:cNvSpPr/>
          <p:nvPr/>
        </p:nvSpPr>
        <p:spPr>
          <a:xfrm>
            <a:off x="801858" y="1968410"/>
            <a:ext cx="292608" cy="292608"/>
          </a:xfrm>
          <a:prstGeom prst="ellipse">
            <a:avLst/>
          </a:prstGeom>
          <a:solidFill>
            <a:srgbClr val="FF9715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</a:t>
            </a:r>
          </a:p>
        </p:txBody>
      </p:sp>
      <p:sp>
        <p:nvSpPr>
          <p:cNvPr id="22" name="Shape 164"/>
          <p:cNvSpPr/>
          <p:nvPr/>
        </p:nvSpPr>
        <p:spPr>
          <a:xfrm>
            <a:off x="1818937" y="1968410"/>
            <a:ext cx="292608" cy="292608"/>
          </a:xfrm>
          <a:prstGeom prst="ellipse">
            <a:avLst/>
          </a:prstGeom>
          <a:solidFill>
            <a:srgbClr val="FF9715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</a:t>
            </a:r>
          </a:p>
        </p:txBody>
      </p:sp>
      <p:sp>
        <p:nvSpPr>
          <p:cNvPr id="32" name="Shape 164"/>
          <p:cNvSpPr/>
          <p:nvPr/>
        </p:nvSpPr>
        <p:spPr>
          <a:xfrm>
            <a:off x="2418232" y="3264660"/>
            <a:ext cx="292608" cy="292608"/>
          </a:xfrm>
          <a:prstGeom prst="ellipse">
            <a:avLst/>
          </a:prstGeom>
          <a:solidFill>
            <a:srgbClr val="91D5FD"/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8</a:t>
            </a:r>
          </a:p>
        </p:txBody>
      </p:sp>
      <p:sp>
        <p:nvSpPr>
          <p:cNvPr id="33" name="Shape 164"/>
          <p:cNvSpPr/>
          <p:nvPr/>
        </p:nvSpPr>
        <p:spPr>
          <a:xfrm>
            <a:off x="2893111" y="3254480"/>
            <a:ext cx="292608" cy="292608"/>
          </a:xfrm>
          <a:prstGeom prst="ellipse">
            <a:avLst/>
          </a:prstGeom>
          <a:solidFill>
            <a:srgbClr val="91D5FD"/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9</a:t>
            </a:r>
          </a:p>
        </p:txBody>
      </p:sp>
      <p:sp>
        <p:nvSpPr>
          <p:cNvPr id="24" name="Shape 164"/>
          <p:cNvSpPr/>
          <p:nvPr/>
        </p:nvSpPr>
        <p:spPr>
          <a:xfrm>
            <a:off x="2382557" y="1968410"/>
            <a:ext cx="292608" cy="292608"/>
          </a:xfrm>
          <a:prstGeom prst="ellipse">
            <a:avLst/>
          </a:prstGeom>
          <a:solidFill>
            <a:srgbClr val="FF9715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3</a:t>
            </a:r>
          </a:p>
        </p:txBody>
      </p:sp>
      <p:sp>
        <p:nvSpPr>
          <p:cNvPr id="60" name="Shape 164"/>
          <p:cNvSpPr/>
          <p:nvPr/>
        </p:nvSpPr>
        <p:spPr>
          <a:xfrm>
            <a:off x="3305471" y="3246665"/>
            <a:ext cx="292608" cy="292608"/>
          </a:xfrm>
          <a:prstGeom prst="ellipse">
            <a:avLst/>
          </a:prstGeom>
          <a:solidFill>
            <a:srgbClr val="91D5FD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245773" y="3254937"/>
            <a:ext cx="391974" cy="27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200" b="1">
                <a:solidFill>
                  <a:srgbClr val="FFFFFF"/>
                </a:solidFill>
                <a:latin typeface="Lato"/>
                <a:ea typeface="Lato"/>
                <a:cs typeface="Lato"/>
              </a:defRPr>
            </a:lvl1pPr>
          </a:lstStyle>
          <a:p>
            <a:r>
              <a:rPr lang="en-US" kern="0" dirty="0" smtClean="0">
                <a:sym typeface="Arial"/>
              </a:rPr>
              <a:t>10</a:t>
            </a:r>
            <a:endParaRPr lang="en-US" kern="0" dirty="0">
              <a:sym typeface="Arial"/>
            </a:endParaRPr>
          </a:p>
        </p:txBody>
      </p:sp>
      <p:sp>
        <p:nvSpPr>
          <p:cNvPr id="28" name="Shape 164"/>
          <p:cNvSpPr/>
          <p:nvPr/>
        </p:nvSpPr>
        <p:spPr>
          <a:xfrm>
            <a:off x="3305471" y="1968410"/>
            <a:ext cx="292608" cy="292608"/>
          </a:xfrm>
          <a:prstGeom prst="ellipse">
            <a:avLst/>
          </a:prstGeom>
          <a:solidFill>
            <a:srgbClr val="FF9715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4</a:t>
            </a:r>
          </a:p>
        </p:txBody>
      </p:sp>
      <p:sp>
        <p:nvSpPr>
          <p:cNvPr id="29" name="Shape 164"/>
          <p:cNvSpPr/>
          <p:nvPr/>
        </p:nvSpPr>
        <p:spPr>
          <a:xfrm>
            <a:off x="238238" y="3261182"/>
            <a:ext cx="292608" cy="292608"/>
          </a:xfrm>
          <a:prstGeom prst="ellipse">
            <a:avLst/>
          </a:prstGeom>
          <a:solidFill>
            <a:srgbClr val="91D5FD"/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5</a:t>
            </a:r>
          </a:p>
        </p:txBody>
      </p:sp>
      <p:sp>
        <p:nvSpPr>
          <p:cNvPr id="31" name="Shape 164"/>
          <p:cNvSpPr/>
          <p:nvPr/>
        </p:nvSpPr>
        <p:spPr>
          <a:xfrm>
            <a:off x="712432" y="3261182"/>
            <a:ext cx="292608" cy="292608"/>
          </a:xfrm>
          <a:prstGeom prst="ellipse">
            <a:avLst/>
          </a:prstGeom>
          <a:solidFill>
            <a:srgbClr val="91D5FD"/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6</a:t>
            </a:r>
          </a:p>
        </p:txBody>
      </p:sp>
      <p:sp>
        <p:nvSpPr>
          <p:cNvPr id="35" name="Shape 164"/>
          <p:cNvSpPr/>
          <p:nvPr/>
        </p:nvSpPr>
        <p:spPr>
          <a:xfrm>
            <a:off x="1188702" y="3261182"/>
            <a:ext cx="292608" cy="292608"/>
          </a:xfrm>
          <a:prstGeom prst="ellipse">
            <a:avLst/>
          </a:prstGeom>
          <a:solidFill>
            <a:srgbClr val="91D5FD"/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7</a:t>
            </a:r>
          </a:p>
        </p:txBody>
      </p:sp>
      <p:sp>
        <p:nvSpPr>
          <p:cNvPr id="50" name="Shape 164"/>
          <p:cNvSpPr/>
          <p:nvPr/>
        </p:nvSpPr>
        <p:spPr>
          <a:xfrm>
            <a:off x="2266191" y="4593304"/>
            <a:ext cx="292608" cy="292608"/>
          </a:xfrm>
          <a:prstGeom prst="ellipse">
            <a:avLst/>
          </a:prstGeom>
          <a:solidFill>
            <a:srgbClr val="F3276C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206779" y="4600914"/>
            <a:ext cx="391974" cy="27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200" b="1">
                <a:solidFill>
                  <a:srgbClr val="FFFFFF"/>
                </a:solidFill>
                <a:latin typeface="Lato"/>
                <a:ea typeface="Lato"/>
                <a:cs typeface="Lato"/>
              </a:defRPr>
            </a:lvl1pPr>
          </a:lstStyle>
          <a:p>
            <a:r>
              <a:rPr lang="en-US" kern="0" dirty="0" smtClean="0">
                <a:sym typeface="Arial"/>
              </a:rPr>
              <a:t>14</a:t>
            </a:r>
            <a:endParaRPr lang="en-US" kern="0" dirty="0">
              <a:sym typeface="Arial"/>
            </a:endParaRPr>
          </a:p>
        </p:txBody>
      </p:sp>
      <p:sp>
        <p:nvSpPr>
          <p:cNvPr id="42" name="Shape 164"/>
          <p:cNvSpPr/>
          <p:nvPr/>
        </p:nvSpPr>
        <p:spPr>
          <a:xfrm>
            <a:off x="236199" y="4554279"/>
            <a:ext cx="292608" cy="292608"/>
          </a:xfrm>
          <a:prstGeom prst="ellipse">
            <a:avLst/>
          </a:prstGeom>
          <a:solidFill>
            <a:srgbClr val="F3276C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6143" y="4560029"/>
            <a:ext cx="391974" cy="27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200" b="1">
                <a:solidFill>
                  <a:srgbClr val="FFFFFF"/>
                </a:solidFill>
                <a:latin typeface="Lato"/>
                <a:ea typeface="Lato"/>
                <a:cs typeface="Lato"/>
              </a:defRPr>
            </a:lvl1pPr>
          </a:lstStyle>
          <a:p>
            <a:r>
              <a:rPr lang="en-US" kern="0" dirty="0" smtClean="0">
                <a:sym typeface="Arial"/>
              </a:rPr>
              <a:t>11</a:t>
            </a:r>
            <a:endParaRPr lang="en-US" kern="0" dirty="0">
              <a:sym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7734" y="1242477"/>
            <a:ext cx="3682418" cy="307777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US" sz="1400" b="1" kern="0" dirty="0">
                <a:solidFill>
                  <a:srgbClr val="FFFFFF"/>
                </a:solidFill>
                <a:cs typeface="Arial"/>
                <a:sym typeface="Arial"/>
              </a:rPr>
              <a:t>Message Shuffling Phase [ Super step 0 ]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03803" y="2479933"/>
            <a:ext cx="789831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2185C5"/>
                </a:solidFill>
              </a:rPr>
              <a:t>Each vertex want to match with its type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C00000"/>
                </a:solidFill>
              </a:rPr>
              <a:t>But same type of vertices do not know each other they are 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    hidden from each other!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C00000"/>
                </a:solidFill>
              </a:rPr>
              <a:t>How to match?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C00000"/>
                </a:solidFill>
              </a:rPr>
              <a:t>How to enable matching (communication) between hidden type vertices?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2185C5"/>
                </a:solidFill>
              </a:rPr>
              <a:t>Each vertex knows about their </a:t>
            </a:r>
            <a:r>
              <a:rPr lang="en-US" dirty="0" err="1" smtClean="0">
                <a:solidFill>
                  <a:srgbClr val="2185C5"/>
                </a:solidFill>
              </a:rPr>
              <a:t>neighbour</a:t>
            </a:r>
            <a:endParaRPr lang="en-US" dirty="0" smtClean="0">
              <a:solidFill>
                <a:srgbClr val="2185C5"/>
              </a:solidFill>
            </a:endParaRPr>
          </a:p>
          <a:p>
            <a:endParaRPr lang="en-US" dirty="0">
              <a:solidFill>
                <a:srgbClr val="2185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70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Straight Connector 124"/>
          <p:cNvCxnSpPr>
            <a:stCxn id="61" idx="2"/>
            <a:endCxn id="57" idx="0"/>
          </p:cNvCxnSpPr>
          <p:nvPr/>
        </p:nvCxnSpPr>
        <p:spPr>
          <a:xfrm>
            <a:off x="3441760" y="3531936"/>
            <a:ext cx="4921" cy="1044565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31" idx="4"/>
            <a:endCxn id="45" idx="0"/>
          </p:cNvCxnSpPr>
          <p:nvPr/>
        </p:nvCxnSpPr>
        <p:spPr>
          <a:xfrm flipH="1">
            <a:off x="761387" y="3553790"/>
            <a:ext cx="97349" cy="1026364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29" idx="4"/>
            <a:endCxn id="45" idx="0"/>
          </p:cNvCxnSpPr>
          <p:nvPr/>
        </p:nvCxnSpPr>
        <p:spPr>
          <a:xfrm>
            <a:off x="384542" y="3553790"/>
            <a:ext cx="376845" cy="1026364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35" idx="4"/>
            <a:endCxn id="45" idx="0"/>
          </p:cNvCxnSpPr>
          <p:nvPr/>
        </p:nvCxnSpPr>
        <p:spPr>
          <a:xfrm flipH="1">
            <a:off x="761387" y="3553790"/>
            <a:ext cx="573619" cy="1026364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33" idx="4"/>
            <a:endCxn id="54" idx="0"/>
          </p:cNvCxnSpPr>
          <p:nvPr/>
        </p:nvCxnSpPr>
        <p:spPr>
          <a:xfrm flipH="1">
            <a:off x="2812729" y="3547088"/>
            <a:ext cx="226686" cy="1035783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61" idx="2"/>
            <a:endCxn id="53" idx="0"/>
          </p:cNvCxnSpPr>
          <p:nvPr/>
        </p:nvCxnSpPr>
        <p:spPr>
          <a:xfrm flipH="1">
            <a:off x="2814743" y="3531936"/>
            <a:ext cx="627017" cy="1044006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32" idx="4"/>
            <a:endCxn id="48" idx="0"/>
          </p:cNvCxnSpPr>
          <p:nvPr/>
        </p:nvCxnSpPr>
        <p:spPr>
          <a:xfrm flipH="1">
            <a:off x="1799706" y="3557268"/>
            <a:ext cx="764830" cy="1031491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0" y="420624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K-Partite Graph Summarization</a:t>
            </a:r>
          </a:p>
        </p:txBody>
      </p:sp>
      <p:sp>
        <p:nvSpPr>
          <p:cNvPr id="44" name="Shape 164"/>
          <p:cNvSpPr/>
          <p:nvPr/>
        </p:nvSpPr>
        <p:spPr>
          <a:xfrm>
            <a:off x="612968" y="4561381"/>
            <a:ext cx="292608" cy="292608"/>
          </a:xfrm>
          <a:prstGeom prst="ellipse">
            <a:avLst/>
          </a:prstGeom>
          <a:solidFill>
            <a:srgbClr val="F3276C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65400" y="4580154"/>
            <a:ext cx="391974" cy="27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200" b="1">
                <a:solidFill>
                  <a:srgbClr val="FFFFFF"/>
                </a:solidFill>
                <a:latin typeface="Lato"/>
                <a:ea typeface="Lato"/>
                <a:cs typeface="Lato"/>
              </a:defRPr>
            </a:lvl1pPr>
          </a:lstStyle>
          <a:p>
            <a:r>
              <a:rPr lang="en-US" kern="0" dirty="0" smtClean="0">
                <a:sym typeface="Arial"/>
              </a:rPr>
              <a:t>12</a:t>
            </a:r>
            <a:endParaRPr lang="en-US" kern="0" dirty="0">
              <a:sym typeface="Arial"/>
            </a:endParaRPr>
          </a:p>
        </p:txBody>
      </p:sp>
      <p:sp>
        <p:nvSpPr>
          <p:cNvPr id="47" name="Shape 164"/>
          <p:cNvSpPr/>
          <p:nvPr/>
        </p:nvSpPr>
        <p:spPr>
          <a:xfrm>
            <a:off x="1645057" y="4576644"/>
            <a:ext cx="292608" cy="292608"/>
          </a:xfrm>
          <a:prstGeom prst="ellipse">
            <a:avLst/>
          </a:prstGeom>
          <a:solidFill>
            <a:srgbClr val="F3276C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603719" y="4588759"/>
            <a:ext cx="391974" cy="27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200" b="1">
                <a:solidFill>
                  <a:srgbClr val="FFFFFF"/>
                </a:solidFill>
                <a:latin typeface="Lato"/>
                <a:ea typeface="Lato"/>
                <a:cs typeface="Lato"/>
              </a:defRPr>
            </a:lvl1pPr>
          </a:lstStyle>
          <a:p>
            <a:r>
              <a:rPr lang="en-US" kern="0" dirty="0" smtClean="0">
                <a:sym typeface="Arial"/>
              </a:rPr>
              <a:t>13</a:t>
            </a:r>
            <a:endParaRPr lang="en-US" kern="0" dirty="0">
              <a:sym typeface="Arial"/>
            </a:endParaRPr>
          </a:p>
        </p:txBody>
      </p:sp>
      <p:sp>
        <p:nvSpPr>
          <p:cNvPr id="53" name="Shape 164"/>
          <p:cNvSpPr/>
          <p:nvPr/>
        </p:nvSpPr>
        <p:spPr>
          <a:xfrm>
            <a:off x="2668439" y="4575942"/>
            <a:ext cx="292608" cy="292608"/>
          </a:xfrm>
          <a:prstGeom prst="ellipse">
            <a:avLst/>
          </a:prstGeom>
          <a:solidFill>
            <a:srgbClr val="F3276C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616742" y="4582871"/>
            <a:ext cx="391974" cy="27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200" b="1">
                <a:solidFill>
                  <a:srgbClr val="FFFFFF"/>
                </a:solidFill>
                <a:latin typeface="Lato"/>
                <a:ea typeface="Lato"/>
                <a:cs typeface="Lato"/>
              </a:defRPr>
            </a:lvl1pPr>
          </a:lstStyle>
          <a:p>
            <a:r>
              <a:rPr lang="en-US" kern="0" dirty="0" smtClean="0">
                <a:sym typeface="Arial"/>
              </a:rPr>
              <a:t>15</a:t>
            </a:r>
            <a:endParaRPr lang="en-US" kern="0" dirty="0">
              <a:sym typeface="Arial"/>
            </a:endParaRPr>
          </a:p>
        </p:txBody>
      </p:sp>
      <p:sp>
        <p:nvSpPr>
          <p:cNvPr id="56" name="Shape 164"/>
          <p:cNvSpPr/>
          <p:nvPr/>
        </p:nvSpPr>
        <p:spPr>
          <a:xfrm>
            <a:off x="3305576" y="4568134"/>
            <a:ext cx="292608" cy="292608"/>
          </a:xfrm>
          <a:prstGeom prst="ellipse">
            <a:avLst/>
          </a:prstGeom>
          <a:solidFill>
            <a:srgbClr val="F3276C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250694" y="4576501"/>
            <a:ext cx="391974" cy="27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200" b="1">
                <a:solidFill>
                  <a:srgbClr val="FFFFFF"/>
                </a:solidFill>
                <a:latin typeface="Lato"/>
                <a:ea typeface="Lato"/>
                <a:cs typeface="Lato"/>
              </a:defRPr>
            </a:lvl1pPr>
          </a:lstStyle>
          <a:p>
            <a:r>
              <a:rPr lang="en-US" kern="0" dirty="0" smtClean="0">
                <a:sym typeface="Arial"/>
              </a:rPr>
              <a:t>16</a:t>
            </a:r>
            <a:endParaRPr lang="en-US" kern="0" dirty="0">
              <a:sym typeface="Arial"/>
            </a:endParaRPr>
          </a:p>
        </p:txBody>
      </p:sp>
      <p:cxnSp>
        <p:nvCxnSpPr>
          <p:cNvPr id="73" name="Straight Connector 72"/>
          <p:cNvCxnSpPr>
            <a:endCxn id="29" idx="0"/>
          </p:cNvCxnSpPr>
          <p:nvPr/>
        </p:nvCxnSpPr>
        <p:spPr>
          <a:xfrm>
            <a:off x="384542" y="2261018"/>
            <a:ext cx="0" cy="1000164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endCxn id="31" idx="0"/>
          </p:cNvCxnSpPr>
          <p:nvPr/>
        </p:nvCxnSpPr>
        <p:spPr>
          <a:xfrm>
            <a:off x="384542" y="2261018"/>
            <a:ext cx="474194" cy="1000164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endCxn id="35" idx="0"/>
          </p:cNvCxnSpPr>
          <p:nvPr/>
        </p:nvCxnSpPr>
        <p:spPr>
          <a:xfrm>
            <a:off x="383504" y="2261018"/>
            <a:ext cx="951502" cy="1000164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20" idx="4"/>
            <a:endCxn id="29" idx="0"/>
          </p:cNvCxnSpPr>
          <p:nvPr/>
        </p:nvCxnSpPr>
        <p:spPr>
          <a:xfrm flipH="1">
            <a:off x="384542" y="2261018"/>
            <a:ext cx="563620" cy="1000164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20" idx="4"/>
            <a:endCxn id="35" idx="0"/>
          </p:cNvCxnSpPr>
          <p:nvPr/>
        </p:nvCxnSpPr>
        <p:spPr>
          <a:xfrm>
            <a:off x="948162" y="2261018"/>
            <a:ext cx="386844" cy="1000164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endCxn id="35" idx="0"/>
          </p:cNvCxnSpPr>
          <p:nvPr/>
        </p:nvCxnSpPr>
        <p:spPr>
          <a:xfrm flipH="1">
            <a:off x="1335006" y="2261018"/>
            <a:ext cx="630235" cy="1000164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22" idx="4"/>
            <a:endCxn id="32" idx="0"/>
          </p:cNvCxnSpPr>
          <p:nvPr/>
        </p:nvCxnSpPr>
        <p:spPr>
          <a:xfrm>
            <a:off x="1965241" y="2261018"/>
            <a:ext cx="599295" cy="1003642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22" idx="4"/>
            <a:endCxn id="33" idx="0"/>
          </p:cNvCxnSpPr>
          <p:nvPr/>
        </p:nvCxnSpPr>
        <p:spPr>
          <a:xfrm>
            <a:off x="1965241" y="2261018"/>
            <a:ext cx="1074174" cy="993462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24" idx="4"/>
            <a:endCxn id="32" idx="0"/>
          </p:cNvCxnSpPr>
          <p:nvPr/>
        </p:nvCxnSpPr>
        <p:spPr>
          <a:xfrm>
            <a:off x="2528861" y="2261018"/>
            <a:ext cx="35675" cy="1003642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24" idx="4"/>
            <a:endCxn id="33" idx="0"/>
          </p:cNvCxnSpPr>
          <p:nvPr/>
        </p:nvCxnSpPr>
        <p:spPr>
          <a:xfrm>
            <a:off x="2528861" y="2261018"/>
            <a:ext cx="510554" cy="993462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24" idx="4"/>
            <a:endCxn id="61" idx="0"/>
          </p:cNvCxnSpPr>
          <p:nvPr/>
        </p:nvCxnSpPr>
        <p:spPr>
          <a:xfrm>
            <a:off x="2528861" y="2261018"/>
            <a:ext cx="912899" cy="993919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28" idx="4"/>
            <a:endCxn id="61" idx="0"/>
          </p:cNvCxnSpPr>
          <p:nvPr/>
        </p:nvCxnSpPr>
        <p:spPr>
          <a:xfrm flipH="1">
            <a:off x="3441760" y="2261018"/>
            <a:ext cx="10015" cy="993919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29" idx="4"/>
            <a:endCxn id="2" idx="0"/>
          </p:cNvCxnSpPr>
          <p:nvPr/>
        </p:nvCxnSpPr>
        <p:spPr>
          <a:xfrm flipH="1">
            <a:off x="382130" y="3553790"/>
            <a:ext cx="2412" cy="1006239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31" idx="4"/>
            <a:endCxn id="2" idx="0"/>
          </p:cNvCxnSpPr>
          <p:nvPr/>
        </p:nvCxnSpPr>
        <p:spPr>
          <a:xfrm flipH="1">
            <a:off x="382130" y="3553790"/>
            <a:ext cx="476606" cy="1006239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32" idx="4"/>
            <a:endCxn id="51" idx="0"/>
          </p:cNvCxnSpPr>
          <p:nvPr/>
        </p:nvCxnSpPr>
        <p:spPr>
          <a:xfrm flipH="1">
            <a:off x="2402766" y="3557268"/>
            <a:ext cx="161770" cy="1043646"/>
          </a:xfrm>
          <a:prstGeom prst="line">
            <a:avLst/>
          </a:prstGeom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33" idx="4"/>
            <a:endCxn id="51" idx="0"/>
          </p:cNvCxnSpPr>
          <p:nvPr/>
        </p:nvCxnSpPr>
        <p:spPr>
          <a:xfrm flipH="1">
            <a:off x="2402766" y="3547088"/>
            <a:ext cx="636649" cy="1053826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61" idx="2"/>
            <a:endCxn id="51" idx="0"/>
          </p:cNvCxnSpPr>
          <p:nvPr/>
        </p:nvCxnSpPr>
        <p:spPr>
          <a:xfrm flipH="1">
            <a:off x="2402766" y="3531936"/>
            <a:ext cx="1038994" cy="1068978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hape 164"/>
          <p:cNvSpPr/>
          <p:nvPr/>
        </p:nvSpPr>
        <p:spPr>
          <a:xfrm>
            <a:off x="238238" y="1968410"/>
            <a:ext cx="292608" cy="292608"/>
          </a:xfrm>
          <a:prstGeom prst="ellipse">
            <a:avLst/>
          </a:prstGeom>
          <a:solidFill>
            <a:srgbClr val="FF9715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0</a:t>
            </a:r>
          </a:p>
        </p:txBody>
      </p:sp>
      <p:sp>
        <p:nvSpPr>
          <p:cNvPr id="20" name="Shape 164"/>
          <p:cNvSpPr/>
          <p:nvPr/>
        </p:nvSpPr>
        <p:spPr>
          <a:xfrm>
            <a:off x="801858" y="1968410"/>
            <a:ext cx="292608" cy="292608"/>
          </a:xfrm>
          <a:prstGeom prst="ellipse">
            <a:avLst/>
          </a:prstGeom>
          <a:solidFill>
            <a:srgbClr val="FF9715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</a:t>
            </a:r>
          </a:p>
        </p:txBody>
      </p:sp>
      <p:sp>
        <p:nvSpPr>
          <p:cNvPr id="22" name="Shape 164"/>
          <p:cNvSpPr/>
          <p:nvPr/>
        </p:nvSpPr>
        <p:spPr>
          <a:xfrm>
            <a:off x="1818937" y="1968410"/>
            <a:ext cx="292608" cy="292608"/>
          </a:xfrm>
          <a:prstGeom prst="ellipse">
            <a:avLst/>
          </a:prstGeom>
          <a:solidFill>
            <a:srgbClr val="FF9715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</a:t>
            </a:r>
          </a:p>
        </p:txBody>
      </p:sp>
      <p:sp>
        <p:nvSpPr>
          <p:cNvPr id="32" name="Shape 164"/>
          <p:cNvSpPr/>
          <p:nvPr/>
        </p:nvSpPr>
        <p:spPr>
          <a:xfrm>
            <a:off x="2418232" y="3264660"/>
            <a:ext cx="292608" cy="292608"/>
          </a:xfrm>
          <a:prstGeom prst="ellipse">
            <a:avLst/>
          </a:prstGeom>
          <a:solidFill>
            <a:srgbClr val="91D5FD"/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8</a:t>
            </a:r>
          </a:p>
        </p:txBody>
      </p:sp>
      <p:sp>
        <p:nvSpPr>
          <p:cNvPr id="33" name="Shape 164"/>
          <p:cNvSpPr/>
          <p:nvPr/>
        </p:nvSpPr>
        <p:spPr>
          <a:xfrm>
            <a:off x="2893111" y="3254480"/>
            <a:ext cx="292608" cy="292608"/>
          </a:xfrm>
          <a:prstGeom prst="ellipse">
            <a:avLst/>
          </a:prstGeom>
          <a:solidFill>
            <a:srgbClr val="91D5FD"/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9</a:t>
            </a:r>
          </a:p>
        </p:txBody>
      </p:sp>
      <p:sp>
        <p:nvSpPr>
          <p:cNvPr id="24" name="Shape 164"/>
          <p:cNvSpPr/>
          <p:nvPr/>
        </p:nvSpPr>
        <p:spPr>
          <a:xfrm>
            <a:off x="2382557" y="1968410"/>
            <a:ext cx="292608" cy="292608"/>
          </a:xfrm>
          <a:prstGeom prst="ellipse">
            <a:avLst/>
          </a:prstGeom>
          <a:solidFill>
            <a:srgbClr val="FF9715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3</a:t>
            </a:r>
          </a:p>
        </p:txBody>
      </p:sp>
      <p:sp>
        <p:nvSpPr>
          <p:cNvPr id="60" name="Shape 164"/>
          <p:cNvSpPr/>
          <p:nvPr/>
        </p:nvSpPr>
        <p:spPr>
          <a:xfrm>
            <a:off x="3305471" y="3246665"/>
            <a:ext cx="292608" cy="292608"/>
          </a:xfrm>
          <a:prstGeom prst="ellipse">
            <a:avLst/>
          </a:prstGeom>
          <a:solidFill>
            <a:srgbClr val="91D5FD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245773" y="3254937"/>
            <a:ext cx="391974" cy="27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200" b="1">
                <a:solidFill>
                  <a:srgbClr val="FFFFFF"/>
                </a:solidFill>
                <a:latin typeface="Lato"/>
                <a:ea typeface="Lato"/>
                <a:cs typeface="Lato"/>
              </a:defRPr>
            </a:lvl1pPr>
          </a:lstStyle>
          <a:p>
            <a:r>
              <a:rPr lang="en-US" kern="0" dirty="0" smtClean="0">
                <a:sym typeface="Arial"/>
              </a:rPr>
              <a:t>10</a:t>
            </a:r>
            <a:endParaRPr lang="en-US" kern="0" dirty="0">
              <a:sym typeface="Arial"/>
            </a:endParaRPr>
          </a:p>
        </p:txBody>
      </p:sp>
      <p:sp>
        <p:nvSpPr>
          <p:cNvPr id="28" name="Shape 164"/>
          <p:cNvSpPr/>
          <p:nvPr/>
        </p:nvSpPr>
        <p:spPr>
          <a:xfrm>
            <a:off x="3305471" y="1968410"/>
            <a:ext cx="292608" cy="292608"/>
          </a:xfrm>
          <a:prstGeom prst="ellipse">
            <a:avLst/>
          </a:prstGeom>
          <a:solidFill>
            <a:srgbClr val="FF9715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4</a:t>
            </a:r>
          </a:p>
        </p:txBody>
      </p:sp>
      <p:sp>
        <p:nvSpPr>
          <p:cNvPr id="29" name="Shape 164"/>
          <p:cNvSpPr/>
          <p:nvPr/>
        </p:nvSpPr>
        <p:spPr>
          <a:xfrm>
            <a:off x="238238" y="3261182"/>
            <a:ext cx="292608" cy="292608"/>
          </a:xfrm>
          <a:prstGeom prst="ellipse">
            <a:avLst/>
          </a:prstGeom>
          <a:solidFill>
            <a:srgbClr val="91D5FD"/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5</a:t>
            </a:r>
          </a:p>
        </p:txBody>
      </p:sp>
      <p:sp>
        <p:nvSpPr>
          <p:cNvPr id="31" name="Shape 164"/>
          <p:cNvSpPr/>
          <p:nvPr/>
        </p:nvSpPr>
        <p:spPr>
          <a:xfrm>
            <a:off x="712432" y="3261182"/>
            <a:ext cx="292608" cy="292608"/>
          </a:xfrm>
          <a:prstGeom prst="ellipse">
            <a:avLst/>
          </a:prstGeom>
          <a:solidFill>
            <a:srgbClr val="91D5FD"/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6</a:t>
            </a:r>
          </a:p>
        </p:txBody>
      </p:sp>
      <p:sp>
        <p:nvSpPr>
          <p:cNvPr id="35" name="Shape 164"/>
          <p:cNvSpPr/>
          <p:nvPr/>
        </p:nvSpPr>
        <p:spPr>
          <a:xfrm>
            <a:off x="1188702" y="3261182"/>
            <a:ext cx="292608" cy="292608"/>
          </a:xfrm>
          <a:prstGeom prst="ellipse">
            <a:avLst/>
          </a:prstGeom>
          <a:solidFill>
            <a:srgbClr val="91D5FD"/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7</a:t>
            </a:r>
          </a:p>
        </p:txBody>
      </p:sp>
      <p:sp>
        <p:nvSpPr>
          <p:cNvPr id="50" name="Shape 164"/>
          <p:cNvSpPr/>
          <p:nvPr/>
        </p:nvSpPr>
        <p:spPr>
          <a:xfrm>
            <a:off x="2266191" y="4593304"/>
            <a:ext cx="292608" cy="292608"/>
          </a:xfrm>
          <a:prstGeom prst="ellipse">
            <a:avLst/>
          </a:prstGeom>
          <a:solidFill>
            <a:srgbClr val="F3276C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206779" y="4600914"/>
            <a:ext cx="391974" cy="27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200" b="1">
                <a:solidFill>
                  <a:srgbClr val="FFFFFF"/>
                </a:solidFill>
                <a:latin typeface="Lato"/>
                <a:ea typeface="Lato"/>
                <a:cs typeface="Lato"/>
              </a:defRPr>
            </a:lvl1pPr>
          </a:lstStyle>
          <a:p>
            <a:r>
              <a:rPr lang="en-US" kern="0" dirty="0" smtClean="0">
                <a:sym typeface="Arial"/>
              </a:rPr>
              <a:t>14</a:t>
            </a:r>
            <a:endParaRPr lang="en-US" kern="0" dirty="0">
              <a:sym typeface="Arial"/>
            </a:endParaRPr>
          </a:p>
        </p:txBody>
      </p:sp>
      <p:sp>
        <p:nvSpPr>
          <p:cNvPr id="42" name="Shape 164"/>
          <p:cNvSpPr/>
          <p:nvPr/>
        </p:nvSpPr>
        <p:spPr>
          <a:xfrm>
            <a:off x="236199" y="4554279"/>
            <a:ext cx="292608" cy="292608"/>
          </a:xfrm>
          <a:prstGeom prst="ellipse">
            <a:avLst/>
          </a:prstGeom>
          <a:solidFill>
            <a:srgbClr val="F3276C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6143" y="4560029"/>
            <a:ext cx="391974" cy="27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200" b="1">
                <a:solidFill>
                  <a:srgbClr val="FFFFFF"/>
                </a:solidFill>
                <a:latin typeface="Lato"/>
                <a:ea typeface="Lato"/>
                <a:cs typeface="Lato"/>
              </a:defRPr>
            </a:lvl1pPr>
          </a:lstStyle>
          <a:p>
            <a:r>
              <a:rPr lang="en-US" kern="0" dirty="0" smtClean="0">
                <a:sym typeface="Arial"/>
              </a:rPr>
              <a:t>11</a:t>
            </a:r>
            <a:endParaRPr lang="en-US" kern="0" dirty="0">
              <a:sym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7734" y="1242477"/>
            <a:ext cx="3454792" cy="307777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US" sz="1400" b="1" kern="0" dirty="0">
                <a:solidFill>
                  <a:srgbClr val="FFFFFF"/>
                </a:solidFill>
                <a:cs typeface="Arial"/>
                <a:sym typeface="Arial"/>
              </a:rPr>
              <a:t>Message Shuffling Phase [ Algorithm ]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8053" y="1644027"/>
            <a:ext cx="792480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48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20624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K-Partite Graph Summarization</a:t>
            </a:r>
          </a:p>
          <a:p>
            <a:pPr algn="ctr"/>
            <a:endParaRPr lang="en-US" sz="2800" b="1" kern="0" dirty="0">
              <a:solidFill>
                <a:srgbClr val="000000">
                  <a:lumMod val="65000"/>
                  <a:lumOff val="35000"/>
                </a:srgbClr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20" name="Shape 164"/>
          <p:cNvSpPr/>
          <p:nvPr/>
        </p:nvSpPr>
        <p:spPr>
          <a:xfrm>
            <a:off x="801858" y="1968410"/>
            <a:ext cx="292608" cy="292608"/>
          </a:xfrm>
          <a:prstGeom prst="ellipse">
            <a:avLst/>
          </a:prstGeom>
          <a:solidFill>
            <a:srgbClr val="FF9715">
              <a:alpha val="853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</a:t>
            </a:r>
          </a:p>
        </p:txBody>
      </p:sp>
      <p:sp>
        <p:nvSpPr>
          <p:cNvPr id="22" name="Shape 164"/>
          <p:cNvSpPr/>
          <p:nvPr/>
        </p:nvSpPr>
        <p:spPr>
          <a:xfrm>
            <a:off x="1818937" y="1968410"/>
            <a:ext cx="292608" cy="292608"/>
          </a:xfrm>
          <a:prstGeom prst="ellipse">
            <a:avLst/>
          </a:prstGeom>
          <a:solidFill>
            <a:srgbClr val="FF9715">
              <a:alpha val="853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</a:t>
            </a:r>
          </a:p>
        </p:txBody>
      </p:sp>
      <p:sp>
        <p:nvSpPr>
          <p:cNvPr id="24" name="Shape 164"/>
          <p:cNvSpPr/>
          <p:nvPr/>
        </p:nvSpPr>
        <p:spPr>
          <a:xfrm>
            <a:off x="2382557" y="1968410"/>
            <a:ext cx="292608" cy="292608"/>
          </a:xfrm>
          <a:prstGeom prst="ellipse">
            <a:avLst/>
          </a:prstGeom>
          <a:solidFill>
            <a:srgbClr val="FF9715">
              <a:alpha val="853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3</a:t>
            </a:r>
          </a:p>
        </p:txBody>
      </p:sp>
      <p:sp>
        <p:nvSpPr>
          <p:cNvPr id="28" name="Shape 164"/>
          <p:cNvSpPr/>
          <p:nvPr/>
        </p:nvSpPr>
        <p:spPr>
          <a:xfrm>
            <a:off x="3305471" y="1968410"/>
            <a:ext cx="292608" cy="292608"/>
          </a:xfrm>
          <a:prstGeom prst="ellipse">
            <a:avLst/>
          </a:prstGeom>
          <a:solidFill>
            <a:srgbClr val="FF9715">
              <a:alpha val="853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4</a:t>
            </a:r>
          </a:p>
        </p:txBody>
      </p:sp>
      <p:sp>
        <p:nvSpPr>
          <p:cNvPr id="29" name="Shape 164"/>
          <p:cNvSpPr/>
          <p:nvPr/>
        </p:nvSpPr>
        <p:spPr>
          <a:xfrm>
            <a:off x="238238" y="3261182"/>
            <a:ext cx="292608" cy="292608"/>
          </a:xfrm>
          <a:prstGeom prst="ellipse">
            <a:avLst/>
          </a:prstGeom>
          <a:solidFill>
            <a:srgbClr val="91D5FD"/>
          </a:solidFill>
          <a:ln w="38100">
            <a:solidFill>
              <a:schemeClr val="accent3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5</a:t>
            </a:r>
          </a:p>
        </p:txBody>
      </p:sp>
      <p:sp>
        <p:nvSpPr>
          <p:cNvPr id="31" name="Shape 164"/>
          <p:cNvSpPr/>
          <p:nvPr/>
        </p:nvSpPr>
        <p:spPr>
          <a:xfrm>
            <a:off x="712432" y="3261182"/>
            <a:ext cx="292608" cy="292608"/>
          </a:xfrm>
          <a:prstGeom prst="ellipse">
            <a:avLst/>
          </a:prstGeom>
          <a:solidFill>
            <a:srgbClr val="91D5FD"/>
          </a:solidFill>
          <a:ln w="38100">
            <a:solidFill>
              <a:schemeClr val="accent3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6</a:t>
            </a:r>
          </a:p>
        </p:txBody>
      </p:sp>
      <p:sp>
        <p:nvSpPr>
          <p:cNvPr id="32" name="Shape 164"/>
          <p:cNvSpPr/>
          <p:nvPr/>
        </p:nvSpPr>
        <p:spPr>
          <a:xfrm>
            <a:off x="2418232" y="3264660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8</a:t>
            </a:r>
          </a:p>
        </p:txBody>
      </p:sp>
      <p:sp>
        <p:nvSpPr>
          <p:cNvPr id="33" name="Shape 164"/>
          <p:cNvSpPr/>
          <p:nvPr/>
        </p:nvSpPr>
        <p:spPr>
          <a:xfrm>
            <a:off x="2893111" y="3254480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9</a:t>
            </a:r>
          </a:p>
        </p:txBody>
      </p:sp>
      <p:sp>
        <p:nvSpPr>
          <p:cNvPr id="35" name="Shape 164"/>
          <p:cNvSpPr/>
          <p:nvPr/>
        </p:nvSpPr>
        <p:spPr>
          <a:xfrm>
            <a:off x="1188702" y="3261182"/>
            <a:ext cx="292608" cy="292608"/>
          </a:xfrm>
          <a:prstGeom prst="ellipse">
            <a:avLst/>
          </a:prstGeom>
          <a:solidFill>
            <a:srgbClr val="91D5FD"/>
          </a:solidFill>
          <a:ln w="38100">
            <a:solidFill>
              <a:schemeClr val="accent3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7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6516" y="4554279"/>
            <a:ext cx="391974" cy="306463"/>
            <a:chOff x="2990339" y="3996986"/>
            <a:chExt cx="391974" cy="306463"/>
          </a:xfrm>
        </p:grpSpPr>
        <p:sp>
          <p:nvSpPr>
            <p:cNvPr id="42" name="Shape 164"/>
            <p:cNvSpPr/>
            <p:nvPr/>
          </p:nvSpPr>
          <p:spPr>
            <a:xfrm>
              <a:off x="3040022" y="3996986"/>
              <a:ext cx="292608" cy="292608"/>
            </a:xfrm>
            <a:prstGeom prst="ellipse">
              <a:avLst/>
            </a:prstGeom>
            <a:solidFill>
              <a:srgbClr val="F3276C">
                <a:alpha val="8538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endPara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2990339" y="4026450"/>
              <a:ext cx="391974" cy="2769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ctr">
                <a:defRPr sz="1200" b="1">
                  <a:solidFill>
                    <a:srgbClr val="FFFFFF"/>
                  </a:solidFill>
                  <a:latin typeface="Lato"/>
                  <a:ea typeface="Lato"/>
                  <a:cs typeface="Lato"/>
                </a:defRPr>
              </a:lvl1pPr>
            </a:lstStyle>
            <a:p>
              <a:r>
                <a:rPr lang="en-US" kern="0" dirty="0" smtClean="0">
                  <a:sym typeface="Arial"/>
                </a:rPr>
                <a:t>11</a:t>
              </a:r>
              <a:endParaRPr lang="en-US" kern="0" dirty="0">
                <a:sym typeface="Arial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69128" y="4561381"/>
            <a:ext cx="391974" cy="296477"/>
            <a:chOff x="3456311" y="4004088"/>
            <a:chExt cx="391974" cy="296477"/>
          </a:xfrm>
        </p:grpSpPr>
        <p:sp>
          <p:nvSpPr>
            <p:cNvPr id="44" name="Shape 164"/>
            <p:cNvSpPr/>
            <p:nvPr/>
          </p:nvSpPr>
          <p:spPr>
            <a:xfrm>
              <a:off x="3500151" y="4004088"/>
              <a:ext cx="292608" cy="292608"/>
            </a:xfrm>
            <a:prstGeom prst="ellipse">
              <a:avLst/>
            </a:prstGeom>
            <a:solidFill>
              <a:srgbClr val="F3276C">
                <a:alpha val="8538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endPara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456311" y="4023566"/>
              <a:ext cx="391974" cy="2769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ctr">
                <a:defRPr sz="1200" b="1">
                  <a:solidFill>
                    <a:srgbClr val="FFFFFF"/>
                  </a:solidFill>
                  <a:latin typeface="Lato"/>
                  <a:ea typeface="Lato"/>
                  <a:cs typeface="Lato"/>
                </a:defRPr>
              </a:lvl1pPr>
            </a:lstStyle>
            <a:p>
              <a:r>
                <a:rPr lang="en-US" kern="0" dirty="0" smtClean="0">
                  <a:sym typeface="Arial"/>
                </a:rPr>
                <a:t>12</a:t>
              </a:r>
              <a:endParaRPr lang="en-US" kern="0" dirty="0">
                <a:sym typeface="Arial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598513" y="4576644"/>
            <a:ext cx="391974" cy="292608"/>
            <a:chOff x="4485696" y="4019351"/>
            <a:chExt cx="391974" cy="292608"/>
          </a:xfrm>
        </p:grpSpPr>
        <p:sp>
          <p:nvSpPr>
            <p:cNvPr id="47" name="Shape 164"/>
            <p:cNvSpPr/>
            <p:nvPr/>
          </p:nvSpPr>
          <p:spPr>
            <a:xfrm>
              <a:off x="4532240" y="4019351"/>
              <a:ext cx="292608" cy="292608"/>
            </a:xfrm>
            <a:prstGeom prst="ellipse">
              <a:avLst/>
            </a:prstGeom>
            <a:solidFill>
              <a:srgbClr val="F3276C">
                <a:alpha val="8538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endPara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485696" y="4026815"/>
              <a:ext cx="391974" cy="2769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ctr">
                <a:defRPr sz="1200" b="1">
                  <a:solidFill>
                    <a:srgbClr val="FFFFFF"/>
                  </a:solidFill>
                  <a:latin typeface="Lato"/>
                  <a:ea typeface="Lato"/>
                  <a:cs typeface="Lato"/>
                </a:defRPr>
              </a:lvl1pPr>
            </a:lstStyle>
            <a:p>
              <a:r>
                <a:rPr lang="en-US" kern="0" dirty="0" smtClean="0">
                  <a:sym typeface="Arial"/>
                </a:rPr>
                <a:t>13</a:t>
              </a:r>
              <a:endParaRPr lang="en-US" kern="0" dirty="0">
                <a:sym typeface="Arial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215229" y="4593304"/>
            <a:ext cx="391974" cy="292608"/>
            <a:chOff x="5102412" y="4036011"/>
            <a:chExt cx="391974" cy="292608"/>
          </a:xfrm>
        </p:grpSpPr>
        <p:sp>
          <p:nvSpPr>
            <p:cNvPr id="50" name="Shape 164"/>
            <p:cNvSpPr/>
            <p:nvPr/>
          </p:nvSpPr>
          <p:spPr>
            <a:xfrm>
              <a:off x="5153374" y="4036011"/>
              <a:ext cx="292608" cy="292608"/>
            </a:xfrm>
            <a:prstGeom prst="ellipse">
              <a:avLst/>
            </a:prstGeom>
            <a:solidFill>
              <a:srgbClr val="F3276C">
                <a:alpha val="8538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endPara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102412" y="4051619"/>
              <a:ext cx="391974" cy="2769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ctr">
                <a:defRPr sz="1200" b="1">
                  <a:solidFill>
                    <a:srgbClr val="FFFFFF"/>
                  </a:solidFill>
                  <a:latin typeface="Lato"/>
                  <a:ea typeface="Lato"/>
                  <a:cs typeface="Lato"/>
                </a:defRPr>
              </a:lvl1pPr>
            </a:lstStyle>
            <a:p>
              <a:r>
                <a:rPr lang="en-US" kern="0" dirty="0" smtClean="0">
                  <a:sym typeface="Arial"/>
                </a:rPr>
                <a:t>14</a:t>
              </a:r>
              <a:endParaRPr lang="en-US" kern="0" dirty="0">
                <a:sym typeface="Arial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618685" y="4575942"/>
            <a:ext cx="391974" cy="302165"/>
            <a:chOff x="5505868" y="4018649"/>
            <a:chExt cx="391974" cy="302165"/>
          </a:xfrm>
        </p:grpSpPr>
        <p:sp>
          <p:nvSpPr>
            <p:cNvPr id="53" name="Shape 164"/>
            <p:cNvSpPr/>
            <p:nvPr/>
          </p:nvSpPr>
          <p:spPr>
            <a:xfrm>
              <a:off x="5555622" y="4018649"/>
              <a:ext cx="292608" cy="292608"/>
            </a:xfrm>
            <a:prstGeom prst="ellipse">
              <a:avLst/>
            </a:prstGeom>
            <a:solidFill>
              <a:srgbClr val="F3276C">
                <a:alpha val="8538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endPara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505868" y="4043815"/>
              <a:ext cx="391974" cy="2769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ctr">
                <a:defRPr sz="1200" b="1">
                  <a:solidFill>
                    <a:srgbClr val="FFFFFF"/>
                  </a:solidFill>
                  <a:latin typeface="Lato"/>
                  <a:ea typeface="Lato"/>
                  <a:cs typeface="Lato"/>
                </a:defRPr>
              </a:lvl1pPr>
            </a:lstStyle>
            <a:p>
              <a:r>
                <a:rPr lang="en-US" kern="0" dirty="0" smtClean="0">
                  <a:sym typeface="Arial"/>
                </a:rPr>
                <a:t>15</a:t>
              </a:r>
              <a:endParaRPr lang="en-US" kern="0" dirty="0">
                <a:sym typeface="Arial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3254773" y="4568134"/>
            <a:ext cx="391974" cy="300416"/>
            <a:chOff x="6141956" y="4010841"/>
            <a:chExt cx="391974" cy="300416"/>
          </a:xfrm>
        </p:grpSpPr>
        <p:sp>
          <p:nvSpPr>
            <p:cNvPr id="56" name="Shape 164"/>
            <p:cNvSpPr/>
            <p:nvPr/>
          </p:nvSpPr>
          <p:spPr>
            <a:xfrm>
              <a:off x="6192759" y="4010841"/>
              <a:ext cx="292608" cy="292608"/>
            </a:xfrm>
            <a:prstGeom prst="ellipse">
              <a:avLst/>
            </a:prstGeom>
            <a:solidFill>
              <a:srgbClr val="F3276C">
                <a:alpha val="8538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endPara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141956" y="4034258"/>
              <a:ext cx="391974" cy="2769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ctr">
                <a:defRPr sz="1200" b="1">
                  <a:solidFill>
                    <a:srgbClr val="FFFFFF"/>
                  </a:solidFill>
                  <a:latin typeface="Lato"/>
                  <a:ea typeface="Lato"/>
                  <a:cs typeface="Lato"/>
                </a:defRPr>
              </a:lvl1pPr>
            </a:lstStyle>
            <a:p>
              <a:r>
                <a:rPr lang="en-US" kern="0" dirty="0" smtClean="0">
                  <a:sym typeface="Arial"/>
                </a:rPr>
                <a:t>16</a:t>
              </a:r>
              <a:endParaRPr lang="en-US" kern="0" dirty="0">
                <a:sym typeface="Arial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255893" y="3246665"/>
            <a:ext cx="391974" cy="292608"/>
            <a:chOff x="6143076" y="2689372"/>
            <a:chExt cx="391974" cy="292608"/>
          </a:xfrm>
        </p:grpSpPr>
        <p:sp>
          <p:nvSpPr>
            <p:cNvPr id="60" name="Shape 164"/>
            <p:cNvSpPr/>
            <p:nvPr/>
          </p:nvSpPr>
          <p:spPr>
            <a:xfrm>
              <a:off x="6192654" y="2689372"/>
              <a:ext cx="292608" cy="292608"/>
            </a:xfrm>
            <a:prstGeom prst="ellipse">
              <a:avLst/>
            </a:prstGeom>
            <a:solidFill>
              <a:srgbClr val="91D5FD">
                <a:alpha val="8538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endPara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143076" y="2697176"/>
              <a:ext cx="391974" cy="2769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ctr">
                <a:defRPr sz="1200" b="1">
                  <a:solidFill>
                    <a:srgbClr val="FFFFFF"/>
                  </a:solidFill>
                  <a:latin typeface="Lato"/>
                  <a:ea typeface="Lato"/>
                  <a:cs typeface="Lato"/>
                </a:defRPr>
              </a:lvl1pPr>
            </a:lstStyle>
            <a:p>
              <a:r>
                <a:rPr lang="en-US" kern="0" dirty="0" smtClean="0">
                  <a:sym typeface="Arial"/>
                </a:rPr>
                <a:t>10</a:t>
              </a:r>
              <a:endParaRPr lang="en-US" kern="0" dirty="0">
                <a:sym typeface="Arial"/>
              </a:endParaRPr>
            </a:p>
          </p:txBody>
        </p:sp>
      </p:grpSp>
      <p:cxnSp>
        <p:nvCxnSpPr>
          <p:cNvPr id="73" name="Straight Connector 72"/>
          <p:cNvCxnSpPr>
            <a:endCxn id="29" idx="0"/>
          </p:cNvCxnSpPr>
          <p:nvPr/>
        </p:nvCxnSpPr>
        <p:spPr>
          <a:xfrm>
            <a:off x="384542" y="2261018"/>
            <a:ext cx="0" cy="1000164"/>
          </a:xfrm>
          <a:prstGeom prst="line">
            <a:avLst/>
          </a:prstGeom>
          <a:ln w="3810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endCxn id="31" idx="0"/>
          </p:cNvCxnSpPr>
          <p:nvPr/>
        </p:nvCxnSpPr>
        <p:spPr>
          <a:xfrm>
            <a:off x="384542" y="2261018"/>
            <a:ext cx="474194" cy="1000164"/>
          </a:xfrm>
          <a:prstGeom prst="line">
            <a:avLst/>
          </a:prstGeom>
          <a:ln w="3810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endCxn id="35" idx="0"/>
          </p:cNvCxnSpPr>
          <p:nvPr/>
        </p:nvCxnSpPr>
        <p:spPr>
          <a:xfrm>
            <a:off x="383504" y="2261018"/>
            <a:ext cx="951502" cy="1000164"/>
          </a:xfrm>
          <a:prstGeom prst="line">
            <a:avLst/>
          </a:prstGeom>
          <a:ln w="3810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20" idx="4"/>
            <a:endCxn id="29" idx="0"/>
          </p:cNvCxnSpPr>
          <p:nvPr/>
        </p:nvCxnSpPr>
        <p:spPr>
          <a:xfrm flipH="1">
            <a:off x="384542" y="2261018"/>
            <a:ext cx="563620" cy="1000164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20" idx="4"/>
            <a:endCxn id="35" idx="0"/>
          </p:cNvCxnSpPr>
          <p:nvPr/>
        </p:nvCxnSpPr>
        <p:spPr>
          <a:xfrm>
            <a:off x="948162" y="2261018"/>
            <a:ext cx="386844" cy="1000164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endCxn id="35" idx="0"/>
          </p:cNvCxnSpPr>
          <p:nvPr/>
        </p:nvCxnSpPr>
        <p:spPr>
          <a:xfrm flipH="1">
            <a:off x="1335006" y="2261018"/>
            <a:ext cx="630235" cy="1000164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22" idx="4"/>
            <a:endCxn id="32" idx="0"/>
          </p:cNvCxnSpPr>
          <p:nvPr/>
        </p:nvCxnSpPr>
        <p:spPr>
          <a:xfrm>
            <a:off x="1965241" y="2261018"/>
            <a:ext cx="599295" cy="1003642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22" idx="4"/>
            <a:endCxn id="33" idx="0"/>
          </p:cNvCxnSpPr>
          <p:nvPr/>
        </p:nvCxnSpPr>
        <p:spPr>
          <a:xfrm>
            <a:off x="1965241" y="2261018"/>
            <a:ext cx="1074174" cy="993462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24" idx="4"/>
            <a:endCxn id="32" idx="0"/>
          </p:cNvCxnSpPr>
          <p:nvPr/>
        </p:nvCxnSpPr>
        <p:spPr>
          <a:xfrm>
            <a:off x="2528861" y="2261018"/>
            <a:ext cx="35675" cy="1003642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24" idx="4"/>
            <a:endCxn id="33" idx="0"/>
          </p:cNvCxnSpPr>
          <p:nvPr/>
        </p:nvCxnSpPr>
        <p:spPr>
          <a:xfrm>
            <a:off x="2528861" y="2261018"/>
            <a:ext cx="510554" cy="993462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24" idx="4"/>
            <a:endCxn id="61" idx="0"/>
          </p:cNvCxnSpPr>
          <p:nvPr/>
        </p:nvCxnSpPr>
        <p:spPr>
          <a:xfrm>
            <a:off x="2528861" y="2261018"/>
            <a:ext cx="923019" cy="993451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28" idx="4"/>
            <a:endCxn id="61" idx="0"/>
          </p:cNvCxnSpPr>
          <p:nvPr/>
        </p:nvCxnSpPr>
        <p:spPr>
          <a:xfrm>
            <a:off x="3451775" y="2261018"/>
            <a:ext cx="105" cy="993451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29" idx="4"/>
            <a:endCxn id="2" idx="0"/>
          </p:cNvCxnSpPr>
          <p:nvPr/>
        </p:nvCxnSpPr>
        <p:spPr>
          <a:xfrm flipH="1">
            <a:off x="382503" y="3553790"/>
            <a:ext cx="2039" cy="1029953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29" idx="4"/>
            <a:endCxn id="45" idx="0"/>
          </p:cNvCxnSpPr>
          <p:nvPr/>
        </p:nvCxnSpPr>
        <p:spPr>
          <a:xfrm>
            <a:off x="384542" y="3553790"/>
            <a:ext cx="380573" cy="1027069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31" idx="4"/>
            <a:endCxn id="2" idx="0"/>
          </p:cNvCxnSpPr>
          <p:nvPr/>
        </p:nvCxnSpPr>
        <p:spPr>
          <a:xfrm flipH="1">
            <a:off x="382503" y="3553790"/>
            <a:ext cx="476233" cy="1029953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31" idx="4"/>
            <a:endCxn id="45" idx="0"/>
          </p:cNvCxnSpPr>
          <p:nvPr/>
        </p:nvCxnSpPr>
        <p:spPr>
          <a:xfrm flipH="1">
            <a:off x="765115" y="3553790"/>
            <a:ext cx="93621" cy="1027069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35" idx="4"/>
            <a:endCxn id="45" idx="0"/>
          </p:cNvCxnSpPr>
          <p:nvPr/>
        </p:nvCxnSpPr>
        <p:spPr>
          <a:xfrm flipH="1">
            <a:off x="765115" y="3553790"/>
            <a:ext cx="569891" cy="1027069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32" idx="4"/>
            <a:endCxn id="48" idx="0"/>
          </p:cNvCxnSpPr>
          <p:nvPr/>
        </p:nvCxnSpPr>
        <p:spPr>
          <a:xfrm flipH="1">
            <a:off x="1794500" y="3557268"/>
            <a:ext cx="770036" cy="1026840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32" idx="4"/>
            <a:endCxn id="51" idx="0"/>
          </p:cNvCxnSpPr>
          <p:nvPr/>
        </p:nvCxnSpPr>
        <p:spPr>
          <a:xfrm flipH="1">
            <a:off x="2411216" y="3557268"/>
            <a:ext cx="153320" cy="1051644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33" idx="4"/>
            <a:endCxn id="51" idx="0"/>
          </p:cNvCxnSpPr>
          <p:nvPr/>
        </p:nvCxnSpPr>
        <p:spPr>
          <a:xfrm flipH="1">
            <a:off x="2411216" y="3547088"/>
            <a:ext cx="628199" cy="1061824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33" idx="4"/>
            <a:endCxn id="54" idx="0"/>
          </p:cNvCxnSpPr>
          <p:nvPr/>
        </p:nvCxnSpPr>
        <p:spPr>
          <a:xfrm flipH="1">
            <a:off x="2814672" y="3547088"/>
            <a:ext cx="224743" cy="1054020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61" idx="2"/>
            <a:endCxn id="51" idx="0"/>
          </p:cNvCxnSpPr>
          <p:nvPr/>
        </p:nvCxnSpPr>
        <p:spPr>
          <a:xfrm flipH="1">
            <a:off x="2411216" y="3531468"/>
            <a:ext cx="1040664" cy="1077444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61" idx="2"/>
            <a:endCxn id="57" idx="0"/>
          </p:cNvCxnSpPr>
          <p:nvPr/>
        </p:nvCxnSpPr>
        <p:spPr>
          <a:xfrm flipH="1">
            <a:off x="3450760" y="3531468"/>
            <a:ext cx="1120" cy="1060083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61" idx="2"/>
            <a:endCxn id="53" idx="0"/>
          </p:cNvCxnSpPr>
          <p:nvPr/>
        </p:nvCxnSpPr>
        <p:spPr>
          <a:xfrm flipH="1">
            <a:off x="2814743" y="3531468"/>
            <a:ext cx="637137" cy="1044474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735" y="1925705"/>
            <a:ext cx="363165" cy="365760"/>
          </a:xfrm>
          <a:prstGeom prst="rect">
            <a:avLst/>
          </a:prstGeom>
        </p:spPr>
      </p:pic>
      <p:sp>
        <p:nvSpPr>
          <p:cNvPr id="74" name="Oval 73"/>
          <p:cNvSpPr/>
          <p:nvPr/>
        </p:nvSpPr>
        <p:spPr>
          <a:xfrm>
            <a:off x="4396892" y="2054298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5</a:t>
            </a:r>
          </a:p>
        </p:txBody>
      </p:sp>
      <p:sp>
        <p:nvSpPr>
          <p:cNvPr id="76" name="Shape 164"/>
          <p:cNvSpPr/>
          <p:nvPr/>
        </p:nvSpPr>
        <p:spPr>
          <a:xfrm>
            <a:off x="5014773" y="1998857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6</a:t>
            </a:r>
          </a:p>
        </p:txBody>
      </p:sp>
      <p:sp>
        <p:nvSpPr>
          <p:cNvPr id="78" name="Right Arrow 77"/>
          <p:cNvSpPr/>
          <p:nvPr/>
        </p:nvSpPr>
        <p:spPr>
          <a:xfrm>
            <a:off x="4736135" y="2081153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157" y="2281234"/>
            <a:ext cx="363165" cy="365760"/>
          </a:xfrm>
          <a:prstGeom prst="rect">
            <a:avLst/>
          </a:prstGeom>
        </p:spPr>
      </p:pic>
      <p:sp>
        <p:nvSpPr>
          <p:cNvPr id="82" name="Oval 81"/>
          <p:cNvSpPr/>
          <p:nvPr/>
        </p:nvSpPr>
        <p:spPr>
          <a:xfrm>
            <a:off x="4396314" y="2409827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5</a:t>
            </a:r>
          </a:p>
        </p:txBody>
      </p:sp>
      <p:sp>
        <p:nvSpPr>
          <p:cNvPr id="84" name="Shape 164"/>
          <p:cNvSpPr/>
          <p:nvPr/>
        </p:nvSpPr>
        <p:spPr>
          <a:xfrm>
            <a:off x="5014195" y="2354386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7</a:t>
            </a:r>
          </a:p>
        </p:txBody>
      </p:sp>
      <p:sp>
        <p:nvSpPr>
          <p:cNvPr id="86" name="Right Arrow 85"/>
          <p:cNvSpPr/>
          <p:nvPr/>
        </p:nvSpPr>
        <p:spPr>
          <a:xfrm>
            <a:off x="4735557" y="2436682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157" y="2709502"/>
            <a:ext cx="363165" cy="365760"/>
          </a:xfrm>
          <a:prstGeom prst="rect">
            <a:avLst/>
          </a:prstGeom>
        </p:spPr>
      </p:pic>
      <p:sp>
        <p:nvSpPr>
          <p:cNvPr id="88" name="Oval 87"/>
          <p:cNvSpPr/>
          <p:nvPr/>
        </p:nvSpPr>
        <p:spPr>
          <a:xfrm>
            <a:off x="4396314" y="2838095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6</a:t>
            </a:r>
          </a:p>
        </p:txBody>
      </p:sp>
      <p:sp>
        <p:nvSpPr>
          <p:cNvPr id="90" name="Shape 164"/>
          <p:cNvSpPr/>
          <p:nvPr/>
        </p:nvSpPr>
        <p:spPr>
          <a:xfrm>
            <a:off x="5014195" y="2782654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7</a:t>
            </a:r>
          </a:p>
        </p:txBody>
      </p:sp>
      <p:sp>
        <p:nvSpPr>
          <p:cNvPr id="92" name="Right Arrow 91"/>
          <p:cNvSpPr/>
          <p:nvPr/>
        </p:nvSpPr>
        <p:spPr>
          <a:xfrm>
            <a:off x="4735557" y="2864950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4" name="Shape 164"/>
          <p:cNvSpPr/>
          <p:nvPr/>
        </p:nvSpPr>
        <p:spPr>
          <a:xfrm>
            <a:off x="238238" y="1968410"/>
            <a:ext cx="292608" cy="292608"/>
          </a:xfrm>
          <a:prstGeom prst="ellipse">
            <a:avLst/>
          </a:prstGeom>
          <a:solidFill>
            <a:srgbClr val="FF9715">
              <a:alpha val="85380"/>
            </a:srgbClr>
          </a:solidFill>
          <a:ln w="38100">
            <a:solidFill>
              <a:srgbClr val="C00000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0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327734" y="1242477"/>
            <a:ext cx="3682418" cy="307777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US" sz="1400" b="1" kern="0" dirty="0">
                <a:solidFill>
                  <a:srgbClr val="FFFFFF"/>
                </a:solidFill>
                <a:cs typeface="Arial"/>
                <a:sym typeface="Arial"/>
              </a:rPr>
              <a:t>Message Shuffling Phase [ Super step 0 ]</a:t>
            </a:r>
          </a:p>
        </p:txBody>
      </p:sp>
      <p:pic>
        <p:nvPicPr>
          <p:cNvPr id="102" name="Picture 1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7263" y="182437"/>
            <a:ext cx="3734737" cy="180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39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20624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K-Partite Graph Summarization</a:t>
            </a:r>
          </a:p>
          <a:p>
            <a:pPr algn="ctr"/>
            <a:endParaRPr lang="en-US" sz="2800" b="1" kern="0" dirty="0">
              <a:solidFill>
                <a:srgbClr val="000000">
                  <a:lumMod val="65000"/>
                  <a:lumOff val="35000"/>
                </a:srgbClr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22" name="Shape 164"/>
          <p:cNvSpPr/>
          <p:nvPr/>
        </p:nvSpPr>
        <p:spPr>
          <a:xfrm>
            <a:off x="1818937" y="1968410"/>
            <a:ext cx="292608" cy="292608"/>
          </a:xfrm>
          <a:prstGeom prst="ellipse">
            <a:avLst/>
          </a:prstGeom>
          <a:solidFill>
            <a:srgbClr val="FF9715">
              <a:alpha val="853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</a:t>
            </a:r>
          </a:p>
        </p:txBody>
      </p:sp>
      <p:sp>
        <p:nvSpPr>
          <p:cNvPr id="24" name="Shape 164"/>
          <p:cNvSpPr/>
          <p:nvPr/>
        </p:nvSpPr>
        <p:spPr>
          <a:xfrm>
            <a:off x="2382557" y="1968410"/>
            <a:ext cx="292608" cy="292608"/>
          </a:xfrm>
          <a:prstGeom prst="ellipse">
            <a:avLst/>
          </a:prstGeom>
          <a:solidFill>
            <a:srgbClr val="FF9715">
              <a:alpha val="853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3</a:t>
            </a:r>
          </a:p>
        </p:txBody>
      </p:sp>
      <p:sp>
        <p:nvSpPr>
          <p:cNvPr id="28" name="Shape 164"/>
          <p:cNvSpPr/>
          <p:nvPr/>
        </p:nvSpPr>
        <p:spPr>
          <a:xfrm>
            <a:off x="3305471" y="1968410"/>
            <a:ext cx="292608" cy="292608"/>
          </a:xfrm>
          <a:prstGeom prst="ellipse">
            <a:avLst/>
          </a:prstGeom>
          <a:solidFill>
            <a:srgbClr val="FF9715">
              <a:alpha val="853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4</a:t>
            </a:r>
          </a:p>
        </p:txBody>
      </p:sp>
      <p:sp>
        <p:nvSpPr>
          <p:cNvPr id="29" name="Shape 164"/>
          <p:cNvSpPr/>
          <p:nvPr/>
        </p:nvSpPr>
        <p:spPr>
          <a:xfrm>
            <a:off x="238238" y="3261182"/>
            <a:ext cx="292608" cy="292608"/>
          </a:xfrm>
          <a:prstGeom prst="ellipse">
            <a:avLst/>
          </a:prstGeom>
          <a:solidFill>
            <a:srgbClr val="91D5FD"/>
          </a:solidFill>
          <a:ln w="38100">
            <a:solidFill>
              <a:schemeClr val="accent3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5</a:t>
            </a:r>
          </a:p>
        </p:txBody>
      </p:sp>
      <p:sp>
        <p:nvSpPr>
          <p:cNvPr id="31" name="Shape 164"/>
          <p:cNvSpPr/>
          <p:nvPr/>
        </p:nvSpPr>
        <p:spPr>
          <a:xfrm>
            <a:off x="712432" y="3261182"/>
            <a:ext cx="292608" cy="292608"/>
          </a:xfrm>
          <a:prstGeom prst="ellipse">
            <a:avLst/>
          </a:prstGeom>
          <a:solidFill>
            <a:srgbClr val="91D5FD"/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6</a:t>
            </a:r>
          </a:p>
        </p:txBody>
      </p:sp>
      <p:sp>
        <p:nvSpPr>
          <p:cNvPr id="32" name="Shape 164"/>
          <p:cNvSpPr/>
          <p:nvPr/>
        </p:nvSpPr>
        <p:spPr>
          <a:xfrm>
            <a:off x="2418232" y="3264660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8</a:t>
            </a:r>
          </a:p>
        </p:txBody>
      </p:sp>
      <p:sp>
        <p:nvSpPr>
          <p:cNvPr id="33" name="Shape 164"/>
          <p:cNvSpPr/>
          <p:nvPr/>
        </p:nvSpPr>
        <p:spPr>
          <a:xfrm>
            <a:off x="2893111" y="3254480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9</a:t>
            </a:r>
          </a:p>
        </p:txBody>
      </p:sp>
      <p:sp>
        <p:nvSpPr>
          <p:cNvPr id="35" name="Shape 164"/>
          <p:cNvSpPr/>
          <p:nvPr/>
        </p:nvSpPr>
        <p:spPr>
          <a:xfrm>
            <a:off x="1188702" y="3261182"/>
            <a:ext cx="292608" cy="292608"/>
          </a:xfrm>
          <a:prstGeom prst="ellipse">
            <a:avLst/>
          </a:prstGeom>
          <a:solidFill>
            <a:srgbClr val="91D5FD"/>
          </a:solidFill>
          <a:ln w="38100">
            <a:solidFill>
              <a:schemeClr val="accent3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7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6516" y="4554279"/>
            <a:ext cx="391974" cy="306463"/>
            <a:chOff x="2990339" y="3996986"/>
            <a:chExt cx="391974" cy="306463"/>
          </a:xfrm>
        </p:grpSpPr>
        <p:sp>
          <p:nvSpPr>
            <p:cNvPr id="42" name="Shape 164"/>
            <p:cNvSpPr/>
            <p:nvPr/>
          </p:nvSpPr>
          <p:spPr>
            <a:xfrm>
              <a:off x="3040022" y="3996986"/>
              <a:ext cx="292608" cy="292608"/>
            </a:xfrm>
            <a:prstGeom prst="ellipse">
              <a:avLst/>
            </a:prstGeom>
            <a:solidFill>
              <a:srgbClr val="F3276C">
                <a:alpha val="8538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endPara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2990339" y="4026450"/>
              <a:ext cx="391974" cy="2769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ctr">
                <a:defRPr sz="1200" b="1">
                  <a:solidFill>
                    <a:srgbClr val="FFFFFF"/>
                  </a:solidFill>
                  <a:latin typeface="Lato"/>
                  <a:ea typeface="Lato"/>
                  <a:cs typeface="Lato"/>
                </a:defRPr>
              </a:lvl1pPr>
            </a:lstStyle>
            <a:p>
              <a:r>
                <a:rPr lang="en-US" kern="0" dirty="0" smtClean="0">
                  <a:sym typeface="Arial"/>
                </a:rPr>
                <a:t>11</a:t>
              </a:r>
              <a:endParaRPr lang="en-US" kern="0" dirty="0">
                <a:sym typeface="Arial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69128" y="4561381"/>
            <a:ext cx="391974" cy="296477"/>
            <a:chOff x="3456311" y="4004088"/>
            <a:chExt cx="391974" cy="296477"/>
          </a:xfrm>
        </p:grpSpPr>
        <p:sp>
          <p:nvSpPr>
            <p:cNvPr id="44" name="Shape 164"/>
            <p:cNvSpPr/>
            <p:nvPr/>
          </p:nvSpPr>
          <p:spPr>
            <a:xfrm>
              <a:off x="3500151" y="4004088"/>
              <a:ext cx="292608" cy="292608"/>
            </a:xfrm>
            <a:prstGeom prst="ellipse">
              <a:avLst/>
            </a:prstGeom>
            <a:solidFill>
              <a:srgbClr val="F3276C">
                <a:alpha val="8538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endPara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456311" y="4023566"/>
              <a:ext cx="391974" cy="2769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ctr">
                <a:defRPr sz="1200" b="1">
                  <a:solidFill>
                    <a:srgbClr val="FFFFFF"/>
                  </a:solidFill>
                  <a:latin typeface="Lato"/>
                  <a:ea typeface="Lato"/>
                  <a:cs typeface="Lato"/>
                </a:defRPr>
              </a:lvl1pPr>
            </a:lstStyle>
            <a:p>
              <a:r>
                <a:rPr lang="en-US" kern="0" dirty="0" smtClean="0">
                  <a:sym typeface="Arial"/>
                </a:rPr>
                <a:t>12</a:t>
              </a:r>
              <a:endParaRPr lang="en-US" kern="0" dirty="0">
                <a:sym typeface="Arial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598513" y="4576644"/>
            <a:ext cx="391974" cy="292608"/>
            <a:chOff x="4485696" y="4019351"/>
            <a:chExt cx="391974" cy="292608"/>
          </a:xfrm>
        </p:grpSpPr>
        <p:sp>
          <p:nvSpPr>
            <p:cNvPr id="47" name="Shape 164"/>
            <p:cNvSpPr/>
            <p:nvPr/>
          </p:nvSpPr>
          <p:spPr>
            <a:xfrm>
              <a:off x="4532240" y="4019351"/>
              <a:ext cx="292608" cy="292608"/>
            </a:xfrm>
            <a:prstGeom prst="ellipse">
              <a:avLst/>
            </a:prstGeom>
            <a:solidFill>
              <a:srgbClr val="F3276C">
                <a:alpha val="8538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endPara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485696" y="4026815"/>
              <a:ext cx="391974" cy="2769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ctr">
                <a:defRPr sz="1200" b="1">
                  <a:solidFill>
                    <a:srgbClr val="FFFFFF"/>
                  </a:solidFill>
                  <a:latin typeface="Lato"/>
                  <a:ea typeface="Lato"/>
                  <a:cs typeface="Lato"/>
                </a:defRPr>
              </a:lvl1pPr>
            </a:lstStyle>
            <a:p>
              <a:r>
                <a:rPr lang="en-US" kern="0" dirty="0" smtClean="0">
                  <a:sym typeface="Arial"/>
                </a:rPr>
                <a:t>13</a:t>
              </a:r>
              <a:endParaRPr lang="en-US" kern="0" dirty="0">
                <a:sym typeface="Arial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215229" y="4593304"/>
            <a:ext cx="391974" cy="292608"/>
            <a:chOff x="5102412" y="4036011"/>
            <a:chExt cx="391974" cy="292608"/>
          </a:xfrm>
        </p:grpSpPr>
        <p:sp>
          <p:nvSpPr>
            <p:cNvPr id="50" name="Shape 164"/>
            <p:cNvSpPr/>
            <p:nvPr/>
          </p:nvSpPr>
          <p:spPr>
            <a:xfrm>
              <a:off x="5153374" y="4036011"/>
              <a:ext cx="292608" cy="292608"/>
            </a:xfrm>
            <a:prstGeom prst="ellipse">
              <a:avLst/>
            </a:prstGeom>
            <a:solidFill>
              <a:srgbClr val="F3276C">
                <a:alpha val="8538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endPara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102412" y="4051619"/>
              <a:ext cx="391974" cy="2769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ctr">
                <a:defRPr sz="1200" b="1">
                  <a:solidFill>
                    <a:srgbClr val="FFFFFF"/>
                  </a:solidFill>
                  <a:latin typeface="Lato"/>
                  <a:ea typeface="Lato"/>
                  <a:cs typeface="Lato"/>
                </a:defRPr>
              </a:lvl1pPr>
            </a:lstStyle>
            <a:p>
              <a:r>
                <a:rPr lang="en-US" kern="0" dirty="0" smtClean="0">
                  <a:sym typeface="Arial"/>
                </a:rPr>
                <a:t>14</a:t>
              </a:r>
              <a:endParaRPr lang="en-US" kern="0" dirty="0">
                <a:sym typeface="Arial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618685" y="4575942"/>
            <a:ext cx="391974" cy="302165"/>
            <a:chOff x="5505868" y="4018649"/>
            <a:chExt cx="391974" cy="302165"/>
          </a:xfrm>
        </p:grpSpPr>
        <p:sp>
          <p:nvSpPr>
            <p:cNvPr id="53" name="Shape 164"/>
            <p:cNvSpPr/>
            <p:nvPr/>
          </p:nvSpPr>
          <p:spPr>
            <a:xfrm>
              <a:off x="5555622" y="4018649"/>
              <a:ext cx="292608" cy="292608"/>
            </a:xfrm>
            <a:prstGeom prst="ellipse">
              <a:avLst/>
            </a:prstGeom>
            <a:solidFill>
              <a:srgbClr val="F3276C">
                <a:alpha val="8538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endPara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505868" y="4043815"/>
              <a:ext cx="391974" cy="2769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ctr">
                <a:defRPr sz="1200" b="1">
                  <a:solidFill>
                    <a:srgbClr val="FFFFFF"/>
                  </a:solidFill>
                  <a:latin typeface="Lato"/>
                  <a:ea typeface="Lato"/>
                  <a:cs typeface="Lato"/>
                </a:defRPr>
              </a:lvl1pPr>
            </a:lstStyle>
            <a:p>
              <a:r>
                <a:rPr lang="en-US" kern="0" dirty="0" smtClean="0">
                  <a:sym typeface="Arial"/>
                </a:rPr>
                <a:t>15</a:t>
              </a:r>
              <a:endParaRPr lang="en-US" kern="0" dirty="0">
                <a:sym typeface="Arial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3254773" y="4568134"/>
            <a:ext cx="391974" cy="300416"/>
            <a:chOff x="6141956" y="4010841"/>
            <a:chExt cx="391974" cy="300416"/>
          </a:xfrm>
        </p:grpSpPr>
        <p:sp>
          <p:nvSpPr>
            <p:cNvPr id="56" name="Shape 164"/>
            <p:cNvSpPr/>
            <p:nvPr/>
          </p:nvSpPr>
          <p:spPr>
            <a:xfrm>
              <a:off x="6192759" y="4010841"/>
              <a:ext cx="292608" cy="292608"/>
            </a:xfrm>
            <a:prstGeom prst="ellipse">
              <a:avLst/>
            </a:prstGeom>
            <a:solidFill>
              <a:srgbClr val="F3276C">
                <a:alpha val="8538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endPara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141956" y="4034258"/>
              <a:ext cx="391974" cy="2769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ctr">
                <a:defRPr sz="1200" b="1">
                  <a:solidFill>
                    <a:srgbClr val="FFFFFF"/>
                  </a:solidFill>
                  <a:latin typeface="Lato"/>
                  <a:ea typeface="Lato"/>
                  <a:cs typeface="Lato"/>
                </a:defRPr>
              </a:lvl1pPr>
            </a:lstStyle>
            <a:p>
              <a:r>
                <a:rPr lang="en-US" kern="0" dirty="0" smtClean="0">
                  <a:sym typeface="Arial"/>
                </a:rPr>
                <a:t>16</a:t>
              </a:r>
              <a:endParaRPr lang="en-US" kern="0" dirty="0">
                <a:sym typeface="Arial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255893" y="3246665"/>
            <a:ext cx="391974" cy="292608"/>
            <a:chOff x="6143076" y="2689372"/>
            <a:chExt cx="391974" cy="292608"/>
          </a:xfrm>
        </p:grpSpPr>
        <p:sp>
          <p:nvSpPr>
            <p:cNvPr id="60" name="Shape 164"/>
            <p:cNvSpPr/>
            <p:nvPr/>
          </p:nvSpPr>
          <p:spPr>
            <a:xfrm>
              <a:off x="6192654" y="2689372"/>
              <a:ext cx="292608" cy="292608"/>
            </a:xfrm>
            <a:prstGeom prst="ellipse">
              <a:avLst/>
            </a:prstGeom>
            <a:solidFill>
              <a:srgbClr val="91D5FD">
                <a:alpha val="8538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endPara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143076" y="2697176"/>
              <a:ext cx="391974" cy="2769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ctr">
                <a:defRPr sz="1200" b="1">
                  <a:solidFill>
                    <a:srgbClr val="FFFFFF"/>
                  </a:solidFill>
                  <a:latin typeface="Lato"/>
                  <a:ea typeface="Lato"/>
                  <a:cs typeface="Lato"/>
                </a:defRPr>
              </a:lvl1pPr>
            </a:lstStyle>
            <a:p>
              <a:r>
                <a:rPr lang="en-US" kern="0" dirty="0" smtClean="0">
                  <a:sym typeface="Arial"/>
                </a:rPr>
                <a:t>10</a:t>
              </a:r>
              <a:endParaRPr lang="en-US" kern="0" dirty="0">
                <a:sym typeface="Arial"/>
              </a:endParaRPr>
            </a:p>
          </p:txBody>
        </p:sp>
      </p:grpSp>
      <p:cxnSp>
        <p:nvCxnSpPr>
          <p:cNvPr id="73" name="Straight Connector 72"/>
          <p:cNvCxnSpPr>
            <a:endCxn id="29" idx="0"/>
          </p:cNvCxnSpPr>
          <p:nvPr/>
        </p:nvCxnSpPr>
        <p:spPr>
          <a:xfrm>
            <a:off x="384542" y="2261018"/>
            <a:ext cx="0" cy="1000164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endCxn id="31" idx="0"/>
          </p:cNvCxnSpPr>
          <p:nvPr/>
        </p:nvCxnSpPr>
        <p:spPr>
          <a:xfrm>
            <a:off x="384542" y="2261018"/>
            <a:ext cx="474194" cy="1000164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endCxn id="35" idx="0"/>
          </p:cNvCxnSpPr>
          <p:nvPr/>
        </p:nvCxnSpPr>
        <p:spPr>
          <a:xfrm>
            <a:off x="383504" y="2261018"/>
            <a:ext cx="951502" cy="1000164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20" idx="4"/>
            <a:endCxn id="29" idx="0"/>
          </p:cNvCxnSpPr>
          <p:nvPr/>
        </p:nvCxnSpPr>
        <p:spPr>
          <a:xfrm flipH="1">
            <a:off x="384542" y="2261018"/>
            <a:ext cx="563620" cy="1000164"/>
          </a:xfrm>
          <a:prstGeom prst="line">
            <a:avLst/>
          </a:prstGeom>
          <a:ln w="3810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20" idx="4"/>
            <a:endCxn id="35" idx="0"/>
          </p:cNvCxnSpPr>
          <p:nvPr/>
        </p:nvCxnSpPr>
        <p:spPr>
          <a:xfrm>
            <a:off x="948162" y="2261018"/>
            <a:ext cx="386844" cy="1000164"/>
          </a:xfrm>
          <a:prstGeom prst="line">
            <a:avLst/>
          </a:prstGeom>
          <a:ln w="3810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endCxn id="35" idx="0"/>
          </p:cNvCxnSpPr>
          <p:nvPr/>
        </p:nvCxnSpPr>
        <p:spPr>
          <a:xfrm flipH="1">
            <a:off x="1335006" y="2261018"/>
            <a:ext cx="630235" cy="1000164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22" idx="4"/>
            <a:endCxn id="32" idx="0"/>
          </p:cNvCxnSpPr>
          <p:nvPr/>
        </p:nvCxnSpPr>
        <p:spPr>
          <a:xfrm>
            <a:off x="1965241" y="2261018"/>
            <a:ext cx="599295" cy="1003642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22" idx="4"/>
            <a:endCxn id="33" idx="0"/>
          </p:cNvCxnSpPr>
          <p:nvPr/>
        </p:nvCxnSpPr>
        <p:spPr>
          <a:xfrm>
            <a:off x="1965241" y="2261018"/>
            <a:ext cx="1074174" cy="993462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24" idx="4"/>
            <a:endCxn id="32" idx="0"/>
          </p:cNvCxnSpPr>
          <p:nvPr/>
        </p:nvCxnSpPr>
        <p:spPr>
          <a:xfrm>
            <a:off x="2528861" y="2261018"/>
            <a:ext cx="35675" cy="1003642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24" idx="4"/>
            <a:endCxn id="33" idx="0"/>
          </p:cNvCxnSpPr>
          <p:nvPr/>
        </p:nvCxnSpPr>
        <p:spPr>
          <a:xfrm>
            <a:off x="2528861" y="2261018"/>
            <a:ext cx="510554" cy="993462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24" idx="4"/>
            <a:endCxn id="61" idx="0"/>
          </p:cNvCxnSpPr>
          <p:nvPr/>
        </p:nvCxnSpPr>
        <p:spPr>
          <a:xfrm>
            <a:off x="2528861" y="2261018"/>
            <a:ext cx="923019" cy="993451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28" idx="4"/>
            <a:endCxn id="61" idx="0"/>
          </p:cNvCxnSpPr>
          <p:nvPr/>
        </p:nvCxnSpPr>
        <p:spPr>
          <a:xfrm>
            <a:off x="3451775" y="2261018"/>
            <a:ext cx="105" cy="993451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29" idx="4"/>
            <a:endCxn id="2" idx="0"/>
          </p:cNvCxnSpPr>
          <p:nvPr/>
        </p:nvCxnSpPr>
        <p:spPr>
          <a:xfrm flipH="1">
            <a:off x="382503" y="3553790"/>
            <a:ext cx="2039" cy="1029953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29" idx="4"/>
            <a:endCxn id="45" idx="0"/>
          </p:cNvCxnSpPr>
          <p:nvPr/>
        </p:nvCxnSpPr>
        <p:spPr>
          <a:xfrm>
            <a:off x="384542" y="3553790"/>
            <a:ext cx="380573" cy="1027069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31" idx="4"/>
            <a:endCxn id="2" idx="0"/>
          </p:cNvCxnSpPr>
          <p:nvPr/>
        </p:nvCxnSpPr>
        <p:spPr>
          <a:xfrm flipH="1">
            <a:off x="382503" y="3553790"/>
            <a:ext cx="476233" cy="1029953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31" idx="4"/>
            <a:endCxn id="45" idx="0"/>
          </p:cNvCxnSpPr>
          <p:nvPr/>
        </p:nvCxnSpPr>
        <p:spPr>
          <a:xfrm flipH="1">
            <a:off x="765115" y="3553790"/>
            <a:ext cx="93621" cy="1027069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35" idx="4"/>
            <a:endCxn id="45" idx="0"/>
          </p:cNvCxnSpPr>
          <p:nvPr/>
        </p:nvCxnSpPr>
        <p:spPr>
          <a:xfrm flipH="1">
            <a:off x="765115" y="3553790"/>
            <a:ext cx="569891" cy="1027069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32" idx="4"/>
            <a:endCxn id="48" idx="0"/>
          </p:cNvCxnSpPr>
          <p:nvPr/>
        </p:nvCxnSpPr>
        <p:spPr>
          <a:xfrm flipH="1">
            <a:off x="1794500" y="3557268"/>
            <a:ext cx="770036" cy="1026840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32" idx="4"/>
            <a:endCxn id="51" idx="0"/>
          </p:cNvCxnSpPr>
          <p:nvPr/>
        </p:nvCxnSpPr>
        <p:spPr>
          <a:xfrm flipH="1">
            <a:off x="2411216" y="3557268"/>
            <a:ext cx="153320" cy="1051644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33" idx="4"/>
            <a:endCxn id="51" idx="0"/>
          </p:cNvCxnSpPr>
          <p:nvPr/>
        </p:nvCxnSpPr>
        <p:spPr>
          <a:xfrm flipH="1">
            <a:off x="2411216" y="3547088"/>
            <a:ext cx="628199" cy="1061824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33" idx="4"/>
            <a:endCxn id="54" idx="0"/>
          </p:cNvCxnSpPr>
          <p:nvPr/>
        </p:nvCxnSpPr>
        <p:spPr>
          <a:xfrm flipH="1">
            <a:off x="2814672" y="3547088"/>
            <a:ext cx="224743" cy="1054020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61" idx="2"/>
            <a:endCxn id="51" idx="0"/>
          </p:cNvCxnSpPr>
          <p:nvPr/>
        </p:nvCxnSpPr>
        <p:spPr>
          <a:xfrm flipH="1">
            <a:off x="2411216" y="3531468"/>
            <a:ext cx="1040664" cy="1077444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61" idx="2"/>
            <a:endCxn id="57" idx="0"/>
          </p:cNvCxnSpPr>
          <p:nvPr/>
        </p:nvCxnSpPr>
        <p:spPr>
          <a:xfrm flipH="1">
            <a:off x="3450760" y="3531468"/>
            <a:ext cx="1120" cy="1060083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61" idx="2"/>
            <a:endCxn id="53" idx="0"/>
          </p:cNvCxnSpPr>
          <p:nvPr/>
        </p:nvCxnSpPr>
        <p:spPr>
          <a:xfrm flipH="1">
            <a:off x="2814743" y="3531468"/>
            <a:ext cx="637137" cy="1044474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735" y="1925705"/>
            <a:ext cx="363165" cy="365760"/>
          </a:xfrm>
          <a:prstGeom prst="rect">
            <a:avLst/>
          </a:prstGeom>
        </p:spPr>
      </p:pic>
      <p:sp>
        <p:nvSpPr>
          <p:cNvPr id="74" name="Oval 73"/>
          <p:cNvSpPr/>
          <p:nvPr/>
        </p:nvSpPr>
        <p:spPr>
          <a:xfrm>
            <a:off x="4396892" y="2054298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5</a:t>
            </a:r>
          </a:p>
        </p:txBody>
      </p:sp>
      <p:sp>
        <p:nvSpPr>
          <p:cNvPr id="76" name="Shape 164"/>
          <p:cNvSpPr/>
          <p:nvPr/>
        </p:nvSpPr>
        <p:spPr>
          <a:xfrm>
            <a:off x="5014773" y="1998857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6</a:t>
            </a:r>
          </a:p>
        </p:txBody>
      </p:sp>
      <p:sp>
        <p:nvSpPr>
          <p:cNvPr id="78" name="Right Arrow 77"/>
          <p:cNvSpPr/>
          <p:nvPr/>
        </p:nvSpPr>
        <p:spPr>
          <a:xfrm>
            <a:off x="4736135" y="2081153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157" y="2281234"/>
            <a:ext cx="363165" cy="365760"/>
          </a:xfrm>
          <a:prstGeom prst="rect">
            <a:avLst/>
          </a:prstGeom>
        </p:spPr>
      </p:pic>
      <p:sp>
        <p:nvSpPr>
          <p:cNvPr id="82" name="Oval 81"/>
          <p:cNvSpPr/>
          <p:nvPr/>
        </p:nvSpPr>
        <p:spPr>
          <a:xfrm>
            <a:off x="4396314" y="2409827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5</a:t>
            </a:r>
          </a:p>
        </p:txBody>
      </p:sp>
      <p:sp>
        <p:nvSpPr>
          <p:cNvPr id="84" name="Shape 164"/>
          <p:cNvSpPr/>
          <p:nvPr/>
        </p:nvSpPr>
        <p:spPr>
          <a:xfrm>
            <a:off x="5014195" y="2354386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7</a:t>
            </a:r>
          </a:p>
        </p:txBody>
      </p:sp>
      <p:sp>
        <p:nvSpPr>
          <p:cNvPr id="86" name="Right Arrow 85"/>
          <p:cNvSpPr/>
          <p:nvPr/>
        </p:nvSpPr>
        <p:spPr>
          <a:xfrm>
            <a:off x="4735557" y="2436682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157" y="2709502"/>
            <a:ext cx="363165" cy="365760"/>
          </a:xfrm>
          <a:prstGeom prst="rect">
            <a:avLst/>
          </a:prstGeom>
        </p:spPr>
      </p:pic>
      <p:sp>
        <p:nvSpPr>
          <p:cNvPr id="88" name="Oval 87"/>
          <p:cNvSpPr/>
          <p:nvPr/>
        </p:nvSpPr>
        <p:spPr>
          <a:xfrm>
            <a:off x="4396314" y="2838095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6</a:t>
            </a:r>
          </a:p>
        </p:txBody>
      </p:sp>
      <p:sp>
        <p:nvSpPr>
          <p:cNvPr id="90" name="Shape 164"/>
          <p:cNvSpPr/>
          <p:nvPr/>
        </p:nvSpPr>
        <p:spPr>
          <a:xfrm>
            <a:off x="5014195" y="2782654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7</a:t>
            </a:r>
          </a:p>
        </p:txBody>
      </p:sp>
      <p:sp>
        <p:nvSpPr>
          <p:cNvPr id="92" name="Right Arrow 91"/>
          <p:cNvSpPr/>
          <p:nvPr/>
        </p:nvSpPr>
        <p:spPr>
          <a:xfrm>
            <a:off x="4735557" y="2864950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4" name="Shape 164"/>
          <p:cNvSpPr/>
          <p:nvPr/>
        </p:nvSpPr>
        <p:spPr>
          <a:xfrm>
            <a:off x="238238" y="1968410"/>
            <a:ext cx="292608" cy="292608"/>
          </a:xfrm>
          <a:prstGeom prst="ellipse">
            <a:avLst/>
          </a:prstGeom>
          <a:solidFill>
            <a:srgbClr val="FF9715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0</a:t>
            </a:r>
          </a:p>
        </p:txBody>
      </p:sp>
      <p:sp>
        <p:nvSpPr>
          <p:cNvPr id="20" name="Shape 164"/>
          <p:cNvSpPr/>
          <p:nvPr/>
        </p:nvSpPr>
        <p:spPr>
          <a:xfrm>
            <a:off x="801858" y="1968410"/>
            <a:ext cx="292608" cy="292608"/>
          </a:xfrm>
          <a:prstGeom prst="ellipse">
            <a:avLst/>
          </a:prstGeom>
          <a:solidFill>
            <a:srgbClr val="FF9715">
              <a:alpha val="85380"/>
            </a:srgbClr>
          </a:solidFill>
          <a:ln w="38100">
            <a:solidFill>
              <a:srgbClr val="C00000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</a:t>
            </a:r>
          </a:p>
        </p:txBody>
      </p:sp>
      <p:pic>
        <p:nvPicPr>
          <p:cNvPr id="93" name="Picture 9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712" y="1925705"/>
            <a:ext cx="363165" cy="365760"/>
          </a:xfrm>
          <a:prstGeom prst="rect">
            <a:avLst/>
          </a:prstGeom>
        </p:spPr>
      </p:pic>
      <p:sp>
        <p:nvSpPr>
          <p:cNvPr id="94" name="Oval 93"/>
          <p:cNvSpPr/>
          <p:nvPr/>
        </p:nvSpPr>
        <p:spPr>
          <a:xfrm>
            <a:off x="5682869" y="2054298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5</a:t>
            </a:r>
          </a:p>
        </p:txBody>
      </p:sp>
      <p:sp>
        <p:nvSpPr>
          <p:cNvPr id="96" name="Shape 164"/>
          <p:cNvSpPr/>
          <p:nvPr/>
        </p:nvSpPr>
        <p:spPr>
          <a:xfrm>
            <a:off x="6300750" y="1998857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7</a:t>
            </a:r>
          </a:p>
        </p:txBody>
      </p:sp>
      <p:sp>
        <p:nvSpPr>
          <p:cNvPr id="98" name="Right Arrow 97"/>
          <p:cNvSpPr/>
          <p:nvPr/>
        </p:nvSpPr>
        <p:spPr>
          <a:xfrm>
            <a:off x="6022112" y="2081153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27734" y="1242477"/>
            <a:ext cx="3682418" cy="307777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US" sz="1400" b="1" kern="0" dirty="0">
                <a:solidFill>
                  <a:srgbClr val="FFFFFF"/>
                </a:solidFill>
                <a:cs typeface="Arial"/>
                <a:sym typeface="Arial"/>
              </a:rPr>
              <a:t>Message Shuffling Phase [ Super step 0 ]</a:t>
            </a:r>
          </a:p>
        </p:txBody>
      </p:sp>
      <p:pic>
        <p:nvPicPr>
          <p:cNvPr id="102" name="Picture 1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7263" y="182437"/>
            <a:ext cx="3734737" cy="180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08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20624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K-Partite Graph Summarization</a:t>
            </a:r>
          </a:p>
          <a:p>
            <a:pPr algn="ctr"/>
            <a:endParaRPr lang="en-US" sz="2800" b="1" kern="0" dirty="0">
              <a:solidFill>
                <a:srgbClr val="000000">
                  <a:lumMod val="65000"/>
                  <a:lumOff val="35000"/>
                </a:srgbClr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24" name="Shape 164"/>
          <p:cNvSpPr/>
          <p:nvPr/>
        </p:nvSpPr>
        <p:spPr>
          <a:xfrm>
            <a:off x="2382557" y="1968410"/>
            <a:ext cx="292608" cy="292608"/>
          </a:xfrm>
          <a:prstGeom prst="ellipse">
            <a:avLst/>
          </a:prstGeom>
          <a:solidFill>
            <a:srgbClr val="FF9715">
              <a:alpha val="853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3</a:t>
            </a:r>
          </a:p>
        </p:txBody>
      </p:sp>
      <p:sp>
        <p:nvSpPr>
          <p:cNvPr id="28" name="Shape 164"/>
          <p:cNvSpPr/>
          <p:nvPr/>
        </p:nvSpPr>
        <p:spPr>
          <a:xfrm>
            <a:off x="3305471" y="1968410"/>
            <a:ext cx="292608" cy="292608"/>
          </a:xfrm>
          <a:prstGeom prst="ellipse">
            <a:avLst/>
          </a:prstGeom>
          <a:solidFill>
            <a:srgbClr val="FF9715">
              <a:alpha val="853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4</a:t>
            </a:r>
          </a:p>
        </p:txBody>
      </p:sp>
      <p:sp>
        <p:nvSpPr>
          <p:cNvPr id="29" name="Shape 164"/>
          <p:cNvSpPr/>
          <p:nvPr/>
        </p:nvSpPr>
        <p:spPr>
          <a:xfrm>
            <a:off x="238238" y="3261182"/>
            <a:ext cx="292608" cy="292608"/>
          </a:xfrm>
          <a:prstGeom prst="ellipse">
            <a:avLst/>
          </a:prstGeom>
          <a:solidFill>
            <a:srgbClr val="91D5FD"/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5</a:t>
            </a:r>
          </a:p>
        </p:txBody>
      </p:sp>
      <p:sp>
        <p:nvSpPr>
          <p:cNvPr id="31" name="Shape 164"/>
          <p:cNvSpPr/>
          <p:nvPr/>
        </p:nvSpPr>
        <p:spPr>
          <a:xfrm>
            <a:off x="712432" y="3261182"/>
            <a:ext cx="292608" cy="292608"/>
          </a:xfrm>
          <a:prstGeom prst="ellipse">
            <a:avLst/>
          </a:prstGeom>
          <a:solidFill>
            <a:srgbClr val="91D5FD"/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6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6516" y="4554279"/>
            <a:ext cx="391974" cy="306463"/>
            <a:chOff x="2990339" y="3996986"/>
            <a:chExt cx="391974" cy="306463"/>
          </a:xfrm>
        </p:grpSpPr>
        <p:sp>
          <p:nvSpPr>
            <p:cNvPr id="42" name="Shape 164"/>
            <p:cNvSpPr/>
            <p:nvPr/>
          </p:nvSpPr>
          <p:spPr>
            <a:xfrm>
              <a:off x="3040022" y="3996986"/>
              <a:ext cx="292608" cy="292608"/>
            </a:xfrm>
            <a:prstGeom prst="ellipse">
              <a:avLst/>
            </a:prstGeom>
            <a:solidFill>
              <a:srgbClr val="F3276C">
                <a:alpha val="8538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endPara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2990339" y="4026450"/>
              <a:ext cx="391974" cy="2769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ctr">
                <a:defRPr sz="1200" b="1">
                  <a:solidFill>
                    <a:srgbClr val="FFFFFF"/>
                  </a:solidFill>
                  <a:latin typeface="Lato"/>
                  <a:ea typeface="Lato"/>
                  <a:cs typeface="Lato"/>
                </a:defRPr>
              </a:lvl1pPr>
            </a:lstStyle>
            <a:p>
              <a:r>
                <a:rPr lang="en-US" kern="0" dirty="0" smtClean="0">
                  <a:sym typeface="Arial"/>
                </a:rPr>
                <a:t>11</a:t>
              </a:r>
              <a:endParaRPr lang="en-US" kern="0" dirty="0">
                <a:sym typeface="Arial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69128" y="4561381"/>
            <a:ext cx="391974" cy="296477"/>
            <a:chOff x="3456311" y="4004088"/>
            <a:chExt cx="391974" cy="296477"/>
          </a:xfrm>
        </p:grpSpPr>
        <p:sp>
          <p:nvSpPr>
            <p:cNvPr id="44" name="Shape 164"/>
            <p:cNvSpPr/>
            <p:nvPr/>
          </p:nvSpPr>
          <p:spPr>
            <a:xfrm>
              <a:off x="3500151" y="4004088"/>
              <a:ext cx="292608" cy="292608"/>
            </a:xfrm>
            <a:prstGeom prst="ellipse">
              <a:avLst/>
            </a:prstGeom>
            <a:solidFill>
              <a:srgbClr val="F3276C">
                <a:alpha val="8538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endPara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456311" y="4023566"/>
              <a:ext cx="391974" cy="2769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ctr">
                <a:defRPr sz="1200" b="1">
                  <a:solidFill>
                    <a:srgbClr val="FFFFFF"/>
                  </a:solidFill>
                  <a:latin typeface="Lato"/>
                  <a:ea typeface="Lato"/>
                  <a:cs typeface="Lato"/>
                </a:defRPr>
              </a:lvl1pPr>
            </a:lstStyle>
            <a:p>
              <a:r>
                <a:rPr lang="en-US" kern="0" dirty="0" smtClean="0">
                  <a:sym typeface="Arial"/>
                </a:rPr>
                <a:t>12</a:t>
              </a:r>
              <a:endParaRPr lang="en-US" kern="0" dirty="0">
                <a:sym typeface="Arial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598513" y="4576644"/>
            <a:ext cx="391974" cy="292608"/>
            <a:chOff x="4485696" y="4019351"/>
            <a:chExt cx="391974" cy="292608"/>
          </a:xfrm>
        </p:grpSpPr>
        <p:sp>
          <p:nvSpPr>
            <p:cNvPr id="47" name="Shape 164"/>
            <p:cNvSpPr/>
            <p:nvPr/>
          </p:nvSpPr>
          <p:spPr>
            <a:xfrm>
              <a:off x="4532240" y="4019351"/>
              <a:ext cx="292608" cy="292608"/>
            </a:xfrm>
            <a:prstGeom prst="ellipse">
              <a:avLst/>
            </a:prstGeom>
            <a:solidFill>
              <a:srgbClr val="F3276C">
                <a:alpha val="8538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endPara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485696" y="4026815"/>
              <a:ext cx="391974" cy="2769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ctr">
                <a:defRPr sz="1200" b="1">
                  <a:solidFill>
                    <a:srgbClr val="FFFFFF"/>
                  </a:solidFill>
                  <a:latin typeface="Lato"/>
                  <a:ea typeface="Lato"/>
                  <a:cs typeface="Lato"/>
                </a:defRPr>
              </a:lvl1pPr>
            </a:lstStyle>
            <a:p>
              <a:r>
                <a:rPr lang="en-US" kern="0" dirty="0" smtClean="0">
                  <a:sym typeface="Arial"/>
                </a:rPr>
                <a:t>13</a:t>
              </a:r>
              <a:endParaRPr lang="en-US" kern="0" dirty="0">
                <a:sym typeface="Arial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215229" y="4593304"/>
            <a:ext cx="391974" cy="292608"/>
            <a:chOff x="5102412" y="4036011"/>
            <a:chExt cx="391974" cy="292608"/>
          </a:xfrm>
        </p:grpSpPr>
        <p:sp>
          <p:nvSpPr>
            <p:cNvPr id="50" name="Shape 164"/>
            <p:cNvSpPr/>
            <p:nvPr/>
          </p:nvSpPr>
          <p:spPr>
            <a:xfrm>
              <a:off x="5153374" y="4036011"/>
              <a:ext cx="292608" cy="292608"/>
            </a:xfrm>
            <a:prstGeom prst="ellipse">
              <a:avLst/>
            </a:prstGeom>
            <a:solidFill>
              <a:srgbClr val="F3276C">
                <a:alpha val="8538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endPara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102412" y="4051619"/>
              <a:ext cx="391974" cy="2769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ctr">
                <a:defRPr sz="1200" b="1">
                  <a:solidFill>
                    <a:srgbClr val="FFFFFF"/>
                  </a:solidFill>
                  <a:latin typeface="Lato"/>
                  <a:ea typeface="Lato"/>
                  <a:cs typeface="Lato"/>
                </a:defRPr>
              </a:lvl1pPr>
            </a:lstStyle>
            <a:p>
              <a:r>
                <a:rPr lang="en-US" kern="0" dirty="0" smtClean="0">
                  <a:sym typeface="Arial"/>
                </a:rPr>
                <a:t>14</a:t>
              </a:r>
              <a:endParaRPr lang="en-US" kern="0" dirty="0">
                <a:sym typeface="Arial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618685" y="4575942"/>
            <a:ext cx="391974" cy="302165"/>
            <a:chOff x="5505868" y="4018649"/>
            <a:chExt cx="391974" cy="302165"/>
          </a:xfrm>
        </p:grpSpPr>
        <p:sp>
          <p:nvSpPr>
            <p:cNvPr id="53" name="Shape 164"/>
            <p:cNvSpPr/>
            <p:nvPr/>
          </p:nvSpPr>
          <p:spPr>
            <a:xfrm>
              <a:off x="5555622" y="4018649"/>
              <a:ext cx="292608" cy="292608"/>
            </a:xfrm>
            <a:prstGeom prst="ellipse">
              <a:avLst/>
            </a:prstGeom>
            <a:solidFill>
              <a:srgbClr val="F3276C">
                <a:alpha val="8538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endPara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505868" y="4043815"/>
              <a:ext cx="391974" cy="2769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ctr">
                <a:defRPr sz="1200" b="1">
                  <a:solidFill>
                    <a:srgbClr val="FFFFFF"/>
                  </a:solidFill>
                  <a:latin typeface="Lato"/>
                  <a:ea typeface="Lato"/>
                  <a:cs typeface="Lato"/>
                </a:defRPr>
              </a:lvl1pPr>
            </a:lstStyle>
            <a:p>
              <a:r>
                <a:rPr lang="en-US" kern="0" dirty="0" smtClean="0">
                  <a:sym typeface="Arial"/>
                </a:rPr>
                <a:t>15</a:t>
              </a:r>
              <a:endParaRPr lang="en-US" kern="0" dirty="0">
                <a:sym typeface="Arial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3254773" y="4568134"/>
            <a:ext cx="391974" cy="300416"/>
            <a:chOff x="6141956" y="4010841"/>
            <a:chExt cx="391974" cy="300416"/>
          </a:xfrm>
        </p:grpSpPr>
        <p:sp>
          <p:nvSpPr>
            <p:cNvPr id="56" name="Shape 164"/>
            <p:cNvSpPr/>
            <p:nvPr/>
          </p:nvSpPr>
          <p:spPr>
            <a:xfrm>
              <a:off x="6192759" y="4010841"/>
              <a:ext cx="292608" cy="292608"/>
            </a:xfrm>
            <a:prstGeom prst="ellipse">
              <a:avLst/>
            </a:prstGeom>
            <a:solidFill>
              <a:srgbClr val="F3276C">
                <a:alpha val="8538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endPara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141956" y="4034258"/>
              <a:ext cx="391974" cy="2769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ctr">
                <a:defRPr sz="1200" b="1">
                  <a:solidFill>
                    <a:srgbClr val="FFFFFF"/>
                  </a:solidFill>
                  <a:latin typeface="Lato"/>
                  <a:ea typeface="Lato"/>
                  <a:cs typeface="Lato"/>
                </a:defRPr>
              </a:lvl1pPr>
            </a:lstStyle>
            <a:p>
              <a:r>
                <a:rPr lang="en-US" kern="0" dirty="0" smtClean="0">
                  <a:sym typeface="Arial"/>
                </a:rPr>
                <a:t>16</a:t>
              </a:r>
              <a:endParaRPr lang="en-US" kern="0" dirty="0">
                <a:sym typeface="Arial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255893" y="3246665"/>
            <a:ext cx="391974" cy="292608"/>
            <a:chOff x="6143076" y="2689372"/>
            <a:chExt cx="391974" cy="292608"/>
          </a:xfrm>
        </p:grpSpPr>
        <p:sp>
          <p:nvSpPr>
            <p:cNvPr id="60" name="Shape 164"/>
            <p:cNvSpPr/>
            <p:nvPr/>
          </p:nvSpPr>
          <p:spPr>
            <a:xfrm>
              <a:off x="6192654" y="2689372"/>
              <a:ext cx="292608" cy="292608"/>
            </a:xfrm>
            <a:prstGeom prst="ellipse">
              <a:avLst/>
            </a:prstGeom>
            <a:solidFill>
              <a:srgbClr val="91D5FD">
                <a:alpha val="8538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endPara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143076" y="2697176"/>
              <a:ext cx="391974" cy="2769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ctr">
                <a:defRPr sz="1200" b="1">
                  <a:solidFill>
                    <a:srgbClr val="FFFFFF"/>
                  </a:solidFill>
                  <a:latin typeface="Lato"/>
                  <a:ea typeface="Lato"/>
                  <a:cs typeface="Lato"/>
                </a:defRPr>
              </a:lvl1pPr>
            </a:lstStyle>
            <a:p>
              <a:r>
                <a:rPr lang="en-US" kern="0" dirty="0" smtClean="0">
                  <a:sym typeface="Arial"/>
                </a:rPr>
                <a:t>10</a:t>
              </a:r>
              <a:endParaRPr lang="en-US" kern="0" dirty="0">
                <a:sym typeface="Arial"/>
              </a:endParaRPr>
            </a:p>
          </p:txBody>
        </p:sp>
      </p:grpSp>
      <p:cxnSp>
        <p:nvCxnSpPr>
          <p:cNvPr id="73" name="Straight Connector 72"/>
          <p:cNvCxnSpPr>
            <a:endCxn id="29" idx="0"/>
          </p:cNvCxnSpPr>
          <p:nvPr/>
        </p:nvCxnSpPr>
        <p:spPr>
          <a:xfrm>
            <a:off x="384542" y="2261018"/>
            <a:ext cx="0" cy="1000164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endCxn id="31" idx="0"/>
          </p:cNvCxnSpPr>
          <p:nvPr/>
        </p:nvCxnSpPr>
        <p:spPr>
          <a:xfrm>
            <a:off x="384542" y="2261018"/>
            <a:ext cx="474194" cy="1000164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endCxn id="35" idx="0"/>
          </p:cNvCxnSpPr>
          <p:nvPr/>
        </p:nvCxnSpPr>
        <p:spPr>
          <a:xfrm>
            <a:off x="383504" y="2261018"/>
            <a:ext cx="951502" cy="1000164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20" idx="4"/>
            <a:endCxn id="29" idx="0"/>
          </p:cNvCxnSpPr>
          <p:nvPr/>
        </p:nvCxnSpPr>
        <p:spPr>
          <a:xfrm flipH="1">
            <a:off x="384542" y="2261018"/>
            <a:ext cx="563620" cy="1000164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20" idx="4"/>
            <a:endCxn id="35" idx="0"/>
          </p:cNvCxnSpPr>
          <p:nvPr/>
        </p:nvCxnSpPr>
        <p:spPr>
          <a:xfrm>
            <a:off x="948162" y="2261018"/>
            <a:ext cx="386844" cy="1000164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endCxn id="35" idx="0"/>
          </p:cNvCxnSpPr>
          <p:nvPr/>
        </p:nvCxnSpPr>
        <p:spPr>
          <a:xfrm flipH="1">
            <a:off x="1335006" y="2261018"/>
            <a:ext cx="630235" cy="1000164"/>
          </a:xfrm>
          <a:prstGeom prst="line">
            <a:avLst/>
          </a:prstGeom>
          <a:ln w="3810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22" idx="4"/>
            <a:endCxn id="32" idx="0"/>
          </p:cNvCxnSpPr>
          <p:nvPr/>
        </p:nvCxnSpPr>
        <p:spPr>
          <a:xfrm>
            <a:off x="1965241" y="2261018"/>
            <a:ext cx="599295" cy="1003642"/>
          </a:xfrm>
          <a:prstGeom prst="line">
            <a:avLst/>
          </a:prstGeom>
          <a:ln w="3810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22" idx="4"/>
            <a:endCxn id="33" idx="0"/>
          </p:cNvCxnSpPr>
          <p:nvPr/>
        </p:nvCxnSpPr>
        <p:spPr>
          <a:xfrm>
            <a:off x="1965241" y="2261018"/>
            <a:ext cx="1074174" cy="993462"/>
          </a:xfrm>
          <a:prstGeom prst="line">
            <a:avLst/>
          </a:prstGeom>
          <a:ln w="3810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24" idx="4"/>
            <a:endCxn id="32" idx="0"/>
          </p:cNvCxnSpPr>
          <p:nvPr/>
        </p:nvCxnSpPr>
        <p:spPr>
          <a:xfrm>
            <a:off x="2528861" y="2261018"/>
            <a:ext cx="35675" cy="1003642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24" idx="4"/>
            <a:endCxn id="33" idx="0"/>
          </p:cNvCxnSpPr>
          <p:nvPr/>
        </p:nvCxnSpPr>
        <p:spPr>
          <a:xfrm>
            <a:off x="2528861" y="2261018"/>
            <a:ext cx="510554" cy="993462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24" idx="4"/>
            <a:endCxn id="61" idx="0"/>
          </p:cNvCxnSpPr>
          <p:nvPr/>
        </p:nvCxnSpPr>
        <p:spPr>
          <a:xfrm>
            <a:off x="2528861" y="2261018"/>
            <a:ext cx="923019" cy="993451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28" idx="4"/>
            <a:endCxn id="61" idx="0"/>
          </p:cNvCxnSpPr>
          <p:nvPr/>
        </p:nvCxnSpPr>
        <p:spPr>
          <a:xfrm>
            <a:off x="3451775" y="2261018"/>
            <a:ext cx="105" cy="993451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29" idx="4"/>
            <a:endCxn id="2" idx="0"/>
          </p:cNvCxnSpPr>
          <p:nvPr/>
        </p:nvCxnSpPr>
        <p:spPr>
          <a:xfrm flipH="1">
            <a:off x="382503" y="3553790"/>
            <a:ext cx="2039" cy="1029953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29" idx="4"/>
            <a:endCxn id="45" idx="0"/>
          </p:cNvCxnSpPr>
          <p:nvPr/>
        </p:nvCxnSpPr>
        <p:spPr>
          <a:xfrm>
            <a:off x="384542" y="3553790"/>
            <a:ext cx="380573" cy="1027069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31" idx="4"/>
            <a:endCxn id="2" idx="0"/>
          </p:cNvCxnSpPr>
          <p:nvPr/>
        </p:nvCxnSpPr>
        <p:spPr>
          <a:xfrm flipH="1">
            <a:off x="382503" y="3553790"/>
            <a:ext cx="476233" cy="1029953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31" idx="4"/>
            <a:endCxn id="45" idx="0"/>
          </p:cNvCxnSpPr>
          <p:nvPr/>
        </p:nvCxnSpPr>
        <p:spPr>
          <a:xfrm flipH="1">
            <a:off x="765115" y="3553790"/>
            <a:ext cx="93621" cy="1027069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35" idx="4"/>
            <a:endCxn id="45" idx="0"/>
          </p:cNvCxnSpPr>
          <p:nvPr/>
        </p:nvCxnSpPr>
        <p:spPr>
          <a:xfrm flipH="1">
            <a:off x="765115" y="3553790"/>
            <a:ext cx="569891" cy="1027069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32" idx="4"/>
            <a:endCxn id="48" idx="0"/>
          </p:cNvCxnSpPr>
          <p:nvPr/>
        </p:nvCxnSpPr>
        <p:spPr>
          <a:xfrm flipH="1">
            <a:off x="1794500" y="3557268"/>
            <a:ext cx="770036" cy="1026840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32" idx="4"/>
            <a:endCxn id="51" idx="0"/>
          </p:cNvCxnSpPr>
          <p:nvPr/>
        </p:nvCxnSpPr>
        <p:spPr>
          <a:xfrm flipH="1">
            <a:off x="2411216" y="3557268"/>
            <a:ext cx="153320" cy="1051644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33" idx="4"/>
            <a:endCxn id="51" idx="0"/>
          </p:cNvCxnSpPr>
          <p:nvPr/>
        </p:nvCxnSpPr>
        <p:spPr>
          <a:xfrm flipH="1">
            <a:off x="2411216" y="3547088"/>
            <a:ext cx="628199" cy="1061824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33" idx="4"/>
            <a:endCxn id="54" idx="0"/>
          </p:cNvCxnSpPr>
          <p:nvPr/>
        </p:nvCxnSpPr>
        <p:spPr>
          <a:xfrm flipH="1">
            <a:off x="2814672" y="3547088"/>
            <a:ext cx="224743" cy="1054020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61" idx="2"/>
            <a:endCxn id="51" idx="0"/>
          </p:cNvCxnSpPr>
          <p:nvPr/>
        </p:nvCxnSpPr>
        <p:spPr>
          <a:xfrm flipH="1">
            <a:off x="2411216" y="3531468"/>
            <a:ext cx="1040664" cy="1077444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61" idx="2"/>
            <a:endCxn id="57" idx="0"/>
          </p:cNvCxnSpPr>
          <p:nvPr/>
        </p:nvCxnSpPr>
        <p:spPr>
          <a:xfrm flipH="1">
            <a:off x="3450760" y="3531468"/>
            <a:ext cx="1120" cy="1060083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61" idx="2"/>
            <a:endCxn id="53" idx="0"/>
          </p:cNvCxnSpPr>
          <p:nvPr/>
        </p:nvCxnSpPr>
        <p:spPr>
          <a:xfrm flipH="1">
            <a:off x="2814743" y="3531468"/>
            <a:ext cx="637137" cy="1044474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735" y="1925705"/>
            <a:ext cx="363165" cy="365760"/>
          </a:xfrm>
          <a:prstGeom prst="rect">
            <a:avLst/>
          </a:prstGeom>
        </p:spPr>
      </p:pic>
      <p:sp>
        <p:nvSpPr>
          <p:cNvPr id="74" name="Oval 73"/>
          <p:cNvSpPr/>
          <p:nvPr/>
        </p:nvSpPr>
        <p:spPr>
          <a:xfrm>
            <a:off x="4396892" y="2054298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5</a:t>
            </a:r>
          </a:p>
        </p:txBody>
      </p:sp>
      <p:sp>
        <p:nvSpPr>
          <p:cNvPr id="76" name="Shape 164"/>
          <p:cNvSpPr/>
          <p:nvPr/>
        </p:nvSpPr>
        <p:spPr>
          <a:xfrm>
            <a:off x="5014773" y="1998857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6</a:t>
            </a:r>
          </a:p>
        </p:txBody>
      </p:sp>
      <p:sp>
        <p:nvSpPr>
          <p:cNvPr id="78" name="Right Arrow 77"/>
          <p:cNvSpPr/>
          <p:nvPr/>
        </p:nvSpPr>
        <p:spPr>
          <a:xfrm>
            <a:off x="4736135" y="2081153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157" y="2281234"/>
            <a:ext cx="363165" cy="365760"/>
          </a:xfrm>
          <a:prstGeom prst="rect">
            <a:avLst/>
          </a:prstGeom>
        </p:spPr>
      </p:pic>
      <p:sp>
        <p:nvSpPr>
          <p:cNvPr id="82" name="Oval 81"/>
          <p:cNvSpPr/>
          <p:nvPr/>
        </p:nvSpPr>
        <p:spPr>
          <a:xfrm>
            <a:off x="4396314" y="2409827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5</a:t>
            </a:r>
          </a:p>
        </p:txBody>
      </p:sp>
      <p:sp>
        <p:nvSpPr>
          <p:cNvPr id="84" name="Shape 164"/>
          <p:cNvSpPr/>
          <p:nvPr/>
        </p:nvSpPr>
        <p:spPr>
          <a:xfrm>
            <a:off x="5014195" y="2354386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7</a:t>
            </a:r>
          </a:p>
        </p:txBody>
      </p:sp>
      <p:sp>
        <p:nvSpPr>
          <p:cNvPr id="86" name="Right Arrow 85"/>
          <p:cNvSpPr/>
          <p:nvPr/>
        </p:nvSpPr>
        <p:spPr>
          <a:xfrm>
            <a:off x="4735557" y="2436682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157" y="2709502"/>
            <a:ext cx="363165" cy="365760"/>
          </a:xfrm>
          <a:prstGeom prst="rect">
            <a:avLst/>
          </a:prstGeom>
        </p:spPr>
      </p:pic>
      <p:sp>
        <p:nvSpPr>
          <p:cNvPr id="88" name="Oval 87"/>
          <p:cNvSpPr/>
          <p:nvPr/>
        </p:nvSpPr>
        <p:spPr>
          <a:xfrm>
            <a:off x="4396314" y="2838095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6</a:t>
            </a:r>
          </a:p>
        </p:txBody>
      </p:sp>
      <p:sp>
        <p:nvSpPr>
          <p:cNvPr id="90" name="Shape 164"/>
          <p:cNvSpPr/>
          <p:nvPr/>
        </p:nvSpPr>
        <p:spPr>
          <a:xfrm>
            <a:off x="5014195" y="2782654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7</a:t>
            </a:r>
          </a:p>
        </p:txBody>
      </p:sp>
      <p:sp>
        <p:nvSpPr>
          <p:cNvPr id="92" name="Right Arrow 91"/>
          <p:cNvSpPr/>
          <p:nvPr/>
        </p:nvSpPr>
        <p:spPr>
          <a:xfrm>
            <a:off x="4735557" y="2864950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4" name="Shape 164"/>
          <p:cNvSpPr/>
          <p:nvPr/>
        </p:nvSpPr>
        <p:spPr>
          <a:xfrm>
            <a:off x="238238" y="1968410"/>
            <a:ext cx="292608" cy="292608"/>
          </a:xfrm>
          <a:prstGeom prst="ellipse">
            <a:avLst/>
          </a:prstGeom>
          <a:solidFill>
            <a:srgbClr val="FF9715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0</a:t>
            </a:r>
          </a:p>
        </p:txBody>
      </p:sp>
      <p:sp>
        <p:nvSpPr>
          <p:cNvPr id="20" name="Shape 164"/>
          <p:cNvSpPr/>
          <p:nvPr/>
        </p:nvSpPr>
        <p:spPr>
          <a:xfrm>
            <a:off x="801858" y="1968410"/>
            <a:ext cx="292608" cy="292608"/>
          </a:xfrm>
          <a:prstGeom prst="ellipse">
            <a:avLst/>
          </a:prstGeom>
          <a:solidFill>
            <a:srgbClr val="FF9715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</a:t>
            </a:r>
          </a:p>
        </p:txBody>
      </p:sp>
      <p:pic>
        <p:nvPicPr>
          <p:cNvPr id="93" name="Picture 9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712" y="1925705"/>
            <a:ext cx="363165" cy="365760"/>
          </a:xfrm>
          <a:prstGeom prst="rect">
            <a:avLst/>
          </a:prstGeom>
        </p:spPr>
      </p:pic>
      <p:sp>
        <p:nvSpPr>
          <p:cNvPr id="94" name="Oval 93"/>
          <p:cNvSpPr/>
          <p:nvPr/>
        </p:nvSpPr>
        <p:spPr>
          <a:xfrm>
            <a:off x="5682869" y="2054298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5</a:t>
            </a:r>
          </a:p>
        </p:txBody>
      </p:sp>
      <p:sp>
        <p:nvSpPr>
          <p:cNvPr id="96" name="Shape 164"/>
          <p:cNvSpPr/>
          <p:nvPr/>
        </p:nvSpPr>
        <p:spPr>
          <a:xfrm>
            <a:off x="6300750" y="1998857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7</a:t>
            </a:r>
          </a:p>
        </p:txBody>
      </p:sp>
      <p:sp>
        <p:nvSpPr>
          <p:cNvPr id="98" name="Right Arrow 97"/>
          <p:cNvSpPr/>
          <p:nvPr/>
        </p:nvSpPr>
        <p:spPr>
          <a:xfrm>
            <a:off x="6022112" y="2081153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809" y="1925705"/>
            <a:ext cx="363165" cy="365760"/>
          </a:xfrm>
          <a:prstGeom prst="rect">
            <a:avLst/>
          </a:prstGeom>
        </p:spPr>
      </p:pic>
      <p:sp>
        <p:nvSpPr>
          <p:cNvPr id="102" name="Oval 101"/>
          <p:cNvSpPr/>
          <p:nvPr/>
        </p:nvSpPr>
        <p:spPr>
          <a:xfrm>
            <a:off x="7036966" y="2054298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7</a:t>
            </a:r>
          </a:p>
        </p:txBody>
      </p:sp>
      <p:sp>
        <p:nvSpPr>
          <p:cNvPr id="104" name="Shape 164"/>
          <p:cNvSpPr/>
          <p:nvPr/>
        </p:nvSpPr>
        <p:spPr>
          <a:xfrm>
            <a:off x="7654847" y="1998857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8</a:t>
            </a:r>
          </a:p>
        </p:txBody>
      </p:sp>
      <p:sp>
        <p:nvSpPr>
          <p:cNvPr id="106" name="Right Arrow 105"/>
          <p:cNvSpPr/>
          <p:nvPr/>
        </p:nvSpPr>
        <p:spPr>
          <a:xfrm>
            <a:off x="7376209" y="2081153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108" name="Picture 10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231" y="2281234"/>
            <a:ext cx="363165" cy="365760"/>
          </a:xfrm>
          <a:prstGeom prst="rect">
            <a:avLst/>
          </a:prstGeom>
        </p:spPr>
      </p:pic>
      <p:sp>
        <p:nvSpPr>
          <p:cNvPr id="110" name="Oval 109"/>
          <p:cNvSpPr/>
          <p:nvPr/>
        </p:nvSpPr>
        <p:spPr>
          <a:xfrm>
            <a:off x="7036388" y="2409827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7</a:t>
            </a:r>
          </a:p>
        </p:txBody>
      </p:sp>
      <p:sp>
        <p:nvSpPr>
          <p:cNvPr id="112" name="Shape 164"/>
          <p:cNvSpPr/>
          <p:nvPr/>
        </p:nvSpPr>
        <p:spPr>
          <a:xfrm>
            <a:off x="7654269" y="2354386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9</a:t>
            </a:r>
          </a:p>
        </p:txBody>
      </p:sp>
      <p:sp>
        <p:nvSpPr>
          <p:cNvPr id="113" name="Right Arrow 112"/>
          <p:cNvSpPr/>
          <p:nvPr/>
        </p:nvSpPr>
        <p:spPr>
          <a:xfrm>
            <a:off x="7375631" y="2436682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231" y="2709502"/>
            <a:ext cx="363165" cy="365760"/>
          </a:xfrm>
          <a:prstGeom prst="rect">
            <a:avLst/>
          </a:prstGeom>
        </p:spPr>
      </p:pic>
      <p:sp>
        <p:nvSpPr>
          <p:cNvPr id="116" name="Oval 115"/>
          <p:cNvSpPr/>
          <p:nvPr/>
        </p:nvSpPr>
        <p:spPr>
          <a:xfrm>
            <a:off x="7036388" y="2838095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8</a:t>
            </a:r>
          </a:p>
        </p:txBody>
      </p:sp>
      <p:sp>
        <p:nvSpPr>
          <p:cNvPr id="118" name="Shape 164"/>
          <p:cNvSpPr/>
          <p:nvPr/>
        </p:nvSpPr>
        <p:spPr>
          <a:xfrm>
            <a:off x="7654269" y="2782654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9</a:t>
            </a:r>
          </a:p>
        </p:txBody>
      </p:sp>
      <p:sp>
        <p:nvSpPr>
          <p:cNvPr id="120" name="Right Arrow 119"/>
          <p:cNvSpPr/>
          <p:nvPr/>
        </p:nvSpPr>
        <p:spPr>
          <a:xfrm>
            <a:off x="7375631" y="2864950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2" name="Shape 164"/>
          <p:cNvSpPr/>
          <p:nvPr/>
        </p:nvSpPr>
        <p:spPr>
          <a:xfrm>
            <a:off x="1818937" y="1968410"/>
            <a:ext cx="292608" cy="292608"/>
          </a:xfrm>
          <a:prstGeom prst="ellipse">
            <a:avLst/>
          </a:prstGeom>
          <a:solidFill>
            <a:srgbClr val="FF9715">
              <a:alpha val="85380"/>
            </a:srgbClr>
          </a:solidFill>
          <a:ln w="38100">
            <a:solidFill>
              <a:srgbClr val="C00000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</a:t>
            </a:r>
          </a:p>
        </p:txBody>
      </p:sp>
      <p:sp>
        <p:nvSpPr>
          <p:cNvPr id="35" name="Shape 164"/>
          <p:cNvSpPr/>
          <p:nvPr/>
        </p:nvSpPr>
        <p:spPr>
          <a:xfrm>
            <a:off x="1188702" y="3261182"/>
            <a:ext cx="292608" cy="292608"/>
          </a:xfrm>
          <a:prstGeom prst="ellipse">
            <a:avLst/>
          </a:prstGeom>
          <a:solidFill>
            <a:srgbClr val="91D5FD"/>
          </a:solidFill>
          <a:ln w="38100">
            <a:solidFill>
              <a:schemeClr val="accent3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7</a:t>
            </a:r>
          </a:p>
        </p:txBody>
      </p:sp>
      <p:sp>
        <p:nvSpPr>
          <p:cNvPr id="32" name="Shape 164"/>
          <p:cNvSpPr/>
          <p:nvPr/>
        </p:nvSpPr>
        <p:spPr>
          <a:xfrm>
            <a:off x="2418232" y="3264660"/>
            <a:ext cx="292608" cy="292608"/>
          </a:xfrm>
          <a:prstGeom prst="ellipse">
            <a:avLst/>
          </a:prstGeom>
          <a:solidFill>
            <a:srgbClr val="91D5FD"/>
          </a:solidFill>
          <a:ln w="38100">
            <a:solidFill>
              <a:schemeClr val="accent3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8</a:t>
            </a:r>
          </a:p>
        </p:txBody>
      </p:sp>
      <p:sp>
        <p:nvSpPr>
          <p:cNvPr id="33" name="Shape 164"/>
          <p:cNvSpPr/>
          <p:nvPr/>
        </p:nvSpPr>
        <p:spPr>
          <a:xfrm>
            <a:off x="2893111" y="3254480"/>
            <a:ext cx="292608" cy="292608"/>
          </a:xfrm>
          <a:prstGeom prst="ellipse">
            <a:avLst/>
          </a:prstGeom>
          <a:solidFill>
            <a:srgbClr val="91D5FD"/>
          </a:solidFill>
          <a:ln w="38100">
            <a:solidFill>
              <a:schemeClr val="accent3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9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327734" y="1242477"/>
            <a:ext cx="3682418" cy="307777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US" sz="1400" b="1" kern="0" dirty="0">
                <a:solidFill>
                  <a:srgbClr val="FFFFFF"/>
                </a:solidFill>
                <a:cs typeface="Arial"/>
                <a:sym typeface="Arial"/>
              </a:rPr>
              <a:t>Message Shuffling Phase [ Super step 0 ]</a:t>
            </a:r>
          </a:p>
        </p:txBody>
      </p:sp>
      <p:pic>
        <p:nvPicPr>
          <p:cNvPr id="123" name="Picture 1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7263" y="182437"/>
            <a:ext cx="3734737" cy="180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22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20624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K-Partite Graph Summarization</a:t>
            </a:r>
          </a:p>
          <a:p>
            <a:pPr algn="ctr"/>
            <a:endParaRPr lang="en-US" sz="2800" b="1" kern="0" dirty="0">
              <a:solidFill>
                <a:srgbClr val="000000">
                  <a:lumMod val="65000"/>
                  <a:lumOff val="35000"/>
                </a:srgbClr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28" name="Shape 164"/>
          <p:cNvSpPr/>
          <p:nvPr/>
        </p:nvSpPr>
        <p:spPr>
          <a:xfrm>
            <a:off x="3305471" y="1968410"/>
            <a:ext cx="292608" cy="292608"/>
          </a:xfrm>
          <a:prstGeom prst="ellipse">
            <a:avLst/>
          </a:prstGeom>
          <a:solidFill>
            <a:srgbClr val="FF9715">
              <a:alpha val="853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4</a:t>
            </a:r>
          </a:p>
        </p:txBody>
      </p:sp>
      <p:sp>
        <p:nvSpPr>
          <p:cNvPr id="29" name="Shape 164"/>
          <p:cNvSpPr/>
          <p:nvPr/>
        </p:nvSpPr>
        <p:spPr>
          <a:xfrm>
            <a:off x="238238" y="3261182"/>
            <a:ext cx="292608" cy="292608"/>
          </a:xfrm>
          <a:prstGeom prst="ellipse">
            <a:avLst/>
          </a:prstGeom>
          <a:solidFill>
            <a:srgbClr val="91D5FD"/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5</a:t>
            </a:r>
          </a:p>
        </p:txBody>
      </p:sp>
      <p:sp>
        <p:nvSpPr>
          <p:cNvPr id="31" name="Shape 164"/>
          <p:cNvSpPr/>
          <p:nvPr/>
        </p:nvSpPr>
        <p:spPr>
          <a:xfrm>
            <a:off x="712432" y="3261182"/>
            <a:ext cx="292608" cy="292608"/>
          </a:xfrm>
          <a:prstGeom prst="ellipse">
            <a:avLst/>
          </a:prstGeom>
          <a:solidFill>
            <a:srgbClr val="91D5FD"/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6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6516" y="4554279"/>
            <a:ext cx="391974" cy="306463"/>
            <a:chOff x="2990339" y="3996986"/>
            <a:chExt cx="391974" cy="306463"/>
          </a:xfrm>
        </p:grpSpPr>
        <p:sp>
          <p:nvSpPr>
            <p:cNvPr id="42" name="Shape 164"/>
            <p:cNvSpPr/>
            <p:nvPr/>
          </p:nvSpPr>
          <p:spPr>
            <a:xfrm>
              <a:off x="3040022" y="3996986"/>
              <a:ext cx="292608" cy="292608"/>
            </a:xfrm>
            <a:prstGeom prst="ellipse">
              <a:avLst/>
            </a:prstGeom>
            <a:solidFill>
              <a:srgbClr val="F3276C">
                <a:alpha val="8538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endPara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2990339" y="4026450"/>
              <a:ext cx="391974" cy="2769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ctr">
                <a:defRPr sz="1200" b="1">
                  <a:solidFill>
                    <a:srgbClr val="FFFFFF"/>
                  </a:solidFill>
                  <a:latin typeface="Lato"/>
                  <a:ea typeface="Lato"/>
                  <a:cs typeface="Lato"/>
                </a:defRPr>
              </a:lvl1pPr>
            </a:lstStyle>
            <a:p>
              <a:r>
                <a:rPr lang="en-US" kern="0" dirty="0" smtClean="0">
                  <a:sym typeface="Arial"/>
                </a:rPr>
                <a:t>11</a:t>
              </a:r>
              <a:endParaRPr lang="en-US" kern="0" dirty="0">
                <a:sym typeface="Arial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69128" y="4561381"/>
            <a:ext cx="391974" cy="296477"/>
            <a:chOff x="3456311" y="4004088"/>
            <a:chExt cx="391974" cy="296477"/>
          </a:xfrm>
        </p:grpSpPr>
        <p:sp>
          <p:nvSpPr>
            <p:cNvPr id="44" name="Shape 164"/>
            <p:cNvSpPr/>
            <p:nvPr/>
          </p:nvSpPr>
          <p:spPr>
            <a:xfrm>
              <a:off x="3500151" y="4004088"/>
              <a:ext cx="292608" cy="292608"/>
            </a:xfrm>
            <a:prstGeom prst="ellipse">
              <a:avLst/>
            </a:prstGeom>
            <a:solidFill>
              <a:srgbClr val="F3276C">
                <a:alpha val="8538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endPara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456311" y="4023566"/>
              <a:ext cx="391974" cy="2769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ctr">
                <a:defRPr sz="1200" b="1">
                  <a:solidFill>
                    <a:srgbClr val="FFFFFF"/>
                  </a:solidFill>
                  <a:latin typeface="Lato"/>
                  <a:ea typeface="Lato"/>
                  <a:cs typeface="Lato"/>
                </a:defRPr>
              </a:lvl1pPr>
            </a:lstStyle>
            <a:p>
              <a:r>
                <a:rPr lang="en-US" kern="0" dirty="0" smtClean="0">
                  <a:sym typeface="Arial"/>
                </a:rPr>
                <a:t>12</a:t>
              </a:r>
              <a:endParaRPr lang="en-US" kern="0" dirty="0">
                <a:sym typeface="Arial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598513" y="4576644"/>
            <a:ext cx="391974" cy="292608"/>
            <a:chOff x="4485696" y="4019351"/>
            <a:chExt cx="391974" cy="292608"/>
          </a:xfrm>
        </p:grpSpPr>
        <p:sp>
          <p:nvSpPr>
            <p:cNvPr id="47" name="Shape 164"/>
            <p:cNvSpPr/>
            <p:nvPr/>
          </p:nvSpPr>
          <p:spPr>
            <a:xfrm>
              <a:off x="4532240" y="4019351"/>
              <a:ext cx="292608" cy="292608"/>
            </a:xfrm>
            <a:prstGeom prst="ellipse">
              <a:avLst/>
            </a:prstGeom>
            <a:solidFill>
              <a:srgbClr val="F3276C">
                <a:alpha val="8538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endPara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485696" y="4026815"/>
              <a:ext cx="391974" cy="2769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ctr">
                <a:defRPr sz="1200" b="1">
                  <a:solidFill>
                    <a:srgbClr val="FFFFFF"/>
                  </a:solidFill>
                  <a:latin typeface="Lato"/>
                  <a:ea typeface="Lato"/>
                  <a:cs typeface="Lato"/>
                </a:defRPr>
              </a:lvl1pPr>
            </a:lstStyle>
            <a:p>
              <a:r>
                <a:rPr lang="en-US" kern="0" dirty="0" smtClean="0">
                  <a:sym typeface="Arial"/>
                </a:rPr>
                <a:t>13</a:t>
              </a:r>
              <a:endParaRPr lang="en-US" kern="0" dirty="0">
                <a:sym typeface="Arial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215229" y="4593304"/>
            <a:ext cx="391974" cy="292608"/>
            <a:chOff x="5102412" y="4036011"/>
            <a:chExt cx="391974" cy="292608"/>
          </a:xfrm>
        </p:grpSpPr>
        <p:sp>
          <p:nvSpPr>
            <p:cNvPr id="50" name="Shape 164"/>
            <p:cNvSpPr/>
            <p:nvPr/>
          </p:nvSpPr>
          <p:spPr>
            <a:xfrm>
              <a:off x="5153374" y="4036011"/>
              <a:ext cx="292608" cy="292608"/>
            </a:xfrm>
            <a:prstGeom prst="ellipse">
              <a:avLst/>
            </a:prstGeom>
            <a:solidFill>
              <a:srgbClr val="F3276C">
                <a:alpha val="8538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endPara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102412" y="4051619"/>
              <a:ext cx="391974" cy="2769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ctr">
                <a:defRPr sz="1200" b="1">
                  <a:solidFill>
                    <a:srgbClr val="FFFFFF"/>
                  </a:solidFill>
                  <a:latin typeface="Lato"/>
                  <a:ea typeface="Lato"/>
                  <a:cs typeface="Lato"/>
                </a:defRPr>
              </a:lvl1pPr>
            </a:lstStyle>
            <a:p>
              <a:r>
                <a:rPr lang="en-US" kern="0" dirty="0" smtClean="0">
                  <a:sym typeface="Arial"/>
                </a:rPr>
                <a:t>14</a:t>
              </a:r>
              <a:endParaRPr lang="en-US" kern="0" dirty="0">
                <a:sym typeface="Arial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618685" y="4575942"/>
            <a:ext cx="391974" cy="302165"/>
            <a:chOff x="5505868" y="4018649"/>
            <a:chExt cx="391974" cy="302165"/>
          </a:xfrm>
        </p:grpSpPr>
        <p:sp>
          <p:nvSpPr>
            <p:cNvPr id="53" name="Shape 164"/>
            <p:cNvSpPr/>
            <p:nvPr/>
          </p:nvSpPr>
          <p:spPr>
            <a:xfrm>
              <a:off x="5555622" y="4018649"/>
              <a:ext cx="292608" cy="292608"/>
            </a:xfrm>
            <a:prstGeom prst="ellipse">
              <a:avLst/>
            </a:prstGeom>
            <a:solidFill>
              <a:srgbClr val="F3276C">
                <a:alpha val="8538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endPara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505868" y="4043815"/>
              <a:ext cx="391974" cy="2769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ctr">
                <a:defRPr sz="1200" b="1">
                  <a:solidFill>
                    <a:srgbClr val="FFFFFF"/>
                  </a:solidFill>
                  <a:latin typeface="Lato"/>
                  <a:ea typeface="Lato"/>
                  <a:cs typeface="Lato"/>
                </a:defRPr>
              </a:lvl1pPr>
            </a:lstStyle>
            <a:p>
              <a:r>
                <a:rPr lang="en-US" kern="0" dirty="0" smtClean="0">
                  <a:sym typeface="Arial"/>
                </a:rPr>
                <a:t>15</a:t>
              </a:r>
              <a:endParaRPr lang="en-US" kern="0" dirty="0">
                <a:sym typeface="Arial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3254773" y="4568134"/>
            <a:ext cx="391974" cy="300416"/>
            <a:chOff x="6141956" y="4010841"/>
            <a:chExt cx="391974" cy="300416"/>
          </a:xfrm>
        </p:grpSpPr>
        <p:sp>
          <p:nvSpPr>
            <p:cNvPr id="56" name="Shape 164"/>
            <p:cNvSpPr/>
            <p:nvPr/>
          </p:nvSpPr>
          <p:spPr>
            <a:xfrm>
              <a:off x="6192759" y="4010841"/>
              <a:ext cx="292608" cy="292608"/>
            </a:xfrm>
            <a:prstGeom prst="ellipse">
              <a:avLst/>
            </a:prstGeom>
            <a:solidFill>
              <a:srgbClr val="F3276C">
                <a:alpha val="8538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endPara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141956" y="4034258"/>
              <a:ext cx="391974" cy="2769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ctr">
                <a:defRPr sz="1200" b="1">
                  <a:solidFill>
                    <a:srgbClr val="FFFFFF"/>
                  </a:solidFill>
                  <a:latin typeface="Lato"/>
                  <a:ea typeface="Lato"/>
                  <a:cs typeface="Lato"/>
                </a:defRPr>
              </a:lvl1pPr>
            </a:lstStyle>
            <a:p>
              <a:r>
                <a:rPr lang="en-US" kern="0" dirty="0" smtClean="0">
                  <a:sym typeface="Arial"/>
                </a:rPr>
                <a:t>16</a:t>
              </a:r>
              <a:endParaRPr lang="en-US" kern="0" dirty="0">
                <a:sym typeface="Arial"/>
              </a:endParaRPr>
            </a:p>
          </p:txBody>
        </p:sp>
      </p:grpSp>
      <p:cxnSp>
        <p:nvCxnSpPr>
          <p:cNvPr id="73" name="Straight Connector 72"/>
          <p:cNvCxnSpPr>
            <a:endCxn id="29" idx="0"/>
          </p:cNvCxnSpPr>
          <p:nvPr/>
        </p:nvCxnSpPr>
        <p:spPr>
          <a:xfrm>
            <a:off x="384542" y="2261018"/>
            <a:ext cx="0" cy="1000164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endCxn id="31" idx="0"/>
          </p:cNvCxnSpPr>
          <p:nvPr/>
        </p:nvCxnSpPr>
        <p:spPr>
          <a:xfrm>
            <a:off x="384542" y="2261018"/>
            <a:ext cx="474194" cy="1000164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endCxn id="35" idx="0"/>
          </p:cNvCxnSpPr>
          <p:nvPr/>
        </p:nvCxnSpPr>
        <p:spPr>
          <a:xfrm>
            <a:off x="383504" y="2261018"/>
            <a:ext cx="951502" cy="1000164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20" idx="4"/>
            <a:endCxn id="29" idx="0"/>
          </p:cNvCxnSpPr>
          <p:nvPr/>
        </p:nvCxnSpPr>
        <p:spPr>
          <a:xfrm flipH="1">
            <a:off x="384542" y="2261018"/>
            <a:ext cx="563620" cy="1000164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20" idx="4"/>
            <a:endCxn id="35" idx="0"/>
          </p:cNvCxnSpPr>
          <p:nvPr/>
        </p:nvCxnSpPr>
        <p:spPr>
          <a:xfrm>
            <a:off x="948162" y="2261018"/>
            <a:ext cx="386844" cy="1000164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endCxn id="35" idx="0"/>
          </p:cNvCxnSpPr>
          <p:nvPr/>
        </p:nvCxnSpPr>
        <p:spPr>
          <a:xfrm flipH="1">
            <a:off x="1335006" y="2261018"/>
            <a:ext cx="630235" cy="1000164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22" idx="4"/>
            <a:endCxn id="32" idx="0"/>
          </p:cNvCxnSpPr>
          <p:nvPr/>
        </p:nvCxnSpPr>
        <p:spPr>
          <a:xfrm>
            <a:off x="1965241" y="2261018"/>
            <a:ext cx="599295" cy="1003642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22" idx="4"/>
            <a:endCxn id="33" idx="0"/>
          </p:cNvCxnSpPr>
          <p:nvPr/>
        </p:nvCxnSpPr>
        <p:spPr>
          <a:xfrm>
            <a:off x="1965241" y="2261018"/>
            <a:ext cx="1074174" cy="993462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24" idx="4"/>
            <a:endCxn id="32" idx="0"/>
          </p:cNvCxnSpPr>
          <p:nvPr/>
        </p:nvCxnSpPr>
        <p:spPr>
          <a:xfrm>
            <a:off x="2528861" y="2261018"/>
            <a:ext cx="35675" cy="1003642"/>
          </a:xfrm>
          <a:prstGeom prst="line">
            <a:avLst/>
          </a:prstGeom>
          <a:ln w="3810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24" idx="4"/>
            <a:endCxn id="33" idx="0"/>
          </p:cNvCxnSpPr>
          <p:nvPr/>
        </p:nvCxnSpPr>
        <p:spPr>
          <a:xfrm>
            <a:off x="2528861" y="2261018"/>
            <a:ext cx="510554" cy="993462"/>
          </a:xfrm>
          <a:prstGeom prst="line">
            <a:avLst/>
          </a:prstGeom>
          <a:ln w="3810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24" idx="4"/>
            <a:endCxn id="61" idx="0"/>
          </p:cNvCxnSpPr>
          <p:nvPr/>
        </p:nvCxnSpPr>
        <p:spPr>
          <a:xfrm>
            <a:off x="2528861" y="2261018"/>
            <a:ext cx="915824" cy="985647"/>
          </a:xfrm>
          <a:prstGeom prst="line">
            <a:avLst/>
          </a:prstGeom>
          <a:ln w="3810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28" idx="4"/>
            <a:endCxn id="61" idx="0"/>
          </p:cNvCxnSpPr>
          <p:nvPr/>
        </p:nvCxnSpPr>
        <p:spPr>
          <a:xfrm flipH="1">
            <a:off x="3444685" y="2261018"/>
            <a:ext cx="7090" cy="985647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29" idx="4"/>
            <a:endCxn id="2" idx="0"/>
          </p:cNvCxnSpPr>
          <p:nvPr/>
        </p:nvCxnSpPr>
        <p:spPr>
          <a:xfrm flipH="1">
            <a:off x="382503" y="3553790"/>
            <a:ext cx="2039" cy="1029953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29" idx="4"/>
            <a:endCxn id="45" idx="0"/>
          </p:cNvCxnSpPr>
          <p:nvPr/>
        </p:nvCxnSpPr>
        <p:spPr>
          <a:xfrm>
            <a:off x="384542" y="3553790"/>
            <a:ext cx="380573" cy="1027069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31" idx="4"/>
            <a:endCxn id="2" idx="0"/>
          </p:cNvCxnSpPr>
          <p:nvPr/>
        </p:nvCxnSpPr>
        <p:spPr>
          <a:xfrm flipH="1">
            <a:off x="382503" y="3553790"/>
            <a:ext cx="476233" cy="1029953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31" idx="4"/>
            <a:endCxn id="45" idx="0"/>
          </p:cNvCxnSpPr>
          <p:nvPr/>
        </p:nvCxnSpPr>
        <p:spPr>
          <a:xfrm flipH="1">
            <a:off x="765115" y="3553790"/>
            <a:ext cx="93621" cy="1027069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35" idx="4"/>
            <a:endCxn id="45" idx="0"/>
          </p:cNvCxnSpPr>
          <p:nvPr/>
        </p:nvCxnSpPr>
        <p:spPr>
          <a:xfrm flipH="1">
            <a:off x="765115" y="3553790"/>
            <a:ext cx="569891" cy="1027069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32" idx="4"/>
            <a:endCxn id="48" idx="0"/>
          </p:cNvCxnSpPr>
          <p:nvPr/>
        </p:nvCxnSpPr>
        <p:spPr>
          <a:xfrm flipH="1">
            <a:off x="1794500" y="3557268"/>
            <a:ext cx="770036" cy="1026840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32" idx="4"/>
            <a:endCxn id="51" idx="0"/>
          </p:cNvCxnSpPr>
          <p:nvPr/>
        </p:nvCxnSpPr>
        <p:spPr>
          <a:xfrm flipH="1">
            <a:off x="2411216" y="3557268"/>
            <a:ext cx="153320" cy="1051644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33" idx="4"/>
            <a:endCxn id="51" idx="0"/>
          </p:cNvCxnSpPr>
          <p:nvPr/>
        </p:nvCxnSpPr>
        <p:spPr>
          <a:xfrm flipH="1">
            <a:off x="2411216" y="3547088"/>
            <a:ext cx="628199" cy="1061824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33" idx="4"/>
            <a:endCxn id="54" idx="0"/>
          </p:cNvCxnSpPr>
          <p:nvPr/>
        </p:nvCxnSpPr>
        <p:spPr>
          <a:xfrm flipH="1">
            <a:off x="2814672" y="3547088"/>
            <a:ext cx="224743" cy="1054020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61" idx="2"/>
            <a:endCxn id="51" idx="0"/>
          </p:cNvCxnSpPr>
          <p:nvPr/>
        </p:nvCxnSpPr>
        <p:spPr>
          <a:xfrm flipH="1">
            <a:off x="2411216" y="3523664"/>
            <a:ext cx="1033469" cy="1085248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61" idx="2"/>
            <a:endCxn id="57" idx="0"/>
          </p:cNvCxnSpPr>
          <p:nvPr/>
        </p:nvCxnSpPr>
        <p:spPr>
          <a:xfrm>
            <a:off x="3444685" y="3523664"/>
            <a:ext cx="6075" cy="1067887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61" idx="2"/>
            <a:endCxn id="53" idx="0"/>
          </p:cNvCxnSpPr>
          <p:nvPr/>
        </p:nvCxnSpPr>
        <p:spPr>
          <a:xfrm flipH="1">
            <a:off x="2814743" y="3523664"/>
            <a:ext cx="629942" cy="1052278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735" y="1925705"/>
            <a:ext cx="363165" cy="365760"/>
          </a:xfrm>
          <a:prstGeom prst="rect">
            <a:avLst/>
          </a:prstGeom>
        </p:spPr>
      </p:pic>
      <p:sp>
        <p:nvSpPr>
          <p:cNvPr id="74" name="Oval 73"/>
          <p:cNvSpPr/>
          <p:nvPr/>
        </p:nvSpPr>
        <p:spPr>
          <a:xfrm>
            <a:off x="4396892" y="2054298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5</a:t>
            </a:r>
          </a:p>
        </p:txBody>
      </p:sp>
      <p:sp>
        <p:nvSpPr>
          <p:cNvPr id="76" name="Shape 164"/>
          <p:cNvSpPr/>
          <p:nvPr/>
        </p:nvSpPr>
        <p:spPr>
          <a:xfrm>
            <a:off x="5014773" y="1998857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6</a:t>
            </a:r>
          </a:p>
        </p:txBody>
      </p:sp>
      <p:sp>
        <p:nvSpPr>
          <p:cNvPr id="78" name="Right Arrow 77"/>
          <p:cNvSpPr/>
          <p:nvPr/>
        </p:nvSpPr>
        <p:spPr>
          <a:xfrm>
            <a:off x="4736135" y="2081153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157" y="2281234"/>
            <a:ext cx="363165" cy="365760"/>
          </a:xfrm>
          <a:prstGeom prst="rect">
            <a:avLst/>
          </a:prstGeom>
        </p:spPr>
      </p:pic>
      <p:sp>
        <p:nvSpPr>
          <p:cNvPr id="82" name="Oval 81"/>
          <p:cNvSpPr/>
          <p:nvPr/>
        </p:nvSpPr>
        <p:spPr>
          <a:xfrm>
            <a:off x="4396314" y="2409827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5</a:t>
            </a:r>
          </a:p>
        </p:txBody>
      </p:sp>
      <p:sp>
        <p:nvSpPr>
          <p:cNvPr id="84" name="Shape 164"/>
          <p:cNvSpPr/>
          <p:nvPr/>
        </p:nvSpPr>
        <p:spPr>
          <a:xfrm>
            <a:off x="5014195" y="2354386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7</a:t>
            </a:r>
          </a:p>
        </p:txBody>
      </p:sp>
      <p:sp>
        <p:nvSpPr>
          <p:cNvPr id="86" name="Right Arrow 85"/>
          <p:cNvSpPr/>
          <p:nvPr/>
        </p:nvSpPr>
        <p:spPr>
          <a:xfrm>
            <a:off x="4735557" y="2436682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157" y="2709502"/>
            <a:ext cx="363165" cy="365760"/>
          </a:xfrm>
          <a:prstGeom prst="rect">
            <a:avLst/>
          </a:prstGeom>
        </p:spPr>
      </p:pic>
      <p:sp>
        <p:nvSpPr>
          <p:cNvPr id="88" name="Oval 87"/>
          <p:cNvSpPr/>
          <p:nvPr/>
        </p:nvSpPr>
        <p:spPr>
          <a:xfrm>
            <a:off x="4396314" y="2838095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6</a:t>
            </a:r>
          </a:p>
        </p:txBody>
      </p:sp>
      <p:sp>
        <p:nvSpPr>
          <p:cNvPr id="90" name="Shape 164"/>
          <p:cNvSpPr/>
          <p:nvPr/>
        </p:nvSpPr>
        <p:spPr>
          <a:xfrm>
            <a:off x="5014195" y="2782654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7</a:t>
            </a:r>
          </a:p>
        </p:txBody>
      </p:sp>
      <p:sp>
        <p:nvSpPr>
          <p:cNvPr id="92" name="Right Arrow 91"/>
          <p:cNvSpPr/>
          <p:nvPr/>
        </p:nvSpPr>
        <p:spPr>
          <a:xfrm>
            <a:off x="4735557" y="2864950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4" name="Shape 164"/>
          <p:cNvSpPr/>
          <p:nvPr/>
        </p:nvSpPr>
        <p:spPr>
          <a:xfrm>
            <a:off x="238238" y="1968410"/>
            <a:ext cx="292608" cy="292608"/>
          </a:xfrm>
          <a:prstGeom prst="ellipse">
            <a:avLst/>
          </a:prstGeom>
          <a:solidFill>
            <a:srgbClr val="FF9715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0</a:t>
            </a:r>
          </a:p>
        </p:txBody>
      </p:sp>
      <p:sp>
        <p:nvSpPr>
          <p:cNvPr id="20" name="Shape 164"/>
          <p:cNvSpPr/>
          <p:nvPr/>
        </p:nvSpPr>
        <p:spPr>
          <a:xfrm>
            <a:off x="801858" y="1968410"/>
            <a:ext cx="292608" cy="292608"/>
          </a:xfrm>
          <a:prstGeom prst="ellipse">
            <a:avLst/>
          </a:prstGeom>
          <a:solidFill>
            <a:srgbClr val="FF9715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</a:t>
            </a:r>
          </a:p>
        </p:txBody>
      </p:sp>
      <p:pic>
        <p:nvPicPr>
          <p:cNvPr id="93" name="Picture 9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712" y="1925705"/>
            <a:ext cx="363165" cy="365760"/>
          </a:xfrm>
          <a:prstGeom prst="rect">
            <a:avLst/>
          </a:prstGeom>
        </p:spPr>
      </p:pic>
      <p:sp>
        <p:nvSpPr>
          <p:cNvPr id="94" name="Oval 93"/>
          <p:cNvSpPr/>
          <p:nvPr/>
        </p:nvSpPr>
        <p:spPr>
          <a:xfrm>
            <a:off x="5682869" y="2054298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5</a:t>
            </a:r>
          </a:p>
        </p:txBody>
      </p:sp>
      <p:sp>
        <p:nvSpPr>
          <p:cNvPr id="96" name="Shape 164"/>
          <p:cNvSpPr/>
          <p:nvPr/>
        </p:nvSpPr>
        <p:spPr>
          <a:xfrm>
            <a:off x="6300750" y="1998857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7</a:t>
            </a:r>
          </a:p>
        </p:txBody>
      </p:sp>
      <p:sp>
        <p:nvSpPr>
          <p:cNvPr id="98" name="Right Arrow 97"/>
          <p:cNvSpPr/>
          <p:nvPr/>
        </p:nvSpPr>
        <p:spPr>
          <a:xfrm>
            <a:off x="6022112" y="2081153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809" y="1925705"/>
            <a:ext cx="363165" cy="365760"/>
          </a:xfrm>
          <a:prstGeom prst="rect">
            <a:avLst/>
          </a:prstGeom>
        </p:spPr>
      </p:pic>
      <p:sp>
        <p:nvSpPr>
          <p:cNvPr id="102" name="Oval 101"/>
          <p:cNvSpPr/>
          <p:nvPr/>
        </p:nvSpPr>
        <p:spPr>
          <a:xfrm>
            <a:off x="7036966" y="2054298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7</a:t>
            </a:r>
          </a:p>
        </p:txBody>
      </p:sp>
      <p:sp>
        <p:nvSpPr>
          <p:cNvPr id="104" name="Shape 164"/>
          <p:cNvSpPr/>
          <p:nvPr/>
        </p:nvSpPr>
        <p:spPr>
          <a:xfrm>
            <a:off x="7654847" y="1998857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8</a:t>
            </a:r>
          </a:p>
        </p:txBody>
      </p:sp>
      <p:sp>
        <p:nvSpPr>
          <p:cNvPr id="106" name="Right Arrow 105"/>
          <p:cNvSpPr/>
          <p:nvPr/>
        </p:nvSpPr>
        <p:spPr>
          <a:xfrm>
            <a:off x="7376209" y="2081153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108" name="Picture 10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231" y="2281234"/>
            <a:ext cx="363165" cy="365760"/>
          </a:xfrm>
          <a:prstGeom prst="rect">
            <a:avLst/>
          </a:prstGeom>
        </p:spPr>
      </p:pic>
      <p:sp>
        <p:nvSpPr>
          <p:cNvPr id="110" name="Oval 109"/>
          <p:cNvSpPr/>
          <p:nvPr/>
        </p:nvSpPr>
        <p:spPr>
          <a:xfrm>
            <a:off x="7036388" y="2409827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7</a:t>
            </a:r>
          </a:p>
        </p:txBody>
      </p:sp>
      <p:sp>
        <p:nvSpPr>
          <p:cNvPr id="112" name="Shape 164"/>
          <p:cNvSpPr/>
          <p:nvPr/>
        </p:nvSpPr>
        <p:spPr>
          <a:xfrm>
            <a:off x="7654269" y="2354386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9</a:t>
            </a:r>
          </a:p>
        </p:txBody>
      </p:sp>
      <p:sp>
        <p:nvSpPr>
          <p:cNvPr id="113" name="Right Arrow 112"/>
          <p:cNvSpPr/>
          <p:nvPr/>
        </p:nvSpPr>
        <p:spPr>
          <a:xfrm>
            <a:off x="7375631" y="2436682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231" y="2709502"/>
            <a:ext cx="363165" cy="365760"/>
          </a:xfrm>
          <a:prstGeom prst="rect">
            <a:avLst/>
          </a:prstGeom>
        </p:spPr>
      </p:pic>
      <p:sp>
        <p:nvSpPr>
          <p:cNvPr id="116" name="Oval 115"/>
          <p:cNvSpPr/>
          <p:nvPr/>
        </p:nvSpPr>
        <p:spPr>
          <a:xfrm>
            <a:off x="7036388" y="2838095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8</a:t>
            </a:r>
          </a:p>
        </p:txBody>
      </p:sp>
      <p:sp>
        <p:nvSpPr>
          <p:cNvPr id="118" name="Shape 164"/>
          <p:cNvSpPr/>
          <p:nvPr/>
        </p:nvSpPr>
        <p:spPr>
          <a:xfrm>
            <a:off x="7654269" y="2782654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9</a:t>
            </a:r>
          </a:p>
        </p:txBody>
      </p:sp>
      <p:sp>
        <p:nvSpPr>
          <p:cNvPr id="120" name="Right Arrow 119"/>
          <p:cNvSpPr/>
          <p:nvPr/>
        </p:nvSpPr>
        <p:spPr>
          <a:xfrm>
            <a:off x="7375631" y="2864950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2" name="Shape 164"/>
          <p:cNvSpPr/>
          <p:nvPr/>
        </p:nvSpPr>
        <p:spPr>
          <a:xfrm>
            <a:off x="1818937" y="1968410"/>
            <a:ext cx="292608" cy="292608"/>
          </a:xfrm>
          <a:prstGeom prst="ellipse">
            <a:avLst/>
          </a:prstGeom>
          <a:solidFill>
            <a:srgbClr val="FF9715">
              <a:alpha val="85380"/>
            </a:srgbClr>
          </a:solidFill>
          <a:ln w="1905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</a:t>
            </a:r>
          </a:p>
        </p:txBody>
      </p:sp>
      <p:sp>
        <p:nvSpPr>
          <p:cNvPr id="35" name="Shape 164"/>
          <p:cNvSpPr/>
          <p:nvPr/>
        </p:nvSpPr>
        <p:spPr>
          <a:xfrm>
            <a:off x="1188702" y="3261182"/>
            <a:ext cx="292608" cy="292608"/>
          </a:xfrm>
          <a:prstGeom prst="ellipse">
            <a:avLst/>
          </a:prstGeom>
          <a:solidFill>
            <a:srgbClr val="91D5FD"/>
          </a:solidFill>
          <a:ln w="1905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7</a:t>
            </a:r>
          </a:p>
        </p:txBody>
      </p:sp>
      <p:sp>
        <p:nvSpPr>
          <p:cNvPr id="32" name="Shape 164"/>
          <p:cNvSpPr/>
          <p:nvPr/>
        </p:nvSpPr>
        <p:spPr>
          <a:xfrm>
            <a:off x="2418232" y="3264660"/>
            <a:ext cx="292608" cy="292608"/>
          </a:xfrm>
          <a:prstGeom prst="ellipse">
            <a:avLst/>
          </a:prstGeom>
          <a:solidFill>
            <a:srgbClr val="91D5FD"/>
          </a:solidFill>
          <a:ln w="38100">
            <a:solidFill>
              <a:schemeClr val="accent3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8</a:t>
            </a:r>
          </a:p>
        </p:txBody>
      </p:sp>
      <p:sp>
        <p:nvSpPr>
          <p:cNvPr id="33" name="Shape 164"/>
          <p:cNvSpPr/>
          <p:nvPr/>
        </p:nvSpPr>
        <p:spPr>
          <a:xfrm>
            <a:off x="2893111" y="3254480"/>
            <a:ext cx="292608" cy="292608"/>
          </a:xfrm>
          <a:prstGeom prst="ellipse">
            <a:avLst/>
          </a:prstGeom>
          <a:solidFill>
            <a:srgbClr val="91D5FD"/>
          </a:solidFill>
          <a:ln w="38100">
            <a:solidFill>
              <a:schemeClr val="accent3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9</a:t>
            </a:r>
          </a:p>
        </p:txBody>
      </p:sp>
      <p:sp>
        <p:nvSpPr>
          <p:cNvPr id="24" name="Shape 164"/>
          <p:cNvSpPr/>
          <p:nvPr/>
        </p:nvSpPr>
        <p:spPr>
          <a:xfrm>
            <a:off x="2382557" y="1968410"/>
            <a:ext cx="292608" cy="292608"/>
          </a:xfrm>
          <a:prstGeom prst="ellipse">
            <a:avLst/>
          </a:prstGeom>
          <a:solidFill>
            <a:srgbClr val="FF9715">
              <a:alpha val="85380"/>
            </a:srgbClr>
          </a:solidFill>
          <a:ln w="38100">
            <a:solidFill>
              <a:srgbClr val="C00000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3</a:t>
            </a:r>
          </a:p>
        </p:txBody>
      </p:sp>
      <p:sp>
        <p:nvSpPr>
          <p:cNvPr id="60" name="Shape 164"/>
          <p:cNvSpPr/>
          <p:nvPr/>
        </p:nvSpPr>
        <p:spPr>
          <a:xfrm>
            <a:off x="3305471" y="3246665"/>
            <a:ext cx="292608" cy="292608"/>
          </a:xfrm>
          <a:prstGeom prst="ellipse">
            <a:avLst/>
          </a:prstGeom>
          <a:solidFill>
            <a:srgbClr val="91D5FD">
              <a:alpha val="85380"/>
            </a:srgbClr>
          </a:solidFill>
          <a:ln w="38100">
            <a:solidFill>
              <a:schemeClr val="accent3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248698" y="3246665"/>
            <a:ext cx="391974" cy="27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200" b="1">
                <a:solidFill>
                  <a:srgbClr val="FFFFFF"/>
                </a:solidFill>
                <a:latin typeface="Lato"/>
                <a:ea typeface="Lato"/>
                <a:cs typeface="Lato"/>
              </a:defRPr>
            </a:lvl1pPr>
          </a:lstStyle>
          <a:p>
            <a:r>
              <a:rPr lang="en-US" kern="0" dirty="0" smtClean="0">
                <a:sym typeface="Arial"/>
              </a:rPr>
              <a:t>10</a:t>
            </a:r>
            <a:endParaRPr lang="en-US" kern="0" dirty="0">
              <a:sym typeface="Arial"/>
            </a:endParaRPr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8786" y="1925705"/>
            <a:ext cx="363165" cy="365760"/>
          </a:xfrm>
          <a:prstGeom prst="rect">
            <a:avLst/>
          </a:prstGeom>
        </p:spPr>
      </p:pic>
      <p:sp>
        <p:nvSpPr>
          <p:cNvPr id="123" name="Oval 122"/>
          <p:cNvSpPr/>
          <p:nvPr/>
        </p:nvSpPr>
        <p:spPr>
          <a:xfrm>
            <a:off x="8322943" y="2054298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8</a:t>
            </a:r>
          </a:p>
        </p:txBody>
      </p:sp>
      <p:sp>
        <p:nvSpPr>
          <p:cNvPr id="124" name="Shape 164"/>
          <p:cNvSpPr/>
          <p:nvPr/>
        </p:nvSpPr>
        <p:spPr>
          <a:xfrm>
            <a:off x="8940824" y="1998857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9</a:t>
            </a:r>
          </a:p>
        </p:txBody>
      </p:sp>
      <p:sp>
        <p:nvSpPr>
          <p:cNvPr id="126" name="Right Arrow 125"/>
          <p:cNvSpPr/>
          <p:nvPr/>
        </p:nvSpPr>
        <p:spPr>
          <a:xfrm>
            <a:off x="8662186" y="2081153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128" name="Picture 1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8208" y="2281234"/>
            <a:ext cx="363165" cy="365760"/>
          </a:xfrm>
          <a:prstGeom prst="rect">
            <a:avLst/>
          </a:prstGeom>
        </p:spPr>
      </p:pic>
      <p:sp>
        <p:nvSpPr>
          <p:cNvPr id="129" name="Oval 128"/>
          <p:cNvSpPr/>
          <p:nvPr/>
        </p:nvSpPr>
        <p:spPr>
          <a:xfrm>
            <a:off x="8322365" y="2409827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8</a:t>
            </a:r>
          </a:p>
        </p:txBody>
      </p:sp>
      <p:sp>
        <p:nvSpPr>
          <p:cNvPr id="130" name="Shape 164"/>
          <p:cNvSpPr/>
          <p:nvPr/>
        </p:nvSpPr>
        <p:spPr>
          <a:xfrm>
            <a:off x="8940246" y="2354386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Right Arrow 130"/>
          <p:cNvSpPr/>
          <p:nvPr/>
        </p:nvSpPr>
        <p:spPr>
          <a:xfrm>
            <a:off x="8661608" y="2436682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132" name="Picture 1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8208" y="2709502"/>
            <a:ext cx="363165" cy="365760"/>
          </a:xfrm>
          <a:prstGeom prst="rect">
            <a:avLst/>
          </a:prstGeom>
        </p:spPr>
      </p:pic>
      <p:sp>
        <p:nvSpPr>
          <p:cNvPr id="133" name="Oval 132"/>
          <p:cNvSpPr/>
          <p:nvPr/>
        </p:nvSpPr>
        <p:spPr>
          <a:xfrm>
            <a:off x="8322365" y="2838095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9</a:t>
            </a:r>
          </a:p>
        </p:txBody>
      </p:sp>
      <p:sp>
        <p:nvSpPr>
          <p:cNvPr id="134" name="Shape 164"/>
          <p:cNvSpPr/>
          <p:nvPr/>
        </p:nvSpPr>
        <p:spPr>
          <a:xfrm>
            <a:off x="8940246" y="2782654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Right Arrow 134"/>
          <p:cNvSpPr/>
          <p:nvPr/>
        </p:nvSpPr>
        <p:spPr>
          <a:xfrm>
            <a:off x="8661608" y="2864950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8895110" y="2358902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kern="0" dirty="0">
                <a:solidFill>
                  <a:srgbClr val="FFFFFF"/>
                </a:solidFill>
                <a:cs typeface="Arial"/>
                <a:sym typeface="Arial"/>
              </a:rPr>
              <a:t>10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8907076" y="2797077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kern="0" dirty="0">
                <a:solidFill>
                  <a:srgbClr val="FFFFFF"/>
                </a:solidFill>
                <a:cs typeface="Arial"/>
                <a:sym typeface="Arial"/>
              </a:rPr>
              <a:t>10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327734" y="1242477"/>
            <a:ext cx="3682418" cy="307777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US" sz="1400" b="1" kern="0" dirty="0">
                <a:solidFill>
                  <a:srgbClr val="FFFFFF"/>
                </a:solidFill>
                <a:cs typeface="Arial"/>
                <a:sym typeface="Arial"/>
              </a:rPr>
              <a:t>Message Shuffling Phase [ Super step 0 ]</a:t>
            </a:r>
          </a:p>
        </p:txBody>
      </p:sp>
      <p:pic>
        <p:nvPicPr>
          <p:cNvPr id="139" name="Picture 1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7263" y="182437"/>
            <a:ext cx="3734737" cy="180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39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20624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K-Partite Graph Summarization</a:t>
            </a:r>
          </a:p>
          <a:p>
            <a:pPr algn="ctr"/>
            <a:endParaRPr lang="en-US" sz="2800" b="1" kern="0" dirty="0">
              <a:solidFill>
                <a:srgbClr val="000000">
                  <a:lumMod val="65000"/>
                  <a:lumOff val="35000"/>
                </a:srgbClr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29" name="Shape 164"/>
          <p:cNvSpPr/>
          <p:nvPr/>
        </p:nvSpPr>
        <p:spPr>
          <a:xfrm>
            <a:off x="238238" y="3261182"/>
            <a:ext cx="292608" cy="292608"/>
          </a:xfrm>
          <a:prstGeom prst="ellipse">
            <a:avLst/>
          </a:prstGeom>
          <a:solidFill>
            <a:srgbClr val="91D5FD"/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5</a:t>
            </a:r>
          </a:p>
        </p:txBody>
      </p:sp>
      <p:sp>
        <p:nvSpPr>
          <p:cNvPr id="31" name="Shape 164"/>
          <p:cNvSpPr/>
          <p:nvPr/>
        </p:nvSpPr>
        <p:spPr>
          <a:xfrm>
            <a:off x="712432" y="3261182"/>
            <a:ext cx="292608" cy="292608"/>
          </a:xfrm>
          <a:prstGeom prst="ellipse">
            <a:avLst/>
          </a:prstGeom>
          <a:solidFill>
            <a:srgbClr val="91D5FD"/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6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6516" y="4554279"/>
            <a:ext cx="391974" cy="306463"/>
            <a:chOff x="2990339" y="3996986"/>
            <a:chExt cx="391974" cy="306463"/>
          </a:xfrm>
        </p:grpSpPr>
        <p:sp>
          <p:nvSpPr>
            <p:cNvPr id="42" name="Shape 164"/>
            <p:cNvSpPr/>
            <p:nvPr/>
          </p:nvSpPr>
          <p:spPr>
            <a:xfrm>
              <a:off x="3040022" y="3996986"/>
              <a:ext cx="292608" cy="292608"/>
            </a:xfrm>
            <a:prstGeom prst="ellipse">
              <a:avLst/>
            </a:prstGeom>
            <a:solidFill>
              <a:srgbClr val="F3276C">
                <a:alpha val="8538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endPara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2990339" y="4026450"/>
              <a:ext cx="391974" cy="2769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ctr">
                <a:defRPr sz="1200" b="1">
                  <a:solidFill>
                    <a:srgbClr val="FFFFFF"/>
                  </a:solidFill>
                  <a:latin typeface="Lato"/>
                  <a:ea typeface="Lato"/>
                  <a:cs typeface="Lato"/>
                </a:defRPr>
              </a:lvl1pPr>
            </a:lstStyle>
            <a:p>
              <a:r>
                <a:rPr lang="en-US" kern="0" dirty="0" smtClean="0">
                  <a:sym typeface="Arial"/>
                </a:rPr>
                <a:t>11</a:t>
              </a:r>
              <a:endParaRPr lang="en-US" kern="0" dirty="0">
                <a:sym typeface="Arial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69128" y="4561381"/>
            <a:ext cx="391974" cy="296477"/>
            <a:chOff x="3456311" y="4004088"/>
            <a:chExt cx="391974" cy="296477"/>
          </a:xfrm>
        </p:grpSpPr>
        <p:sp>
          <p:nvSpPr>
            <p:cNvPr id="44" name="Shape 164"/>
            <p:cNvSpPr/>
            <p:nvPr/>
          </p:nvSpPr>
          <p:spPr>
            <a:xfrm>
              <a:off x="3500151" y="4004088"/>
              <a:ext cx="292608" cy="292608"/>
            </a:xfrm>
            <a:prstGeom prst="ellipse">
              <a:avLst/>
            </a:prstGeom>
            <a:solidFill>
              <a:srgbClr val="F3276C">
                <a:alpha val="8538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endPara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456311" y="4023566"/>
              <a:ext cx="391974" cy="2769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ctr">
                <a:defRPr sz="1200" b="1">
                  <a:solidFill>
                    <a:srgbClr val="FFFFFF"/>
                  </a:solidFill>
                  <a:latin typeface="Lato"/>
                  <a:ea typeface="Lato"/>
                  <a:cs typeface="Lato"/>
                </a:defRPr>
              </a:lvl1pPr>
            </a:lstStyle>
            <a:p>
              <a:r>
                <a:rPr lang="en-US" kern="0" dirty="0" smtClean="0">
                  <a:sym typeface="Arial"/>
                </a:rPr>
                <a:t>12</a:t>
              </a:r>
              <a:endParaRPr lang="en-US" kern="0" dirty="0">
                <a:sym typeface="Arial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598513" y="4576644"/>
            <a:ext cx="391974" cy="292608"/>
            <a:chOff x="4485696" y="4019351"/>
            <a:chExt cx="391974" cy="292608"/>
          </a:xfrm>
        </p:grpSpPr>
        <p:sp>
          <p:nvSpPr>
            <p:cNvPr id="47" name="Shape 164"/>
            <p:cNvSpPr/>
            <p:nvPr/>
          </p:nvSpPr>
          <p:spPr>
            <a:xfrm>
              <a:off x="4532240" y="4019351"/>
              <a:ext cx="292608" cy="292608"/>
            </a:xfrm>
            <a:prstGeom prst="ellipse">
              <a:avLst/>
            </a:prstGeom>
            <a:solidFill>
              <a:srgbClr val="F3276C">
                <a:alpha val="8538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endPara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485696" y="4026815"/>
              <a:ext cx="391974" cy="2769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ctr">
                <a:defRPr sz="1200" b="1">
                  <a:solidFill>
                    <a:srgbClr val="FFFFFF"/>
                  </a:solidFill>
                  <a:latin typeface="Lato"/>
                  <a:ea typeface="Lato"/>
                  <a:cs typeface="Lato"/>
                </a:defRPr>
              </a:lvl1pPr>
            </a:lstStyle>
            <a:p>
              <a:r>
                <a:rPr lang="en-US" kern="0" dirty="0" smtClean="0">
                  <a:sym typeface="Arial"/>
                </a:rPr>
                <a:t>13</a:t>
              </a:r>
              <a:endParaRPr lang="en-US" kern="0" dirty="0">
                <a:sym typeface="Arial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215229" y="4593304"/>
            <a:ext cx="391974" cy="292608"/>
            <a:chOff x="5102412" y="4036011"/>
            <a:chExt cx="391974" cy="292608"/>
          </a:xfrm>
        </p:grpSpPr>
        <p:sp>
          <p:nvSpPr>
            <p:cNvPr id="50" name="Shape 164"/>
            <p:cNvSpPr/>
            <p:nvPr/>
          </p:nvSpPr>
          <p:spPr>
            <a:xfrm>
              <a:off x="5153374" y="4036011"/>
              <a:ext cx="292608" cy="292608"/>
            </a:xfrm>
            <a:prstGeom prst="ellipse">
              <a:avLst/>
            </a:prstGeom>
            <a:solidFill>
              <a:srgbClr val="F3276C">
                <a:alpha val="8538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endPara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102412" y="4051619"/>
              <a:ext cx="391974" cy="2769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ctr">
                <a:defRPr sz="1200" b="1">
                  <a:solidFill>
                    <a:srgbClr val="FFFFFF"/>
                  </a:solidFill>
                  <a:latin typeface="Lato"/>
                  <a:ea typeface="Lato"/>
                  <a:cs typeface="Lato"/>
                </a:defRPr>
              </a:lvl1pPr>
            </a:lstStyle>
            <a:p>
              <a:r>
                <a:rPr lang="en-US" kern="0" dirty="0" smtClean="0">
                  <a:sym typeface="Arial"/>
                </a:rPr>
                <a:t>14</a:t>
              </a:r>
              <a:endParaRPr lang="en-US" kern="0" dirty="0">
                <a:sym typeface="Arial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618685" y="4575942"/>
            <a:ext cx="391974" cy="302165"/>
            <a:chOff x="5505868" y="4018649"/>
            <a:chExt cx="391974" cy="302165"/>
          </a:xfrm>
        </p:grpSpPr>
        <p:sp>
          <p:nvSpPr>
            <p:cNvPr id="53" name="Shape 164"/>
            <p:cNvSpPr/>
            <p:nvPr/>
          </p:nvSpPr>
          <p:spPr>
            <a:xfrm>
              <a:off x="5555622" y="4018649"/>
              <a:ext cx="292608" cy="292608"/>
            </a:xfrm>
            <a:prstGeom prst="ellipse">
              <a:avLst/>
            </a:prstGeom>
            <a:solidFill>
              <a:srgbClr val="F3276C">
                <a:alpha val="8538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endPara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505868" y="4043815"/>
              <a:ext cx="391974" cy="2769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ctr">
                <a:defRPr sz="1200" b="1">
                  <a:solidFill>
                    <a:srgbClr val="FFFFFF"/>
                  </a:solidFill>
                  <a:latin typeface="Lato"/>
                  <a:ea typeface="Lato"/>
                  <a:cs typeface="Lato"/>
                </a:defRPr>
              </a:lvl1pPr>
            </a:lstStyle>
            <a:p>
              <a:r>
                <a:rPr lang="en-US" kern="0" dirty="0" smtClean="0">
                  <a:sym typeface="Arial"/>
                </a:rPr>
                <a:t>15</a:t>
              </a:r>
              <a:endParaRPr lang="en-US" kern="0" dirty="0">
                <a:sym typeface="Arial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3254773" y="4568134"/>
            <a:ext cx="391974" cy="300416"/>
            <a:chOff x="6141956" y="4010841"/>
            <a:chExt cx="391974" cy="300416"/>
          </a:xfrm>
        </p:grpSpPr>
        <p:sp>
          <p:nvSpPr>
            <p:cNvPr id="56" name="Shape 164"/>
            <p:cNvSpPr/>
            <p:nvPr/>
          </p:nvSpPr>
          <p:spPr>
            <a:xfrm>
              <a:off x="6192759" y="4010841"/>
              <a:ext cx="292608" cy="292608"/>
            </a:xfrm>
            <a:prstGeom prst="ellipse">
              <a:avLst/>
            </a:prstGeom>
            <a:solidFill>
              <a:srgbClr val="F3276C">
                <a:alpha val="8538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endPara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141956" y="4034258"/>
              <a:ext cx="391974" cy="2769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ctr">
                <a:defRPr sz="1200" b="1">
                  <a:solidFill>
                    <a:srgbClr val="FFFFFF"/>
                  </a:solidFill>
                  <a:latin typeface="Lato"/>
                  <a:ea typeface="Lato"/>
                  <a:cs typeface="Lato"/>
                </a:defRPr>
              </a:lvl1pPr>
            </a:lstStyle>
            <a:p>
              <a:r>
                <a:rPr lang="en-US" kern="0" dirty="0" smtClean="0">
                  <a:sym typeface="Arial"/>
                </a:rPr>
                <a:t>16</a:t>
              </a:r>
              <a:endParaRPr lang="en-US" kern="0" dirty="0">
                <a:sym typeface="Arial"/>
              </a:endParaRPr>
            </a:p>
          </p:txBody>
        </p:sp>
      </p:grpSp>
      <p:cxnSp>
        <p:nvCxnSpPr>
          <p:cNvPr id="73" name="Straight Connector 72"/>
          <p:cNvCxnSpPr>
            <a:endCxn id="29" idx="0"/>
          </p:cNvCxnSpPr>
          <p:nvPr/>
        </p:nvCxnSpPr>
        <p:spPr>
          <a:xfrm>
            <a:off x="384542" y="2261018"/>
            <a:ext cx="0" cy="1000164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endCxn id="31" idx="0"/>
          </p:cNvCxnSpPr>
          <p:nvPr/>
        </p:nvCxnSpPr>
        <p:spPr>
          <a:xfrm>
            <a:off x="384542" y="2261018"/>
            <a:ext cx="474194" cy="1000164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endCxn id="35" idx="0"/>
          </p:cNvCxnSpPr>
          <p:nvPr/>
        </p:nvCxnSpPr>
        <p:spPr>
          <a:xfrm>
            <a:off x="383504" y="2261018"/>
            <a:ext cx="951502" cy="1000164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20" idx="4"/>
            <a:endCxn id="29" idx="0"/>
          </p:cNvCxnSpPr>
          <p:nvPr/>
        </p:nvCxnSpPr>
        <p:spPr>
          <a:xfrm flipH="1">
            <a:off x="384542" y="2261018"/>
            <a:ext cx="563620" cy="1000164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20" idx="4"/>
            <a:endCxn id="35" idx="0"/>
          </p:cNvCxnSpPr>
          <p:nvPr/>
        </p:nvCxnSpPr>
        <p:spPr>
          <a:xfrm>
            <a:off x="948162" y="2261018"/>
            <a:ext cx="386844" cy="1000164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endCxn id="35" idx="0"/>
          </p:cNvCxnSpPr>
          <p:nvPr/>
        </p:nvCxnSpPr>
        <p:spPr>
          <a:xfrm flipH="1">
            <a:off x="1335006" y="2261018"/>
            <a:ext cx="630235" cy="1000164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22" idx="4"/>
            <a:endCxn id="32" idx="0"/>
          </p:cNvCxnSpPr>
          <p:nvPr/>
        </p:nvCxnSpPr>
        <p:spPr>
          <a:xfrm>
            <a:off x="1965241" y="2261018"/>
            <a:ext cx="599295" cy="1003642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22" idx="4"/>
            <a:endCxn id="33" idx="0"/>
          </p:cNvCxnSpPr>
          <p:nvPr/>
        </p:nvCxnSpPr>
        <p:spPr>
          <a:xfrm>
            <a:off x="1965241" y="2261018"/>
            <a:ext cx="1074174" cy="993462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24" idx="4"/>
            <a:endCxn id="32" idx="0"/>
          </p:cNvCxnSpPr>
          <p:nvPr/>
        </p:nvCxnSpPr>
        <p:spPr>
          <a:xfrm>
            <a:off x="2528861" y="2261018"/>
            <a:ext cx="35675" cy="1003642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24" idx="4"/>
            <a:endCxn id="33" idx="0"/>
          </p:cNvCxnSpPr>
          <p:nvPr/>
        </p:nvCxnSpPr>
        <p:spPr>
          <a:xfrm>
            <a:off x="2528861" y="2261018"/>
            <a:ext cx="510554" cy="993462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24" idx="4"/>
            <a:endCxn id="61" idx="0"/>
          </p:cNvCxnSpPr>
          <p:nvPr/>
        </p:nvCxnSpPr>
        <p:spPr>
          <a:xfrm>
            <a:off x="2528861" y="2261018"/>
            <a:ext cx="915824" cy="985647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28" idx="4"/>
            <a:endCxn id="61" idx="0"/>
          </p:cNvCxnSpPr>
          <p:nvPr/>
        </p:nvCxnSpPr>
        <p:spPr>
          <a:xfrm flipH="1">
            <a:off x="3444685" y="2261018"/>
            <a:ext cx="7090" cy="985647"/>
          </a:xfrm>
          <a:prstGeom prst="line">
            <a:avLst/>
          </a:prstGeom>
          <a:ln w="3810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29" idx="4"/>
            <a:endCxn id="2" idx="0"/>
          </p:cNvCxnSpPr>
          <p:nvPr/>
        </p:nvCxnSpPr>
        <p:spPr>
          <a:xfrm flipH="1">
            <a:off x="382503" y="3553790"/>
            <a:ext cx="2039" cy="1029953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29" idx="4"/>
            <a:endCxn id="45" idx="0"/>
          </p:cNvCxnSpPr>
          <p:nvPr/>
        </p:nvCxnSpPr>
        <p:spPr>
          <a:xfrm>
            <a:off x="384542" y="3553790"/>
            <a:ext cx="380573" cy="1027069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31" idx="4"/>
            <a:endCxn id="2" idx="0"/>
          </p:cNvCxnSpPr>
          <p:nvPr/>
        </p:nvCxnSpPr>
        <p:spPr>
          <a:xfrm flipH="1">
            <a:off x="382503" y="3553790"/>
            <a:ext cx="476233" cy="1029953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31" idx="4"/>
            <a:endCxn id="45" idx="0"/>
          </p:cNvCxnSpPr>
          <p:nvPr/>
        </p:nvCxnSpPr>
        <p:spPr>
          <a:xfrm flipH="1">
            <a:off x="765115" y="3553790"/>
            <a:ext cx="93621" cy="1027069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35" idx="4"/>
            <a:endCxn id="45" idx="0"/>
          </p:cNvCxnSpPr>
          <p:nvPr/>
        </p:nvCxnSpPr>
        <p:spPr>
          <a:xfrm flipH="1">
            <a:off x="765115" y="3553790"/>
            <a:ext cx="569891" cy="1027069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32" idx="4"/>
            <a:endCxn id="48" idx="0"/>
          </p:cNvCxnSpPr>
          <p:nvPr/>
        </p:nvCxnSpPr>
        <p:spPr>
          <a:xfrm flipH="1">
            <a:off x="1794500" y="3557268"/>
            <a:ext cx="770036" cy="1026840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32" idx="4"/>
            <a:endCxn id="51" idx="0"/>
          </p:cNvCxnSpPr>
          <p:nvPr/>
        </p:nvCxnSpPr>
        <p:spPr>
          <a:xfrm flipH="1">
            <a:off x="2411216" y="3557268"/>
            <a:ext cx="153320" cy="1051644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33" idx="4"/>
            <a:endCxn id="51" idx="0"/>
          </p:cNvCxnSpPr>
          <p:nvPr/>
        </p:nvCxnSpPr>
        <p:spPr>
          <a:xfrm flipH="1">
            <a:off x="2411216" y="3547088"/>
            <a:ext cx="628199" cy="1061824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33" idx="4"/>
            <a:endCxn id="54" idx="0"/>
          </p:cNvCxnSpPr>
          <p:nvPr/>
        </p:nvCxnSpPr>
        <p:spPr>
          <a:xfrm flipH="1">
            <a:off x="2814672" y="3547088"/>
            <a:ext cx="224743" cy="1054020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61" idx="2"/>
            <a:endCxn id="51" idx="0"/>
          </p:cNvCxnSpPr>
          <p:nvPr/>
        </p:nvCxnSpPr>
        <p:spPr>
          <a:xfrm flipH="1">
            <a:off x="2411216" y="3523664"/>
            <a:ext cx="1033469" cy="1085248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61" idx="2"/>
            <a:endCxn id="57" idx="0"/>
          </p:cNvCxnSpPr>
          <p:nvPr/>
        </p:nvCxnSpPr>
        <p:spPr>
          <a:xfrm>
            <a:off x="3444685" y="3523664"/>
            <a:ext cx="6075" cy="1067887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61" idx="2"/>
            <a:endCxn id="53" idx="0"/>
          </p:cNvCxnSpPr>
          <p:nvPr/>
        </p:nvCxnSpPr>
        <p:spPr>
          <a:xfrm flipH="1">
            <a:off x="2814743" y="3523664"/>
            <a:ext cx="629942" cy="1052278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735" y="1925705"/>
            <a:ext cx="363165" cy="365760"/>
          </a:xfrm>
          <a:prstGeom prst="rect">
            <a:avLst/>
          </a:prstGeom>
        </p:spPr>
      </p:pic>
      <p:sp>
        <p:nvSpPr>
          <p:cNvPr id="74" name="Oval 73"/>
          <p:cNvSpPr/>
          <p:nvPr/>
        </p:nvSpPr>
        <p:spPr>
          <a:xfrm>
            <a:off x="4396892" y="2054298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5</a:t>
            </a:r>
          </a:p>
        </p:txBody>
      </p:sp>
      <p:sp>
        <p:nvSpPr>
          <p:cNvPr id="76" name="Shape 164"/>
          <p:cNvSpPr/>
          <p:nvPr/>
        </p:nvSpPr>
        <p:spPr>
          <a:xfrm>
            <a:off x="5014773" y="1998857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6</a:t>
            </a:r>
          </a:p>
        </p:txBody>
      </p:sp>
      <p:sp>
        <p:nvSpPr>
          <p:cNvPr id="78" name="Right Arrow 77"/>
          <p:cNvSpPr/>
          <p:nvPr/>
        </p:nvSpPr>
        <p:spPr>
          <a:xfrm>
            <a:off x="4736135" y="2081153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157" y="2281234"/>
            <a:ext cx="363165" cy="365760"/>
          </a:xfrm>
          <a:prstGeom prst="rect">
            <a:avLst/>
          </a:prstGeom>
        </p:spPr>
      </p:pic>
      <p:sp>
        <p:nvSpPr>
          <p:cNvPr id="82" name="Oval 81"/>
          <p:cNvSpPr/>
          <p:nvPr/>
        </p:nvSpPr>
        <p:spPr>
          <a:xfrm>
            <a:off x="4396314" y="2409827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5</a:t>
            </a:r>
          </a:p>
        </p:txBody>
      </p:sp>
      <p:sp>
        <p:nvSpPr>
          <p:cNvPr id="84" name="Shape 164"/>
          <p:cNvSpPr/>
          <p:nvPr/>
        </p:nvSpPr>
        <p:spPr>
          <a:xfrm>
            <a:off x="5014195" y="2354386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7</a:t>
            </a:r>
          </a:p>
        </p:txBody>
      </p:sp>
      <p:sp>
        <p:nvSpPr>
          <p:cNvPr id="86" name="Right Arrow 85"/>
          <p:cNvSpPr/>
          <p:nvPr/>
        </p:nvSpPr>
        <p:spPr>
          <a:xfrm>
            <a:off x="4735557" y="2436682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157" y="2709502"/>
            <a:ext cx="363165" cy="365760"/>
          </a:xfrm>
          <a:prstGeom prst="rect">
            <a:avLst/>
          </a:prstGeom>
        </p:spPr>
      </p:pic>
      <p:sp>
        <p:nvSpPr>
          <p:cNvPr id="88" name="Oval 87"/>
          <p:cNvSpPr/>
          <p:nvPr/>
        </p:nvSpPr>
        <p:spPr>
          <a:xfrm>
            <a:off x="4396314" y="2838095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6</a:t>
            </a:r>
          </a:p>
        </p:txBody>
      </p:sp>
      <p:sp>
        <p:nvSpPr>
          <p:cNvPr id="90" name="Shape 164"/>
          <p:cNvSpPr/>
          <p:nvPr/>
        </p:nvSpPr>
        <p:spPr>
          <a:xfrm>
            <a:off x="5014195" y="2782654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7</a:t>
            </a:r>
          </a:p>
        </p:txBody>
      </p:sp>
      <p:sp>
        <p:nvSpPr>
          <p:cNvPr id="92" name="Right Arrow 91"/>
          <p:cNvSpPr/>
          <p:nvPr/>
        </p:nvSpPr>
        <p:spPr>
          <a:xfrm>
            <a:off x="4735557" y="2864950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4" name="Shape 164"/>
          <p:cNvSpPr/>
          <p:nvPr/>
        </p:nvSpPr>
        <p:spPr>
          <a:xfrm>
            <a:off x="238238" y="1968410"/>
            <a:ext cx="292608" cy="292608"/>
          </a:xfrm>
          <a:prstGeom prst="ellipse">
            <a:avLst/>
          </a:prstGeom>
          <a:solidFill>
            <a:srgbClr val="FF9715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0</a:t>
            </a:r>
          </a:p>
        </p:txBody>
      </p:sp>
      <p:sp>
        <p:nvSpPr>
          <p:cNvPr id="20" name="Shape 164"/>
          <p:cNvSpPr/>
          <p:nvPr/>
        </p:nvSpPr>
        <p:spPr>
          <a:xfrm>
            <a:off x="801858" y="1968410"/>
            <a:ext cx="292608" cy="292608"/>
          </a:xfrm>
          <a:prstGeom prst="ellipse">
            <a:avLst/>
          </a:prstGeom>
          <a:solidFill>
            <a:srgbClr val="FF9715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</a:t>
            </a:r>
          </a:p>
        </p:txBody>
      </p:sp>
      <p:pic>
        <p:nvPicPr>
          <p:cNvPr id="93" name="Picture 9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712" y="1925705"/>
            <a:ext cx="363165" cy="365760"/>
          </a:xfrm>
          <a:prstGeom prst="rect">
            <a:avLst/>
          </a:prstGeom>
        </p:spPr>
      </p:pic>
      <p:sp>
        <p:nvSpPr>
          <p:cNvPr id="94" name="Oval 93"/>
          <p:cNvSpPr/>
          <p:nvPr/>
        </p:nvSpPr>
        <p:spPr>
          <a:xfrm>
            <a:off x="5682869" y="2054298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5</a:t>
            </a:r>
          </a:p>
        </p:txBody>
      </p:sp>
      <p:sp>
        <p:nvSpPr>
          <p:cNvPr id="96" name="Shape 164"/>
          <p:cNvSpPr/>
          <p:nvPr/>
        </p:nvSpPr>
        <p:spPr>
          <a:xfrm>
            <a:off x="6300750" y="1998857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7</a:t>
            </a:r>
          </a:p>
        </p:txBody>
      </p:sp>
      <p:sp>
        <p:nvSpPr>
          <p:cNvPr id="98" name="Right Arrow 97"/>
          <p:cNvSpPr/>
          <p:nvPr/>
        </p:nvSpPr>
        <p:spPr>
          <a:xfrm>
            <a:off x="6022112" y="2081153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809" y="1925705"/>
            <a:ext cx="363165" cy="365760"/>
          </a:xfrm>
          <a:prstGeom prst="rect">
            <a:avLst/>
          </a:prstGeom>
        </p:spPr>
      </p:pic>
      <p:sp>
        <p:nvSpPr>
          <p:cNvPr id="102" name="Oval 101"/>
          <p:cNvSpPr/>
          <p:nvPr/>
        </p:nvSpPr>
        <p:spPr>
          <a:xfrm>
            <a:off x="7036966" y="2054298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7</a:t>
            </a:r>
          </a:p>
        </p:txBody>
      </p:sp>
      <p:sp>
        <p:nvSpPr>
          <p:cNvPr id="104" name="Shape 164"/>
          <p:cNvSpPr/>
          <p:nvPr/>
        </p:nvSpPr>
        <p:spPr>
          <a:xfrm>
            <a:off x="7654847" y="1998857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8</a:t>
            </a:r>
          </a:p>
        </p:txBody>
      </p:sp>
      <p:sp>
        <p:nvSpPr>
          <p:cNvPr id="106" name="Right Arrow 105"/>
          <p:cNvSpPr/>
          <p:nvPr/>
        </p:nvSpPr>
        <p:spPr>
          <a:xfrm>
            <a:off x="7376209" y="2081153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108" name="Picture 10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231" y="2281234"/>
            <a:ext cx="363165" cy="365760"/>
          </a:xfrm>
          <a:prstGeom prst="rect">
            <a:avLst/>
          </a:prstGeom>
        </p:spPr>
      </p:pic>
      <p:sp>
        <p:nvSpPr>
          <p:cNvPr id="110" name="Oval 109"/>
          <p:cNvSpPr/>
          <p:nvPr/>
        </p:nvSpPr>
        <p:spPr>
          <a:xfrm>
            <a:off x="7036388" y="2409827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7</a:t>
            </a:r>
          </a:p>
        </p:txBody>
      </p:sp>
      <p:sp>
        <p:nvSpPr>
          <p:cNvPr id="112" name="Shape 164"/>
          <p:cNvSpPr/>
          <p:nvPr/>
        </p:nvSpPr>
        <p:spPr>
          <a:xfrm>
            <a:off x="7654269" y="2354386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9</a:t>
            </a:r>
          </a:p>
        </p:txBody>
      </p:sp>
      <p:sp>
        <p:nvSpPr>
          <p:cNvPr id="113" name="Right Arrow 112"/>
          <p:cNvSpPr/>
          <p:nvPr/>
        </p:nvSpPr>
        <p:spPr>
          <a:xfrm>
            <a:off x="7375631" y="2436682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231" y="2709502"/>
            <a:ext cx="363165" cy="365760"/>
          </a:xfrm>
          <a:prstGeom prst="rect">
            <a:avLst/>
          </a:prstGeom>
        </p:spPr>
      </p:pic>
      <p:sp>
        <p:nvSpPr>
          <p:cNvPr id="116" name="Oval 115"/>
          <p:cNvSpPr/>
          <p:nvPr/>
        </p:nvSpPr>
        <p:spPr>
          <a:xfrm>
            <a:off x="7036388" y="2838095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8</a:t>
            </a:r>
          </a:p>
        </p:txBody>
      </p:sp>
      <p:sp>
        <p:nvSpPr>
          <p:cNvPr id="118" name="Shape 164"/>
          <p:cNvSpPr/>
          <p:nvPr/>
        </p:nvSpPr>
        <p:spPr>
          <a:xfrm>
            <a:off x="7654269" y="2782654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9</a:t>
            </a:r>
          </a:p>
        </p:txBody>
      </p:sp>
      <p:sp>
        <p:nvSpPr>
          <p:cNvPr id="120" name="Right Arrow 119"/>
          <p:cNvSpPr/>
          <p:nvPr/>
        </p:nvSpPr>
        <p:spPr>
          <a:xfrm>
            <a:off x="7375631" y="2864950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2" name="Shape 164"/>
          <p:cNvSpPr/>
          <p:nvPr/>
        </p:nvSpPr>
        <p:spPr>
          <a:xfrm>
            <a:off x="1818937" y="1968410"/>
            <a:ext cx="292608" cy="292608"/>
          </a:xfrm>
          <a:prstGeom prst="ellipse">
            <a:avLst/>
          </a:prstGeom>
          <a:solidFill>
            <a:srgbClr val="FF9715">
              <a:alpha val="85380"/>
            </a:srgbClr>
          </a:solidFill>
          <a:ln w="1905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</a:t>
            </a:r>
          </a:p>
        </p:txBody>
      </p:sp>
      <p:sp>
        <p:nvSpPr>
          <p:cNvPr id="35" name="Shape 164"/>
          <p:cNvSpPr/>
          <p:nvPr/>
        </p:nvSpPr>
        <p:spPr>
          <a:xfrm>
            <a:off x="1188702" y="3261182"/>
            <a:ext cx="292608" cy="292608"/>
          </a:xfrm>
          <a:prstGeom prst="ellipse">
            <a:avLst/>
          </a:prstGeom>
          <a:solidFill>
            <a:srgbClr val="91D5FD"/>
          </a:solidFill>
          <a:ln w="1905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7</a:t>
            </a:r>
          </a:p>
        </p:txBody>
      </p:sp>
      <p:sp>
        <p:nvSpPr>
          <p:cNvPr id="32" name="Shape 164"/>
          <p:cNvSpPr/>
          <p:nvPr/>
        </p:nvSpPr>
        <p:spPr>
          <a:xfrm>
            <a:off x="2418232" y="3264660"/>
            <a:ext cx="292608" cy="292608"/>
          </a:xfrm>
          <a:prstGeom prst="ellipse">
            <a:avLst/>
          </a:prstGeom>
          <a:solidFill>
            <a:srgbClr val="91D5FD"/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8</a:t>
            </a:r>
          </a:p>
        </p:txBody>
      </p:sp>
      <p:sp>
        <p:nvSpPr>
          <p:cNvPr id="33" name="Shape 164"/>
          <p:cNvSpPr/>
          <p:nvPr/>
        </p:nvSpPr>
        <p:spPr>
          <a:xfrm>
            <a:off x="2893111" y="3254480"/>
            <a:ext cx="292608" cy="292608"/>
          </a:xfrm>
          <a:prstGeom prst="ellipse">
            <a:avLst/>
          </a:prstGeom>
          <a:solidFill>
            <a:srgbClr val="91D5FD"/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9</a:t>
            </a:r>
          </a:p>
        </p:txBody>
      </p:sp>
      <p:sp>
        <p:nvSpPr>
          <p:cNvPr id="24" name="Shape 164"/>
          <p:cNvSpPr/>
          <p:nvPr/>
        </p:nvSpPr>
        <p:spPr>
          <a:xfrm>
            <a:off x="2382557" y="1968410"/>
            <a:ext cx="292608" cy="292608"/>
          </a:xfrm>
          <a:prstGeom prst="ellipse">
            <a:avLst/>
          </a:prstGeom>
          <a:solidFill>
            <a:srgbClr val="FF9715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3</a:t>
            </a:r>
          </a:p>
        </p:txBody>
      </p:sp>
      <p:sp>
        <p:nvSpPr>
          <p:cNvPr id="60" name="Shape 164"/>
          <p:cNvSpPr/>
          <p:nvPr/>
        </p:nvSpPr>
        <p:spPr>
          <a:xfrm>
            <a:off x="3305471" y="3246665"/>
            <a:ext cx="292608" cy="292608"/>
          </a:xfrm>
          <a:prstGeom prst="ellipse">
            <a:avLst/>
          </a:prstGeom>
          <a:solidFill>
            <a:srgbClr val="91D5FD">
              <a:alpha val="85380"/>
            </a:srgbClr>
          </a:solidFill>
          <a:ln w="38100">
            <a:solidFill>
              <a:schemeClr val="accent3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248698" y="3246665"/>
            <a:ext cx="391974" cy="27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200" b="1">
                <a:solidFill>
                  <a:srgbClr val="FFFFFF"/>
                </a:solidFill>
                <a:latin typeface="Lato"/>
                <a:ea typeface="Lato"/>
                <a:cs typeface="Lato"/>
              </a:defRPr>
            </a:lvl1pPr>
          </a:lstStyle>
          <a:p>
            <a:r>
              <a:rPr lang="en-US" kern="0" dirty="0" smtClean="0">
                <a:sym typeface="Arial"/>
              </a:rPr>
              <a:t>10</a:t>
            </a:r>
            <a:endParaRPr lang="en-US" kern="0" dirty="0">
              <a:sym typeface="Arial"/>
            </a:endParaRPr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8786" y="1925705"/>
            <a:ext cx="363165" cy="365760"/>
          </a:xfrm>
          <a:prstGeom prst="rect">
            <a:avLst/>
          </a:prstGeom>
        </p:spPr>
      </p:pic>
      <p:sp>
        <p:nvSpPr>
          <p:cNvPr id="123" name="Oval 122"/>
          <p:cNvSpPr/>
          <p:nvPr/>
        </p:nvSpPr>
        <p:spPr>
          <a:xfrm>
            <a:off x="8322943" y="2054298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8</a:t>
            </a:r>
          </a:p>
        </p:txBody>
      </p:sp>
      <p:sp>
        <p:nvSpPr>
          <p:cNvPr id="124" name="Shape 164"/>
          <p:cNvSpPr/>
          <p:nvPr/>
        </p:nvSpPr>
        <p:spPr>
          <a:xfrm>
            <a:off x="8940824" y="1998857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9</a:t>
            </a:r>
          </a:p>
        </p:txBody>
      </p:sp>
      <p:sp>
        <p:nvSpPr>
          <p:cNvPr id="126" name="Right Arrow 125"/>
          <p:cNvSpPr/>
          <p:nvPr/>
        </p:nvSpPr>
        <p:spPr>
          <a:xfrm>
            <a:off x="8662186" y="2081153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128" name="Picture 1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8208" y="2281234"/>
            <a:ext cx="363165" cy="365760"/>
          </a:xfrm>
          <a:prstGeom prst="rect">
            <a:avLst/>
          </a:prstGeom>
        </p:spPr>
      </p:pic>
      <p:sp>
        <p:nvSpPr>
          <p:cNvPr id="129" name="Oval 128"/>
          <p:cNvSpPr/>
          <p:nvPr/>
        </p:nvSpPr>
        <p:spPr>
          <a:xfrm>
            <a:off x="8322365" y="2409827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8</a:t>
            </a:r>
          </a:p>
        </p:txBody>
      </p:sp>
      <p:sp>
        <p:nvSpPr>
          <p:cNvPr id="130" name="Shape 164"/>
          <p:cNvSpPr/>
          <p:nvPr/>
        </p:nvSpPr>
        <p:spPr>
          <a:xfrm>
            <a:off x="8940246" y="2354386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Right Arrow 130"/>
          <p:cNvSpPr/>
          <p:nvPr/>
        </p:nvSpPr>
        <p:spPr>
          <a:xfrm>
            <a:off x="8661608" y="2436682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132" name="Picture 1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8208" y="2709502"/>
            <a:ext cx="363165" cy="365760"/>
          </a:xfrm>
          <a:prstGeom prst="rect">
            <a:avLst/>
          </a:prstGeom>
        </p:spPr>
      </p:pic>
      <p:sp>
        <p:nvSpPr>
          <p:cNvPr id="133" name="Oval 132"/>
          <p:cNvSpPr/>
          <p:nvPr/>
        </p:nvSpPr>
        <p:spPr>
          <a:xfrm>
            <a:off x="8322365" y="2838095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9</a:t>
            </a:r>
          </a:p>
        </p:txBody>
      </p:sp>
      <p:sp>
        <p:nvSpPr>
          <p:cNvPr id="134" name="Shape 164"/>
          <p:cNvSpPr/>
          <p:nvPr/>
        </p:nvSpPr>
        <p:spPr>
          <a:xfrm>
            <a:off x="8940246" y="2782654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Right Arrow 134"/>
          <p:cNvSpPr/>
          <p:nvPr/>
        </p:nvSpPr>
        <p:spPr>
          <a:xfrm>
            <a:off x="8661608" y="2864950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8895110" y="2358902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kern="0" dirty="0">
                <a:solidFill>
                  <a:srgbClr val="FFFFFF"/>
                </a:solidFill>
                <a:cs typeface="Arial"/>
                <a:sym typeface="Arial"/>
              </a:rPr>
              <a:t>10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8907076" y="2797077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kern="0" dirty="0">
                <a:solidFill>
                  <a:srgbClr val="FFFFFF"/>
                </a:solidFill>
                <a:cs typeface="Arial"/>
                <a:sym typeface="Arial"/>
              </a:rPr>
              <a:t>10</a:t>
            </a:r>
          </a:p>
        </p:txBody>
      </p:sp>
      <p:sp>
        <p:nvSpPr>
          <p:cNvPr id="28" name="Shape 164"/>
          <p:cNvSpPr/>
          <p:nvPr/>
        </p:nvSpPr>
        <p:spPr>
          <a:xfrm>
            <a:off x="3305471" y="1968410"/>
            <a:ext cx="292608" cy="292608"/>
          </a:xfrm>
          <a:prstGeom prst="ellipse">
            <a:avLst/>
          </a:prstGeom>
          <a:solidFill>
            <a:srgbClr val="FF9715">
              <a:alpha val="85380"/>
            </a:srgbClr>
          </a:solidFill>
          <a:ln w="38100">
            <a:solidFill>
              <a:srgbClr val="C00000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4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327734" y="1242477"/>
            <a:ext cx="3682418" cy="307777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US" sz="1400" b="1" kern="0" dirty="0">
                <a:solidFill>
                  <a:srgbClr val="FFFFFF"/>
                </a:solidFill>
                <a:cs typeface="Arial"/>
                <a:sym typeface="Arial"/>
              </a:rPr>
              <a:t>Message Shuffling Phase [ Super step 0 ]</a:t>
            </a:r>
          </a:p>
        </p:txBody>
      </p:sp>
      <p:pic>
        <p:nvPicPr>
          <p:cNvPr id="139" name="Picture 1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7263" y="182437"/>
            <a:ext cx="3734737" cy="180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68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latin typeface="+mn-lt"/>
              </a:rPr>
              <a:t>INTRODUCTION</a:t>
            </a:r>
            <a:endParaRPr lang="en-US" sz="2800" b="1" dirty="0"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532341"/>
            <a:ext cx="7655011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 smtClean="0"/>
              <a:t>Entity Resolution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Entity resolution is the task of </a:t>
            </a:r>
            <a:r>
              <a:rPr lang="en-US" sz="1800" dirty="0" smtClean="0">
                <a:solidFill>
                  <a:srgbClr val="2185C5"/>
                </a:solidFill>
              </a:rPr>
              <a:t>identifying</a:t>
            </a:r>
            <a:r>
              <a:rPr lang="en-US" sz="1800" dirty="0" smtClean="0"/>
              <a:t> all mentions that represent the </a:t>
            </a:r>
            <a:r>
              <a:rPr lang="en-US" sz="1800" dirty="0" smtClean="0">
                <a:solidFill>
                  <a:srgbClr val="2185C5"/>
                </a:solidFill>
              </a:rPr>
              <a:t>same real-world entity</a:t>
            </a:r>
            <a:r>
              <a:rPr lang="en-US" sz="1800" dirty="0" smtClean="0"/>
              <a:t> within </a:t>
            </a:r>
            <a:r>
              <a:rPr lang="en-US" sz="1800" dirty="0" smtClean="0">
                <a:solidFill>
                  <a:srgbClr val="2185C5"/>
                </a:solidFill>
              </a:rPr>
              <a:t>knowledge base</a:t>
            </a:r>
            <a:r>
              <a:rPr lang="en-US" sz="1800" dirty="0" smtClean="0"/>
              <a:t>, </a:t>
            </a:r>
            <a:r>
              <a:rPr lang="en-US" sz="1800" dirty="0" smtClean="0">
                <a:solidFill>
                  <a:srgbClr val="2185C5"/>
                </a:solidFill>
              </a:rPr>
              <a:t>across multiple knowledge </a:t>
            </a:r>
            <a:r>
              <a:rPr lang="en-US" sz="1800" dirty="0" smtClean="0"/>
              <a:t>bases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A very well known problem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Examples of entity resolution (disambiguation)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Different </a:t>
            </a:r>
            <a:r>
              <a:rPr lang="en-US" sz="1800" dirty="0"/>
              <a:t>ways of addressing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Names, emails, </a:t>
            </a:r>
            <a:r>
              <a:rPr lang="en-US" sz="1800" dirty="0" smtClean="0"/>
              <a:t>Facebook accounts </a:t>
            </a:r>
            <a:r>
              <a:rPr lang="en-US" sz="1800" dirty="0"/>
              <a:t>etc</a:t>
            </a:r>
            <a:r>
              <a:rPr lang="en-US" sz="1800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 smtClean="0"/>
              <a:t>Multiple mentions of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/>
              <a:t>Same product with different descriptions</a:t>
            </a:r>
          </a:p>
          <a:p>
            <a:pPr marL="457200" lvl="1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in an ecommerce site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/>
              <a:t>Same author with different names in publications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r="17064"/>
          <a:stretch/>
        </p:blipFill>
        <p:spPr>
          <a:xfrm>
            <a:off x="8493211" y="926862"/>
            <a:ext cx="3504408" cy="234680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474667" y="3273663"/>
            <a:ext cx="3522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Entity resolution within knowledge base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6688920" y="6150604"/>
            <a:ext cx="43371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Entity resolution across multiple knowledge bases</a:t>
            </a:r>
            <a:endParaRPr lang="en-US" sz="1600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031304"/>
            <a:ext cx="5961870" cy="197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69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20624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K-Partite Graph Summarization</a:t>
            </a:r>
          </a:p>
          <a:p>
            <a:endParaRPr lang="en-US" sz="2800" b="1" kern="0" dirty="0">
              <a:solidFill>
                <a:srgbClr val="000000">
                  <a:lumMod val="65000"/>
                  <a:lumOff val="35000"/>
                </a:srgbClr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31" name="Shape 164"/>
          <p:cNvSpPr/>
          <p:nvPr/>
        </p:nvSpPr>
        <p:spPr>
          <a:xfrm>
            <a:off x="712432" y="3261182"/>
            <a:ext cx="292608" cy="292608"/>
          </a:xfrm>
          <a:prstGeom prst="ellipse">
            <a:avLst/>
          </a:prstGeom>
          <a:solidFill>
            <a:srgbClr val="91D5FD"/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6</a:t>
            </a:r>
          </a:p>
        </p:txBody>
      </p:sp>
      <p:sp>
        <p:nvSpPr>
          <p:cNvPr id="42" name="Shape 164"/>
          <p:cNvSpPr/>
          <p:nvPr/>
        </p:nvSpPr>
        <p:spPr>
          <a:xfrm>
            <a:off x="236199" y="4554279"/>
            <a:ext cx="292608" cy="292608"/>
          </a:xfrm>
          <a:prstGeom prst="ellipse">
            <a:avLst/>
          </a:prstGeom>
          <a:solidFill>
            <a:srgbClr val="F3276C">
              <a:alpha val="85380"/>
            </a:srgbClr>
          </a:solidFill>
          <a:ln w="38100">
            <a:solidFill>
              <a:schemeClr val="accent3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5076" y="4563098"/>
            <a:ext cx="391974" cy="27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200" b="1">
                <a:solidFill>
                  <a:srgbClr val="FFFFFF"/>
                </a:solidFill>
                <a:latin typeface="Lato"/>
                <a:ea typeface="Lato"/>
                <a:cs typeface="Lato"/>
              </a:defRPr>
            </a:lvl1pPr>
          </a:lstStyle>
          <a:p>
            <a:r>
              <a:rPr lang="en-US" kern="0" dirty="0" smtClean="0">
                <a:sym typeface="Arial"/>
              </a:rPr>
              <a:t>11</a:t>
            </a:r>
            <a:endParaRPr lang="en-US" kern="0" dirty="0">
              <a:sym typeface="Arial"/>
            </a:endParaRPr>
          </a:p>
        </p:txBody>
      </p:sp>
      <p:sp>
        <p:nvSpPr>
          <p:cNvPr id="44" name="Shape 164"/>
          <p:cNvSpPr/>
          <p:nvPr/>
        </p:nvSpPr>
        <p:spPr>
          <a:xfrm>
            <a:off x="612968" y="4561381"/>
            <a:ext cx="292608" cy="292608"/>
          </a:xfrm>
          <a:prstGeom prst="ellipse">
            <a:avLst/>
          </a:prstGeom>
          <a:solidFill>
            <a:srgbClr val="F3276C">
              <a:alpha val="85380"/>
            </a:srgbClr>
          </a:solidFill>
          <a:ln w="38100">
            <a:solidFill>
              <a:schemeClr val="accent3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58589" y="4571920"/>
            <a:ext cx="391974" cy="27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200" b="1">
                <a:solidFill>
                  <a:srgbClr val="FFFFFF"/>
                </a:solidFill>
                <a:latin typeface="Lato"/>
                <a:ea typeface="Lato"/>
                <a:cs typeface="Lato"/>
              </a:defRPr>
            </a:lvl1pPr>
          </a:lstStyle>
          <a:p>
            <a:r>
              <a:rPr lang="en-US" kern="0" dirty="0" smtClean="0">
                <a:sym typeface="Arial"/>
              </a:rPr>
              <a:t>12</a:t>
            </a:r>
            <a:endParaRPr lang="en-US" kern="0" dirty="0">
              <a:sym typeface="Arial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598513" y="4576644"/>
            <a:ext cx="391974" cy="292608"/>
            <a:chOff x="4485696" y="4019351"/>
            <a:chExt cx="391974" cy="292608"/>
          </a:xfrm>
        </p:grpSpPr>
        <p:sp>
          <p:nvSpPr>
            <p:cNvPr id="47" name="Shape 164"/>
            <p:cNvSpPr/>
            <p:nvPr/>
          </p:nvSpPr>
          <p:spPr>
            <a:xfrm>
              <a:off x="4532240" y="4019351"/>
              <a:ext cx="292608" cy="292608"/>
            </a:xfrm>
            <a:prstGeom prst="ellipse">
              <a:avLst/>
            </a:prstGeom>
            <a:solidFill>
              <a:srgbClr val="F3276C">
                <a:alpha val="8538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endPara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485696" y="4026815"/>
              <a:ext cx="391974" cy="2769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ctr">
                <a:defRPr sz="1200" b="1">
                  <a:solidFill>
                    <a:srgbClr val="FFFFFF"/>
                  </a:solidFill>
                  <a:latin typeface="Lato"/>
                  <a:ea typeface="Lato"/>
                  <a:cs typeface="Lato"/>
                </a:defRPr>
              </a:lvl1pPr>
            </a:lstStyle>
            <a:p>
              <a:r>
                <a:rPr lang="en-US" kern="0" dirty="0" smtClean="0">
                  <a:sym typeface="Arial"/>
                </a:rPr>
                <a:t>13</a:t>
              </a:r>
              <a:endParaRPr lang="en-US" kern="0" dirty="0">
                <a:sym typeface="Arial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215229" y="4593304"/>
            <a:ext cx="391974" cy="292608"/>
            <a:chOff x="5102412" y="4036011"/>
            <a:chExt cx="391974" cy="292608"/>
          </a:xfrm>
        </p:grpSpPr>
        <p:sp>
          <p:nvSpPr>
            <p:cNvPr id="50" name="Shape 164"/>
            <p:cNvSpPr/>
            <p:nvPr/>
          </p:nvSpPr>
          <p:spPr>
            <a:xfrm>
              <a:off x="5153374" y="4036011"/>
              <a:ext cx="292608" cy="292608"/>
            </a:xfrm>
            <a:prstGeom prst="ellipse">
              <a:avLst/>
            </a:prstGeom>
            <a:solidFill>
              <a:srgbClr val="F3276C">
                <a:alpha val="8538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endPara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102412" y="4051619"/>
              <a:ext cx="391974" cy="2769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ctr">
                <a:defRPr sz="1200" b="1">
                  <a:solidFill>
                    <a:srgbClr val="FFFFFF"/>
                  </a:solidFill>
                  <a:latin typeface="Lato"/>
                  <a:ea typeface="Lato"/>
                  <a:cs typeface="Lato"/>
                </a:defRPr>
              </a:lvl1pPr>
            </a:lstStyle>
            <a:p>
              <a:r>
                <a:rPr lang="en-US" kern="0" dirty="0" smtClean="0">
                  <a:sym typeface="Arial"/>
                </a:rPr>
                <a:t>14</a:t>
              </a:r>
              <a:endParaRPr lang="en-US" kern="0" dirty="0">
                <a:sym typeface="Arial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618685" y="4575942"/>
            <a:ext cx="391974" cy="302165"/>
            <a:chOff x="5505868" y="4018649"/>
            <a:chExt cx="391974" cy="302165"/>
          </a:xfrm>
        </p:grpSpPr>
        <p:sp>
          <p:nvSpPr>
            <p:cNvPr id="53" name="Shape 164"/>
            <p:cNvSpPr/>
            <p:nvPr/>
          </p:nvSpPr>
          <p:spPr>
            <a:xfrm>
              <a:off x="5555622" y="4018649"/>
              <a:ext cx="292608" cy="292608"/>
            </a:xfrm>
            <a:prstGeom prst="ellipse">
              <a:avLst/>
            </a:prstGeom>
            <a:solidFill>
              <a:srgbClr val="F3276C">
                <a:alpha val="8538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endPara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505868" y="4043815"/>
              <a:ext cx="391974" cy="2769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ctr">
                <a:defRPr sz="1200" b="1">
                  <a:solidFill>
                    <a:srgbClr val="FFFFFF"/>
                  </a:solidFill>
                  <a:latin typeface="Lato"/>
                  <a:ea typeface="Lato"/>
                  <a:cs typeface="Lato"/>
                </a:defRPr>
              </a:lvl1pPr>
            </a:lstStyle>
            <a:p>
              <a:r>
                <a:rPr lang="en-US" kern="0" dirty="0" smtClean="0">
                  <a:sym typeface="Arial"/>
                </a:rPr>
                <a:t>15</a:t>
              </a:r>
              <a:endParaRPr lang="en-US" kern="0" dirty="0">
                <a:sym typeface="Arial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3254773" y="4568134"/>
            <a:ext cx="391974" cy="300416"/>
            <a:chOff x="6141956" y="4010841"/>
            <a:chExt cx="391974" cy="300416"/>
          </a:xfrm>
        </p:grpSpPr>
        <p:sp>
          <p:nvSpPr>
            <p:cNvPr id="56" name="Shape 164"/>
            <p:cNvSpPr/>
            <p:nvPr/>
          </p:nvSpPr>
          <p:spPr>
            <a:xfrm>
              <a:off x="6192759" y="4010841"/>
              <a:ext cx="292608" cy="292608"/>
            </a:xfrm>
            <a:prstGeom prst="ellipse">
              <a:avLst/>
            </a:prstGeom>
            <a:solidFill>
              <a:srgbClr val="F3276C">
                <a:alpha val="8538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endPara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141956" y="4034258"/>
              <a:ext cx="391974" cy="2769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ctr">
                <a:defRPr sz="1200" b="1">
                  <a:solidFill>
                    <a:srgbClr val="FFFFFF"/>
                  </a:solidFill>
                  <a:latin typeface="Lato"/>
                  <a:ea typeface="Lato"/>
                  <a:cs typeface="Lato"/>
                </a:defRPr>
              </a:lvl1pPr>
            </a:lstStyle>
            <a:p>
              <a:r>
                <a:rPr lang="en-US" kern="0" dirty="0" smtClean="0">
                  <a:sym typeface="Arial"/>
                </a:rPr>
                <a:t>16</a:t>
              </a:r>
              <a:endParaRPr lang="en-US" kern="0" dirty="0">
                <a:sym typeface="Arial"/>
              </a:endParaRPr>
            </a:p>
          </p:txBody>
        </p:sp>
      </p:grpSp>
      <p:cxnSp>
        <p:nvCxnSpPr>
          <p:cNvPr id="73" name="Straight Connector 72"/>
          <p:cNvCxnSpPr>
            <a:endCxn id="29" idx="0"/>
          </p:cNvCxnSpPr>
          <p:nvPr/>
        </p:nvCxnSpPr>
        <p:spPr>
          <a:xfrm>
            <a:off x="384542" y="2261018"/>
            <a:ext cx="0" cy="1000164"/>
          </a:xfrm>
          <a:prstGeom prst="line">
            <a:avLst/>
          </a:prstGeom>
          <a:ln w="3810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endCxn id="31" idx="0"/>
          </p:cNvCxnSpPr>
          <p:nvPr/>
        </p:nvCxnSpPr>
        <p:spPr>
          <a:xfrm>
            <a:off x="384542" y="2261018"/>
            <a:ext cx="474194" cy="1000164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endCxn id="35" idx="0"/>
          </p:cNvCxnSpPr>
          <p:nvPr/>
        </p:nvCxnSpPr>
        <p:spPr>
          <a:xfrm>
            <a:off x="383504" y="2261018"/>
            <a:ext cx="951502" cy="1000164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20" idx="4"/>
            <a:endCxn id="29" idx="0"/>
          </p:cNvCxnSpPr>
          <p:nvPr/>
        </p:nvCxnSpPr>
        <p:spPr>
          <a:xfrm flipH="1">
            <a:off x="384542" y="2261018"/>
            <a:ext cx="563620" cy="1000164"/>
          </a:xfrm>
          <a:prstGeom prst="line">
            <a:avLst/>
          </a:prstGeom>
          <a:ln w="3810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20" idx="4"/>
            <a:endCxn id="35" idx="0"/>
          </p:cNvCxnSpPr>
          <p:nvPr/>
        </p:nvCxnSpPr>
        <p:spPr>
          <a:xfrm>
            <a:off x="948162" y="2261018"/>
            <a:ext cx="386844" cy="1000164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endCxn id="35" idx="0"/>
          </p:cNvCxnSpPr>
          <p:nvPr/>
        </p:nvCxnSpPr>
        <p:spPr>
          <a:xfrm flipH="1">
            <a:off x="1335006" y="2261018"/>
            <a:ext cx="630235" cy="1000164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22" idx="4"/>
            <a:endCxn id="32" idx="0"/>
          </p:cNvCxnSpPr>
          <p:nvPr/>
        </p:nvCxnSpPr>
        <p:spPr>
          <a:xfrm>
            <a:off x="1965241" y="2261018"/>
            <a:ext cx="599295" cy="1003642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22" idx="4"/>
            <a:endCxn id="33" idx="0"/>
          </p:cNvCxnSpPr>
          <p:nvPr/>
        </p:nvCxnSpPr>
        <p:spPr>
          <a:xfrm>
            <a:off x="1965241" y="2261018"/>
            <a:ext cx="1074174" cy="993462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24" idx="4"/>
            <a:endCxn id="32" idx="0"/>
          </p:cNvCxnSpPr>
          <p:nvPr/>
        </p:nvCxnSpPr>
        <p:spPr>
          <a:xfrm>
            <a:off x="2528861" y="2261018"/>
            <a:ext cx="35675" cy="1003642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24" idx="4"/>
            <a:endCxn id="33" idx="0"/>
          </p:cNvCxnSpPr>
          <p:nvPr/>
        </p:nvCxnSpPr>
        <p:spPr>
          <a:xfrm>
            <a:off x="2528861" y="2261018"/>
            <a:ext cx="510554" cy="993462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24" idx="4"/>
            <a:endCxn id="61" idx="0"/>
          </p:cNvCxnSpPr>
          <p:nvPr/>
        </p:nvCxnSpPr>
        <p:spPr>
          <a:xfrm>
            <a:off x="2528861" y="2261018"/>
            <a:ext cx="913001" cy="993451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28" idx="4"/>
            <a:endCxn id="61" idx="0"/>
          </p:cNvCxnSpPr>
          <p:nvPr/>
        </p:nvCxnSpPr>
        <p:spPr>
          <a:xfrm flipH="1">
            <a:off x="3441862" y="2261018"/>
            <a:ext cx="9913" cy="993451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29" idx="4"/>
            <a:endCxn id="2" idx="0"/>
          </p:cNvCxnSpPr>
          <p:nvPr/>
        </p:nvCxnSpPr>
        <p:spPr>
          <a:xfrm flipH="1">
            <a:off x="381063" y="3553790"/>
            <a:ext cx="3479" cy="1009308"/>
          </a:xfrm>
          <a:prstGeom prst="line">
            <a:avLst/>
          </a:prstGeom>
          <a:ln w="3810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29" idx="4"/>
            <a:endCxn id="45" idx="0"/>
          </p:cNvCxnSpPr>
          <p:nvPr/>
        </p:nvCxnSpPr>
        <p:spPr>
          <a:xfrm>
            <a:off x="384542" y="3553790"/>
            <a:ext cx="370034" cy="1018130"/>
          </a:xfrm>
          <a:prstGeom prst="line">
            <a:avLst/>
          </a:prstGeom>
          <a:ln w="3810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31" idx="4"/>
            <a:endCxn id="2" idx="0"/>
          </p:cNvCxnSpPr>
          <p:nvPr/>
        </p:nvCxnSpPr>
        <p:spPr>
          <a:xfrm flipH="1">
            <a:off x="381063" y="3553790"/>
            <a:ext cx="477673" cy="1009308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31" idx="4"/>
            <a:endCxn id="45" idx="0"/>
          </p:cNvCxnSpPr>
          <p:nvPr/>
        </p:nvCxnSpPr>
        <p:spPr>
          <a:xfrm flipH="1">
            <a:off x="754576" y="3553790"/>
            <a:ext cx="104160" cy="1018130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35" idx="4"/>
            <a:endCxn id="45" idx="0"/>
          </p:cNvCxnSpPr>
          <p:nvPr/>
        </p:nvCxnSpPr>
        <p:spPr>
          <a:xfrm flipH="1">
            <a:off x="754576" y="3553790"/>
            <a:ext cx="580430" cy="1018130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32" idx="4"/>
            <a:endCxn id="48" idx="0"/>
          </p:cNvCxnSpPr>
          <p:nvPr/>
        </p:nvCxnSpPr>
        <p:spPr>
          <a:xfrm flipH="1">
            <a:off x="1794500" y="3557268"/>
            <a:ext cx="770036" cy="1026840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32" idx="4"/>
            <a:endCxn id="51" idx="0"/>
          </p:cNvCxnSpPr>
          <p:nvPr/>
        </p:nvCxnSpPr>
        <p:spPr>
          <a:xfrm flipH="1">
            <a:off x="2411216" y="3557268"/>
            <a:ext cx="153320" cy="1051644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33" idx="4"/>
            <a:endCxn id="51" idx="0"/>
          </p:cNvCxnSpPr>
          <p:nvPr/>
        </p:nvCxnSpPr>
        <p:spPr>
          <a:xfrm flipH="1">
            <a:off x="2411216" y="3547088"/>
            <a:ext cx="628199" cy="1061824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33" idx="4"/>
            <a:endCxn id="54" idx="0"/>
          </p:cNvCxnSpPr>
          <p:nvPr/>
        </p:nvCxnSpPr>
        <p:spPr>
          <a:xfrm flipH="1">
            <a:off x="2814672" y="3547088"/>
            <a:ext cx="224743" cy="1054020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61" idx="2"/>
            <a:endCxn id="51" idx="0"/>
          </p:cNvCxnSpPr>
          <p:nvPr/>
        </p:nvCxnSpPr>
        <p:spPr>
          <a:xfrm flipH="1">
            <a:off x="2411216" y="3531468"/>
            <a:ext cx="1030646" cy="1077444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61" idx="2"/>
            <a:endCxn id="57" idx="0"/>
          </p:cNvCxnSpPr>
          <p:nvPr/>
        </p:nvCxnSpPr>
        <p:spPr>
          <a:xfrm>
            <a:off x="3441862" y="3531468"/>
            <a:ext cx="8898" cy="1060083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61" idx="2"/>
            <a:endCxn id="53" idx="0"/>
          </p:cNvCxnSpPr>
          <p:nvPr/>
        </p:nvCxnSpPr>
        <p:spPr>
          <a:xfrm flipH="1">
            <a:off x="2814743" y="3531468"/>
            <a:ext cx="627119" cy="1044474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735" y="1925705"/>
            <a:ext cx="363165" cy="365760"/>
          </a:xfrm>
          <a:prstGeom prst="rect">
            <a:avLst/>
          </a:prstGeom>
        </p:spPr>
      </p:pic>
      <p:sp>
        <p:nvSpPr>
          <p:cNvPr id="74" name="Oval 73"/>
          <p:cNvSpPr/>
          <p:nvPr/>
        </p:nvSpPr>
        <p:spPr>
          <a:xfrm>
            <a:off x="4396892" y="2054298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5</a:t>
            </a:r>
          </a:p>
        </p:txBody>
      </p:sp>
      <p:sp>
        <p:nvSpPr>
          <p:cNvPr id="76" name="Shape 164"/>
          <p:cNvSpPr/>
          <p:nvPr/>
        </p:nvSpPr>
        <p:spPr>
          <a:xfrm>
            <a:off x="5014773" y="1998857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6</a:t>
            </a:r>
          </a:p>
        </p:txBody>
      </p:sp>
      <p:sp>
        <p:nvSpPr>
          <p:cNvPr id="78" name="Right Arrow 77"/>
          <p:cNvSpPr/>
          <p:nvPr/>
        </p:nvSpPr>
        <p:spPr>
          <a:xfrm>
            <a:off x="4736135" y="2081153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157" y="2281234"/>
            <a:ext cx="363165" cy="365760"/>
          </a:xfrm>
          <a:prstGeom prst="rect">
            <a:avLst/>
          </a:prstGeom>
        </p:spPr>
      </p:pic>
      <p:sp>
        <p:nvSpPr>
          <p:cNvPr id="82" name="Oval 81"/>
          <p:cNvSpPr/>
          <p:nvPr/>
        </p:nvSpPr>
        <p:spPr>
          <a:xfrm>
            <a:off x="4396314" y="2409827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5</a:t>
            </a:r>
          </a:p>
        </p:txBody>
      </p:sp>
      <p:sp>
        <p:nvSpPr>
          <p:cNvPr id="84" name="Shape 164"/>
          <p:cNvSpPr/>
          <p:nvPr/>
        </p:nvSpPr>
        <p:spPr>
          <a:xfrm>
            <a:off x="5014195" y="2354386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7</a:t>
            </a:r>
          </a:p>
        </p:txBody>
      </p:sp>
      <p:sp>
        <p:nvSpPr>
          <p:cNvPr id="86" name="Right Arrow 85"/>
          <p:cNvSpPr/>
          <p:nvPr/>
        </p:nvSpPr>
        <p:spPr>
          <a:xfrm>
            <a:off x="4735557" y="2436682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157" y="2709502"/>
            <a:ext cx="363165" cy="365760"/>
          </a:xfrm>
          <a:prstGeom prst="rect">
            <a:avLst/>
          </a:prstGeom>
        </p:spPr>
      </p:pic>
      <p:sp>
        <p:nvSpPr>
          <p:cNvPr id="88" name="Oval 87"/>
          <p:cNvSpPr/>
          <p:nvPr/>
        </p:nvSpPr>
        <p:spPr>
          <a:xfrm>
            <a:off x="4396314" y="2838095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6</a:t>
            </a:r>
          </a:p>
        </p:txBody>
      </p:sp>
      <p:sp>
        <p:nvSpPr>
          <p:cNvPr id="90" name="Shape 164"/>
          <p:cNvSpPr/>
          <p:nvPr/>
        </p:nvSpPr>
        <p:spPr>
          <a:xfrm>
            <a:off x="5014195" y="2782654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7</a:t>
            </a:r>
          </a:p>
        </p:txBody>
      </p:sp>
      <p:sp>
        <p:nvSpPr>
          <p:cNvPr id="92" name="Right Arrow 91"/>
          <p:cNvSpPr/>
          <p:nvPr/>
        </p:nvSpPr>
        <p:spPr>
          <a:xfrm>
            <a:off x="4735557" y="2864950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4" name="Shape 164"/>
          <p:cNvSpPr/>
          <p:nvPr/>
        </p:nvSpPr>
        <p:spPr>
          <a:xfrm>
            <a:off x="238238" y="1968410"/>
            <a:ext cx="292608" cy="292608"/>
          </a:xfrm>
          <a:prstGeom prst="ellipse">
            <a:avLst/>
          </a:prstGeom>
          <a:solidFill>
            <a:srgbClr val="FF9715">
              <a:alpha val="85380"/>
            </a:srgbClr>
          </a:solidFill>
          <a:ln w="38100">
            <a:solidFill>
              <a:schemeClr val="accent3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0</a:t>
            </a:r>
          </a:p>
        </p:txBody>
      </p:sp>
      <p:sp>
        <p:nvSpPr>
          <p:cNvPr id="20" name="Shape 164"/>
          <p:cNvSpPr/>
          <p:nvPr/>
        </p:nvSpPr>
        <p:spPr>
          <a:xfrm>
            <a:off x="801858" y="1968410"/>
            <a:ext cx="292608" cy="292608"/>
          </a:xfrm>
          <a:prstGeom prst="ellipse">
            <a:avLst/>
          </a:prstGeom>
          <a:solidFill>
            <a:srgbClr val="FF9715">
              <a:alpha val="85380"/>
            </a:srgbClr>
          </a:solidFill>
          <a:ln w="38100">
            <a:solidFill>
              <a:schemeClr val="accent3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</a:t>
            </a:r>
          </a:p>
        </p:txBody>
      </p:sp>
      <p:pic>
        <p:nvPicPr>
          <p:cNvPr id="93" name="Picture 9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712" y="1925705"/>
            <a:ext cx="363165" cy="365760"/>
          </a:xfrm>
          <a:prstGeom prst="rect">
            <a:avLst/>
          </a:prstGeom>
        </p:spPr>
      </p:pic>
      <p:sp>
        <p:nvSpPr>
          <p:cNvPr id="94" name="Oval 93"/>
          <p:cNvSpPr/>
          <p:nvPr/>
        </p:nvSpPr>
        <p:spPr>
          <a:xfrm>
            <a:off x="5682869" y="2054298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5</a:t>
            </a:r>
          </a:p>
        </p:txBody>
      </p:sp>
      <p:sp>
        <p:nvSpPr>
          <p:cNvPr id="96" name="Shape 164"/>
          <p:cNvSpPr/>
          <p:nvPr/>
        </p:nvSpPr>
        <p:spPr>
          <a:xfrm>
            <a:off x="6300750" y="1998857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7</a:t>
            </a:r>
          </a:p>
        </p:txBody>
      </p:sp>
      <p:sp>
        <p:nvSpPr>
          <p:cNvPr id="98" name="Right Arrow 97"/>
          <p:cNvSpPr/>
          <p:nvPr/>
        </p:nvSpPr>
        <p:spPr>
          <a:xfrm>
            <a:off x="6022112" y="2081153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809" y="1925705"/>
            <a:ext cx="363165" cy="365760"/>
          </a:xfrm>
          <a:prstGeom prst="rect">
            <a:avLst/>
          </a:prstGeom>
        </p:spPr>
      </p:pic>
      <p:sp>
        <p:nvSpPr>
          <p:cNvPr id="102" name="Oval 101"/>
          <p:cNvSpPr/>
          <p:nvPr/>
        </p:nvSpPr>
        <p:spPr>
          <a:xfrm>
            <a:off x="7036966" y="2054298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7</a:t>
            </a:r>
          </a:p>
        </p:txBody>
      </p:sp>
      <p:sp>
        <p:nvSpPr>
          <p:cNvPr id="104" name="Shape 164"/>
          <p:cNvSpPr/>
          <p:nvPr/>
        </p:nvSpPr>
        <p:spPr>
          <a:xfrm>
            <a:off x="7654847" y="1998857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8</a:t>
            </a:r>
          </a:p>
        </p:txBody>
      </p:sp>
      <p:sp>
        <p:nvSpPr>
          <p:cNvPr id="106" name="Right Arrow 105"/>
          <p:cNvSpPr/>
          <p:nvPr/>
        </p:nvSpPr>
        <p:spPr>
          <a:xfrm>
            <a:off x="7376209" y="2081153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108" name="Picture 10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231" y="2281234"/>
            <a:ext cx="363165" cy="365760"/>
          </a:xfrm>
          <a:prstGeom prst="rect">
            <a:avLst/>
          </a:prstGeom>
        </p:spPr>
      </p:pic>
      <p:sp>
        <p:nvSpPr>
          <p:cNvPr id="110" name="Oval 109"/>
          <p:cNvSpPr/>
          <p:nvPr/>
        </p:nvSpPr>
        <p:spPr>
          <a:xfrm>
            <a:off x="7036388" y="2409827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7</a:t>
            </a:r>
          </a:p>
        </p:txBody>
      </p:sp>
      <p:sp>
        <p:nvSpPr>
          <p:cNvPr id="112" name="Shape 164"/>
          <p:cNvSpPr/>
          <p:nvPr/>
        </p:nvSpPr>
        <p:spPr>
          <a:xfrm>
            <a:off x="7654269" y="2354386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9</a:t>
            </a:r>
          </a:p>
        </p:txBody>
      </p:sp>
      <p:sp>
        <p:nvSpPr>
          <p:cNvPr id="113" name="Right Arrow 112"/>
          <p:cNvSpPr/>
          <p:nvPr/>
        </p:nvSpPr>
        <p:spPr>
          <a:xfrm>
            <a:off x="7375631" y="2436682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231" y="2709502"/>
            <a:ext cx="363165" cy="365760"/>
          </a:xfrm>
          <a:prstGeom prst="rect">
            <a:avLst/>
          </a:prstGeom>
        </p:spPr>
      </p:pic>
      <p:sp>
        <p:nvSpPr>
          <p:cNvPr id="116" name="Oval 115"/>
          <p:cNvSpPr/>
          <p:nvPr/>
        </p:nvSpPr>
        <p:spPr>
          <a:xfrm>
            <a:off x="7036388" y="2838095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8</a:t>
            </a:r>
          </a:p>
        </p:txBody>
      </p:sp>
      <p:sp>
        <p:nvSpPr>
          <p:cNvPr id="118" name="Shape 164"/>
          <p:cNvSpPr/>
          <p:nvPr/>
        </p:nvSpPr>
        <p:spPr>
          <a:xfrm>
            <a:off x="7654269" y="2782654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9</a:t>
            </a:r>
          </a:p>
        </p:txBody>
      </p:sp>
      <p:sp>
        <p:nvSpPr>
          <p:cNvPr id="120" name="Right Arrow 119"/>
          <p:cNvSpPr/>
          <p:nvPr/>
        </p:nvSpPr>
        <p:spPr>
          <a:xfrm>
            <a:off x="7375631" y="2864950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2" name="Shape 164"/>
          <p:cNvSpPr/>
          <p:nvPr/>
        </p:nvSpPr>
        <p:spPr>
          <a:xfrm>
            <a:off x="1818937" y="1968410"/>
            <a:ext cx="292608" cy="292608"/>
          </a:xfrm>
          <a:prstGeom prst="ellipse">
            <a:avLst/>
          </a:prstGeom>
          <a:solidFill>
            <a:srgbClr val="FF9715">
              <a:alpha val="85380"/>
            </a:srgbClr>
          </a:solidFill>
          <a:ln w="1905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</a:t>
            </a:r>
          </a:p>
        </p:txBody>
      </p:sp>
      <p:sp>
        <p:nvSpPr>
          <p:cNvPr id="35" name="Shape 164"/>
          <p:cNvSpPr/>
          <p:nvPr/>
        </p:nvSpPr>
        <p:spPr>
          <a:xfrm>
            <a:off x="1188702" y="3261182"/>
            <a:ext cx="292608" cy="292608"/>
          </a:xfrm>
          <a:prstGeom prst="ellipse">
            <a:avLst/>
          </a:prstGeom>
          <a:solidFill>
            <a:srgbClr val="91D5FD"/>
          </a:solidFill>
          <a:ln w="1905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7</a:t>
            </a:r>
          </a:p>
        </p:txBody>
      </p:sp>
      <p:sp>
        <p:nvSpPr>
          <p:cNvPr id="32" name="Shape 164"/>
          <p:cNvSpPr/>
          <p:nvPr/>
        </p:nvSpPr>
        <p:spPr>
          <a:xfrm>
            <a:off x="2418232" y="3264660"/>
            <a:ext cx="292608" cy="292608"/>
          </a:xfrm>
          <a:prstGeom prst="ellipse">
            <a:avLst/>
          </a:prstGeom>
          <a:solidFill>
            <a:srgbClr val="91D5FD"/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8</a:t>
            </a:r>
          </a:p>
        </p:txBody>
      </p:sp>
      <p:sp>
        <p:nvSpPr>
          <p:cNvPr id="33" name="Shape 164"/>
          <p:cNvSpPr/>
          <p:nvPr/>
        </p:nvSpPr>
        <p:spPr>
          <a:xfrm>
            <a:off x="2893111" y="3254480"/>
            <a:ext cx="292608" cy="292608"/>
          </a:xfrm>
          <a:prstGeom prst="ellipse">
            <a:avLst/>
          </a:prstGeom>
          <a:solidFill>
            <a:srgbClr val="91D5FD"/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9</a:t>
            </a:r>
          </a:p>
        </p:txBody>
      </p:sp>
      <p:sp>
        <p:nvSpPr>
          <p:cNvPr id="24" name="Shape 164"/>
          <p:cNvSpPr/>
          <p:nvPr/>
        </p:nvSpPr>
        <p:spPr>
          <a:xfrm>
            <a:off x="2382557" y="1968410"/>
            <a:ext cx="292608" cy="292608"/>
          </a:xfrm>
          <a:prstGeom prst="ellipse">
            <a:avLst/>
          </a:prstGeom>
          <a:solidFill>
            <a:srgbClr val="FF9715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3</a:t>
            </a:r>
          </a:p>
        </p:txBody>
      </p:sp>
      <p:sp>
        <p:nvSpPr>
          <p:cNvPr id="60" name="Shape 164"/>
          <p:cNvSpPr/>
          <p:nvPr/>
        </p:nvSpPr>
        <p:spPr>
          <a:xfrm>
            <a:off x="3305471" y="3246665"/>
            <a:ext cx="292608" cy="292608"/>
          </a:xfrm>
          <a:prstGeom prst="ellipse">
            <a:avLst/>
          </a:prstGeom>
          <a:solidFill>
            <a:srgbClr val="91D5FD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245875" y="3254469"/>
            <a:ext cx="391974" cy="27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200" b="1">
                <a:solidFill>
                  <a:srgbClr val="FFFFFF"/>
                </a:solidFill>
                <a:latin typeface="Lato"/>
                <a:ea typeface="Lato"/>
                <a:cs typeface="Lato"/>
              </a:defRPr>
            </a:lvl1pPr>
          </a:lstStyle>
          <a:p>
            <a:r>
              <a:rPr lang="en-US" kern="0" dirty="0" smtClean="0">
                <a:sym typeface="Arial"/>
              </a:rPr>
              <a:t>10</a:t>
            </a:r>
            <a:endParaRPr lang="en-US" kern="0" dirty="0">
              <a:sym typeface="Arial"/>
            </a:endParaRPr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8786" y="1925705"/>
            <a:ext cx="363165" cy="365760"/>
          </a:xfrm>
          <a:prstGeom prst="rect">
            <a:avLst/>
          </a:prstGeom>
        </p:spPr>
      </p:pic>
      <p:sp>
        <p:nvSpPr>
          <p:cNvPr id="123" name="Oval 122"/>
          <p:cNvSpPr/>
          <p:nvPr/>
        </p:nvSpPr>
        <p:spPr>
          <a:xfrm>
            <a:off x="8322943" y="2054298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8</a:t>
            </a:r>
          </a:p>
        </p:txBody>
      </p:sp>
      <p:sp>
        <p:nvSpPr>
          <p:cNvPr id="124" name="Shape 164"/>
          <p:cNvSpPr/>
          <p:nvPr/>
        </p:nvSpPr>
        <p:spPr>
          <a:xfrm>
            <a:off x="8940824" y="1998857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9</a:t>
            </a:r>
          </a:p>
        </p:txBody>
      </p:sp>
      <p:sp>
        <p:nvSpPr>
          <p:cNvPr id="126" name="Right Arrow 125"/>
          <p:cNvSpPr/>
          <p:nvPr/>
        </p:nvSpPr>
        <p:spPr>
          <a:xfrm>
            <a:off x="8662186" y="2081153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128" name="Picture 1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8208" y="2281234"/>
            <a:ext cx="363165" cy="365760"/>
          </a:xfrm>
          <a:prstGeom prst="rect">
            <a:avLst/>
          </a:prstGeom>
        </p:spPr>
      </p:pic>
      <p:sp>
        <p:nvSpPr>
          <p:cNvPr id="129" name="Oval 128"/>
          <p:cNvSpPr/>
          <p:nvPr/>
        </p:nvSpPr>
        <p:spPr>
          <a:xfrm>
            <a:off x="8322365" y="2409827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8</a:t>
            </a:r>
          </a:p>
        </p:txBody>
      </p:sp>
      <p:sp>
        <p:nvSpPr>
          <p:cNvPr id="130" name="Shape 164"/>
          <p:cNvSpPr/>
          <p:nvPr/>
        </p:nvSpPr>
        <p:spPr>
          <a:xfrm>
            <a:off x="8940246" y="2354386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Right Arrow 130"/>
          <p:cNvSpPr/>
          <p:nvPr/>
        </p:nvSpPr>
        <p:spPr>
          <a:xfrm>
            <a:off x="8661608" y="2436682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132" name="Picture 1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8208" y="2709502"/>
            <a:ext cx="363165" cy="365760"/>
          </a:xfrm>
          <a:prstGeom prst="rect">
            <a:avLst/>
          </a:prstGeom>
        </p:spPr>
      </p:pic>
      <p:sp>
        <p:nvSpPr>
          <p:cNvPr id="133" name="Oval 132"/>
          <p:cNvSpPr/>
          <p:nvPr/>
        </p:nvSpPr>
        <p:spPr>
          <a:xfrm>
            <a:off x="8322365" y="2838095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9</a:t>
            </a:r>
          </a:p>
        </p:txBody>
      </p:sp>
      <p:sp>
        <p:nvSpPr>
          <p:cNvPr id="134" name="Shape 164"/>
          <p:cNvSpPr/>
          <p:nvPr/>
        </p:nvSpPr>
        <p:spPr>
          <a:xfrm>
            <a:off x="8940246" y="2782654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Right Arrow 134"/>
          <p:cNvSpPr/>
          <p:nvPr/>
        </p:nvSpPr>
        <p:spPr>
          <a:xfrm>
            <a:off x="8661608" y="2864950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8895110" y="2358902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kern="0" dirty="0">
                <a:solidFill>
                  <a:srgbClr val="FFFFFF"/>
                </a:solidFill>
                <a:cs typeface="Arial"/>
                <a:sym typeface="Arial"/>
              </a:rPr>
              <a:t>10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8907076" y="2797077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kern="0" dirty="0">
                <a:solidFill>
                  <a:srgbClr val="FFFFFF"/>
                </a:solidFill>
                <a:cs typeface="Arial"/>
                <a:sym typeface="Arial"/>
              </a:rPr>
              <a:t>10</a:t>
            </a:r>
          </a:p>
        </p:txBody>
      </p:sp>
      <p:sp>
        <p:nvSpPr>
          <p:cNvPr id="28" name="Shape 164"/>
          <p:cNvSpPr/>
          <p:nvPr/>
        </p:nvSpPr>
        <p:spPr>
          <a:xfrm>
            <a:off x="3305471" y="1968410"/>
            <a:ext cx="292608" cy="292608"/>
          </a:xfrm>
          <a:prstGeom prst="ellipse">
            <a:avLst/>
          </a:prstGeom>
          <a:solidFill>
            <a:srgbClr val="FF9715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4</a:t>
            </a:r>
          </a:p>
        </p:txBody>
      </p:sp>
      <p:sp>
        <p:nvSpPr>
          <p:cNvPr id="29" name="Shape 164"/>
          <p:cNvSpPr/>
          <p:nvPr/>
        </p:nvSpPr>
        <p:spPr>
          <a:xfrm>
            <a:off x="238238" y="3261182"/>
            <a:ext cx="292608" cy="292608"/>
          </a:xfrm>
          <a:prstGeom prst="ellipse">
            <a:avLst/>
          </a:prstGeom>
          <a:solidFill>
            <a:srgbClr val="91D5FD"/>
          </a:solidFill>
          <a:ln w="38100">
            <a:solidFill>
              <a:srgbClr val="C00000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5</a:t>
            </a:r>
          </a:p>
        </p:txBody>
      </p:sp>
      <p:pic>
        <p:nvPicPr>
          <p:cNvPr id="147" name="Picture 1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3715" y="1968410"/>
            <a:ext cx="363165" cy="365760"/>
          </a:xfrm>
          <a:prstGeom prst="rect">
            <a:avLst/>
          </a:prstGeom>
        </p:spPr>
      </p:pic>
      <p:sp>
        <p:nvSpPr>
          <p:cNvPr id="148" name="Oval 147"/>
          <p:cNvSpPr/>
          <p:nvPr/>
        </p:nvSpPr>
        <p:spPr>
          <a:xfrm>
            <a:off x="9807872" y="2097003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0</a:t>
            </a:r>
          </a:p>
        </p:txBody>
      </p:sp>
      <p:sp>
        <p:nvSpPr>
          <p:cNvPr id="149" name="Shape 164"/>
          <p:cNvSpPr/>
          <p:nvPr/>
        </p:nvSpPr>
        <p:spPr>
          <a:xfrm>
            <a:off x="10425753" y="2041562"/>
            <a:ext cx="292608" cy="292608"/>
          </a:xfrm>
          <a:prstGeom prst="ellipse">
            <a:avLst/>
          </a:prstGeom>
          <a:solidFill>
            <a:srgbClr val="FFA63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</a:t>
            </a:r>
          </a:p>
        </p:txBody>
      </p:sp>
      <p:sp>
        <p:nvSpPr>
          <p:cNvPr id="150" name="Right Arrow 149"/>
          <p:cNvSpPr/>
          <p:nvPr/>
        </p:nvSpPr>
        <p:spPr>
          <a:xfrm>
            <a:off x="10147115" y="2123858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151" name="Picture 1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6164" y="2423647"/>
            <a:ext cx="363165" cy="365760"/>
          </a:xfrm>
          <a:prstGeom prst="rect">
            <a:avLst/>
          </a:prstGeom>
        </p:spPr>
      </p:pic>
      <p:sp>
        <p:nvSpPr>
          <p:cNvPr id="152" name="Oval 151"/>
          <p:cNvSpPr/>
          <p:nvPr/>
        </p:nvSpPr>
        <p:spPr>
          <a:xfrm>
            <a:off x="9800321" y="2552240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53" name="Right Arrow 152"/>
          <p:cNvSpPr/>
          <p:nvPr/>
        </p:nvSpPr>
        <p:spPr>
          <a:xfrm>
            <a:off x="10139564" y="2579095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9724881" y="2518145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kern="0" dirty="0">
                <a:solidFill>
                  <a:srgbClr val="FFFFFF"/>
                </a:solidFill>
                <a:cs typeface="Arial"/>
                <a:sym typeface="Arial"/>
              </a:rPr>
              <a:t>11</a:t>
            </a:r>
          </a:p>
        </p:txBody>
      </p:sp>
      <p:sp>
        <p:nvSpPr>
          <p:cNvPr id="155" name="Shape 164"/>
          <p:cNvSpPr/>
          <p:nvPr/>
        </p:nvSpPr>
        <p:spPr>
          <a:xfrm>
            <a:off x="10410205" y="2491995"/>
            <a:ext cx="292608" cy="292608"/>
          </a:xfrm>
          <a:prstGeom prst="ellipse">
            <a:avLst/>
          </a:prstGeom>
          <a:solidFill>
            <a:srgbClr val="F5468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10379168" y="2505655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kern="0" dirty="0">
                <a:solidFill>
                  <a:srgbClr val="FFFFFF"/>
                </a:solidFill>
                <a:cs typeface="Arial"/>
                <a:sym typeface="Arial"/>
              </a:rPr>
              <a:t>12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327734" y="1242477"/>
            <a:ext cx="3682418" cy="307777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US" sz="1400" b="1" kern="0" dirty="0">
                <a:solidFill>
                  <a:srgbClr val="FFFFFF"/>
                </a:solidFill>
                <a:cs typeface="Arial"/>
                <a:sym typeface="Arial"/>
              </a:rPr>
              <a:t>Message Shuffling Phase [ Super step 0 ]</a:t>
            </a:r>
          </a:p>
        </p:txBody>
      </p:sp>
      <p:pic>
        <p:nvPicPr>
          <p:cNvPr id="158" name="Picture 15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7263" y="182437"/>
            <a:ext cx="3734737" cy="180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53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20624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K-Partite Graph Summarization</a:t>
            </a:r>
          </a:p>
          <a:p>
            <a:pPr algn="ctr"/>
            <a:endParaRPr lang="en-US" sz="2800" b="1" kern="0" dirty="0">
              <a:solidFill>
                <a:srgbClr val="000000">
                  <a:lumMod val="65000"/>
                  <a:lumOff val="35000"/>
                </a:srgbClr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42" name="Shape 164"/>
          <p:cNvSpPr/>
          <p:nvPr/>
        </p:nvSpPr>
        <p:spPr>
          <a:xfrm>
            <a:off x="236199" y="4554279"/>
            <a:ext cx="292608" cy="292608"/>
          </a:xfrm>
          <a:prstGeom prst="ellipse">
            <a:avLst/>
          </a:prstGeom>
          <a:solidFill>
            <a:srgbClr val="F3276C">
              <a:alpha val="85380"/>
            </a:srgbClr>
          </a:solidFill>
          <a:ln w="38100">
            <a:solidFill>
              <a:schemeClr val="accent3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5076" y="4563098"/>
            <a:ext cx="391974" cy="27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200" b="1">
                <a:solidFill>
                  <a:srgbClr val="FFFFFF"/>
                </a:solidFill>
                <a:latin typeface="Lato"/>
                <a:ea typeface="Lato"/>
                <a:cs typeface="Lato"/>
              </a:defRPr>
            </a:lvl1pPr>
          </a:lstStyle>
          <a:p>
            <a:r>
              <a:rPr lang="en-US" kern="0" dirty="0" smtClean="0">
                <a:sym typeface="Arial"/>
              </a:rPr>
              <a:t>11</a:t>
            </a:r>
            <a:endParaRPr lang="en-US" kern="0" dirty="0">
              <a:sym typeface="Arial"/>
            </a:endParaRPr>
          </a:p>
        </p:txBody>
      </p:sp>
      <p:sp>
        <p:nvSpPr>
          <p:cNvPr id="44" name="Shape 164"/>
          <p:cNvSpPr/>
          <p:nvPr/>
        </p:nvSpPr>
        <p:spPr>
          <a:xfrm>
            <a:off x="612968" y="4561381"/>
            <a:ext cx="292608" cy="292608"/>
          </a:xfrm>
          <a:prstGeom prst="ellipse">
            <a:avLst/>
          </a:prstGeom>
          <a:solidFill>
            <a:srgbClr val="F3276C">
              <a:alpha val="85380"/>
            </a:srgbClr>
          </a:solidFill>
          <a:ln w="38100">
            <a:solidFill>
              <a:schemeClr val="accent3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58589" y="4571920"/>
            <a:ext cx="391974" cy="27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200" b="1">
                <a:solidFill>
                  <a:srgbClr val="FFFFFF"/>
                </a:solidFill>
                <a:latin typeface="Lato"/>
                <a:ea typeface="Lato"/>
                <a:cs typeface="Lato"/>
              </a:defRPr>
            </a:lvl1pPr>
          </a:lstStyle>
          <a:p>
            <a:r>
              <a:rPr lang="en-US" kern="0" dirty="0" smtClean="0">
                <a:sym typeface="Arial"/>
              </a:rPr>
              <a:t>12</a:t>
            </a:r>
            <a:endParaRPr lang="en-US" kern="0" dirty="0">
              <a:sym typeface="Arial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598513" y="4576644"/>
            <a:ext cx="391974" cy="292608"/>
            <a:chOff x="4485696" y="4019351"/>
            <a:chExt cx="391974" cy="292608"/>
          </a:xfrm>
        </p:grpSpPr>
        <p:sp>
          <p:nvSpPr>
            <p:cNvPr id="47" name="Shape 164"/>
            <p:cNvSpPr/>
            <p:nvPr/>
          </p:nvSpPr>
          <p:spPr>
            <a:xfrm>
              <a:off x="4532240" y="4019351"/>
              <a:ext cx="292608" cy="292608"/>
            </a:xfrm>
            <a:prstGeom prst="ellipse">
              <a:avLst/>
            </a:prstGeom>
            <a:solidFill>
              <a:srgbClr val="F3276C">
                <a:alpha val="8538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endPara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485696" y="4026815"/>
              <a:ext cx="391974" cy="2769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ctr">
                <a:defRPr sz="1200" b="1">
                  <a:solidFill>
                    <a:srgbClr val="FFFFFF"/>
                  </a:solidFill>
                  <a:latin typeface="Lato"/>
                  <a:ea typeface="Lato"/>
                  <a:cs typeface="Lato"/>
                </a:defRPr>
              </a:lvl1pPr>
            </a:lstStyle>
            <a:p>
              <a:r>
                <a:rPr lang="en-US" kern="0" dirty="0" smtClean="0">
                  <a:sym typeface="Arial"/>
                </a:rPr>
                <a:t>13</a:t>
              </a:r>
              <a:endParaRPr lang="en-US" kern="0" dirty="0">
                <a:sym typeface="Arial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215229" y="4593304"/>
            <a:ext cx="391974" cy="292608"/>
            <a:chOff x="5102412" y="4036011"/>
            <a:chExt cx="391974" cy="292608"/>
          </a:xfrm>
        </p:grpSpPr>
        <p:sp>
          <p:nvSpPr>
            <p:cNvPr id="50" name="Shape 164"/>
            <p:cNvSpPr/>
            <p:nvPr/>
          </p:nvSpPr>
          <p:spPr>
            <a:xfrm>
              <a:off x="5153374" y="4036011"/>
              <a:ext cx="292608" cy="292608"/>
            </a:xfrm>
            <a:prstGeom prst="ellipse">
              <a:avLst/>
            </a:prstGeom>
            <a:solidFill>
              <a:srgbClr val="F3276C">
                <a:alpha val="8538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endPara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102412" y="4051619"/>
              <a:ext cx="391974" cy="2769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ctr">
                <a:defRPr sz="1200" b="1">
                  <a:solidFill>
                    <a:srgbClr val="FFFFFF"/>
                  </a:solidFill>
                  <a:latin typeface="Lato"/>
                  <a:ea typeface="Lato"/>
                  <a:cs typeface="Lato"/>
                </a:defRPr>
              </a:lvl1pPr>
            </a:lstStyle>
            <a:p>
              <a:r>
                <a:rPr lang="en-US" kern="0" dirty="0" smtClean="0">
                  <a:sym typeface="Arial"/>
                </a:rPr>
                <a:t>14</a:t>
              </a:r>
              <a:endParaRPr lang="en-US" kern="0" dirty="0">
                <a:sym typeface="Arial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618685" y="4575942"/>
            <a:ext cx="391974" cy="302165"/>
            <a:chOff x="5505868" y="4018649"/>
            <a:chExt cx="391974" cy="302165"/>
          </a:xfrm>
        </p:grpSpPr>
        <p:sp>
          <p:nvSpPr>
            <p:cNvPr id="53" name="Shape 164"/>
            <p:cNvSpPr/>
            <p:nvPr/>
          </p:nvSpPr>
          <p:spPr>
            <a:xfrm>
              <a:off x="5555622" y="4018649"/>
              <a:ext cx="292608" cy="292608"/>
            </a:xfrm>
            <a:prstGeom prst="ellipse">
              <a:avLst/>
            </a:prstGeom>
            <a:solidFill>
              <a:srgbClr val="F3276C">
                <a:alpha val="8538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endPara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505868" y="4043815"/>
              <a:ext cx="391974" cy="2769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ctr">
                <a:defRPr sz="1200" b="1">
                  <a:solidFill>
                    <a:srgbClr val="FFFFFF"/>
                  </a:solidFill>
                  <a:latin typeface="Lato"/>
                  <a:ea typeface="Lato"/>
                  <a:cs typeface="Lato"/>
                </a:defRPr>
              </a:lvl1pPr>
            </a:lstStyle>
            <a:p>
              <a:r>
                <a:rPr lang="en-US" kern="0" dirty="0" smtClean="0">
                  <a:sym typeface="Arial"/>
                </a:rPr>
                <a:t>15</a:t>
              </a:r>
              <a:endParaRPr lang="en-US" kern="0" dirty="0">
                <a:sym typeface="Arial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3254773" y="4568134"/>
            <a:ext cx="391974" cy="300416"/>
            <a:chOff x="6141956" y="4010841"/>
            <a:chExt cx="391974" cy="300416"/>
          </a:xfrm>
        </p:grpSpPr>
        <p:sp>
          <p:nvSpPr>
            <p:cNvPr id="56" name="Shape 164"/>
            <p:cNvSpPr/>
            <p:nvPr/>
          </p:nvSpPr>
          <p:spPr>
            <a:xfrm>
              <a:off x="6192759" y="4010841"/>
              <a:ext cx="292608" cy="292608"/>
            </a:xfrm>
            <a:prstGeom prst="ellipse">
              <a:avLst/>
            </a:prstGeom>
            <a:solidFill>
              <a:srgbClr val="F3276C">
                <a:alpha val="8538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endPara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141956" y="4034258"/>
              <a:ext cx="391974" cy="2769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ctr">
                <a:defRPr sz="1200" b="1">
                  <a:solidFill>
                    <a:srgbClr val="FFFFFF"/>
                  </a:solidFill>
                  <a:latin typeface="Lato"/>
                  <a:ea typeface="Lato"/>
                  <a:cs typeface="Lato"/>
                </a:defRPr>
              </a:lvl1pPr>
            </a:lstStyle>
            <a:p>
              <a:r>
                <a:rPr lang="en-US" kern="0" dirty="0" smtClean="0">
                  <a:sym typeface="Arial"/>
                </a:rPr>
                <a:t>16</a:t>
              </a:r>
              <a:endParaRPr lang="en-US" kern="0" dirty="0">
                <a:sym typeface="Arial"/>
              </a:endParaRPr>
            </a:p>
          </p:txBody>
        </p:sp>
      </p:grpSp>
      <p:cxnSp>
        <p:nvCxnSpPr>
          <p:cNvPr id="73" name="Straight Connector 72"/>
          <p:cNvCxnSpPr>
            <a:endCxn id="29" idx="0"/>
          </p:cNvCxnSpPr>
          <p:nvPr/>
        </p:nvCxnSpPr>
        <p:spPr>
          <a:xfrm>
            <a:off x="384542" y="2261018"/>
            <a:ext cx="0" cy="1000164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endCxn id="31" idx="0"/>
          </p:cNvCxnSpPr>
          <p:nvPr/>
        </p:nvCxnSpPr>
        <p:spPr>
          <a:xfrm>
            <a:off x="384542" y="2261018"/>
            <a:ext cx="474194" cy="1000164"/>
          </a:xfrm>
          <a:prstGeom prst="line">
            <a:avLst/>
          </a:prstGeom>
          <a:ln w="3810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endCxn id="35" idx="0"/>
          </p:cNvCxnSpPr>
          <p:nvPr/>
        </p:nvCxnSpPr>
        <p:spPr>
          <a:xfrm>
            <a:off x="383504" y="2261018"/>
            <a:ext cx="951502" cy="1000164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20" idx="4"/>
            <a:endCxn id="29" idx="0"/>
          </p:cNvCxnSpPr>
          <p:nvPr/>
        </p:nvCxnSpPr>
        <p:spPr>
          <a:xfrm flipH="1">
            <a:off x="384542" y="2261018"/>
            <a:ext cx="563620" cy="1000164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20" idx="4"/>
            <a:endCxn id="35" idx="0"/>
          </p:cNvCxnSpPr>
          <p:nvPr/>
        </p:nvCxnSpPr>
        <p:spPr>
          <a:xfrm>
            <a:off x="948162" y="2261018"/>
            <a:ext cx="386844" cy="1000164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endCxn id="35" idx="0"/>
          </p:cNvCxnSpPr>
          <p:nvPr/>
        </p:nvCxnSpPr>
        <p:spPr>
          <a:xfrm flipH="1">
            <a:off x="1335006" y="2261018"/>
            <a:ext cx="630235" cy="1000164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22" idx="4"/>
            <a:endCxn id="32" idx="0"/>
          </p:cNvCxnSpPr>
          <p:nvPr/>
        </p:nvCxnSpPr>
        <p:spPr>
          <a:xfrm>
            <a:off x="1965241" y="2261018"/>
            <a:ext cx="599295" cy="1003642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22" idx="4"/>
            <a:endCxn id="33" idx="0"/>
          </p:cNvCxnSpPr>
          <p:nvPr/>
        </p:nvCxnSpPr>
        <p:spPr>
          <a:xfrm>
            <a:off x="1965241" y="2261018"/>
            <a:ext cx="1074174" cy="993462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24" idx="4"/>
            <a:endCxn id="32" idx="0"/>
          </p:cNvCxnSpPr>
          <p:nvPr/>
        </p:nvCxnSpPr>
        <p:spPr>
          <a:xfrm>
            <a:off x="2528861" y="2261018"/>
            <a:ext cx="35675" cy="1003642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24" idx="4"/>
            <a:endCxn id="33" idx="0"/>
          </p:cNvCxnSpPr>
          <p:nvPr/>
        </p:nvCxnSpPr>
        <p:spPr>
          <a:xfrm>
            <a:off x="2528861" y="2261018"/>
            <a:ext cx="510554" cy="993462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24" idx="4"/>
            <a:endCxn id="61" idx="0"/>
          </p:cNvCxnSpPr>
          <p:nvPr/>
        </p:nvCxnSpPr>
        <p:spPr>
          <a:xfrm>
            <a:off x="2528861" y="2261018"/>
            <a:ext cx="913001" cy="993451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28" idx="4"/>
            <a:endCxn id="61" idx="0"/>
          </p:cNvCxnSpPr>
          <p:nvPr/>
        </p:nvCxnSpPr>
        <p:spPr>
          <a:xfrm flipH="1">
            <a:off x="3441862" y="2261018"/>
            <a:ext cx="9913" cy="993451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29" idx="4"/>
            <a:endCxn id="2" idx="0"/>
          </p:cNvCxnSpPr>
          <p:nvPr/>
        </p:nvCxnSpPr>
        <p:spPr>
          <a:xfrm flipH="1">
            <a:off x="381063" y="3553790"/>
            <a:ext cx="3479" cy="1009308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31" idx="4"/>
            <a:endCxn id="2" idx="0"/>
          </p:cNvCxnSpPr>
          <p:nvPr/>
        </p:nvCxnSpPr>
        <p:spPr>
          <a:xfrm flipH="1">
            <a:off x="381063" y="3553790"/>
            <a:ext cx="477673" cy="1009308"/>
          </a:xfrm>
          <a:prstGeom prst="line">
            <a:avLst/>
          </a:prstGeom>
          <a:ln w="3810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31" idx="4"/>
            <a:endCxn id="45" idx="0"/>
          </p:cNvCxnSpPr>
          <p:nvPr/>
        </p:nvCxnSpPr>
        <p:spPr>
          <a:xfrm flipH="1">
            <a:off x="754576" y="3553790"/>
            <a:ext cx="104160" cy="1018130"/>
          </a:xfrm>
          <a:prstGeom prst="line">
            <a:avLst/>
          </a:prstGeom>
          <a:ln w="3810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29" idx="4"/>
            <a:endCxn id="45" idx="0"/>
          </p:cNvCxnSpPr>
          <p:nvPr/>
        </p:nvCxnSpPr>
        <p:spPr>
          <a:xfrm>
            <a:off x="384542" y="3553790"/>
            <a:ext cx="370034" cy="1018130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35" idx="4"/>
            <a:endCxn id="45" idx="0"/>
          </p:cNvCxnSpPr>
          <p:nvPr/>
        </p:nvCxnSpPr>
        <p:spPr>
          <a:xfrm flipH="1">
            <a:off x="754576" y="3553790"/>
            <a:ext cx="580430" cy="1018130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32" idx="4"/>
            <a:endCxn id="48" idx="0"/>
          </p:cNvCxnSpPr>
          <p:nvPr/>
        </p:nvCxnSpPr>
        <p:spPr>
          <a:xfrm flipH="1">
            <a:off x="1794500" y="3557268"/>
            <a:ext cx="770036" cy="1026840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32" idx="4"/>
            <a:endCxn id="51" idx="0"/>
          </p:cNvCxnSpPr>
          <p:nvPr/>
        </p:nvCxnSpPr>
        <p:spPr>
          <a:xfrm flipH="1">
            <a:off x="2411216" y="3557268"/>
            <a:ext cx="153320" cy="1051644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33" idx="4"/>
            <a:endCxn id="51" idx="0"/>
          </p:cNvCxnSpPr>
          <p:nvPr/>
        </p:nvCxnSpPr>
        <p:spPr>
          <a:xfrm flipH="1">
            <a:off x="2411216" y="3547088"/>
            <a:ext cx="628199" cy="1061824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33" idx="4"/>
            <a:endCxn id="54" idx="0"/>
          </p:cNvCxnSpPr>
          <p:nvPr/>
        </p:nvCxnSpPr>
        <p:spPr>
          <a:xfrm flipH="1">
            <a:off x="2814672" y="3547088"/>
            <a:ext cx="224743" cy="1054020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61" idx="2"/>
            <a:endCxn id="51" idx="0"/>
          </p:cNvCxnSpPr>
          <p:nvPr/>
        </p:nvCxnSpPr>
        <p:spPr>
          <a:xfrm flipH="1">
            <a:off x="2411216" y="3531468"/>
            <a:ext cx="1030646" cy="1077444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61" idx="2"/>
            <a:endCxn id="57" idx="0"/>
          </p:cNvCxnSpPr>
          <p:nvPr/>
        </p:nvCxnSpPr>
        <p:spPr>
          <a:xfrm>
            <a:off x="3441862" y="3531468"/>
            <a:ext cx="8898" cy="1060083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61" idx="2"/>
            <a:endCxn id="53" idx="0"/>
          </p:cNvCxnSpPr>
          <p:nvPr/>
        </p:nvCxnSpPr>
        <p:spPr>
          <a:xfrm flipH="1">
            <a:off x="2814743" y="3531468"/>
            <a:ext cx="627119" cy="1044474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735" y="1925705"/>
            <a:ext cx="363165" cy="365760"/>
          </a:xfrm>
          <a:prstGeom prst="rect">
            <a:avLst/>
          </a:prstGeom>
        </p:spPr>
      </p:pic>
      <p:sp>
        <p:nvSpPr>
          <p:cNvPr id="74" name="Oval 73"/>
          <p:cNvSpPr/>
          <p:nvPr/>
        </p:nvSpPr>
        <p:spPr>
          <a:xfrm>
            <a:off x="4396892" y="2054298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5</a:t>
            </a:r>
          </a:p>
        </p:txBody>
      </p:sp>
      <p:sp>
        <p:nvSpPr>
          <p:cNvPr id="76" name="Shape 164"/>
          <p:cNvSpPr/>
          <p:nvPr/>
        </p:nvSpPr>
        <p:spPr>
          <a:xfrm>
            <a:off x="5014773" y="1998857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6</a:t>
            </a:r>
          </a:p>
        </p:txBody>
      </p:sp>
      <p:sp>
        <p:nvSpPr>
          <p:cNvPr id="78" name="Right Arrow 77"/>
          <p:cNvSpPr/>
          <p:nvPr/>
        </p:nvSpPr>
        <p:spPr>
          <a:xfrm>
            <a:off x="4736135" y="2081153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157" y="2281234"/>
            <a:ext cx="363165" cy="365760"/>
          </a:xfrm>
          <a:prstGeom prst="rect">
            <a:avLst/>
          </a:prstGeom>
        </p:spPr>
      </p:pic>
      <p:sp>
        <p:nvSpPr>
          <p:cNvPr id="82" name="Oval 81"/>
          <p:cNvSpPr/>
          <p:nvPr/>
        </p:nvSpPr>
        <p:spPr>
          <a:xfrm>
            <a:off x="4396314" y="2409827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5</a:t>
            </a:r>
          </a:p>
        </p:txBody>
      </p:sp>
      <p:sp>
        <p:nvSpPr>
          <p:cNvPr id="84" name="Shape 164"/>
          <p:cNvSpPr/>
          <p:nvPr/>
        </p:nvSpPr>
        <p:spPr>
          <a:xfrm>
            <a:off x="5014195" y="2354386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7</a:t>
            </a:r>
          </a:p>
        </p:txBody>
      </p:sp>
      <p:sp>
        <p:nvSpPr>
          <p:cNvPr id="86" name="Right Arrow 85"/>
          <p:cNvSpPr/>
          <p:nvPr/>
        </p:nvSpPr>
        <p:spPr>
          <a:xfrm>
            <a:off x="4735557" y="2436682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157" y="2709502"/>
            <a:ext cx="363165" cy="365760"/>
          </a:xfrm>
          <a:prstGeom prst="rect">
            <a:avLst/>
          </a:prstGeom>
        </p:spPr>
      </p:pic>
      <p:sp>
        <p:nvSpPr>
          <p:cNvPr id="88" name="Oval 87"/>
          <p:cNvSpPr/>
          <p:nvPr/>
        </p:nvSpPr>
        <p:spPr>
          <a:xfrm>
            <a:off x="4396314" y="2838095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6</a:t>
            </a:r>
          </a:p>
        </p:txBody>
      </p:sp>
      <p:sp>
        <p:nvSpPr>
          <p:cNvPr id="90" name="Shape 164"/>
          <p:cNvSpPr/>
          <p:nvPr/>
        </p:nvSpPr>
        <p:spPr>
          <a:xfrm>
            <a:off x="5014195" y="2782654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7</a:t>
            </a:r>
          </a:p>
        </p:txBody>
      </p:sp>
      <p:sp>
        <p:nvSpPr>
          <p:cNvPr id="92" name="Right Arrow 91"/>
          <p:cNvSpPr/>
          <p:nvPr/>
        </p:nvSpPr>
        <p:spPr>
          <a:xfrm>
            <a:off x="4735557" y="2864950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4" name="Shape 164"/>
          <p:cNvSpPr/>
          <p:nvPr/>
        </p:nvSpPr>
        <p:spPr>
          <a:xfrm>
            <a:off x="238238" y="1968410"/>
            <a:ext cx="292608" cy="292608"/>
          </a:xfrm>
          <a:prstGeom prst="ellipse">
            <a:avLst/>
          </a:prstGeom>
          <a:solidFill>
            <a:srgbClr val="FF9715">
              <a:alpha val="85380"/>
            </a:srgbClr>
          </a:solidFill>
          <a:ln w="38100">
            <a:solidFill>
              <a:schemeClr val="accent3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0</a:t>
            </a:r>
          </a:p>
        </p:txBody>
      </p:sp>
      <p:sp>
        <p:nvSpPr>
          <p:cNvPr id="20" name="Shape 164"/>
          <p:cNvSpPr/>
          <p:nvPr/>
        </p:nvSpPr>
        <p:spPr>
          <a:xfrm>
            <a:off x="801858" y="1968410"/>
            <a:ext cx="292608" cy="292608"/>
          </a:xfrm>
          <a:prstGeom prst="ellipse">
            <a:avLst/>
          </a:prstGeom>
          <a:solidFill>
            <a:srgbClr val="FF9715">
              <a:alpha val="85380"/>
            </a:srgbClr>
          </a:solidFill>
          <a:ln w="38100">
            <a:solidFill>
              <a:schemeClr val="accent3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</a:t>
            </a:r>
          </a:p>
        </p:txBody>
      </p:sp>
      <p:pic>
        <p:nvPicPr>
          <p:cNvPr id="93" name="Picture 9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712" y="1925705"/>
            <a:ext cx="363165" cy="365760"/>
          </a:xfrm>
          <a:prstGeom prst="rect">
            <a:avLst/>
          </a:prstGeom>
        </p:spPr>
      </p:pic>
      <p:sp>
        <p:nvSpPr>
          <p:cNvPr id="94" name="Oval 93"/>
          <p:cNvSpPr/>
          <p:nvPr/>
        </p:nvSpPr>
        <p:spPr>
          <a:xfrm>
            <a:off x="5682869" y="2054298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5</a:t>
            </a:r>
          </a:p>
        </p:txBody>
      </p:sp>
      <p:sp>
        <p:nvSpPr>
          <p:cNvPr id="96" name="Shape 164"/>
          <p:cNvSpPr/>
          <p:nvPr/>
        </p:nvSpPr>
        <p:spPr>
          <a:xfrm>
            <a:off x="6300750" y="1998857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7</a:t>
            </a:r>
          </a:p>
        </p:txBody>
      </p:sp>
      <p:sp>
        <p:nvSpPr>
          <p:cNvPr id="98" name="Right Arrow 97"/>
          <p:cNvSpPr/>
          <p:nvPr/>
        </p:nvSpPr>
        <p:spPr>
          <a:xfrm>
            <a:off x="6022112" y="2081153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809" y="1925705"/>
            <a:ext cx="363165" cy="365760"/>
          </a:xfrm>
          <a:prstGeom prst="rect">
            <a:avLst/>
          </a:prstGeom>
        </p:spPr>
      </p:pic>
      <p:sp>
        <p:nvSpPr>
          <p:cNvPr id="102" name="Oval 101"/>
          <p:cNvSpPr/>
          <p:nvPr/>
        </p:nvSpPr>
        <p:spPr>
          <a:xfrm>
            <a:off x="7036966" y="2054298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7</a:t>
            </a:r>
          </a:p>
        </p:txBody>
      </p:sp>
      <p:sp>
        <p:nvSpPr>
          <p:cNvPr id="104" name="Shape 164"/>
          <p:cNvSpPr/>
          <p:nvPr/>
        </p:nvSpPr>
        <p:spPr>
          <a:xfrm>
            <a:off x="7654847" y="1998857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8</a:t>
            </a:r>
          </a:p>
        </p:txBody>
      </p:sp>
      <p:sp>
        <p:nvSpPr>
          <p:cNvPr id="106" name="Right Arrow 105"/>
          <p:cNvSpPr/>
          <p:nvPr/>
        </p:nvSpPr>
        <p:spPr>
          <a:xfrm>
            <a:off x="7376209" y="2081153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108" name="Picture 10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231" y="2281234"/>
            <a:ext cx="363165" cy="365760"/>
          </a:xfrm>
          <a:prstGeom prst="rect">
            <a:avLst/>
          </a:prstGeom>
        </p:spPr>
      </p:pic>
      <p:sp>
        <p:nvSpPr>
          <p:cNvPr id="110" name="Oval 109"/>
          <p:cNvSpPr/>
          <p:nvPr/>
        </p:nvSpPr>
        <p:spPr>
          <a:xfrm>
            <a:off x="7036388" y="2409827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7</a:t>
            </a:r>
          </a:p>
        </p:txBody>
      </p:sp>
      <p:sp>
        <p:nvSpPr>
          <p:cNvPr id="112" name="Shape 164"/>
          <p:cNvSpPr/>
          <p:nvPr/>
        </p:nvSpPr>
        <p:spPr>
          <a:xfrm>
            <a:off x="7654269" y="2354386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9</a:t>
            </a:r>
          </a:p>
        </p:txBody>
      </p:sp>
      <p:sp>
        <p:nvSpPr>
          <p:cNvPr id="113" name="Right Arrow 112"/>
          <p:cNvSpPr/>
          <p:nvPr/>
        </p:nvSpPr>
        <p:spPr>
          <a:xfrm>
            <a:off x="7375631" y="2436682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231" y="2709502"/>
            <a:ext cx="363165" cy="365760"/>
          </a:xfrm>
          <a:prstGeom prst="rect">
            <a:avLst/>
          </a:prstGeom>
        </p:spPr>
      </p:pic>
      <p:sp>
        <p:nvSpPr>
          <p:cNvPr id="116" name="Oval 115"/>
          <p:cNvSpPr/>
          <p:nvPr/>
        </p:nvSpPr>
        <p:spPr>
          <a:xfrm>
            <a:off x="7036388" y="2838095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8</a:t>
            </a:r>
          </a:p>
        </p:txBody>
      </p:sp>
      <p:sp>
        <p:nvSpPr>
          <p:cNvPr id="118" name="Shape 164"/>
          <p:cNvSpPr/>
          <p:nvPr/>
        </p:nvSpPr>
        <p:spPr>
          <a:xfrm>
            <a:off x="7654269" y="2782654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9</a:t>
            </a:r>
          </a:p>
        </p:txBody>
      </p:sp>
      <p:sp>
        <p:nvSpPr>
          <p:cNvPr id="120" name="Right Arrow 119"/>
          <p:cNvSpPr/>
          <p:nvPr/>
        </p:nvSpPr>
        <p:spPr>
          <a:xfrm>
            <a:off x="7375631" y="2864950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2" name="Shape 164"/>
          <p:cNvSpPr/>
          <p:nvPr/>
        </p:nvSpPr>
        <p:spPr>
          <a:xfrm>
            <a:off x="1818937" y="1968410"/>
            <a:ext cx="292608" cy="292608"/>
          </a:xfrm>
          <a:prstGeom prst="ellipse">
            <a:avLst/>
          </a:prstGeom>
          <a:solidFill>
            <a:srgbClr val="FF9715">
              <a:alpha val="85380"/>
            </a:srgbClr>
          </a:solidFill>
          <a:ln w="1905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</a:t>
            </a:r>
          </a:p>
        </p:txBody>
      </p:sp>
      <p:sp>
        <p:nvSpPr>
          <p:cNvPr id="35" name="Shape 164"/>
          <p:cNvSpPr/>
          <p:nvPr/>
        </p:nvSpPr>
        <p:spPr>
          <a:xfrm>
            <a:off x="1188702" y="3261182"/>
            <a:ext cx="292608" cy="292608"/>
          </a:xfrm>
          <a:prstGeom prst="ellipse">
            <a:avLst/>
          </a:prstGeom>
          <a:solidFill>
            <a:srgbClr val="91D5FD"/>
          </a:solidFill>
          <a:ln w="1905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7</a:t>
            </a:r>
          </a:p>
        </p:txBody>
      </p:sp>
      <p:sp>
        <p:nvSpPr>
          <p:cNvPr id="32" name="Shape 164"/>
          <p:cNvSpPr/>
          <p:nvPr/>
        </p:nvSpPr>
        <p:spPr>
          <a:xfrm>
            <a:off x="2418232" y="3264660"/>
            <a:ext cx="292608" cy="292608"/>
          </a:xfrm>
          <a:prstGeom prst="ellipse">
            <a:avLst/>
          </a:prstGeom>
          <a:solidFill>
            <a:srgbClr val="91D5FD"/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8</a:t>
            </a:r>
          </a:p>
        </p:txBody>
      </p:sp>
      <p:sp>
        <p:nvSpPr>
          <p:cNvPr id="33" name="Shape 164"/>
          <p:cNvSpPr/>
          <p:nvPr/>
        </p:nvSpPr>
        <p:spPr>
          <a:xfrm>
            <a:off x="2893111" y="3254480"/>
            <a:ext cx="292608" cy="292608"/>
          </a:xfrm>
          <a:prstGeom prst="ellipse">
            <a:avLst/>
          </a:prstGeom>
          <a:solidFill>
            <a:srgbClr val="91D5FD"/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9</a:t>
            </a:r>
          </a:p>
        </p:txBody>
      </p:sp>
      <p:sp>
        <p:nvSpPr>
          <p:cNvPr id="24" name="Shape 164"/>
          <p:cNvSpPr/>
          <p:nvPr/>
        </p:nvSpPr>
        <p:spPr>
          <a:xfrm>
            <a:off x="2382557" y="1968410"/>
            <a:ext cx="292608" cy="292608"/>
          </a:xfrm>
          <a:prstGeom prst="ellipse">
            <a:avLst/>
          </a:prstGeom>
          <a:solidFill>
            <a:srgbClr val="FF9715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3</a:t>
            </a:r>
          </a:p>
        </p:txBody>
      </p:sp>
      <p:sp>
        <p:nvSpPr>
          <p:cNvPr id="60" name="Shape 164"/>
          <p:cNvSpPr/>
          <p:nvPr/>
        </p:nvSpPr>
        <p:spPr>
          <a:xfrm>
            <a:off x="3305471" y="3246665"/>
            <a:ext cx="292608" cy="292608"/>
          </a:xfrm>
          <a:prstGeom prst="ellipse">
            <a:avLst/>
          </a:prstGeom>
          <a:solidFill>
            <a:srgbClr val="91D5FD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245875" y="3254469"/>
            <a:ext cx="391974" cy="27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200" b="1">
                <a:solidFill>
                  <a:srgbClr val="FFFFFF"/>
                </a:solidFill>
                <a:latin typeface="Lato"/>
                <a:ea typeface="Lato"/>
                <a:cs typeface="Lato"/>
              </a:defRPr>
            </a:lvl1pPr>
          </a:lstStyle>
          <a:p>
            <a:r>
              <a:rPr lang="en-US" kern="0" dirty="0" smtClean="0">
                <a:sym typeface="Arial"/>
              </a:rPr>
              <a:t>10</a:t>
            </a:r>
            <a:endParaRPr lang="en-US" kern="0" dirty="0">
              <a:sym typeface="Arial"/>
            </a:endParaRPr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8786" y="1925705"/>
            <a:ext cx="363165" cy="365760"/>
          </a:xfrm>
          <a:prstGeom prst="rect">
            <a:avLst/>
          </a:prstGeom>
        </p:spPr>
      </p:pic>
      <p:sp>
        <p:nvSpPr>
          <p:cNvPr id="123" name="Oval 122"/>
          <p:cNvSpPr/>
          <p:nvPr/>
        </p:nvSpPr>
        <p:spPr>
          <a:xfrm>
            <a:off x="8322943" y="2054298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8</a:t>
            </a:r>
          </a:p>
        </p:txBody>
      </p:sp>
      <p:sp>
        <p:nvSpPr>
          <p:cNvPr id="124" name="Shape 164"/>
          <p:cNvSpPr/>
          <p:nvPr/>
        </p:nvSpPr>
        <p:spPr>
          <a:xfrm>
            <a:off x="8940824" y="1998857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9</a:t>
            </a:r>
          </a:p>
        </p:txBody>
      </p:sp>
      <p:sp>
        <p:nvSpPr>
          <p:cNvPr id="126" name="Right Arrow 125"/>
          <p:cNvSpPr/>
          <p:nvPr/>
        </p:nvSpPr>
        <p:spPr>
          <a:xfrm>
            <a:off x="8662186" y="2081153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128" name="Picture 1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8208" y="2281234"/>
            <a:ext cx="363165" cy="365760"/>
          </a:xfrm>
          <a:prstGeom prst="rect">
            <a:avLst/>
          </a:prstGeom>
        </p:spPr>
      </p:pic>
      <p:sp>
        <p:nvSpPr>
          <p:cNvPr id="129" name="Oval 128"/>
          <p:cNvSpPr/>
          <p:nvPr/>
        </p:nvSpPr>
        <p:spPr>
          <a:xfrm>
            <a:off x="8322365" y="2409827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8</a:t>
            </a:r>
          </a:p>
        </p:txBody>
      </p:sp>
      <p:sp>
        <p:nvSpPr>
          <p:cNvPr id="130" name="Shape 164"/>
          <p:cNvSpPr/>
          <p:nvPr/>
        </p:nvSpPr>
        <p:spPr>
          <a:xfrm>
            <a:off x="8940246" y="2354386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Right Arrow 130"/>
          <p:cNvSpPr/>
          <p:nvPr/>
        </p:nvSpPr>
        <p:spPr>
          <a:xfrm>
            <a:off x="8661608" y="2436682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132" name="Picture 1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8208" y="2709502"/>
            <a:ext cx="363165" cy="365760"/>
          </a:xfrm>
          <a:prstGeom prst="rect">
            <a:avLst/>
          </a:prstGeom>
        </p:spPr>
      </p:pic>
      <p:sp>
        <p:nvSpPr>
          <p:cNvPr id="133" name="Oval 132"/>
          <p:cNvSpPr/>
          <p:nvPr/>
        </p:nvSpPr>
        <p:spPr>
          <a:xfrm>
            <a:off x="8322365" y="2838095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9</a:t>
            </a:r>
          </a:p>
        </p:txBody>
      </p:sp>
      <p:sp>
        <p:nvSpPr>
          <p:cNvPr id="134" name="Shape 164"/>
          <p:cNvSpPr/>
          <p:nvPr/>
        </p:nvSpPr>
        <p:spPr>
          <a:xfrm>
            <a:off x="8940246" y="2782654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Right Arrow 134"/>
          <p:cNvSpPr/>
          <p:nvPr/>
        </p:nvSpPr>
        <p:spPr>
          <a:xfrm>
            <a:off x="8661608" y="2864950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8895110" y="2358902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kern="0" dirty="0">
                <a:solidFill>
                  <a:srgbClr val="FFFFFF"/>
                </a:solidFill>
                <a:cs typeface="Arial"/>
                <a:sym typeface="Arial"/>
              </a:rPr>
              <a:t>10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8907076" y="2797077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kern="0" dirty="0">
                <a:solidFill>
                  <a:srgbClr val="FFFFFF"/>
                </a:solidFill>
                <a:cs typeface="Arial"/>
                <a:sym typeface="Arial"/>
              </a:rPr>
              <a:t>10</a:t>
            </a:r>
          </a:p>
        </p:txBody>
      </p:sp>
      <p:sp>
        <p:nvSpPr>
          <p:cNvPr id="28" name="Shape 164"/>
          <p:cNvSpPr/>
          <p:nvPr/>
        </p:nvSpPr>
        <p:spPr>
          <a:xfrm>
            <a:off x="3305471" y="1968410"/>
            <a:ext cx="292608" cy="292608"/>
          </a:xfrm>
          <a:prstGeom prst="ellipse">
            <a:avLst/>
          </a:prstGeom>
          <a:solidFill>
            <a:srgbClr val="FF9715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4</a:t>
            </a:r>
          </a:p>
        </p:txBody>
      </p:sp>
      <p:sp>
        <p:nvSpPr>
          <p:cNvPr id="29" name="Shape 164"/>
          <p:cNvSpPr/>
          <p:nvPr/>
        </p:nvSpPr>
        <p:spPr>
          <a:xfrm>
            <a:off x="238238" y="3261182"/>
            <a:ext cx="292608" cy="292608"/>
          </a:xfrm>
          <a:prstGeom prst="ellipse">
            <a:avLst/>
          </a:prstGeom>
          <a:solidFill>
            <a:srgbClr val="91D5FD"/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5</a:t>
            </a:r>
          </a:p>
        </p:txBody>
      </p:sp>
      <p:pic>
        <p:nvPicPr>
          <p:cNvPr id="147" name="Picture 1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3715" y="1968410"/>
            <a:ext cx="363165" cy="365760"/>
          </a:xfrm>
          <a:prstGeom prst="rect">
            <a:avLst/>
          </a:prstGeom>
        </p:spPr>
      </p:pic>
      <p:sp>
        <p:nvSpPr>
          <p:cNvPr id="148" name="Oval 147"/>
          <p:cNvSpPr/>
          <p:nvPr/>
        </p:nvSpPr>
        <p:spPr>
          <a:xfrm>
            <a:off x="9807872" y="2097003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0</a:t>
            </a:r>
          </a:p>
        </p:txBody>
      </p:sp>
      <p:sp>
        <p:nvSpPr>
          <p:cNvPr id="149" name="Shape 164"/>
          <p:cNvSpPr/>
          <p:nvPr/>
        </p:nvSpPr>
        <p:spPr>
          <a:xfrm>
            <a:off x="10425753" y="2041562"/>
            <a:ext cx="292608" cy="292608"/>
          </a:xfrm>
          <a:prstGeom prst="ellipse">
            <a:avLst/>
          </a:prstGeom>
          <a:solidFill>
            <a:srgbClr val="FFA63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</a:t>
            </a:r>
          </a:p>
        </p:txBody>
      </p:sp>
      <p:sp>
        <p:nvSpPr>
          <p:cNvPr id="150" name="Right Arrow 149"/>
          <p:cNvSpPr/>
          <p:nvPr/>
        </p:nvSpPr>
        <p:spPr>
          <a:xfrm>
            <a:off x="10147115" y="2123858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151" name="Picture 1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6164" y="2423647"/>
            <a:ext cx="363165" cy="365760"/>
          </a:xfrm>
          <a:prstGeom prst="rect">
            <a:avLst/>
          </a:prstGeom>
        </p:spPr>
      </p:pic>
      <p:sp>
        <p:nvSpPr>
          <p:cNvPr id="152" name="Oval 151"/>
          <p:cNvSpPr/>
          <p:nvPr/>
        </p:nvSpPr>
        <p:spPr>
          <a:xfrm>
            <a:off x="9800321" y="2552240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53" name="Right Arrow 152"/>
          <p:cNvSpPr/>
          <p:nvPr/>
        </p:nvSpPr>
        <p:spPr>
          <a:xfrm>
            <a:off x="10139564" y="2579095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9724881" y="2518145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kern="0" dirty="0">
                <a:solidFill>
                  <a:srgbClr val="FFFFFF"/>
                </a:solidFill>
                <a:cs typeface="Arial"/>
                <a:sym typeface="Arial"/>
              </a:rPr>
              <a:t>11</a:t>
            </a:r>
          </a:p>
        </p:txBody>
      </p:sp>
      <p:sp>
        <p:nvSpPr>
          <p:cNvPr id="155" name="Shape 164"/>
          <p:cNvSpPr/>
          <p:nvPr/>
        </p:nvSpPr>
        <p:spPr>
          <a:xfrm>
            <a:off x="10410205" y="2491995"/>
            <a:ext cx="292608" cy="292608"/>
          </a:xfrm>
          <a:prstGeom prst="ellipse">
            <a:avLst/>
          </a:prstGeom>
          <a:solidFill>
            <a:srgbClr val="F5468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10379168" y="2505655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kern="0" dirty="0">
                <a:solidFill>
                  <a:srgbClr val="FFFFFF"/>
                </a:solidFill>
                <a:cs typeface="Arial"/>
                <a:sym typeface="Arial"/>
              </a:rPr>
              <a:t>12</a:t>
            </a:r>
          </a:p>
        </p:txBody>
      </p:sp>
      <p:sp>
        <p:nvSpPr>
          <p:cNvPr id="31" name="Shape 164"/>
          <p:cNvSpPr/>
          <p:nvPr/>
        </p:nvSpPr>
        <p:spPr>
          <a:xfrm>
            <a:off x="712432" y="3261182"/>
            <a:ext cx="292608" cy="292608"/>
          </a:xfrm>
          <a:prstGeom prst="ellipse">
            <a:avLst/>
          </a:prstGeom>
          <a:solidFill>
            <a:srgbClr val="91D5FD"/>
          </a:solidFill>
          <a:ln w="38100">
            <a:solidFill>
              <a:srgbClr val="C00000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6</a:t>
            </a:r>
          </a:p>
        </p:txBody>
      </p:sp>
      <p:pic>
        <p:nvPicPr>
          <p:cNvPr id="138" name="Picture 1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157" y="3399780"/>
            <a:ext cx="363165" cy="365760"/>
          </a:xfrm>
          <a:prstGeom prst="rect">
            <a:avLst/>
          </a:prstGeom>
        </p:spPr>
      </p:pic>
      <p:sp>
        <p:nvSpPr>
          <p:cNvPr id="139" name="Oval 138"/>
          <p:cNvSpPr/>
          <p:nvPr/>
        </p:nvSpPr>
        <p:spPr>
          <a:xfrm>
            <a:off x="4396314" y="3528373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40" name="Right Arrow 139"/>
          <p:cNvSpPr/>
          <p:nvPr/>
        </p:nvSpPr>
        <p:spPr>
          <a:xfrm>
            <a:off x="4735557" y="3555228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4320874" y="3494278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kern="0" dirty="0">
                <a:solidFill>
                  <a:srgbClr val="FFFFFF"/>
                </a:solidFill>
                <a:cs typeface="Arial"/>
                <a:sym typeface="Arial"/>
              </a:rPr>
              <a:t>11</a:t>
            </a:r>
          </a:p>
        </p:txBody>
      </p:sp>
      <p:sp>
        <p:nvSpPr>
          <p:cNvPr id="142" name="Shape 164"/>
          <p:cNvSpPr/>
          <p:nvPr/>
        </p:nvSpPr>
        <p:spPr>
          <a:xfrm>
            <a:off x="5006198" y="3468128"/>
            <a:ext cx="292608" cy="292608"/>
          </a:xfrm>
          <a:prstGeom prst="ellipse">
            <a:avLst/>
          </a:prstGeom>
          <a:solidFill>
            <a:srgbClr val="F5468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4975161" y="3481788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kern="0" dirty="0">
                <a:solidFill>
                  <a:srgbClr val="FFFFFF"/>
                </a:solidFill>
                <a:cs typeface="Arial"/>
                <a:sym typeface="Arial"/>
              </a:rPr>
              <a:t>12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327734" y="1242477"/>
            <a:ext cx="3682418" cy="307777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US" sz="1400" b="1" kern="0" dirty="0">
                <a:solidFill>
                  <a:srgbClr val="FFFFFF"/>
                </a:solidFill>
                <a:cs typeface="Arial"/>
                <a:sym typeface="Arial"/>
              </a:rPr>
              <a:t>Message Shuffling Phase [ Super step 0 ]</a:t>
            </a:r>
          </a:p>
        </p:txBody>
      </p:sp>
      <p:pic>
        <p:nvPicPr>
          <p:cNvPr id="145" name="Picture 1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7263" y="182437"/>
            <a:ext cx="3734737" cy="180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38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20624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K-Partite Graph Summarization</a:t>
            </a:r>
          </a:p>
          <a:p>
            <a:pPr algn="ctr"/>
            <a:endParaRPr lang="en-US" sz="2800" b="1" kern="0" dirty="0">
              <a:solidFill>
                <a:srgbClr val="000000">
                  <a:lumMod val="65000"/>
                  <a:lumOff val="35000"/>
                </a:srgbClr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42" name="Shape 164"/>
          <p:cNvSpPr/>
          <p:nvPr/>
        </p:nvSpPr>
        <p:spPr>
          <a:xfrm>
            <a:off x="236199" y="4554279"/>
            <a:ext cx="292608" cy="292608"/>
          </a:xfrm>
          <a:prstGeom prst="ellipse">
            <a:avLst/>
          </a:prstGeom>
          <a:solidFill>
            <a:srgbClr val="F3276C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7026" y="4561717"/>
            <a:ext cx="391974" cy="27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200" b="1">
                <a:solidFill>
                  <a:srgbClr val="FFFFFF"/>
                </a:solidFill>
                <a:latin typeface="Lato"/>
                <a:ea typeface="Lato"/>
                <a:cs typeface="Lato"/>
              </a:defRPr>
            </a:lvl1pPr>
          </a:lstStyle>
          <a:p>
            <a:r>
              <a:rPr lang="en-US" kern="0" dirty="0" smtClean="0">
                <a:sym typeface="Arial"/>
              </a:rPr>
              <a:t>11</a:t>
            </a:r>
            <a:endParaRPr lang="en-US" kern="0" dirty="0">
              <a:sym typeface="Arial"/>
            </a:endParaRPr>
          </a:p>
        </p:txBody>
      </p:sp>
      <p:sp>
        <p:nvSpPr>
          <p:cNvPr id="44" name="Shape 164"/>
          <p:cNvSpPr/>
          <p:nvPr/>
        </p:nvSpPr>
        <p:spPr>
          <a:xfrm>
            <a:off x="612968" y="4561381"/>
            <a:ext cx="292608" cy="292608"/>
          </a:xfrm>
          <a:prstGeom prst="ellipse">
            <a:avLst/>
          </a:prstGeom>
          <a:solidFill>
            <a:srgbClr val="F3276C">
              <a:alpha val="85380"/>
            </a:srgbClr>
          </a:solidFill>
          <a:ln w="38100">
            <a:solidFill>
              <a:schemeClr val="accent3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58589" y="4571920"/>
            <a:ext cx="391974" cy="27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200" b="1">
                <a:solidFill>
                  <a:srgbClr val="FFFFFF"/>
                </a:solidFill>
                <a:latin typeface="Lato"/>
                <a:ea typeface="Lato"/>
                <a:cs typeface="Lato"/>
              </a:defRPr>
            </a:lvl1pPr>
          </a:lstStyle>
          <a:p>
            <a:r>
              <a:rPr lang="en-US" kern="0" dirty="0" smtClean="0">
                <a:sym typeface="Arial"/>
              </a:rPr>
              <a:t>12</a:t>
            </a:r>
            <a:endParaRPr lang="en-US" kern="0" dirty="0">
              <a:sym typeface="Arial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598513" y="4576644"/>
            <a:ext cx="391974" cy="292608"/>
            <a:chOff x="4485696" y="4019351"/>
            <a:chExt cx="391974" cy="292608"/>
          </a:xfrm>
        </p:grpSpPr>
        <p:sp>
          <p:nvSpPr>
            <p:cNvPr id="47" name="Shape 164"/>
            <p:cNvSpPr/>
            <p:nvPr/>
          </p:nvSpPr>
          <p:spPr>
            <a:xfrm>
              <a:off x="4532240" y="4019351"/>
              <a:ext cx="292608" cy="292608"/>
            </a:xfrm>
            <a:prstGeom prst="ellipse">
              <a:avLst/>
            </a:prstGeom>
            <a:solidFill>
              <a:srgbClr val="F3276C">
                <a:alpha val="8538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endPara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485696" y="4026815"/>
              <a:ext cx="391974" cy="2769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ctr">
                <a:defRPr sz="1200" b="1">
                  <a:solidFill>
                    <a:srgbClr val="FFFFFF"/>
                  </a:solidFill>
                  <a:latin typeface="Lato"/>
                  <a:ea typeface="Lato"/>
                  <a:cs typeface="Lato"/>
                </a:defRPr>
              </a:lvl1pPr>
            </a:lstStyle>
            <a:p>
              <a:r>
                <a:rPr lang="en-US" kern="0" dirty="0" smtClean="0">
                  <a:sym typeface="Arial"/>
                </a:rPr>
                <a:t>13</a:t>
              </a:r>
              <a:endParaRPr lang="en-US" kern="0" dirty="0">
                <a:sym typeface="Arial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215229" y="4593304"/>
            <a:ext cx="391974" cy="292608"/>
            <a:chOff x="5102412" y="4036011"/>
            <a:chExt cx="391974" cy="292608"/>
          </a:xfrm>
        </p:grpSpPr>
        <p:sp>
          <p:nvSpPr>
            <p:cNvPr id="50" name="Shape 164"/>
            <p:cNvSpPr/>
            <p:nvPr/>
          </p:nvSpPr>
          <p:spPr>
            <a:xfrm>
              <a:off x="5153374" y="4036011"/>
              <a:ext cx="292608" cy="292608"/>
            </a:xfrm>
            <a:prstGeom prst="ellipse">
              <a:avLst/>
            </a:prstGeom>
            <a:solidFill>
              <a:srgbClr val="F3276C">
                <a:alpha val="8538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endPara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102412" y="4051619"/>
              <a:ext cx="391974" cy="2769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ctr">
                <a:defRPr sz="1200" b="1">
                  <a:solidFill>
                    <a:srgbClr val="FFFFFF"/>
                  </a:solidFill>
                  <a:latin typeface="Lato"/>
                  <a:ea typeface="Lato"/>
                  <a:cs typeface="Lato"/>
                </a:defRPr>
              </a:lvl1pPr>
            </a:lstStyle>
            <a:p>
              <a:r>
                <a:rPr lang="en-US" kern="0" dirty="0" smtClean="0">
                  <a:sym typeface="Arial"/>
                </a:rPr>
                <a:t>14</a:t>
              </a:r>
              <a:endParaRPr lang="en-US" kern="0" dirty="0">
                <a:sym typeface="Arial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618685" y="4575942"/>
            <a:ext cx="391974" cy="302165"/>
            <a:chOff x="5505868" y="4018649"/>
            <a:chExt cx="391974" cy="302165"/>
          </a:xfrm>
        </p:grpSpPr>
        <p:sp>
          <p:nvSpPr>
            <p:cNvPr id="53" name="Shape 164"/>
            <p:cNvSpPr/>
            <p:nvPr/>
          </p:nvSpPr>
          <p:spPr>
            <a:xfrm>
              <a:off x="5555622" y="4018649"/>
              <a:ext cx="292608" cy="292608"/>
            </a:xfrm>
            <a:prstGeom prst="ellipse">
              <a:avLst/>
            </a:prstGeom>
            <a:solidFill>
              <a:srgbClr val="F3276C">
                <a:alpha val="8538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endPara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505868" y="4043815"/>
              <a:ext cx="391974" cy="2769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ctr">
                <a:defRPr sz="1200" b="1">
                  <a:solidFill>
                    <a:srgbClr val="FFFFFF"/>
                  </a:solidFill>
                  <a:latin typeface="Lato"/>
                  <a:ea typeface="Lato"/>
                  <a:cs typeface="Lato"/>
                </a:defRPr>
              </a:lvl1pPr>
            </a:lstStyle>
            <a:p>
              <a:r>
                <a:rPr lang="en-US" kern="0" dirty="0" smtClean="0">
                  <a:sym typeface="Arial"/>
                </a:rPr>
                <a:t>15</a:t>
              </a:r>
              <a:endParaRPr lang="en-US" kern="0" dirty="0">
                <a:sym typeface="Arial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3254773" y="4568134"/>
            <a:ext cx="391974" cy="300416"/>
            <a:chOff x="6141956" y="4010841"/>
            <a:chExt cx="391974" cy="300416"/>
          </a:xfrm>
        </p:grpSpPr>
        <p:sp>
          <p:nvSpPr>
            <p:cNvPr id="56" name="Shape 164"/>
            <p:cNvSpPr/>
            <p:nvPr/>
          </p:nvSpPr>
          <p:spPr>
            <a:xfrm>
              <a:off x="6192759" y="4010841"/>
              <a:ext cx="292608" cy="292608"/>
            </a:xfrm>
            <a:prstGeom prst="ellipse">
              <a:avLst/>
            </a:prstGeom>
            <a:solidFill>
              <a:srgbClr val="F3276C">
                <a:alpha val="8538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endPara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141956" y="4034258"/>
              <a:ext cx="391974" cy="2769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ctr">
                <a:defRPr sz="1200" b="1">
                  <a:solidFill>
                    <a:srgbClr val="FFFFFF"/>
                  </a:solidFill>
                  <a:latin typeface="Lato"/>
                  <a:ea typeface="Lato"/>
                  <a:cs typeface="Lato"/>
                </a:defRPr>
              </a:lvl1pPr>
            </a:lstStyle>
            <a:p>
              <a:r>
                <a:rPr lang="en-US" kern="0" dirty="0" smtClean="0">
                  <a:sym typeface="Arial"/>
                </a:rPr>
                <a:t>16</a:t>
              </a:r>
              <a:endParaRPr lang="en-US" kern="0" dirty="0">
                <a:sym typeface="Arial"/>
              </a:endParaRPr>
            </a:p>
          </p:txBody>
        </p:sp>
      </p:grpSp>
      <p:cxnSp>
        <p:nvCxnSpPr>
          <p:cNvPr id="73" name="Straight Connector 72"/>
          <p:cNvCxnSpPr>
            <a:endCxn id="29" idx="0"/>
          </p:cNvCxnSpPr>
          <p:nvPr/>
        </p:nvCxnSpPr>
        <p:spPr>
          <a:xfrm>
            <a:off x="384542" y="2261018"/>
            <a:ext cx="0" cy="1000164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endCxn id="31" idx="0"/>
          </p:cNvCxnSpPr>
          <p:nvPr/>
        </p:nvCxnSpPr>
        <p:spPr>
          <a:xfrm>
            <a:off x="384542" y="2261018"/>
            <a:ext cx="474194" cy="1000164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endCxn id="35" idx="0"/>
          </p:cNvCxnSpPr>
          <p:nvPr/>
        </p:nvCxnSpPr>
        <p:spPr>
          <a:xfrm>
            <a:off x="383504" y="2261018"/>
            <a:ext cx="951502" cy="1000164"/>
          </a:xfrm>
          <a:prstGeom prst="line">
            <a:avLst/>
          </a:prstGeom>
          <a:ln w="3810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20" idx="4"/>
            <a:endCxn id="29" idx="0"/>
          </p:cNvCxnSpPr>
          <p:nvPr/>
        </p:nvCxnSpPr>
        <p:spPr>
          <a:xfrm flipH="1">
            <a:off x="384542" y="2261018"/>
            <a:ext cx="563620" cy="1000164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20" idx="4"/>
            <a:endCxn id="35" idx="0"/>
          </p:cNvCxnSpPr>
          <p:nvPr/>
        </p:nvCxnSpPr>
        <p:spPr>
          <a:xfrm>
            <a:off x="948162" y="2261018"/>
            <a:ext cx="386844" cy="1000164"/>
          </a:xfrm>
          <a:prstGeom prst="line">
            <a:avLst/>
          </a:prstGeom>
          <a:ln w="3810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endCxn id="35" idx="0"/>
          </p:cNvCxnSpPr>
          <p:nvPr/>
        </p:nvCxnSpPr>
        <p:spPr>
          <a:xfrm flipH="1">
            <a:off x="1335006" y="2261018"/>
            <a:ext cx="630235" cy="1000164"/>
          </a:xfrm>
          <a:prstGeom prst="line">
            <a:avLst/>
          </a:prstGeom>
          <a:ln w="3810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22" idx="4"/>
            <a:endCxn id="32" idx="0"/>
          </p:cNvCxnSpPr>
          <p:nvPr/>
        </p:nvCxnSpPr>
        <p:spPr>
          <a:xfrm>
            <a:off x="1965241" y="2261018"/>
            <a:ext cx="599295" cy="1003642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22" idx="4"/>
            <a:endCxn id="33" idx="0"/>
          </p:cNvCxnSpPr>
          <p:nvPr/>
        </p:nvCxnSpPr>
        <p:spPr>
          <a:xfrm>
            <a:off x="1965241" y="2261018"/>
            <a:ext cx="1074174" cy="993462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24" idx="4"/>
            <a:endCxn id="32" idx="0"/>
          </p:cNvCxnSpPr>
          <p:nvPr/>
        </p:nvCxnSpPr>
        <p:spPr>
          <a:xfrm>
            <a:off x="2528861" y="2261018"/>
            <a:ext cx="35675" cy="1003642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24" idx="4"/>
            <a:endCxn id="33" idx="0"/>
          </p:cNvCxnSpPr>
          <p:nvPr/>
        </p:nvCxnSpPr>
        <p:spPr>
          <a:xfrm>
            <a:off x="2528861" y="2261018"/>
            <a:ext cx="510554" cy="993462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24" idx="4"/>
            <a:endCxn id="61" idx="0"/>
          </p:cNvCxnSpPr>
          <p:nvPr/>
        </p:nvCxnSpPr>
        <p:spPr>
          <a:xfrm>
            <a:off x="2528861" y="2261018"/>
            <a:ext cx="913001" cy="993451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28" idx="4"/>
            <a:endCxn id="61" idx="0"/>
          </p:cNvCxnSpPr>
          <p:nvPr/>
        </p:nvCxnSpPr>
        <p:spPr>
          <a:xfrm flipH="1">
            <a:off x="3441862" y="2261018"/>
            <a:ext cx="9913" cy="993451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29" idx="4"/>
            <a:endCxn id="2" idx="0"/>
          </p:cNvCxnSpPr>
          <p:nvPr/>
        </p:nvCxnSpPr>
        <p:spPr>
          <a:xfrm flipH="1">
            <a:off x="383013" y="3553790"/>
            <a:ext cx="1529" cy="1007927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31" idx="4"/>
            <a:endCxn id="2" idx="0"/>
          </p:cNvCxnSpPr>
          <p:nvPr/>
        </p:nvCxnSpPr>
        <p:spPr>
          <a:xfrm flipH="1">
            <a:off x="383013" y="3553790"/>
            <a:ext cx="475723" cy="1007927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31" idx="4"/>
            <a:endCxn id="45" idx="0"/>
          </p:cNvCxnSpPr>
          <p:nvPr/>
        </p:nvCxnSpPr>
        <p:spPr>
          <a:xfrm flipH="1">
            <a:off x="754576" y="3553790"/>
            <a:ext cx="104160" cy="1018130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29" idx="4"/>
            <a:endCxn id="45" idx="0"/>
          </p:cNvCxnSpPr>
          <p:nvPr/>
        </p:nvCxnSpPr>
        <p:spPr>
          <a:xfrm>
            <a:off x="384542" y="3553790"/>
            <a:ext cx="370034" cy="1018130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35" idx="4"/>
            <a:endCxn id="45" idx="0"/>
          </p:cNvCxnSpPr>
          <p:nvPr/>
        </p:nvCxnSpPr>
        <p:spPr>
          <a:xfrm flipH="1">
            <a:off x="754576" y="3553790"/>
            <a:ext cx="580430" cy="1018130"/>
          </a:xfrm>
          <a:prstGeom prst="line">
            <a:avLst/>
          </a:prstGeom>
          <a:ln w="3810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32" idx="4"/>
            <a:endCxn id="48" idx="0"/>
          </p:cNvCxnSpPr>
          <p:nvPr/>
        </p:nvCxnSpPr>
        <p:spPr>
          <a:xfrm flipH="1">
            <a:off x="1794500" y="3557268"/>
            <a:ext cx="770036" cy="1026840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32" idx="4"/>
            <a:endCxn id="51" idx="0"/>
          </p:cNvCxnSpPr>
          <p:nvPr/>
        </p:nvCxnSpPr>
        <p:spPr>
          <a:xfrm flipH="1">
            <a:off x="2411216" y="3557268"/>
            <a:ext cx="153320" cy="1051644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33" idx="4"/>
            <a:endCxn id="51" idx="0"/>
          </p:cNvCxnSpPr>
          <p:nvPr/>
        </p:nvCxnSpPr>
        <p:spPr>
          <a:xfrm flipH="1">
            <a:off x="2411216" y="3547088"/>
            <a:ext cx="628199" cy="1061824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33" idx="4"/>
            <a:endCxn id="54" idx="0"/>
          </p:cNvCxnSpPr>
          <p:nvPr/>
        </p:nvCxnSpPr>
        <p:spPr>
          <a:xfrm flipH="1">
            <a:off x="2814672" y="3547088"/>
            <a:ext cx="224743" cy="1054020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61" idx="2"/>
            <a:endCxn id="51" idx="0"/>
          </p:cNvCxnSpPr>
          <p:nvPr/>
        </p:nvCxnSpPr>
        <p:spPr>
          <a:xfrm flipH="1">
            <a:off x="2411216" y="3531468"/>
            <a:ext cx="1030646" cy="1077444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61" idx="2"/>
            <a:endCxn id="57" idx="0"/>
          </p:cNvCxnSpPr>
          <p:nvPr/>
        </p:nvCxnSpPr>
        <p:spPr>
          <a:xfrm>
            <a:off x="3441862" y="3531468"/>
            <a:ext cx="8898" cy="1060083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61" idx="2"/>
            <a:endCxn id="53" idx="0"/>
          </p:cNvCxnSpPr>
          <p:nvPr/>
        </p:nvCxnSpPr>
        <p:spPr>
          <a:xfrm flipH="1">
            <a:off x="2814743" y="3531468"/>
            <a:ext cx="627119" cy="1044474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735" y="1925705"/>
            <a:ext cx="363165" cy="365760"/>
          </a:xfrm>
          <a:prstGeom prst="rect">
            <a:avLst/>
          </a:prstGeom>
        </p:spPr>
      </p:pic>
      <p:sp>
        <p:nvSpPr>
          <p:cNvPr id="74" name="Oval 73"/>
          <p:cNvSpPr/>
          <p:nvPr/>
        </p:nvSpPr>
        <p:spPr>
          <a:xfrm>
            <a:off x="4396892" y="2054298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5</a:t>
            </a:r>
          </a:p>
        </p:txBody>
      </p:sp>
      <p:sp>
        <p:nvSpPr>
          <p:cNvPr id="76" name="Shape 164"/>
          <p:cNvSpPr/>
          <p:nvPr/>
        </p:nvSpPr>
        <p:spPr>
          <a:xfrm>
            <a:off x="5014773" y="1998857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6</a:t>
            </a:r>
          </a:p>
        </p:txBody>
      </p:sp>
      <p:sp>
        <p:nvSpPr>
          <p:cNvPr id="78" name="Right Arrow 77"/>
          <p:cNvSpPr/>
          <p:nvPr/>
        </p:nvSpPr>
        <p:spPr>
          <a:xfrm>
            <a:off x="4736135" y="2081153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157" y="2281234"/>
            <a:ext cx="363165" cy="365760"/>
          </a:xfrm>
          <a:prstGeom prst="rect">
            <a:avLst/>
          </a:prstGeom>
        </p:spPr>
      </p:pic>
      <p:sp>
        <p:nvSpPr>
          <p:cNvPr id="82" name="Oval 81"/>
          <p:cNvSpPr/>
          <p:nvPr/>
        </p:nvSpPr>
        <p:spPr>
          <a:xfrm>
            <a:off x="4396314" y="2409827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5</a:t>
            </a:r>
          </a:p>
        </p:txBody>
      </p:sp>
      <p:sp>
        <p:nvSpPr>
          <p:cNvPr id="84" name="Shape 164"/>
          <p:cNvSpPr/>
          <p:nvPr/>
        </p:nvSpPr>
        <p:spPr>
          <a:xfrm>
            <a:off x="5014195" y="2354386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7</a:t>
            </a:r>
          </a:p>
        </p:txBody>
      </p:sp>
      <p:sp>
        <p:nvSpPr>
          <p:cNvPr id="86" name="Right Arrow 85"/>
          <p:cNvSpPr/>
          <p:nvPr/>
        </p:nvSpPr>
        <p:spPr>
          <a:xfrm>
            <a:off x="4735557" y="2436682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157" y="2709502"/>
            <a:ext cx="363165" cy="365760"/>
          </a:xfrm>
          <a:prstGeom prst="rect">
            <a:avLst/>
          </a:prstGeom>
        </p:spPr>
      </p:pic>
      <p:sp>
        <p:nvSpPr>
          <p:cNvPr id="88" name="Oval 87"/>
          <p:cNvSpPr/>
          <p:nvPr/>
        </p:nvSpPr>
        <p:spPr>
          <a:xfrm>
            <a:off x="4396314" y="2838095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6</a:t>
            </a:r>
          </a:p>
        </p:txBody>
      </p:sp>
      <p:sp>
        <p:nvSpPr>
          <p:cNvPr id="90" name="Shape 164"/>
          <p:cNvSpPr/>
          <p:nvPr/>
        </p:nvSpPr>
        <p:spPr>
          <a:xfrm>
            <a:off x="5014195" y="2782654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7</a:t>
            </a:r>
          </a:p>
        </p:txBody>
      </p:sp>
      <p:sp>
        <p:nvSpPr>
          <p:cNvPr id="92" name="Right Arrow 91"/>
          <p:cNvSpPr/>
          <p:nvPr/>
        </p:nvSpPr>
        <p:spPr>
          <a:xfrm>
            <a:off x="4735557" y="2864950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4" name="Shape 164"/>
          <p:cNvSpPr/>
          <p:nvPr/>
        </p:nvSpPr>
        <p:spPr>
          <a:xfrm>
            <a:off x="238238" y="1968410"/>
            <a:ext cx="292608" cy="292608"/>
          </a:xfrm>
          <a:prstGeom prst="ellipse">
            <a:avLst/>
          </a:prstGeom>
          <a:solidFill>
            <a:srgbClr val="FF9715">
              <a:alpha val="85380"/>
            </a:srgbClr>
          </a:solidFill>
          <a:ln w="38100">
            <a:solidFill>
              <a:schemeClr val="accent3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0</a:t>
            </a:r>
          </a:p>
        </p:txBody>
      </p:sp>
      <p:sp>
        <p:nvSpPr>
          <p:cNvPr id="20" name="Shape 164"/>
          <p:cNvSpPr/>
          <p:nvPr/>
        </p:nvSpPr>
        <p:spPr>
          <a:xfrm>
            <a:off x="801858" y="1968410"/>
            <a:ext cx="292608" cy="292608"/>
          </a:xfrm>
          <a:prstGeom prst="ellipse">
            <a:avLst/>
          </a:prstGeom>
          <a:solidFill>
            <a:srgbClr val="FF9715">
              <a:alpha val="85380"/>
            </a:srgbClr>
          </a:solidFill>
          <a:ln w="38100">
            <a:solidFill>
              <a:schemeClr val="accent3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</a:t>
            </a:r>
          </a:p>
        </p:txBody>
      </p:sp>
      <p:pic>
        <p:nvPicPr>
          <p:cNvPr id="93" name="Picture 9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712" y="1925705"/>
            <a:ext cx="363165" cy="365760"/>
          </a:xfrm>
          <a:prstGeom prst="rect">
            <a:avLst/>
          </a:prstGeom>
        </p:spPr>
      </p:pic>
      <p:sp>
        <p:nvSpPr>
          <p:cNvPr id="94" name="Oval 93"/>
          <p:cNvSpPr/>
          <p:nvPr/>
        </p:nvSpPr>
        <p:spPr>
          <a:xfrm>
            <a:off x="5682869" y="2054298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5</a:t>
            </a:r>
          </a:p>
        </p:txBody>
      </p:sp>
      <p:sp>
        <p:nvSpPr>
          <p:cNvPr id="96" name="Shape 164"/>
          <p:cNvSpPr/>
          <p:nvPr/>
        </p:nvSpPr>
        <p:spPr>
          <a:xfrm>
            <a:off x="6300750" y="1998857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7</a:t>
            </a:r>
          </a:p>
        </p:txBody>
      </p:sp>
      <p:sp>
        <p:nvSpPr>
          <p:cNvPr id="98" name="Right Arrow 97"/>
          <p:cNvSpPr/>
          <p:nvPr/>
        </p:nvSpPr>
        <p:spPr>
          <a:xfrm>
            <a:off x="6022112" y="2081153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809" y="1925705"/>
            <a:ext cx="363165" cy="365760"/>
          </a:xfrm>
          <a:prstGeom prst="rect">
            <a:avLst/>
          </a:prstGeom>
        </p:spPr>
      </p:pic>
      <p:sp>
        <p:nvSpPr>
          <p:cNvPr id="102" name="Oval 101"/>
          <p:cNvSpPr/>
          <p:nvPr/>
        </p:nvSpPr>
        <p:spPr>
          <a:xfrm>
            <a:off x="7036966" y="2054298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7</a:t>
            </a:r>
          </a:p>
        </p:txBody>
      </p:sp>
      <p:sp>
        <p:nvSpPr>
          <p:cNvPr id="104" name="Shape 164"/>
          <p:cNvSpPr/>
          <p:nvPr/>
        </p:nvSpPr>
        <p:spPr>
          <a:xfrm>
            <a:off x="7654847" y="1998857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8</a:t>
            </a:r>
          </a:p>
        </p:txBody>
      </p:sp>
      <p:sp>
        <p:nvSpPr>
          <p:cNvPr id="106" name="Right Arrow 105"/>
          <p:cNvSpPr/>
          <p:nvPr/>
        </p:nvSpPr>
        <p:spPr>
          <a:xfrm>
            <a:off x="7376209" y="2081153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108" name="Picture 10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231" y="2281234"/>
            <a:ext cx="363165" cy="365760"/>
          </a:xfrm>
          <a:prstGeom prst="rect">
            <a:avLst/>
          </a:prstGeom>
        </p:spPr>
      </p:pic>
      <p:sp>
        <p:nvSpPr>
          <p:cNvPr id="110" name="Oval 109"/>
          <p:cNvSpPr/>
          <p:nvPr/>
        </p:nvSpPr>
        <p:spPr>
          <a:xfrm>
            <a:off x="7036388" y="2409827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7</a:t>
            </a:r>
          </a:p>
        </p:txBody>
      </p:sp>
      <p:sp>
        <p:nvSpPr>
          <p:cNvPr id="112" name="Shape 164"/>
          <p:cNvSpPr/>
          <p:nvPr/>
        </p:nvSpPr>
        <p:spPr>
          <a:xfrm>
            <a:off x="7654269" y="2354386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9</a:t>
            </a:r>
          </a:p>
        </p:txBody>
      </p:sp>
      <p:sp>
        <p:nvSpPr>
          <p:cNvPr id="113" name="Right Arrow 112"/>
          <p:cNvSpPr/>
          <p:nvPr/>
        </p:nvSpPr>
        <p:spPr>
          <a:xfrm>
            <a:off x="7375631" y="2436682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231" y="2709502"/>
            <a:ext cx="363165" cy="365760"/>
          </a:xfrm>
          <a:prstGeom prst="rect">
            <a:avLst/>
          </a:prstGeom>
        </p:spPr>
      </p:pic>
      <p:sp>
        <p:nvSpPr>
          <p:cNvPr id="116" name="Oval 115"/>
          <p:cNvSpPr/>
          <p:nvPr/>
        </p:nvSpPr>
        <p:spPr>
          <a:xfrm>
            <a:off x="7036388" y="2838095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8</a:t>
            </a:r>
          </a:p>
        </p:txBody>
      </p:sp>
      <p:sp>
        <p:nvSpPr>
          <p:cNvPr id="118" name="Shape 164"/>
          <p:cNvSpPr/>
          <p:nvPr/>
        </p:nvSpPr>
        <p:spPr>
          <a:xfrm>
            <a:off x="7654269" y="2782654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9</a:t>
            </a:r>
          </a:p>
        </p:txBody>
      </p:sp>
      <p:sp>
        <p:nvSpPr>
          <p:cNvPr id="120" name="Right Arrow 119"/>
          <p:cNvSpPr/>
          <p:nvPr/>
        </p:nvSpPr>
        <p:spPr>
          <a:xfrm>
            <a:off x="7375631" y="2864950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2" name="Shape 164"/>
          <p:cNvSpPr/>
          <p:nvPr/>
        </p:nvSpPr>
        <p:spPr>
          <a:xfrm>
            <a:off x="1818937" y="1968410"/>
            <a:ext cx="292608" cy="292608"/>
          </a:xfrm>
          <a:prstGeom prst="ellipse">
            <a:avLst/>
          </a:prstGeom>
          <a:solidFill>
            <a:srgbClr val="FF9715">
              <a:alpha val="85380"/>
            </a:srgbClr>
          </a:solidFill>
          <a:ln w="38100">
            <a:solidFill>
              <a:schemeClr val="accent3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</a:t>
            </a:r>
          </a:p>
        </p:txBody>
      </p:sp>
      <p:sp>
        <p:nvSpPr>
          <p:cNvPr id="32" name="Shape 164"/>
          <p:cNvSpPr/>
          <p:nvPr/>
        </p:nvSpPr>
        <p:spPr>
          <a:xfrm>
            <a:off x="2418232" y="3264660"/>
            <a:ext cx="292608" cy="292608"/>
          </a:xfrm>
          <a:prstGeom prst="ellipse">
            <a:avLst/>
          </a:prstGeom>
          <a:solidFill>
            <a:srgbClr val="91D5FD"/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8</a:t>
            </a:r>
          </a:p>
        </p:txBody>
      </p:sp>
      <p:sp>
        <p:nvSpPr>
          <p:cNvPr id="33" name="Shape 164"/>
          <p:cNvSpPr/>
          <p:nvPr/>
        </p:nvSpPr>
        <p:spPr>
          <a:xfrm>
            <a:off x="2893111" y="3254480"/>
            <a:ext cx="292608" cy="292608"/>
          </a:xfrm>
          <a:prstGeom prst="ellipse">
            <a:avLst/>
          </a:prstGeom>
          <a:solidFill>
            <a:srgbClr val="91D5FD"/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9</a:t>
            </a:r>
          </a:p>
        </p:txBody>
      </p:sp>
      <p:sp>
        <p:nvSpPr>
          <p:cNvPr id="24" name="Shape 164"/>
          <p:cNvSpPr/>
          <p:nvPr/>
        </p:nvSpPr>
        <p:spPr>
          <a:xfrm>
            <a:off x="2382557" y="1968410"/>
            <a:ext cx="292608" cy="292608"/>
          </a:xfrm>
          <a:prstGeom prst="ellipse">
            <a:avLst/>
          </a:prstGeom>
          <a:solidFill>
            <a:srgbClr val="FF9715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3</a:t>
            </a:r>
          </a:p>
        </p:txBody>
      </p:sp>
      <p:sp>
        <p:nvSpPr>
          <p:cNvPr id="60" name="Shape 164"/>
          <p:cNvSpPr/>
          <p:nvPr/>
        </p:nvSpPr>
        <p:spPr>
          <a:xfrm>
            <a:off x="3305471" y="3246665"/>
            <a:ext cx="292608" cy="292608"/>
          </a:xfrm>
          <a:prstGeom prst="ellipse">
            <a:avLst/>
          </a:prstGeom>
          <a:solidFill>
            <a:srgbClr val="91D5FD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245875" y="3254469"/>
            <a:ext cx="391974" cy="27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200" b="1">
                <a:solidFill>
                  <a:srgbClr val="FFFFFF"/>
                </a:solidFill>
                <a:latin typeface="Lato"/>
                <a:ea typeface="Lato"/>
                <a:cs typeface="Lato"/>
              </a:defRPr>
            </a:lvl1pPr>
          </a:lstStyle>
          <a:p>
            <a:r>
              <a:rPr lang="en-US" kern="0" dirty="0" smtClean="0">
                <a:sym typeface="Arial"/>
              </a:rPr>
              <a:t>10</a:t>
            </a:r>
            <a:endParaRPr lang="en-US" kern="0" dirty="0">
              <a:sym typeface="Arial"/>
            </a:endParaRPr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8786" y="1925705"/>
            <a:ext cx="363165" cy="365760"/>
          </a:xfrm>
          <a:prstGeom prst="rect">
            <a:avLst/>
          </a:prstGeom>
        </p:spPr>
      </p:pic>
      <p:sp>
        <p:nvSpPr>
          <p:cNvPr id="123" name="Oval 122"/>
          <p:cNvSpPr/>
          <p:nvPr/>
        </p:nvSpPr>
        <p:spPr>
          <a:xfrm>
            <a:off x="8322943" y="2054298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8</a:t>
            </a:r>
          </a:p>
        </p:txBody>
      </p:sp>
      <p:sp>
        <p:nvSpPr>
          <p:cNvPr id="124" name="Shape 164"/>
          <p:cNvSpPr/>
          <p:nvPr/>
        </p:nvSpPr>
        <p:spPr>
          <a:xfrm>
            <a:off x="8940824" y="1998857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9</a:t>
            </a:r>
          </a:p>
        </p:txBody>
      </p:sp>
      <p:sp>
        <p:nvSpPr>
          <p:cNvPr id="126" name="Right Arrow 125"/>
          <p:cNvSpPr/>
          <p:nvPr/>
        </p:nvSpPr>
        <p:spPr>
          <a:xfrm>
            <a:off x="8662186" y="2081153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128" name="Picture 1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8208" y="2281234"/>
            <a:ext cx="363165" cy="365760"/>
          </a:xfrm>
          <a:prstGeom prst="rect">
            <a:avLst/>
          </a:prstGeom>
        </p:spPr>
      </p:pic>
      <p:sp>
        <p:nvSpPr>
          <p:cNvPr id="129" name="Oval 128"/>
          <p:cNvSpPr/>
          <p:nvPr/>
        </p:nvSpPr>
        <p:spPr>
          <a:xfrm>
            <a:off x="8322365" y="2409827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8</a:t>
            </a:r>
          </a:p>
        </p:txBody>
      </p:sp>
      <p:sp>
        <p:nvSpPr>
          <p:cNvPr id="130" name="Shape 164"/>
          <p:cNvSpPr/>
          <p:nvPr/>
        </p:nvSpPr>
        <p:spPr>
          <a:xfrm>
            <a:off x="8940246" y="2354386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Right Arrow 130"/>
          <p:cNvSpPr/>
          <p:nvPr/>
        </p:nvSpPr>
        <p:spPr>
          <a:xfrm>
            <a:off x="8661608" y="2436682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132" name="Picture 1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8208" y="2709502"/>
            <a:ext cx="363165" cy="365760"/>
          </a:xfrm>
          <a:prstGeom prst="rect">
            <a:avLst/>
          </a:prstGeom>
        </p:spPr>
      </p:pic>
      <p:sp>
        <p:nvSpPr>
          <p:cNvPr id="133" name="Oval 132"/>
          <p:cNvSpPr/>
          <p:nvPr/>
        </p:nvSpPr>
        <p:spPr>
          <a:xfrm>
            <a:off x="8322365" y="2838095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9</a:t>
            </a:r>
          </a:p>
        </p:txBody>
      </p:sp>
      <p:sp>
        <p:nvSpPr>
          <p:cNvPr id="134" name="Shape 164"/>
          <p:cNvSpPr/>
          <p:nvPr/>
        </p:nvSpPr>
        <p:spPr>
          <a:xfrm>
            <a:off x="8940246" y="2782654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Right Arrow 134"/>
          <p:cNvSpPr/>
          <p:nvPr/>
        </p:nvSpPr>
        <p:spPr>
          <a:xfrm>
            <a:off x="8661608" y="2864950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8895110" y="2358902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kern="0" dirty="0">
                <a:solidFill>
                  <a:srgbClr val="FFFFFF"/>
                </a:solidFill>
                <a:cs typeface="Arial"/>
                <a:sym typeface="Arial"/>
              </a:rPr>
              <a:t>10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8907076" y="2797077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kern="0" dirty="0">
                <a:solidFill>
                  <a:srgbClr val="FFFFFF"/>
                </a:solidFill>
                <a:cs typeface="Arial"/>
                <a:sym typeface="Arial"/>
              </a:rPr>
              <a:t>10</a:t>
            </a:r>
          </a:p>
        </p:txBody>
      </p:sp>
      <p:sp>
        <p:nvSpPr>
          <p:cNvPr id="28" name="Shape 164"/>
          <p:cNvSpPr/>
          <p:nvPr/>
        </p:nvSpPr>
        <p:spPr>
          <a:xfrm>
            <a:off x="3305471" y="1968410"/>
            <a:ext cx="292608" cy="292608"/>
          </a:xfrm>
          <a:prstGeom prst="ellipse">
            <a:avLst/>
          </a:prstGeom>
          <a:solidFill>
            <a:srgbClr val="FF9715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4</a:t>
            </a:r>
          </a:p>
        </p:txBody>
      </p:sp>
      <p:sp>
        <p:nvSpPr>
          <p:cNvPr id="29" name="Shape 164"/>
          <p:cNvSpPr/>
          <p:nvPr/>
        </p:nvSpPr>
        <p:spPr>
          <a:xfrm>
            <a:off x="238238" y="3261182"/>
            <a:ext cx="292608" cy="292608"/>
          </a:xfrm>
          <a:prstGeom prst="ellipse">
            <a:avLst/>
          </a:prstGeom>
          <a:solidFill>
            <a:srgbClr val="91D5FD"/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5</a:t>
            </a:r>
          </a:p>
        </p:txBody>
      </p:sp>
      <p:pic>
        <p:nvPicPr>
          <p:cNvPr id="147" name="Picture 1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3715" y="1968410"/>
            <a:ext cx="363165" cy="365760"/>
          </a:xfrm>
          <a:prstGeom prst="rect">
            <a:avLst/>
          </a:prstGeom>
        </p:spPr>
      </p:pic>
      <p:sp>
        <p:nvSpPr>
          <p:cNvPr id="148" name="Oval 147"/>
          <p:cNvSpPr/>
          <p:nvPr/>
        </p:nvSpPr>
        <p:spPr>
          <a:xfrm>
            <a:off x="9807872" y="2097003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0</a:t>
            </a:r>
          </a:p>
        </p:txBody>
      </p:sp>
      <p:sp>
        <p:nvSpPr>
          <p:cNvPr id="149" name="Shape 164"/>
          <p:cNvSpPr/>
          <p:nvPr/>
        </p:nvSpPr>
        <p:spPr>
          <a:xfrm>
            <a:off x="10425753" y="2041562"/>
            <a:ext cx="292608" cy="292608"/>
          </a:xfrm>
          <a:prstGeom prst="ellipse">
            <a:avLst/>
          </a:prstGeom>
          <a:solidFill>
            <a:srgbClr val="FFA63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</a:t>
            </a:r>
          </a:p>
        </p:txBody>
      </p:sp>
      <p:sp>
        <p:nvSpPr>
          <p:cNvPr id="150" name="Right Arrow 149"/>
          <p:cNvSpPr/>
          <p:nvPr/>
        </p:nvSpPr>
        <p:spPr>
          <a:xfrm>
            <a:off x="10147115" y="2123858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151" name="Picture 1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6164" y="2423647"/>
            <a:ext cx="363165" cy="365760"/>
          </a:xfrm>
          <a:prstGeom prst="rect">
            <a:avLst/>
          </a:prstGeom>
        </p:spPr>
      </p:pic>
      <p:sp>
        <p:nvSpPr>
          <p:cNvPr id="152" name="Oval 151"/>
          <p:cNvSpPr/>
          <p:nvPr/>
        </p:nvSpPr>
        <p:spPr>
          <a:xfrm>
            <a:off x="9800321" y="2552240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53" name="Right Arrow 152"/>
          <p:cNvSpPr/>
          <p:nvPr/>
        </p:nvSpPr>
        <p:spPr>
          <a:xfrm>
            <a:off x="10139564" y="2579095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9724881" y="2518145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kern="0" dirty="0">
                <a:solidFill>
                  <a:srgbClr val="FFFFFF"/>
                </a:solidFill>
                <a:cs typeface="Arial"/>
                <a:sym typeface="Arial"/>
              </a:rPr>
              <a:t>11</a:t>
            </a:r>
          </a:p>
        </p:txBody>
      </p:sp>
      <p:sp>
        <p:nvSpPr>
          <p:cNvPr id="155" name="Shape 164"/>
          <p:cNvSpPr/>
          <p:nvPr/>
        </p:nvSpPr>
        <p:spPr>
          <a:xfrm>
            <a:off x="10410205" y="2491995"/>
            <a:ext cx="292608" cy="292608"/>
          </a:xfrm>
          <a:prstGeom prst="ellipse">
            <a:avLst/>
          </a:prstGeom>
          <a:solidFill>
            <a:srgbClr val="F5468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10379168" y="2505655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kern="0" dirty="0">
                <a:solidFill>
                  <a:srgbClr val="FFFFFF"/>
                </a:solidFill>
                <a:cs typeface="Arial"/>
                <a:sym typeface="Arial"/>
              </a:rPr>
              <a:t>12</a:t>
            </a:r>
          </a:p>
        </p:txBody>
      </p:sp>
      <p:sp>
        <p:nvSpPr>
          <p:cNvPr id="31" name="Shape 164"/>
          <p:cNvSpPr/>
          <p:nvPr/>
        </p:nvSpPr>
        <p:spPr>
          <a:xfrm>
            <a:off x="712432" y="3261182"/>
            <a:ext cx="292608" cy="292608"/>
          </a:xfrm>
          <a:prstGeom prst="ellipse">
            <a:avLst/>
          </a:prstGeom>
          <a:solidFill>
            <a:srgbClr val="91D5FD"/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6</a:t>
            </a:r>
          </a:p>
        </p:txBody>
      </p:sp>
      <p:pic>
        <p:nvPicPr>
          <p:cNvPr id="138" name="Picture 1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157" y="3399780"/>
            <a:ext cx="363165" cy="365760"/>
          </a:xfrm>
          <a:prstGeom prst="rect">
            <a:avLst/>
          </a:prstGeom>
        </p:spPr>
      </p:pic>
      <p:sp>
        <p:nvSpPr>
          <p:cNvPr id="139" name="Oval 138"/>
          <p:cNvSpPr/>
          <p:nvPr/>
        </p:nvSpPr>
        <p:spPr>
          <a:xfrm>
            <a:off x="4396314" y="3528373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40" name="Right Arrow 139"/>
          <p:cNvSpPr/>
          <p:nvPr/>
        </p:nvSpPr>
        <p:spPr>
          <a:xfrm>
            <a:off x="4735557" y="3555228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4320874" y="3494278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kern="0" dirty="0">
                <a:solidFill>
                  <a:srgbClr val="FFFFFF"/>
                </a:solidFill>
                <a:cs typeface="Arial"/>
                <a:sym typeface="Arial"/>
              </a:rPr>
              <a:t>11</a:t>
            </a:r>
          </a:p>
        </p:txBody>
      </p:sp>
      <p:sp>
        <p:nvSpPr>
          <p:cNvPr id="142" name="Shape 164"/>
          <p:cNvSpPr/>
          <p:nvPr/>
        </p:nvSpPr>
        <p:spPr>
          <a:xfrm>
            <a:off x="5006198" y="3468128"/>
            <a:ext cx="292608" cy="292608"/>
          </a:xfrm>
          <a:prstGeom prst="ellipse">
            <a:avLst/>
          </a:prstGeom>
          <a:solidFill>
            <a:srgbClr val="F5468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4975161" y="3481788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kern="0" dirty="0">
                <a:solidFill>
                  <a:srgbClr val="FFFFFF"/>
                </a:solidFill>
                <a:cs typeface="Arial"/>
                <a:sym typeface="Arial"/>
              </a:rPr>
              <a:t>12</a:t>
            </a:r>
          </a:p>
        </p:txBody>
      </p:sp>
      <p:sp>
        <p:nvSpPr>
          <p:cNvPr id="35" name="Shape 164"/>
          <p:cNvSpPr/>
          <p:nvPr/>
        </p:nvSpPr>
        <p:spPr>
          <a:xfrm>
            <a:off x="1188702" y="3261182"/>
            <a:ext cx="292608" cy="292608"/>
          </a:xfrm>
          <a:prstGeom prst="ellipse">
            <a:avLst/>
          </a:prstGeom>
          <a:solidFill>
            <a:srgbClr val="91D5FD"/>
          </a:solidFill>
          <a:ln w="38100">
            <a:solidFill>
              <a:srgbClr val="C00000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7</a:t>
            </a:r>
          </a:p>
        </p:txBody>
      </p:sp>
      <p:pic>
        <p:nvPicPr>
          <p:cNvPr id="144" name="Picture 1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712" y="4243152"/>
            <a:ext cx="363165" cy="365760"/>
          </a:xfrm>
          <a:prstGeom prst="rect">
            <a:avLst/>
          </a:prstGeom>
        </p:spPr>
      </p:pic>
      <p:sp>
        <p:nvSpPr>
          <p:cNvPr id="145" name="Oval 144"/>
          <p:cNvSpPr/>
          <p:nvPr/>
        </p:nvSpPr>
        <p:spPr>
          <a:xfrm>
            <a:off x="5682869" y="4371745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1</a:t>
            </a:r>
          </a:p>
        </p:txBody>
      </p:sp>
      <p:sp>
        <p:nvSpPr>
          <p:cNvPr id="146" name="Shape 164"/>
          <p:cNvSpPr/>
          <p:nvPr/>
        </p:nvSpPr>
        <p:spPr>
          <a:xfrm>
            <a:off x="6300750" y="4316304"/>
            <a:ext cx="292608" cy="292608"/>
          </a:xfrm>
          <a:prstGeom prst="ellipse">
            <a:avLst/>
          </a:prstGeom>
          <a:solidFill>
            <a:srgbClr val="FFA63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</a:t>
            </a:r>
          </a:p>
        </p:txBody>
      </p:sp>
      <p:sp>
        <p:nvSpPr>
          <p:cNvPr id="157" name="Right Arrow 156"/>
          <p:cNvSpPr/>
          <p:nvPr/>
        </p:nvSpPr>
        <p:spPr>
          <a:xfrm>
            <a:off x="6022112" y="4398600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158" name="Picture 1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712" y="3448004"/>
            <a:ext cx="363165" cy="365760"/>
          </a:xfrm>
          <a:prstGeom prst="rect">
            <a:avLst/>
          </a:prstGeom>
        </p:spPr>
      </p:pic>
      <p:sp>
        <p:nvSpPr>
          <p:cNvPr id="159" name="Oval 158"/>
          <p:cNvSpPr/>
          <p:nvPr/>
        </p:nvSpPr>
        <p:spPr>
          <a:xfrm>
            <a:off x="5682869" y="3576597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0</a:t>
            </a:r>
          </a:p>
        </p:txBody>
      </p:sp>
      <p:sp>
        <p:nvSpPr>
          <p:cNvPr id="160" name="Shape 164"/>
          <p:cNvSpPr/>
          <p:nvPr/>
        </p:nvSpPr>
        <p:spPr>
          <a:xfrm>
            <a:off x="6300750" y="3521156"/>
            <a:ext cx="292608" cy="292608"/>
          </a:xfrm>
          <a:prstGeom prst="ellipse">
            <a:avLst/>
          </a:prstGeom>
          <a:solidFill>
            <a:srgbClr val="FFA63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</a:t>
            </a:r>
          </a:p>
        </p:txBody>
      </p:sp>
      <p:sp>
        <p:nvSpPr>
          <p:cNvPr id="161" name="Right Arrow 160"/>
          <p:cNvSpPr/>
          <p:nvPr/>
        </p:nvSpPr>
        <p:spPr>
          <a:xfrm>
            <a:off x="6022112" y="3603452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162" name="Picture 1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712" y="3845578"/>
            <a:ext cx="363165" cy="365760"/>
          </a:xfrm>
          <a:prstGeom prst="rect">
            <a:avLst/>
          </a:prstGeom>
        </p:spPr>
      </p:pic>
      <p:sp>
        <p:nvSpPr>
          <p:cNvPr id="163" name="Oval 162"/>
          <p:cNvSpPr/>
          <p:nvPr/>
        </p:nvSpPr>
        <p:spPr>
          <a:xfrm>
            <a:off x="5682869" y="3974171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0</a:t>
            </a:r>
          </a:p>
        </p:txBody>
      </p:sp>
      <p:sp>
        <p:nvSpPr>
          <p:cNvPr id="164" name="Shape 164"/>
          <p:cNvSpPr/>
          <p:nvPr/>
        </p:nvSpPr>
        <p:spPr>
          <a:xfrm>
            <a:off x="6300750" y="3918730"/>
            <a:ext cx="292608" cy="292608"/>
          </a:xfrm>
          <a:prstGeom prst="ellipse">
            <a:avLst/>
          </a:prstGeom>
          <a:solidFill>
            <a:srgbClr val="FFA63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</a:t>
            </a:r>
          </a:p>
        </p:txBody>
      </p:sp>
      <p:sp>
        <p:nvSpPr>
          <p:cNvPr id="165" name="Right Arrow 164"/>
          <p:cNvSpPr/>
          <p:nvPr/>
        </p:nvSpPr>
        <p:spPr>
          <a:xfrm>
            <a:off x="6022112" y="4001026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327734" y="1242477"/>
            <a:ext cx="3682418" cy="307777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US" sz="1400" b="1" kern="0" dirty="0">
                <a:solidFill>
                  <a:srgbClr val="FFFFFF"/>
                </a:solidFill>
                <a:cs typeface="Arial"/>
                <a:sym typeface="Arial"/>
              </a:rPr>
              <a:t>Message Shuffling Phase [ Super step 0 ]</a:t>
            </a:r>
          </a:p>
        </p:txBody>
      </p:sp>
      <p:pic>
        <p:nvPicPr>
          <p:cNvPr id="167" name="Picture 1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7263" y="182437"/>
            <a:ext cx="3734737" cy="180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61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traight Connector 110"/>
          <p:cNvCxnSpPr>
            <a:stCxn id="32" idx="4"/>
            <a:endCxn id="48" idx="0"/>
          </p:cNvCxnSpPr>
          <p:nvPr/>
        </p:nvCxnSpPr>
        <p:spPr>
          <a:xfrm flipH="1">
            <a:off x="1780786" y="3557268"/>
            <a:ext cx="783750" cy="1034283"/>
          </a:xfrm>
          <a:prstGeom prst="line">
            <a:avLst/>
          </a:prstGeom>
          <a:ln w="3810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0" y="420624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K-Partite Graph Summarization</a:t>
            </a:r>
          </a:p>
          <a:p>
            <a:pPr algn="ctr"/>
            <a:endParaRPr lang="en-US" sz="2800" b="1" kern="0" dirty="0">
              <a:solidFill>
                <a:srgbClr val="000000">
                  <a:lumMod val="65000"/>
                  <a:lumOff val="35000"/>
                </a:srgbClr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42" name="Shape 164"/>
          <p:cNvSpPr/>
          <p:nvPr/>
        </p:nvSpPr>
        <p:spPr>
          <a:xfrm>
            <a:off x="236199" y="4554279"/>
            <a:ext cx="292608" cy="292608"/>
          </a:xfrm>
          <a:prstGeom prst="ellipse">
            <a:avLst/>
          </a:prstGeom>
          <a:solidFill>
            <a:srgbClr val="F3276C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7026" y="4561717"/>
            <a:ext cx="391974" cy="27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200" b="1">
                <a:solidFill>
                  <a:srgbClr val="FFFFFF"/>
                </a:solidFill>
                <a:latin typeface="Lato"/>
                <a:ea typeface="Lato"/>
                <a:cs typeface="Lato"/>
              </a:defRPr>
            </a:lvl1pPr>
          </a:lstStyle>
          <a:p>
            <a:r>
              <a:rPr lang="en-US" kern="0" dirty="0" smtClean="0">
                <a:sym typeface="Arial"/>
              </a:rPr>
              <a:t>11</a:t>
            </a:r>
            <a:endParaRPr lang="en-US" kern="0" dirty="0">
              <a:sym typeface="Arial"/>
            </a:endParaRPr>
          </a:p>
        </p:txBody>
      </p:sp>
      <p:sp>
        <p:nvSpPr>
          <p:cNvPr id="44" name="Shape 164"/>
          <p:cNvSpPr/>
          <p:nvPr/>
        </p:nvSpPr>
        <p:spPr>
          <a:xfrm>
            <a:off x="612968" y="4561381"/>
            <a:ext cx="292608" cy="292608"/>
          </a:xfrm>
          <a:prstGeom prst="ellipse">
            <a:avLst/>
          </a:prstGeom>
          <a:solidFill>
            <a:srgbClr val="F3276C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58589" y="4571920"/>
            <a:ext cx="391974" cy="27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200" b="1">
                <a:solidFill>
                  <a:srgbClr val="FFFFFF"/>
                </a:solidFill>
                <a:latin typeface="Lato"/>
                <a:ea typeface="Lato"/>
                <a:cs typeface="Lato"/>
              </a:defRPr>
            </a:lvl1pPr>
          </a:lstStyle>
          <a:p>
            <a:r>
              <a:rPr lang="en-US" kern="0" dirty="0" smtClean="0">
                <a:sym typeface="Arial"/>
              </a:rPr>
              <a:t>12</a:t>
            </a:r>
            <a:endParaRPr lang="en-US" kern="0" dirty="0">
              <a:sym typeface="Arial"/>
            </a:endParaRPr>
          </a:p>
        </p:txBody>
      </p:sp>
      <p:sp>
        <p:nvSpPr>
          <p:cNvPr id="47" name="Shape 164"/>
          <p:cNvSpPr/>
          <p:nvPr/>
        </p:nvSpPr>
        <p:spPr>
          <a:xfrm>
            <a:off x="1645057" y="4576644"/>
            <a:ext cx="292608" cy="292608"/>
          </a:xfrm>
          <a:prstGeom prst="ellipse">
            <a:avLst/>
          </a:prstGeom>
          <a:solidFill>
            <a:srgbClr val="F3276C">
              <a:alpha val="85380"/>
            </a:srgbClr>
          </a:solidFill>
          <a:ln w="38100">
            <a:solidFill>
              <a:schemeClr val="accent3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584799" y="4591551"/>
            <a:ext cx="391974" cy="27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200" b="1">
                <a:solidFill>
                  <a:srgbClr val="FFFFFF"/>
                </a:solidFill>
                <a:latin typeface="Lato"/>
                <a:ea typeface="Lato"/>
                <a:cs typeface="Lato"/>
              </a:defRPr>
            </a:lvl1pPr>
          </a:lstStyle>
          <a:p>
            <a:r>
              <a:rPr lang="en-US" kern="0" dirty="0" smtClean="0">
                <a:sym typeface="Arial"/>
              </a:rPr>
              <a:t>13</a:t>
            </a:r>
            <a:endParaRPr lang="en-US" kern="0" dirty="0">
              <a:sym typeface="Arial"/>
            </a:endParaRPr>
          </a:p>
        </p:txBody>
      </p:sp>
      <p:sp>
        <p:nvSpPr>
          <p:cNvPr id="53" name="Shape 164"/>
          <p:cNvSpPr/>
          <p:nvPr/>
        </p:nvSpPr>
        <p:spPr>
          <a:xfrm>
            <a:off x="2668439" y="4575942"/>
            <a:ext cx="292608" cy="292608"/>
          </a:xfrm>
          <a:prstGeom prst="ellipse">
            <a:avLst/>
          </a:prstGeom>
          <a:solidFill>
            <a:srgbClr val="F3276C">
              <a:alpha val="853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618685" y="4601108"/>
            <a:ext cx="391974" cy="27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200" b="1">
                <a:solidFill>
                  <a:srgbClr val="FFFFFF"/>
                </a:solidFill>
                <a:latin typeface="Lato"/>
                <a:ea typeface="Lato"/>
                <a:cs typeface="Lato"/>
              </a:defRPr>
            </a:lvl1pPr>
          </a:lstStyle>
          <a:p>
            <a:r>
              <a:rPr lang="en-US" kern="0" dirty="0" smtClean="0">
                <a:sym typeface="Arial"/>
              </a:rPr>
              <a:t>15</a:t>
            </a:r>
            <a:endParaRPr lang="en-US" kern="0" dirty="0">
              <a:sym typeface="Arial"/>
            </a:endParaRPr>
          </a:p>
        </p:txBody>
      </p:sp>
      <p:sp>
        <p:nvSpPr>
          <p:cNvPr id="56" name="Shape 164"/>
          <p:cNvSpPr/>
          <p:nvPr/>
        </p:nvSpPr>
        <p:spPr>
          <a:xfrm>
            <a:off x="3305576" y="4568134"/>
            <a:ext cx="292608" cy="292608"/>
          </a:xfrm>
          <a:prstGeom prst="ellipse">
            <a:avLst/>
          </a:prstGeom>
          <a:solidFill>
            <a:srgbClr val="F3276C">
              <a:alpha val="853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254773" y="4591551"/>
            <a:ext cx="391974" cy="27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200" b="1">
                <a:solidFill>
                  <a:srgbClr val="FFFFFF"/>
                </a:solidFill>
                <a:latin typeface="Lato"/>
                <a:ea typeface="Lato"/>
                <a:cs typeface="Lato"/>
              </a:defRPr>
            </a:lvl1pPr>
          </a:lstStyle>
          <a:p>
            <a:r>
              <a:rPr lang="en-US" kern="0" dirty="0" smtClean="0">
                <a:sym typeface="Arial"/>
              </a:rPr>
              <a:t>16</a:t>
            </a:r>
            <a:endParaRPr lang="en-US" kern="0" dirty="0">
              <a:sym typeface="Arial"/>
            </a:endParaRPr>
          </a:p>
        </p:txBody>
      </p:sp>
      <p:cxnSp>
        <p:nvCxnSpPr>
          <p:cNvPr id="73" name="Straight Connector 72"/>
          <p:cNvCxnSpPr>
            <a:endCxn id="29" idx="0"/>
          </p:cNvCxnSpPr>
          <p:nvPr/>
        </p:nvCxnSpPr>
        <p:spPr>
          <a:xfrm>
            <a:off x="384542" y="2261018"/>
            <a:ext cx="0" cy="1000164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endCxn id="31" idx="0"/>
          </p:cNvCxnSpPr>
          <p:nvPr/>
        </p:nvCxnSpPr>
        <p:spPr>
          <a:xfrm>
            <a:off x="384542" y="2261018"/>
            <a:ext cx="474194" cy="1000164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endCxn id="35" idx="0"/>
          </p:cNvCxnSpPr>
          <p:nvPr/>
        </p:nvCxnSpPr>
        <p:spPr>
          <a:xfrm>
            <a:off x="383504" y="2261018"/>
            <a:ext cx="951502" cy="1000164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20" idx="4"/>
            <a:endCxn id="29" idx="0"/>
          </p:cNvCxnSpPr>
          <p:nvPr/>
        </p:nvCxnSpPr>
        <p:spPr>
          <a:xfrm flipH="1">
            <a:off x="384542" y="2261018"/>
            <a:ext cx="563620" cy="1000164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20" idx="4"/>
            <a:endCxn id="35" idx="0"/>
          </p:cNvCxnSpPr>
          <p:nvPr/>
        </p:nvCxnSpPr>
        <p:spPr>
          <a:xfrm>
            <a:off x="948162" y="2261018"/>
            <a:ext cx="386844" cy="1000164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endCxn id="35" idx="0"/>
          </p:cNvCxnSpPr>
          <p:nvPr/>
        </p:nvCxnSpPr>
        <p:spPr>
          <a:xfrm flipH="1">
            <a:off x="1335006" y="2261018"/>
            <a:ext cx="630235" cy="1000164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22" idx="4"/>
            <a:endCxn id="32" idx="0"/>
          </p:cNvCxnSpPr>
          <p:nvPr/>
        </p:nvCxnSpPr>
        <p:spPr>
          <a:xfrm>
            <a:off x="1965241" y="2261018"/>
            <a:ext cx="599295" cy="1003642"/>
          </a:xfrm>
          <a:prstGeom prst="line">
            <a:avLst/>
          </a:prstGeom>
          <a:ln w="3810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22" idx="4"/>
            <a:endCxn id="33" idx="0"/>
          </p:cNvCxnSpPr>
          <p:nvPr/>
        </p:nvCxnSpPr>
        <p:spPr>
          <a:xfrm>
            <a:off x="1965241" y="2261018"/>
            <a:ext cx="1074174" cy="993462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24" idx="4"/>
            <a:endCxn id="32" idx="0"/>
          </p:cNvCxnSpPr>
          <p:nvPr/>
        </p:nvCxnSpPr>
        <p:spPr>
          <a:xfrm>
            <a:off x="2528861" y="2261018"/>
            <a:ext cx="35675" cy="1003642"/>
          </a:xfrm>
          <a:prstGeom prst="line">
            <a:avLst/>
          </a:prstGeom>
          <a:ln w="3810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24" idx="4"/>
            <a:endCxn id="33" idx="0"/>
          </p:cNvCxnSpPr>
          <p:nvPr/>
        </p:nvCxnSpPr>
        <p:spPr>
          <a:xfrm>
            <a:off x="2528861" y="2261018"/>
            <a:ext cx="510554" cy="993462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24" idx="4"/>
            <a:endCxn id="61" idx="0"/>
          </p:cNvCxnSpPr>
          <p:nvPr/>
        </p:nvCxnSpPr>
        <p:spPr>
          <a:xfrm>
            <a:off x="2528861" y="2261018"/>
            <a:ext cx="913001" cy="993451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28" idx="4"/>
            <a:endCxn id="61" idx="0"/>
          </p:cNvCxnSpPr>
          <p:nvPr/>
        </p:nvCxnSpPr>
        <p:spPr>
          <a:xfrm flipH="1">
            <a:off x="3441862" y="2261018"/>
            <a:ext cx="9913" cy="993451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29" idx="4"/>
            <a:endCxn id="2" idx="0"/>
          </p:cNvCxnSpPr>
          <p:nvPr/>
        </p:nvCxnSpPr>
        <p:spPr>
          <a:xfrm flipH="1">
            <a:off x="383013" y="3553790"/>
            <a:ext cx="1529" cy="1007927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31" idx="4"/>
            <a:endCxn id="2" idx="0"/>
          </p:cNvCxnSpPr>
          <p:nvPr/>
        </p:nvCxnSpPr>
        <p:spPr>
          <a:xfrm flipH="1">
            <a:off x="383013" y="3553790"/>
            <a:ext cx="475723" cy="1007927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31" idx="4"/>
            <a:endCxn id="45" idx="0"/>
          </p:cNvCxnSpPr>
          <p:nvPr/>
        </p:nvCxnSpPr>
        <p:spPr>
          <a:xfrm flipH="1">
            <a:off x="754576" y="3553790"/>
            <a:ext cx="104160" cy="1018130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29" idx="4"/>
            <a:endCxn id="45" idx="0"/>
          </p:cNvCxnSpPr>
          <p:nvPr/>
        </p:nvCxnSpPr>
        <p:spPr>
          <a:xfrm>
            <a:off x="384542" y="3553790"/>
            <a:ext cx="370034" cy="1018130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35" idx="4"/>
            <a:endCxn id="45" idx="0"/>
          </p:cNvCxnSpPr>
          <p:nvPr/>
        </p:nvCxnSpPr>
        <p:spPr>
          <a:xfrm flipH="1">
            <a:off x="754576" y="3553790"/>
            <a:ext cx="580430" cy="1018130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32" idx="4"/>
            <a:endCxn id="51" idx="0"/>
          </p:cNvCxnSpPr>
          <p:nvPr/>
        </p:nvCxnSpPr>
        <p:spPr>
          <a:xfrm flipH="1">
            <a:off x="2402076" y="3557268"/>
            <a:ext cx="162460" cy="1044766"/>
          </a:xfrm>
          <a:prstGeom prst="line">
            <a:avLst/>
          </a:prstGeom>
          <a:ln w="3810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33" idx="4"/>
            <a:endCxn id="51" idx="0"/>
          </p:cNvCxnSpPr>
          <p:nvPr/>
        </p:nvCxnSpPr>
        <p:spPr>
          <a:xfrm flipH="1">
            <a:off x="2402076" y="3547088"/>
            <a:ext cx="637339" cy="1054946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33" idx="4"/>
            <a:endCxn id="54" idx="0"/>
          </p:cNvCxnSpPr>
          <p:nvPr/>
        </p:nvCxnSpPr>
        <p:spPr>
          <a:xfrm flipH="1">
            <a:off x="2814672" y="3547088"/>
            <a:ext cx="224743" cy="1054020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61" idx="2"/>
            <a:endCxn id="51" idx="0"/>
          </p:cNvCxnSpPr>
          <p:nvPr/>
        </p:nvCxnSpPr>
        <p:spPr>
          <a:xfrm flipH="1">
            <a:off x="2402076" y="3531468"/>
            <a:ext cx="1039786" cy="1070566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61" idx="2"/>
            <a:endCxn id="57" idx="0"/>
          </p:cNvCxnSpPr>
          <p:nvPr/>
        </p:nvCxnSpPr>
        <p:spPr>
          <a:xfrm>
            <a:off x="3441862" y="3531468"/>
            <a:ext cx="8898" cy="1060083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61" idx="2"/>
            <a:endCxn id="53" idx="0"/>
          </p:cNvCxnSpPr>
          <p:nvPr/>
        </p:nvCxnSpPr>
        <p:spPr>
          <a:xfrm flipH="1">
            <a:off x="2814743" y="3531468"/>
            <a:ext cx="627119" cy="1044474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735" y="1925705"/>
            <a:ext cx="363165" cy="365760"/>
          </a:xfrm>
          <a:prstGeom prst="rect">
            <a:avLst/>
          </a:prstGeom>
        </p:spPr>
      </p:pic>
      <p:sp>
        <p:nvSpPr>
          <p:cNvPr id="74" name="Oval 73"/>
          <p:cNvSpPr/>
          <p:nvPr/>
        </p:nvSpPr>
        <p:spPr>
          <a:xfrm>
            <a:off x="4396892" y="2054298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5</a:t>
            </a:r>
          </a:p>
        </p:txBody>
      </p:sp>
      <p:sp>
        <p:nvSpPr>
          <p:cNvPr id="76" name="Shape 164"/>
          <p:cNvSpPr/>
          <p:nvPr/>
        </p:nvSpPr>
        <p:spPr>
          <a:xfrm>
            <a:off x="5014773" y="1998857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6</a:t>
            </a:r>
          </a:p>
        </p:txBody>
      </p:sp>
      <p:sp>
        <p:nvSpPr>
          <p:cNvPr id="78" name="Right Arrow 77"/>
          <p:cNvSpPr/>
          <p:nvPr/>
        </p:nvSpPr>
        <p:spPr>
          <a:xfrm>
            <a:off x="4736135" y="2081153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157" y="2281234"/>
            <a:ext cx="363165" cy="365760"/>
          </a:xfrm>
          <a:prstGeom prst="rect">
            <a:avLst/>
          </a:prstGeom>
        </p:spPr>
      </p:pic>
      <p:sp>
        <p:nvSpPr>
          <p:cNvPr id="82" name="Oval 81"/>
          <p:cNvSpPr/>
          <p:nvPr/>
        </p:nvSpPr>
        <p:spPr>
          <a:xfrm>
            <a:off x="4396314" y="2409827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5</a:t>
            </a:r>
          </a:p>
        </p:txBody>
      </p:sp>
      <p:sp>
        <p:nvSpPr>
          <p:cNvPr id="84" name="Shape 164"/>
          <p:cNvSpPr/>
          <p:nvPr/>
        </p:nvSpPr>
        <p:spPr>
          <a:xfrm>
            <a:off x="5014195" y="2354386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7</a:t>
            </a:r>
          </a:p>
        </p:txBody>
      </p:sp>
      <p:sp>
        <p:nvSpPr>
          <p:cNvPr id="86" name="Right Arrow 85"/>
          <p:cNvSpPr/>
          <p:nvPr/>
        </p:nvSpPr>
        <p:spPr>
          <a:xfrm>
            <a:off x="4735557" y="2436682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157" y="2709502"/>
            <a:ext cx="363165" cy="365760"/>
          </a:xfrm>
          <a:prstGeom prst="rect">
            <a:avLst/>
          </a:prstGeom>
        </p:spPr>
      </p:pic>
      <p:sp>
        <p:nvSpPr>
          <p:cNvPr id="88" name="Oval 87"/>
          <p:cNvSpPr/>
          <p:nvPr/>
        </p:nvSpPr>
        <p:spPr>
          <a:xfrm>
            <a:off x="4396314" y="2838095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6</a:t>
            </a:r>
          </a:p>
        </p:txBody>
      </p:sp>
      <p:sp>
        <p:nvSpPr>
          <p:cNvPr id="90" name="Shape 164"/>
          <p:cNvSpPr/>
          <p:nvPr/>
        </p:nvSpPr>
        <p:spPr>
          <a:xfrm>
            <a:off x="5014195" y="2782654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7</a:t>
            </a:r>
          </a:p>
        </p:txBody>
      </p:sp>
      <p:sp>
        <p:nvSpPr>
          <p:cNvPr id="92" name="Right Arrow 91"/>
          <p:cNvSpPr/>
          <p:nvPr/>
        </p:nvSpPr>
        <p:spPr>
          <a:xfrm>
            <a:off x="4735557" y="2864950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4" name="Shape 164"/>
          <p:cNvSpPr/>
          <p:nvPr/>
        </p:nvSpPr>
        <p:spPr>
          <a:xfrm>
            <a:off x="238238" y="1968410"/>
            <a:ext cx="292608" cy="292608"/>
          </a:xfrm>
          <a:prstGeom prst="ellipse">
            <a:avLst/>
          </a:prstGeom>
          <a:solidFill>
            <a:srgbClr val="FF9715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0</a:t>
            </a:r>
          </a:p>
        </p:txBody>
      </p:sp>
      <p:sp>
        <p:nvSpPr>
          <p:cNvPr id="20" name="Shape 164"/>
          <p:cNvSpPr/>
          <p:nvPr/>
        </p:nvSpPr>
        <p:spPr>
          <a:xfrm>
            <a:off x="801858" y="1968410"/>
            <a:ext cx="292608" cy="292608"/>
          </a:xfrm>
          <a:prstGeom prst="ellipse">
            <a:avLst/>
          </a:prstGeom>
          <a:solidFill>
            <a:srgbClr val="FF9715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</a:t>
            </a:r>
          </a:p>
        </p:txBody>
      </p:sp>
      <p:pic>
        <p:nvPicPr>
          <p:cNvPr id="93" name="Picture 9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712" y="1925705"/>
            <a:ext cx="363165" cy="365760"/>
          </a:xfrm>
          <a:prstGeom prst="rect">
            <a:avLst/>
          </a:prstGeom>
        </p:spPr>
      </p:pic>
      <p:sp>
        <p:nvSpPr>
          <p:cNvPr id="94" name="Oval 93"/>
          <p:cNvSpPr/>
          <p:nvPr/>
        </p:nvSpPr>
        <p:spPr>
          <a:xfrm>
            <a:off x="5682869" y="2054298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5</a:t>
            </a:r>
          </a:p>
        </p:txBody>
      </p:sp>
      <p:sp>
        <p:nvSpPr>
          <p:cNvPr id="96" name="Shape 164"/>
          <p:cNvSpPr/>
          <p:nvPr/>
        </p:nvSpPr>
        <p:spPr>
          <a:xfrm>
            <a:off x="6300750" y="1998857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7</a:t>
            </a:r>
          </a:p>
        </p:txBody>
      </p:sp>
      <p:sp>
        <p:nvSpPr>
          <p:cNvPr id="98" name="Right Arrow 97"/>
          <p:cNvSpPr/>
          <p:nvPr/>
        </p:nvSpPr>
        <p:spPr>
          <a:xfrm>
            <a:off x="6022112" y="2081153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809" y="1925705"/>
            <a:ext cx="363165" cy="365760"/>
          </a:xfrm>
          <a:prstGeom prst="rect">
            <a:avLst/>
          </a:prstGeom>
        </p:spPr>
      </p:pic>
      <p:sp>
        <p:nvSpPr>
          <p:cNvPr id="102" name="Oval 101"/>
          <p:cNvSpPr/>
          <p:nvPr/>
        </p:nvSpPr>
        <p:spPr>
          <a:xfrm>
            <a:off x="7036966" y="2054298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7</a:t>
            </a:r>
          </a:p>
        </p:txBody>
      </p:sp>
      <p:sp>
        <p:nvSpPr>
          <p:cNvPr id="104" name="Shape 164"/>
          <p:cNvSpPr/>
          <p:nvPr/>
        </p:nvSpPr>
        <p:spPr>
          <a:xfrm>
            <a:off x="7654847" y="1998857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8</a:t>
            </a:r>
          </a:p>
        </p:txBody>
      </p:sp>
      <p:sp>
        <p:nvSpPr>
          <p:cNvPr id="106" name="Right Arrow 105"/>
          <p:cNvSpPr/>
          <p:nvPr/>
        </p:nvSpPr>
        <p:spPr>
          <a:xfrm>
            <a:off x="7376209" y="2081153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108" name="Picture 10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231" y="2281234"/>
            <a:ext cx="363165" cy="365760"/>
          </a:xfrm>
          <a:prstGeom prst="rect">
            <a:avLst/>
          </a:prstGeom>
        </p:spPr>
      </p:pic>
      <p:sp>
        <p:nvSpPr>
          <p:cNvPr id="110" name="Oval 109"/>
          <p:cNvSpPr/>
          <p:nvPr/>
        </p:nvSpPr>
        <p:spPr>
          <a:xfrm>
            <a:off x="7036388" y="2409827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7</a:t>
            </a:r>
          </a:p>
        </p:txBody>
      </p:sp>
      <p:sp>
        <p:nvSpPr>
          <p:cNvPr id="112" name="Shape 164"/>
          <p:cNvSpPr/>
          <p:nvPr/>
        </p:nvSpPr>
        <p:spPr>
          <a:xfrm>
            <a:off x="7654269" y="2354386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9</a:t>
            </a:r>
          </a:p>
        </p:txBody>
      </p:sp>
      <p:sp>
        <p:nvSpPr>
          <p:cNvPr id="113" name="Right Arrow 112"/>
          <p:cNvSpPr/>
          <p:nvPr/>
        </p:nvSpPr>
        <p:spPr>
          <a:xfrm>
            <a:off x="7375631" y="2436682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231" y="2709502"/>
            <a:ext cx="363165" cy="365760"/>
          </a:xfrm>
          <a:prstGeom prst="rect">
            <a:avLst/>
          </a:prstGeom>
        </p:spPr>
      </p:pic>
      <p:sp>
        <p:nvSpPr>
          <p:cNvPr id="116" name="Oval 115"/>
          <p:cNvSpPr/>
          <p:nvPr/>
        </p:nvSpPr>
        <p:spPr>
          <a:xfrm>
            <a:off x="7036388" y="2838095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8</a:t>
            </a:r>
          </a:p>
        </p:txBody>
      </p:sp>
      <p:sp>
        <p:nvSpPr>
          <p:cNvPr id="118" name="Shape 164"/>
          <p:cNvSpPr/>
          <p:nvPr/>
        </p:nvSpPr>
        <p:spPr>
          <a:xfrm>
            <a:off x="7654269" y="2782654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9</a:t>
            </a:r>
          </a:p>
        </p:txBody>
      </p:sp>
      <p:sp>
        <p:nvSpPr>
          <p:cNvPr id="120" name="Right Arrow 119"/>
          <p:cNvSpPr/>
          <p:nvPr/>
        </p:nvSpPr>
        <p:spPr>
          <a:xfrm>
            <a:off x="7375631" y="2864950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2" name="Shape 164"/>
          <p:cNvSpPr/>
          <p:nvPr/>
        </p:nvSpPr>
        <p:spPr>
          <a:xfrm>
            <a:off x="1818937" y="1968410"/>
            <a:ext cx="292608" cy="292608"/>
          </a:xfrm>
          <a:prstGeom prst="ellipse">
            <a:avLst/>
          </a:prstGeom>
          <a:solidFill>
            <a:srgbClr val="FF9715">
              <a:alpha val="85380"/>
            </a:srgbClr>
          </a:solidFill>
          <a:ln w="38100">
            <a:solidFill>
              <a:schemeClr val="accent3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</a:t>
            </a:r>
          </a:p>
        </p:txBody>
      </p:sp>
      <p:sp>
        <p:nvSpPr>
          <p:cNvPr id="32" name="Shape 164"/>
          <p:cNvSpPr/>
          <p:nvPr/>
        </p:nvSpPr>
        <p:spPr>
          <a:xfrm>
            <a:off x="2418232" y="3264660"/>
            <a:ext cx="292608" cy="292608"/>
          </a:xfrm>
          <a:prstGeom prst="ellipse">
            <a:avLst/>
          </a:prstGeom>
          <a:solidFill>
            <a:srgbClr val="91D5FD"/>
          </a:solidFill>
          <a:ln w="38100">
            <a:solidFill>
              <a:srgbClr val="C00000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8</a:t>
            </a:r>
          </a:p>
        </p:txBody>
      </p:sp>
      <p:sp>
        <p:nvSpPr>
          <p:cNvPr id="33" name="Shape 164"/>
          <p:cNvSpPr/>
          <p:nvPr/>
        </p:nvSpPr>
        <p:spPr>
          <a:xfrm>
            <a:off x="2893111" y="3254480"/>
            <a:ext cx="292608" cy="292608"/>
          </a:xfrm>
          <a:prstGeom prst="ellipse">
            <a:avLst/>
          </a:prstGeom>
          <a:solidFill>
            <a:srgbClr val="91D5FD"/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9</a:t>
            </a:r>
          </a:p>
        </p:txBody>
      </p:sp>
      <p:sp>
        <p:nvSpPr>
          <p:cNvPr id="24" name="Shape 164"/>
          <p:cNvSpPr/>
          <p:nvPr/>
        </p:nvSpPr>
        <p:spPr>
          <a:xfrm>
            <a:off x="2382557" y="1968410"/>
            <a:ext cx="292608" cy="292608"/>
          </a:xfrm>
          <a:prstGeom prst="ellipse">
            <a:avLst/>
          </a:prstGeom>
          <a:solidFill>
            <a:srgbClr val="FF9715">
              <a:alpha val="85380"/>
            </a:srgbClr>
          </a:solidFill>
          <a:ln w="38100">
            <a:solidFill>
              <a:schemeClr val="accent3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3</a:t>
            </a:r>
          </a:p>
        </p:txBody>
      </p:sp>
      <p:sp>
        <p:nvSpPr>
          <p:cNvPr id="60" name="Shape 164"/>
          <p:cNvSpPr/>
          <p:nvPr/>
        </p:nvSpPr>
        <p:spPr>
          <a:xfrm>
            <a:off x="3305471" y="3246665"/>
            <a:ext cx="292608" cy="292608"/>
          </a:xfrm>
          <a:prstGeom prst="ellipse">
            <a:avLst/>
          </a:prstGeom>
          <a:solidFill>
            <a:srgbClr val="91D5FD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245875" y="3254469"/>
            <a:ext cx="391974" cy="27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200" b="1">
                <a:solidFill>
                  <a:srgbClr val="FFFFFF"/>
                </a:solidFill>
                <a:latin typeface="Lato"/>
                <a:ea typeface="Lato"/>
                <a:cs typeface="Lato"/>
              </a:defRPr>
            </a:lvl1pPr>
          </a:lstStyle>
          <a:p>
            <a:r>
              <a:rPr lang="en-US" kern="0" dirty="0" smtClean="0">
                <a:sym typeface="Arial"/>
              </a:rPr>
              <a:t>10</a:t>
            </a:r>
            <a:endParaRPr lang="en-US" kern="0" dirty="0">
              <a:sym typeface="Arial"/>
            </a:endParaRPr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8786" y="1925705"/>
            <a:ext cx="363165" cy="365760"/>
          </a:xfrm>
          <a:prstGeom prst="rect">
            <a:avLst/>
          </a:prstGeom>
        </p:spPr>
      </p:pic>
      <p:sp>
        <p:nvSpPr>
          <p:cNvPr id="123" name="Oval 122"/>
          <p:cNvSpPr/>
          <p:nvPr/>
        </p:nvSpPr>
        <p:spPr>
          <a:xfrm>
            <a:off x="8322943" y="2054298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8</a:t>
            </a:r>
          </a:p>
        </p:txBody>
      </p:sp>
      <p:sp>
        <p:nvSpPr>
          <p:cNvPr id="124" name="Shape 164"/>
          <p:cNvSpPr/>
          <p:nvPr/>
        </p:nvSpPr>
        <p:spPr>
          <a:xfrm>
            <a:off x="8940824" y="1998857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9</a:t>
            </a:r>
          </a:p>
        </p:txBody>
      </p:sp>
      <p:sp>
        <p:nvSpPr>
          <p:cNvPr id="126" name="Right Arrow 125"/>
          <p:cNvSpPr/>
          <p:nvPr/>
        </p:nvSpPr>
        <p:spPr>
          <a:xfrm>
            <a:off x="8662186" y="2081153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128" name="Picture 1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8208" y="2281234"/>
            <a:ext cx="363165" cy="365760"/>
          </a:xfrm>
          <a:prstGeom prst="rect">
            <a:avLst/>
          </a:prstGeom>
        </p:spPr>
      </p:pic>
      <p:sp>
        <p:nvSpPr>
          <p:cNvPr id="129" name="Oval 128"/>
          <p:cNvSpPr/>
          <p:nvPr/>
        </p:nvSpPr>
        <p:spPr>
          <a:xfrm>
            <a:off x="8322365" y="2409827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8</a:t>
            </a:r>
          </a:p>
        </p:txBody>
      </p:sp>
      <p:sp>
        <p:nvSpPr>
          <p:cNvPr id="130" name="Shape 164"/>
          <p:cNvSpPr/>
          <p:nvPr/>
        </p:nvSpPr>
        <p:spPr>
          <a:xfrm>
            <a:off x="8940246" y="2354386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Right Arrow 130"/>
          <p:cNvSpPr/>
          <p:nvPr/>
        </p:nvSpPr>
        <p:spPr>
          <a:xfrm>
            <a:off x="8661608" y="2436682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132" name="Picture 1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8208" y="2709502"/>
            <a:ext cx="363165" cy="365760"/>
          </a:xfrm>
          <a:prstGeom prst="rect">
            <a:avLst/>
          </a:prstGeom>
        </p:spPr>
      </p:pic>
      <p:sp>
        <p:nvSpPr>
          <p:cNvPr id="133" name="Oval 132"/>
          <p:cNvSpPr/>
          <p:nvPr/>
        </p:nvSpPr>
        <p:spPr>
          <a:xfrm>
            <a:off x="8322365" y="2838095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9</a:t>
            </a:r>
          </a:p>
        </p:txBody>
      </p:sp>
      <p:sp>
        <p:nvSpPr>
          <p:cNvPr id="134" name="Shape 164"/>
          <p:cNvSpPr/>
          <p:nvPr/>
        </p:nvSpPr>
        <p:spPr>
          <a:xfrm>
            <a:off x="8940246" y="2782654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Right Arrow 134"/>
          <p:cNvSpPr/>
          <p:nvPr/>
        </p:nvSpPr>
        <p:spPr>
          <a:xfrm>
            <a:off x="8661608" y="2864950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8895110" y="2358902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kern="0" dirty="0">
                <a:solidFill>
                  <a:srgbClr val="FFFFFF"/>
                </a:solidFill>
                <a:cs typeface="Arial"/>
                <a:sym typeface="Arial"/>
              </a:rPr>
              <a:t>10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8907076" y="2797077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kern="0" dirty="0">
                <a:solidFill>
                  <a:srgbClr val="FFFFFF"/>
                </a:solidFill>
                <a:cs typeface="Arial"/>
                <a:sym typeface="Arial"/>
              </a:rPr>
              <a:t>10</a:t>
            </a:r>
          </a:p>
        </p:txBody>
      </p:sp>
      <p:sp>
        <p:nvSpPr>
          <p:cNvPr id="28" name="Shape 164"/>
          <p:cNvSpPr/>
          <p:nvPr/>
        </p:nvSpPr>
        <p:spPr>
          <a:xfrm>
            <a:off x="3305471" y="1968410"/>
            <a:ext cx="292608" cy="292608"/>
          </a:xfrm>
          <a:prstGeom prst="ellipse">
            <a:avLst/>
          </a:prstGeom>
          <a:solidFill>
            <a:srgbClr val="FF9715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4</a:t>
            </a:r>
          </a:p>
        </p:txBody>
      </p:sp>
      <p:sp>
        <p:nvSpPr>
          <p:cNvPr id="29" name="Shape 164"/>
          <p:cNvSpPr/>
          <p:nvPr/>
        </p:nvSpPr>
        <p:spPr>
          <a:xfrm>
            <a:off x="238238" y="3261182"/>
            <a:ext cx="292608" cy="292608"/>
          </a:xfrm>
          <a:prstGeom prst="ellipse">
            <a:avLst/>
          </a:prstGeom>
          <a:solidFill>
            <a:srgbClr val="91D5FD"/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5</a:t>
            </a:r>
          </a:p>
        </p:txBody>
      </p:sp>
      <p:pic>
        <p:nvPicPr>
          <p:cNvPr id="147" name="Picture 1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3715" y="1968410"/>
            <a:ext cx="363165" cy="365760"/>
          </a:xfrm>
          <a:prstGeom prst="rect">
            <a:avLst/>
          </a:prstGeom>
        </p:spPr>
      </p:pic>
      <p:sp>
        <p:nvSpPr>
          <p:cNvPr id="148" name="Oval 147"/>
          <p:cNvSpPr/>
          <p:nvPr/>
        </p:nvSpPr>
        <p:spPr>
          <a:xfrm>
            <a:off x="9807872" y="2097003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0</a:t>
            </a:r>
          </a:p>
        </p:txBody>
      </p:sp>
      <p:sp>
        <p:nvSpPr>
          <p:cNvPr id="149" name="Shape 164"/>
          <p:cNvSpPr/>
          <p:nvPr/>
        </p:nvSpPr>
        <p:spPr>
          <a:xfrm>
            <a:off x="10425753" y="2041562"/>
            <a:ext cx="292608" cy="292608"/>
          </a:xfrm>
          <a:prstGeom prst="ellipse">
            <a:avLst/>
          </a:prstGeom>
          <a:solidFill>
            <a:srgbClr val="FFA63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</a:t>
            </a:r>
          </a:p>
        </p:txBody>
      </p:sp>
      <p:sp>
        <p:nvSpPr>
          <p:cNvPr id="150" name="Right Arrow 149"/>
          <p:cNvSpPr/>
          <p:nvPr/>
        </p:nvSpPr>
        <p:spPr>
          <a:xfrm>
            <a:off x="10147115" y="2123858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151" name="Picture 1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6164" y="2423647"/>
            <a:ext cx="363165" cy="365760"/>
          </a:xfrm>
          <a:prstGeom prst="rect">
            <a:avLst/>
          </a:prstGeom>
        </p:spPr>
      </p:pic>
      <p:sp>
        <p:nvSpPr>
          <p:cNvPr id="152" name="Oval 151"/>
          <p:cNvSpPr/>
          <p:nvPr/>
        </p:nvSpPr>
        <p:spPr>
          <a:xfrm>
            <a:off x="9800321" y="2552240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53" name="Right Arrow 152"/>
          <p:cNvSpPr/>
          <p:nvPr/>
        </p:nvSpPr>
        <p:spPr>
          <a:xfrm>
            <a:off x="10139564" y="2579095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9724881" y="2518145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kern="0" dirty="0">
                <a:solidFill>
                  <a:srgbClr val="FFFFFF"/>
                </a:solidFill>
                <a:cs typeface="Arial"/>
                <a:sym typeface="Arial"/>
              </a:rPr>
              <a:t>11</a:t>
            </a:r>
          </a:p>
        </p:txBody>
      </p:sp>
      <p:sp>
        <p:nvSpPr>
          <p:cNvPr id="155" name="Shape 164"/>
          <p:cNvSpPr/>
          <p:nvPr/>
        </p:nvSpPr>
        <p:spPr>
          <a:xfrm>
            <a:off x="10410205" y="2491995"/>
            <a:ext cx="292608" cy="292608"/>
          </a:xfrm>
          <a:prstGeom prst="ellipse">
            <a:avLst/>
          </a:prstGeom>
          <a:solidFill>
            <a:srgbClr val="F5468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10379168" y="2505655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kern="0" dirty="0">
                <a:solidFill>
                  <a:srgbClr val="FFFFFF"/>
                </a:solidFill>
                <a:cs typeface="Arial"/>
                <a:sym typeface="Arial"/>
              </a:rPr>
              <a:t>12</a:t>
            </a:r>
          </a:p>
        </p:txBody>
      </p:sp>
      <p:sp>
        <p:nvSpPr>
          <p:cNvPr id="31" name="Shape 164"/>
          <p:cNvSpPr/>
          <p:nvPr/>
        </p:nvSpPr>
        <p:spPr>
          <a:xfrm>
            <a:off x="712432" y="3261182"/>
            <a:ext cx="292608" cy="292608"/>
          </a:xfrm>
          <a:prstGeom prst="ellipse">
            <a:avLst/>
          </a:prstGeom>
          <a:solidFill>
            <a:srgbClr val="91D5FD"/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6</a:t>
            </a:r>
          </a:p>
        </p:txBody>
      </p:sp>
      <p:pic>
        <p:nvPicPr>
          <p:cNvPr id="138" name="Picture 1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157" y="3399780"/>
            <a:ext cx="363165" cy="365760"/>
          </a:xfrm>
          <a:prstGeom prst="rect">
            <a:avLst/>
          </a:prstGeom>
        </p:spPr>
      </p:pic>
      <p:sp>
        <p:nvSpPr>
          <p:cNvPr id="139" name="Oval 138"/>
          <p:cNvSpPr/>
          <p:nvPr/>
        </p:nvSpPr>
        <p:spPr>
          <a:xfrm>
            <a:off x="4396314" y="3528373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40" name="Right Arrow 139"/>
          <p:cNvSpPr/>
          <p:nvPr/>
        </p:nvSpPr>
        <p:spPr>
          <a:xfrm>
            <a:off x="4735557" y="3555228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4320874" y="3494278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kern="0" dirty="0">
                <a:solidFill>
                  <a:srgbClr val="FFFFFF"/>
                </a:solidFill>
                <a:cs typeface="Arial"/>
                <a:sym typeface="Arial"/>
              </a:rPr>
              <a:t>11</a:t>
            </a:r>
          </a:p>
        </p:txBody>
      </p:sp>
      <p:sp>
        <p:nvSpPr>
          <p:cNvPr id="142" name="Shape 164"/>
          <p:cNvSpPr/>
          <p:nvPr/>
        </p:nvSpPr>
        <p:spPr>
          <a:xfrm>
            <a:off x="5006198" y="3468128"/>
            <a:ext cx="292608" cy="292608"/>
          </a:xfrm>
          <a:prstGeom prst="ellipse">
            <a:avLst/>
          </a:prstGeom>
          <a:solidFill>
            <a:srgbClr val="F5468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4975161" y="3481788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kern="0" dirty="0">
                <a:solidFill>
                  <a:srgbClr val="FFFFFF"/>
                </a:solidFill>
                <a:cs typeface="Arial"/>
                <a:sym typeface="Arial"/>
              </a:rPr>
              <a:t>12</a:t>
            </a:r>
          </a:p>
        </p:txBody>
      </p:sp>
      <p:sp>
        <p:nvSpPr>
          <p:cNvPr id="35" name="Shape 164"/>
          <p:cNvSpPr/>
          <p:nvPr/>
        </p:nvSpPr>
        <p:spPr>
          <a:xfrm>
            <a:off x="1188702" y="3261182"/>
            <a:ext cx="292608" cy="292608"/>
          </a:xfrm>
          <a:prstGeom prst="ellipse">
            <a:avLst/>
          </a:prstGeom>
          <a:solidFill>
            <a:srgbClr val="91D5FD"/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7</a:t>
            </a:r>
          </a:p>
        </p:txBody>
      </p:sp>
      <p:pic>
        <p:nvPicPr>
          <p:cNvPr id="144" name="Picture 1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712" y="4243152"/>
            <a:ext cx="363165" cy="365760"/>
          </a:xfrm>
          <a:prstGeom prst="rect">
            <a:avLst/>
          </a:prstGeom>
        </p:spPr>
      </p:pic>
      <p:sp>
        <p:nvSpPr>
          <p:cNvPr id="145" name="Oval 144"/>
          <p:cNvSpPr/>
          <p:nvPr/>
        </p:nvSpPr>
        <p:spPr>
          <a:xfrm>
            <a:off x="5682869" y="4371745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1</a:t>
            </a:r>
          </a:p>
        </p:txBody>
      </p:sp>
      <p:sp>
        <p:nvSpPr>
          <p:cNvPr id="146" name="Shape 164"/>
          <p:cNvSpPr/>
          <p:nvPr/>
        </p:nvSpPr>
        <p:spPr>
          <a:xfrm>
            <a:off x="6300750" y="4316304"/>
            <a:ext cx="292608" cy="292608"/>
          </a:xfrm>
          <a:prstGeom prst="ellipse">
            <a:avLst/>
          </a:prstGeom>
          <a:solidFill>
            <a:srgbClr val="FFA63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</a:t>
            </a:r>
          </a:p>
        </p:txBody>
      </p:sp>
      <p:sp>
        <p:nvSpPr>
          <p:cNvPr id="157" name="Right Arrow 156"/>
          <p:cNvSpPr/>
          <p:nvPr/>
        </p:nvSpPr>
        <p:spPr>
          <a:xfrm>
            <a:off x="6022112" y="4398600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158" name="Picture 1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712" y="3448004"/>
            <a:ext cx="363165" cy="365760"/>
          </a:xfrm>
          <a:prstGeom prst="rect">
            <a:avLst/>
          </a:prstGeom>
        </p:spPr>
      </p:pic>
      <p:sp>
        <p:nvSpPr>
          <p:cNvPr id="159" name="Oval 158"/>
          <p:cNvSpPr/>
          <p:nvPr/>
        </p:nvSpPr>
        <p:spPr>
          <a:xfrm>
            <a:off x="5682869" y="3576597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0</a:t>
            </a:r>
          </a:p>
        </p:txBody>
      </p:sp>
      <p:sp>
        <p:nvSpPr>
          <p:cNvPr id="160" name="Shape 164"/>
          <p:cNvSpPr/>
          <p:nvPr/>
        </p:nvSpPr>
        <p:spPr>
          <a:xfrm>
            <a:off x="6300750" y="3521156"/>
            <a:ext cx="292608" cy="292608"/>
          </a:xfrm>
          <a:prstGeom prst="ellipse">
            <a:avLst/>
          </a:prstGeom>
          <a:solidFill>
            <a:srgbClr val="FFA63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</a:t>
            </a:r>
          </a:p>
        </p:txBody>
      </p:sp>
      <p:sp>
        <p:nvSpPr>
          <p:cNvPr id="161" name="Right Arrow 160"/>
          <p:cNvSpPr/>
          <p:nvPr/>
        </p:nvSpPr>
        <p:spPr>
          <a:xfrm>
            <a:off x="6022112" y="3603452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162" name="Picture 1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712" y="3845578"/>
            <a:ext cx="363165" cy="365760"/>
          </a:xfrm>
          <a:prstGeom prst="rect">
            <a:avLst/>
          </a:prstGeom>
        </p:spPr>
      </p:pic>
      <p:sp>
        <p:nvSpPr>
          <p:cNvPr id="163" name="Oval 162"/>
          <p:cNvSpPr/>
          <p:nvPr/>
        </p:nvSpPr>
        <p:spPr>
          <a:xfrm>
            <a:off x="5682869" y="3974171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0</a:t>
            </a:r>
          </a:p>
        </p:txBody>
      </p:sp>
      <p:sp>
        <p:nvSpPr>
          <p:cNvPr id="164" name="Shape 164"/>
          <p:cNvSpPr/>
          <p:nvPr/>
        </p:nvSpPr>
        <p:spPr>
          <a:xfrm>
            <a:off x="6300750" y="3918730"/>
            <a:ext cx="292608" cy="292608"/>
          </a:xfrm>
          <a:prstGeom prst="ellipse">
            <a:avLst/>
          </a:prstGeom>
          <a:solidFill>
            <a:srgbClr val="FFA63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</a:t>
            </a:r>
          </a:p>
        </p:txBody>
      </p:sp>
      <p:sp>
        <p:nvSpPr>
          <p:cNvPr id="165" name="Right Arrow 164"/>
          <p:cNvSpPr/>
          <p:nvPr/>
        </p:nvSpPr>
        <p:spPr>
          <a:xfrm>
            <a:off x="6022112" y="4001026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50" name="Shape 164"/>
          <p:cNvSpPr/>
          <p:nvPr/>
        </p:nvSpPr>
        <p:spPr>
          <a:xfrm>
            <a:off x="2266191" y="4593304"/>
            <a:ext cx="292608" cy="292608"/>
          </a:xfrm>
          <a:prstGeom prst="ellipse">
            <a:avLst/>
          </a:prstGeom>
          <a:solidFill>
            <a:srgbClr val="F3276C">
              <a:alpha val="85380"/>
            </a:srgbClr>
          </a:solidFill>
          <a:ln w="38100">
            <a:solidFill>
              <a:schemeClr val="accent3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206089" y="4602034"/>
            <a:ext cx="391974" cy="27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200" b="1">
                <a:solidFill>
                  <a:srgbClr val="FFFFFF"/>
                </a:solidFill>
                <a:latin typeface="Lato"/>
                <a:ea typeface="Lato"/>
                <a:cs typeface="Lato"/>
              </a:defRPr>
            </a:lvl1pPr>
          </a:lstStyle>
          <a:p>
            <a:r>
              <a:rPr lang="en-US" kern="0" dirty="0" smtClean="0">
                <a:sym typeface="Arial"/>
              </a:rPr>
              <a:t>14</a:t>
            </a:r>
            <a:endParaRPr lang="en-US" kern="0" dirty="0">
              <a:sym typeface="Arial"/>
            </a:endParaRPr>
          </a:p>
        </p:txBody>
      </p:sp>
      <p:pic>
        <p:nvPicPr>
          <p:cNvPr id="166" name="Picture 1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0944" y="3476525"/>
            <a:ext cx="363165" cy="365760"/>
          </a:xfrm>
          <a:prstGeom prst="rect">
            <a:avLst/>
          </a:prstGeom>
        </p:spPr>
      </p:pic>
      <p:sp>
        <p:nvSpPr>
          <p:cNvPr id="167" name="Oval 166"/>
          <p:cNvSpPr/>
          <p:nvPr/>
        </p:nvSpPr>
        <p:spPr>
          <a:xfrm>
            <a:off x="6985101" y="3605118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2</a:t>
            </a:r>
          </a:p>
        </p:txBody>
      </p:sp>
      <p:sp>
        <p:nvSpPr>
          <p:cNvPr id="168" name="Shape 164"/>
          <p:cNvSpPr/>
          <p:nvPr/>
        </p:nvSpPr>
        <p:spPr>
          <a:xfrm>
            <a:off x="7602982" y="3549677"/>
            <a:ext cx="292608" cy="292608"/>
          </a:xfrm>
          <a:prstGeom prst="ellipse">
            <a:avLst/>
          </a:prstGeom>
          <a:solidFill>
            <a:srgbClr val="FFA63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3</a:t>
            </a:r>
          </a:p>
        </p:txBody>
      </p:sp>
      <p:sp>
        <p:nvSpPr>
          <p:cNvPr id="169" name="Right Arrow 168"/>
          <p:cNvSpPr/>
          <p:nvPr/>
        </p:nvSpPr>
        <p:spPr>
          <a:xfrm>
            <a:off x="7324344" y="3631973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170" name="Picture 1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808" y="3909572"/>
            <a:ext cx="363165" cy="365760"/>
          </a:xfrm>
          <a:prstGeom prst="rect">
            <a:avLst/>
          </a:prstGeom>
        </p:spPr>
      </p:pic>
      <p:sp>
        <p:nvSpPr>
          <p:cNvPr id="171" name="Oval 170"/>
          <p:cNvSpPr/>
          <p:nvPr/>
        </p:nvSpPr>
        <p:spPr>
          <a:xfrm>
            <a:off x="6977965" y="4038165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72" name="Right Arrow 171"/>
          <p:cNvSpPr/>
          <p:nvPr/>
        </p:nvSpPr>
        <p:spPr>
          <a:xfrm>
            <a:off x="7317208" y="4065020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6902525" y="40040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kern="0" dirty="0">
                <a:solidFill>
                  <a:srgbClr val="FFFFFF"/>
                </a:solidFill>
                <a:cs typeface="Arial"/>
                <a:sym typeface="Arial"/>
              </a:rPr>
              <a:t>13</a:t>
            </a:r>
          </a:p>
        </p:txBody>
      </p:sp>
      <p:sp>
        <p:nvSpPr>
          <p:cNvPr id="174" name="Shape 164"/>
          <p:cNvSpPr/>
          <p:nvPr/>
        </p:nvSpPr>
        <p:spPr>
          <a:xfrm>
            <a:off x="7587849" y="3977920"/>
            <a:ext cx="292608" cy="292608"/>
          </a:xfrm>
          <a:prstGeom prst="ellipse">
            <a:avLst/>
          </a:prstGeom>
          <a:solidFill>
            <a:srgbClr val="F5468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7556812" y="3991580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kern="0" dirty="0">
                <a:solidFill>
                  <a:srgbClr val="FFFFFF"/>
                </a:solidFill>
                <a:cs typeface="Arial"/>
                <a:sym typeface="Arial"/>
              </a:rPr>
              <a:t>14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327734" y="1242477"/>
            <a:ext cx="3682418" cy="307777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US" sz="1400" b="1" kern="0" dirty="0">
                <a:solidFill>
                  <a:srgbClr val="FFFFFF"/>
                </a:solidFill>
                <a:cs typeface="Arial"/>
                <a:sym typeface="Arial"/>
              </a:rPr>
              <a:t>Message Shuffling Phase [ Super step 0 ]</a:t>
            </a:r>
          </a:p>
        </p:txBody>
      </p:sp>
      <p:pic>
        <p:nvPicPr>
          <p:cNvPr id="177" name="Picture 17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7263" y="182437"/>
            <a:ext cx="3734737" cy="180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86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Straight Connector 118"/>
          <p:cNvCxnSpPr>
            <a:stCxn id="33" idx="4"/>
            <a:endCxn id="54" idx="0"/>
          </p:cNvCxnSpPr>
          <p:nvPr/>
        </p:nvCxnSpPr>
        <p:spPr>
          <a:xfrm flipH="1">
            <a:off x="2806801" y="3547088"/>
            <a:ext cx="232614" cy="1034623"/>
          </a:xfrm>
          <a:prstGeom prst="line">
            <a:avLst/>
          </a:prstGeom>
          <a:ln w="3810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61" idx="2"/>
            <a:endCxn id="53" idx="0"/>
          </p:cNvCxnSpPr>
          <p:nvPr/>
        </p:nvCxnSpPr>
        <p:spPr>
          <a:xfrm flipH="1">
            <a:off x="2814743" y="3531468"/>
            <a:ext cx="627119" cy="1044474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32" idx="4"/>
            <a:endCxn id="48" idx="0"/>
          </p:cNvCxnSpPr>
          <p:nvPr/>
        </p:nvCxnSpPr>
        <p:spPr>
          <a:xfrm flipH="1">
            <a:off x="1791361" y="3557268"/>
            <a:ext cx="773175" cy="1033357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0" y="420624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K-Partite Graph Summarization</a:t>
            </a:r>
          </a:p>
          <a:p>
            <a:pPr algn="ctr"/>
            <a:endParaRPr lang="en-US" sz="2800" b="1" kern="0" dirty="0">
              <a:solidFill>
                <a:srgbClr val="000000">
                  <a:lumMod val="65000"/>
                  <a:lumOff val="35000"/>
                </a:srgbClr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42" name="Shape 164"/>
          <p:cNvSpPr/>
          <p:nvPr/>
        </p:nvSpPr>
        <p:spPr>
          <a:xfrm>
            <a:off x="236199" y="4554279"/>
            <a:ext cx="292608" cy="292608"/>
          </a:xfrm>
          <a:prstGeom prst="ellipse">
            <a:avLst/>
          </a:prstGeom>
          <a:solidFill>
            <a:srgbClr val="F3276C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7026" y="4561717"/>
            <a:ext cx="391974" cy="27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200" b="1">
                <a:solidFill>
                  <a:srgbClr val="FFFFFF"/>
                </a:solidFill>
                <a:latin typeface="Lato"/>
                <a:ea typeface="Lato"/>
                <a:cs typeface="Lato"/>
              </a:defRPr>
            </a:lvl1pPr>
          </a:lstStyle>
          <a:p>
            <a:r>
              <a:rPr lang="en-US" kern="0" dirty="0" smtClean="0">
                <a:sym typeface="Arial"/>
              </a:rPr>
              <a:t>11</a:t>
            </a:r>
            <a:endParaRPr lang="en-US" kern="0" dirty="0">
              <a:sym typeface="Arial"/>
            </a:endParaRPr>
          </a:p>
        </p:txBody>
      </p:sp>
      <p:sp>
        <p:nvSpPr>
          <p:cNvPr id="44" name="Shape 164"/>
          <p:cNvSpPr/>
          <p:nvPr/>
        </p:nvSpPr>
        <p:spPr>
          <a:xfrm>
            <a:off x="612968" y="4561381"/>
            <a:ext cx="292608" cy="292608"/>
          </a:xfrm>
          <a:prstGeom prst="ellipse">
            <a:avLst/>
          </a:prstGeom>
          <a:solidFill>
            <a:srgbClr val="F3276C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58589" y="4571920"/>
            <a:ext cx="391974" cy="27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200" b="1">
                <a:solidFill>
                  <a:srgbClr val="FFFFFF"/>
                </a:solidFill>
                <a:latin typeface="Lato"/>
                <a:ea typeface="Lato"/>
                <a:cs typeface="Lato"/>
              </a:defRPr>
            </a:lvl1pPr>
          </a:lstStyle>
          <a:p>
            <a:r>
              <a:rPr lang="en-US" kern="0" dirty="0" smtClean="0">
                <a:sym typeface="Arial"/>
              </a:rPr>
              <a:t>12</a:t>
            </a:r>
            <a:endParaRPr lang="en-US" kern="0" dirty="0">
              <a:sym typeface="Arial"/>
            </a:endParaRPr>
          </a:p>
        </p:txBody>
      </p:sp>
      <p:sp>
        <p:nvSpPr>
          <p:cNvPr id="47" name="Shape 164"/>
          <p:cNvSpPr/>
          <p:nvPr/>
        </p:nvSpPr>
        <p:spPr>
          <a:xfrm>
            <a:off x="1645057" y="4576644"/>
            <a:ext cx="292608" cy="292608"/>
          </a:xfrm>
          <a:prstGeom prst="ellipse">
            <a:avLst/>
          </a:prstGeom>
          <a:solidFill>
            <a:srgbClr val="F3276C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595374" y="4590625"/>
            <a:ext cx="391974" cy="27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200" b="1">
                <a:solidFill>
                  <a:srgbClr val="FFFFFF"/>
                </a:solidFill>
                <a:latin typeface="Lato"/>
                <a:ea typeface="Lato"/>
                <a:cs typeface="Lato"/>
              </a:defRPr>
            </a:lvl1pPr>
          </a:lstStyle>
          <a:p>
            <a:r>
              <a:rPr lang="en-US" kern="0" dirty="0" smtClean="0">
                <a:sym typeface="Arial"/>
              </a:rPr>
              <a:t>13</a:t>
            </a:r>
            <a:endParaRPr lang="en-US" kern="0" dirty="0">
              <a:sym typeface="Arial"/>
            </a:endParaRPr>
          </a:p>
        </p:txBody>
      </p:sp>
      <p:sp>
        <p:nvSpPr>
          <p:cNvPr id="53" name="Shape 164"/>
          <p:cNvSpPr/>
          <p:nvPr/>
        </p:nvSpPr>
        <p:spPr>
          <a:xfrm>
            <a:off x="2668439" y="4575942"/>
            <a:ext cx="292608" cy="292608"/>
          </a:xfrm>
          <a:prstGeom prst="ellipse">
            <a:avLst/>
          </a:prstGeom>
          <a:solidFill>
            <a:srgbClr val="F3276C">
              <a:alpha val="85380"/>
            </a:srgbClr>
          </a:solidFill>
          <a:ln w="38100">
            <a:solidFill>
              <a:schemeClr val="accent3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610814" y="4581711"/>
            <a:ext cx="391974" cy="27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200" b="1">
                <a:solidFill>
                  <a:srgbClr val="FFFFFF"/>
                </a:solidFill>
                <a:latin typeface="Lato"/>
                <a:ea typeface="Lato"/>
                <a:cs typeface="Lato"/>
              </a:defRPr>
            </a:lvl1pPr>
          </a:lstStyle>
          <a:p>
            <a:r>
              <a:rPr lang="en-US" kern="0" dirty="0" smtClean="0">
                <a:sym typeface="Arial"/>
              </a:rPr>
              <a:t>15</a:t>
            </a:r>
            <a:endParaRPr lang="en-US" kern="0" dirty="0">
              <a:sym typeface="Arial"/>
            </a:endParaRPr>
          </a:p>
        </p:txBody>
      </p:sp>
      <p:sp>
        <p:nvSpPr>
          <p:cNvPr id="56" name="Shape 164"/>
          <p:cNvSpPr/>
          <p:nvPr/>
        </p:nvSpPr>
        <p:spPr>
          <a:xfrm>
            <a:off x="3305576" y="4568134"/>
            <a:ext cx="292608" cy="292608"/>
          </a:xfrm>
          <a:prstGeom prst="ellipse">
            <a:avLst/>
          </a:prstGeom>
          <a:solidFill>
            <a:srgbClr val="F3276C">
              <a:alpha val="853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254773" y="4591551"/>
            <a:ext cx="391974" cy="27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200" b="1">
                <a:solidFill>
                  <a:srgbClr val="FFFFFF"/>
                </a:solidFill>
                <a:latin typeface="Lato"/>
                <a:ea typeface="Lato"/>
                <a:cs typeface="Lato"/>
              </a:defRPr>
            </a:lvl1pPr>
          </a:lstStyle>
          <a:p>
            <a:r>
              <a:rPr lang="en-US" kern="0" dirty="0" smtClean="0">
                <a:sym typeface="Arial"/>
              </a:rPr>
              <a:t>16</a:t>
            </a:r>
            <a:endParaRPr lang="en-US" kern="0" dirty="0">
              <a:sym typeface="Arial"/>
            </a:endParaRPr>
          </a:p>
        </p:txBody>
      </p:sp>
      <p:cxnSp>
        <p:nvCxnSpPr>
          <p:cNvPr id="73" name="Straight Connector 72"/>
          <p:cNvCxnSpPr>
            <a:endCxn id="29" idx="0"/>
          </p:cNvCxnSpPr>
          <p:nvPr/>
        </p:nvCxnSpPr>
        <p:spPr>
          <a:xfrm>
            <a:off x="384542" y="2261018"/>
            <a:ext cx="0" cy="1000164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endCxn id="31" idx="0"/>
          </p:cNvCxnSpPr>
          <p:nvPr/>
        </p:nvCxnSpPr>
        <p:spPr>
          <a:xfrm>
            <a:off x="384542" y="2261018"/>
            <a:ext cx="474194" cy="1000164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endCxn id="35" idx="0"/>
          </p:cNvCxnSpPr>
          <p:nvPr/>
        </p:nvCxnSpPr>
        <p:spPr>
          <a:xfrm>
            <a:off x="383504" y="2261018"/>
            <a:ext cx="951502" cy="1000164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20" idx="4"/>
            <a:endCxn id="29" idx="0"/>
          </p:cNvCxnSpPr>
          <p:nvPr/>
        </p:nvCxnSpPr>
        <p:spPr>
          <a:xfrm flipH="1">
            <a:off x="384542" y="2261018"/>
            <a:ext cx="563620" cy="1000164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20" idx="4"/>
            <a:endCxn id="35" idx="0"/>
          </p:cNvCxnSpPr>
          <p:nvPr/>
        </p:nvCxnSpPr>
        <p:spPr>
          <a:xfrm>
            <a:off x="948162" y="2261018"/>
            <a:ext cx="386844" cy="1000164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endCxn id="35" idx="0"/>
          </p:cNvCxnSpPr>
          <p:nvPr/>
        </p:nvCxnSpPr>
        <p:spPr>
          <a:xfrm flipH="1">
            <a:off x="1335006" y="2261018"/>
            <a:ext cx="630235" cy="1000164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22" idx="4"/>
            <a:endCxn id="32" idx="0"/>
          </p:cNvCxnSpPr>
          <p:nvPr/>
        </p:nvCxnSpPr>
        <p:spPr>
          <a:xfrm>
            <a:off x="1965241" y="2261018"/>
            <a:ext cx="599295" cy="1003642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22" idx="4"/>
            <a:endCxn id="33" idx="0"/>
          </p:cNvCxnSpPr>
          <p:nvPr/>
        </p:nvCxnSpPr>
        <p:spPr>
          <a:xfrm>
            <a:off x="1965241" y="2261018"/>
            <a:ext cx="1074174" cy="993462"/>
          </a:xfrm>
          <a:prstGeom prst="line">
            <a:avLst/>
          </a:prstGeom>
          <a:ln w="3810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24" idx="4"/>
            <a:endCxn id="32" idx="0"/>
          </p:cNvCxnSpPr>
          <p:nvPr/>
        </p:nvCxnSpPr>
        <p:spPr>
          <a:xfrm>
            <a:off x="2528861" y="2261018"/>
            <a:ext cx="35675" cy="1003642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24" idx="4"/>
            <a:endCxn id="33" idx="0"/>
          </p:cNvCxnSpPr>
          <p:nvPr/>
        </p:nvCxnSpPr>
        <p:spPr>
          <a:xfrm>
            <a:off x="2528861" y="2261018"/>
            <a:ext cx="510554" cy="993462"/>
          </a:xfrm>
          <a:prstGeom prst="line">
            <a:avLst/>
          </a:prstGeom>
          <a:ln w="3810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24" idx="4"/>
            <a:endCxn id="61" idx="0"/>
          </p:cNvCxnSpPr>
          <p:nvPr/>
        </p:nvCxnSpPr>
        <p:spPr>
          <a:xfrm>
            <a:off x="2528861" y="2261018"/>
            <a:ext cx="913001" cy="993451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28" idx="4"/>
            <a:endCxn id="61" idx="0"/>
          </p:cNvCxnSpPr>
          <p:nvPr/>
        </p:nvCxnSpPr>
        <p:spPr>
          <a:xfrm flipH="1">
            <a:off x="3441862" y="2261018"/>
            <a:ext cx="9913" cy="993451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29" idx="4"/>
            <a:endCxn id="2" idx="0"/>
          </p:cNvCxnSpPr>
          <p:nvPr/>
        </p:nvCxnSpPr>
        <p:spPr>
          <a:xfrm flipH="1">
            <a:off x="383013" y="3553790"/>
            <a:ext cx="1529" cy="1007927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31" idx="4"/>
            <a:endCxn id="2" idx="0"/>
          </p:cNvCxnSpPr>
          <p:nvPr/>
        </p:nvCxnSpPr>
        <p:spPr>
          <a:xfrm flipH="1">
            <a:off x="383013" y="3553790"/>
            <a:ext cx="475723" cy="1007927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31" idx="4"/>
            <a:endCxn id="45" idx="0"/>
          </p:cNvCxnSpPr>
          <p:nvPr/>
        </p:nvCxnSpPr>
        <p:spPr>
          <a:xfrm flipH="1">
            <a:off x="754576" y="3553790"/>
            <a:ext cx="104160" cy="1018130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29" idx="4"/>
            <a:endCxn id="45" idx="0"/>
          </p:cNvCxnSpPr>
          <p:nvPr/>
        </p:nvCxnSpPr>
        <p:spPr>
          <a:xfrm>
            <a:off x="384542" y="3553790"/>
            <a:ext cx="370034" cy="1018130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35" idx="4"/>
            <a:endCxn id="45" idx="0"/>
          </p:cNvCxnSpPr>
          <p:nvPr/>
        </p:nvCxnSpPr>
        <p:spPr>
          <a:xfrm flipH="1">
            <a:off x="754576" y="3553790"/>
            <a:ext cx="580430" cy="1018130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32" idx="4"/>
            <a:endCxn id="51" idx="0"/>
          </p:cNvCxnSpPr>
          <p:nvPr/>
        </p:nvCxnSpPr>
        <p:spPr>
          <a:xfrm flipH="1">
            <a:off x="2402076" y="3557268"/>
            <a:ext cx="162460" cy="1044766"/>
          </a:xfrm>
          <a:prstGeom prst="line">
            <a:avLst/>
          </a:prstGeom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33" idx="4"/>
            <a:endCxn id="51" idx="0"/>
          </p:cNvCxnSpPr>
          <p:nvPr/>
        </p:nvCxnSpPr>
        <p:spPr>
          <a:xfrm flipH="1">
            <a:off x="2402076" y="3547088"/>
            <a:ext cx="637339" cy="1054946"/>
          </a:xfrm>
          <a:prstGeom prst="line">
            <a:avLst/>
          </a:prstGeom>
          <a:ln w="3810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61" idx="2"/>
            <a:endCxn id="51" idx="0"/>
          </p:cNvCxnSpPr>
          <p:nvPr/>
        </p:nvCxnSpPr>
        <p:spPr>
          <a:xfrm flipH="1">
            <a:off x="2402076" y="3531468"/>
            <a:ext cx="1039786" cy="1070566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61" idx="2"/>
            <a:endCxn id="57" idx="0"/>
          </p:cNvCxnSpPr>
          <p:nvPr/>
        </p:nvCxnSpPr>
        <p:spPr>
          <a:xfrm>
            <a:off x="3441862" y="3531468"/>
            <a:ext cx="8898" cy="1060083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735" y="1925705"/>
            <a:ext cx="363165" cy="365760"/>
          </a:xfrm>
          <a:prstGeom prst="rect">
            <a:avLst/>
          </a:prstGeom>
        </p:spPr>
      </p:pic>
      <p:sp>
        <p:nvSpPr>
          <p:cNvPr id="74" name="Oval 73"/>
          <p:cNvSpPr/>
          <p:nvPr/>
        </p:nvSpPr>
        <p:spPr>
          <a:xfrm>
            <a:off x="4396892" y="2054298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5</a:t>
            </a:r>
          </a:p>
        </p:txBody>
      </p:sp>
      <p:sp>
        <p:nvSpPr>
          <p:cNvPr id="76" name="Shape 164"/>
          <p:cNvSpPr/>
          <p:nvPr/>
        </p:nvSpPr>
        <p:spPr>
          <a:xfrm>
            <a:off x="5014773" y="1998857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6</a:t>
            </a:r>
          </a:p>
        </p:txBody>
      </p:sp>
      <p:sp>
        <p:nvSpPr>
          <p:cNvPr id="78" name="Right Arrow 77"/>
          <p:cNvSpPr/>
          <p:nvPr/>
        </p:nvSpPr>
        <p:spPr>
          <a:xfrm>
            <a:off x="4736135" y="2081153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157" y="2281234"/>
            <a:ext cx="363165" cy="365760"/>
          </a:xfrm>
          <a:prstGeom prst="rect">
            <a:avLst/>
          </a:prstGeom>
        </p:spPr>
      </p:pic>
      <p:sp>
        <p:nvSpPr>
          <p:cNvPr id="82" name="Oval 81"/>
          <p:cNvSpPr/>
          <p:nvPr/>
        </p:nvSpPr>
        <p:spPr>
          <a:xfrm>
            <a:off x="4396314" y="2409827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5</a:t>
            </a:r>
          </a:p>
        </p:txBody>
      </p:sp>
      <p:sp>
        <p:nvSpPr>
          <p:cNvPr id="84" name="Shape 164"/>
          <p:cNvSpPr/>
          <p:nvPr/>
        </p:nvSpPr>
        <p:spPr>
          <a:xfrm>
            <a:off x="5014195" y="2354386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7</a:t>
            </a:r>
          </a:p>
        </p:txBody>
      </p:sp>
      <p:sp>
        <p:nvSpPr>
          <p:cNvPr id="86" name="Right Arrow 85"/>
          <p:cNvSpPr/>
          <p:nvPr/>
        </p:nvSpPr>
        <p:spPr>
          <a:xfrm>
            <a:off x="4735557" y="2436682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157" y="2709502"/>
            <a:ext cx="363165" cy="365760"/>
          </a:xfrm>
          <a:prstGeom prst="rect">
            <a:avLst/>
          </a:prstGeom>
        </p:spPr>
      </p:pic>
      <p:sp>
        <p:nvSpPr>
          <p:cNvPr id="88" name="Oval 87"/>
          <p:cNvSpPr/>
          <p:nvPr/>
        </p:nvSpPr>
        <p:spPr>
          <a:xfrm>
            <a:off x="4396314" y="2838095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6</a:t>
            </a:r>
          </a:p>
        </p:txBody>
      </p:sp>
      <p:sp>
        <p:nvSpPr>
          <p:cNvPr id="90" name="Shape 164"/>
          <p:cNvSpPr/>
          <p:nvPr/>
        </p:nvSpPr>
        <p:spPr>
          <a:xfrm>
            <a:off x="5014195" y="2782654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7</a:t>
            </a:r>
          </a:p>
        </p:txBody>
      </p:sp>
      <p:sp>
        <p:nvSpPr>
          <p:cNvPr id="92" name="Right Arrow 91"/>
          <p:cNvSpPr/>
          <p:nvPr/>
        </p:nvSpPr>
        <p:spPr>
          <a:xfrm>
            <a:off x="4735557" y="2864950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4" name="Shape 164"/>
          <p:cNvSpPr/>
          <p:nvPr/>
        </p:nvSpPr>
        <p:spPr>
          <a:xfrm>
            <a:off x="238238" y="1968410"/>
            <a:ext cx="292608" cy="292608"/>
          </a:xfrm>
          <a:prstGeom prst="ellipse">
            <a:avLst/>
          </a:prstGeom>
          <a:solidFill>
            <a:srgbClr val="FF9715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0</a:t>
            </a:r>
          </a:p>
        </p:txBody>
      </p:sp>
      <p:sp>
        <p:nvSpPr>
          <p:cNvPr id="20" name="Shape 164"/>
          <p:cNvSpPr/>
          <p:nvPr/>
        </p:nvSpPr>
        <p:spPr>
          <a:xfrm>
            <a:off x="801858" y="1968410"/>
            <a:ext cx="292608" cy="292608"/>
          </a:xfrm>
          <a:prstGeom prst="ellipse">
            <a:avLst/>
          </a:prstGeom>
          <a:solidFill>
            <a:srgbClr val="FF9715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</a:t>
            </a:r>
          </a:p>
        </p:txBody>
      </p:sp>
      <p:pic>
        <p:nvPicPr>
          <p:cNvPr id="93" name="Picture 9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712" y="1925705"/>
            <a:ext cx="363165" cy="365760"/>
          </a:xfrm>
          <a:prstGeom prst="rect">
            <a:avLst/>
          </a:prstGeom>
        </p:spPr>
      </p:pic>
      <p:sp>
        <p:nvSpPr>
          <p:cNvPr id="94" name="Oval 93"/>
          <p:cNvSpPr/>
          <p:nvPr/>
        </p:nvSpPr>
        <p:spPr>
          <a:xfrm>
            <a:off x="5682869" y="2054298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5</a:t>
            </a:r>
          </a:p>
        </p:txBody>
      </p:sp>
      <p:sp>
        <p:nvSpPr>
          <p:cNvPr id="96" name="Shape 164"/>
          <p:cNvSpPr/>
          <p:nvPr/>
        </p:nvSpPr>
        <p:spPr>
          <a:xfrm>
            <a:off x="6300750" y="1998857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7</a:t>
            </a:r>
          </a:p>
        </p:txBody>
      </p:sp>
      <p:sp>
        <p:nvSpPr>
          <p:cNvPr id="98" name="Right Arrow 97"/>
          <p:cNvSpPr/>
          <p:nvPr/>
        </p:nvSpPr>
        <p:spPr>
          <a:xfrm>
            <a:off x="6022112" y="2081153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809" y="1925705"/>
            <a:ext cx="363165" cy="365760"/>
          </a:xfrm>
          <a:prstGeom prst="rect">
            <a:avLst/>
          </a:prstGeom>
        </p:spPr>
      </p:pic>
      <p:sp>
        <p:nvSpPr>
          <p:cNvPr id="102" name="Oval 101"/>
          <p:cNvSpPr/>
          <p:nvPr/>
        </p:nvSpPr>
        <p:spPr>
          <a:xfrm>
            <a:off x="7036966" y="2054298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7</a:t>
            </a:r>
          </a:p>
        </p:txBody>
      </p:sp>
      <p:sp>
        <p:nvSpPr>
          <p:cNvPr id="104" name="Shape 164"/>
          <p:cNvSpPr/>
          <p:nvPr/>
        </p:nvSpPr>
        <p:spPr>
          <a:xfrm>
            <a:off x="7654847" y="1998857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8</a:t>
            </a:r>
          </a:p>
        </p:txBody>
      </p:sp>
      <p:sp>
        <p:nvSpPr>
          <p:cNvPr id="106" name="Right Arrow 105"/>
          <p:cNvSpPr/>
          <p:nvPr/>
        </p:nvSpPr>
        <p:spPr>
          <a:xfrm>
            <a:off x="7376209" y="2081153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108" name="Picture 10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231" y="2281234"/>
            <a:ext cx="363165" cy="365760"/>
          </a:xfrm>
          <a:prstGeom prst="rect">
            <a:avLst/>
          </a:prstGeom>
        </p:spPr>
      </p:pic>
      <p:sp>
        <p:nvSpPr>
          <p:cNvPr id="110" name="Oval 109"/>
          <p:cNvSpPr/>
          <p:nvPr/>
        </p:nvSpPr>
        <p:spPr>
          <a:xfrm>
            <a:off x="7036388" y="2409827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7</a:t>
            </a:r>
          </a:p>
        </p:txBody>
      </p:sp>
      <p:sp>
        <p:nvSpPr>
          <p:cNvPr id="112" name="Shape 164"/>
          <p:cNvSpPr/>
          <p:nvPr/>
        </p:nvSpPr>
        <p:spPr>
          <a:xfrm>
            <a:off x="7654269" y="2354386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9</a:t>
            </a:r>
          </a:p>
        </p:txBody>
      </p:sp>
      <p:sp>
        <p:nvSpPr>
          <p:cNvPr id="113" name="Right Arrow 112"/>
          <p:cNvSpPr/>
          <p:nvPr/>
        </p:nvSpPr>
        <p:spPr>
          <a:xfrm>
            <a:off x="7375631" y="2436682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231" y="2709502"/>
            <a:ext cx="363165" cy="365760"/>
          </a:xfrm>
          <a:prstGeom prst="rect">
            <a:avLst/>
          </a:prstGeom>
        </p:spPr>
      </p:pic>
      <p:sp>
        <p:nvSpPr>
          <p:cNvPr id="116" name="Oval 115"/>
          <p:cNvSpPr/>
          <p:nvPr/>
        </p:nvSpPr>
        <p:spPr>
          <a:xfrm>
            <a:off x="7036388" y="2838095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8</a:t>
            </a:r>
          </a:p>
        </p:txBody>
      </p:sp>
      <p:sp>
        <p:nvSpPr>
          <p:cNvPr id="118" name="Shape 164"/>
          <p:cNvSpPr/>
          <p:nvPr/>
        </p:nvSpPr>
        <p:spPr>
          <a:xfrm>
            <a:off x="7654269" y="2782654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9</a:t>
            </a:r>
          </a:p>
        </p:txBody>
      </p:sp>
      <p:sp>
        <p:nvSpPr>
          <p:cNvPr id="120" name="Right Arrow 119"/>
          <p:cNvSpPr/>
          <p:nvPr/>
        </p:nvSpPr>
        <p:spPr>
          <a:xfrm>
            <a:off x="7375631" y="2864950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2" name="Shape 164"/>
          <p:cNvSpPr/>
          <p:nvPr/>
        </p:nvSpPr>
        <p:spPr>
          <a:xfrm>
            <a:off x="1818937" y="1968410"/>
            <a:ext cx="292608" cy="292608"/>
          </a:xfrm>
          <a:prstGeom prst="ellipse">
            <a:avLst/>
          </a:prstGeom>
          <a:solidFill>
            <a:srgbClr val="FF9715">
              <a:alpha val="85380"/>
            </a:srgbClr>
          </a:solidFill>
          <a:ln w="38100">
            <a:solidFill>
              <a:schemeClr val="accent3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</a:t>
            </a:r>
          </a:p>
        </p:txBody>
      </p:sp>
      <p:sp>
        <p:nvSpPr>
          <p:cNvPr id="32" name="Shape 164"/>
          <p:cNvSpPr/>
          <p:nvPr/>
        </p:nvSpPr>
        <p:spPr>
          <a:xfrm>
            <a:off x="2418232" y="3264660"/>
            <a:ext cx="292608" cy="292608"/>
          </a:xfrm>
          <a:prstGeom prst="ellipse">
            <a:avLst/>
          </a:prstGeom>
          <a:solidFill>
            <a:srgbClr val="91D5FD"/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8</a:t>
            </a:r>
          </a:p>
        </p:txBody>
      </p:sp>
      <p:sp>
        <p:nvSpPr>
          <p:cNvPr id="33" name="Shape 164"/>
          <p:cNvSpPr/>
          <p:nvPr/>
        </p:nvSpPr>
        <p:spPr>
          <a:xfrm>
            <a:off x="2893111" y="3254480"/>
            <a:ext cx="292608" cy="292608"/>
          </a:xfrm>
          <a:prstGeom prst="ellipse">
            <a:avLst/>
          </a:prstGeom>
          <a:solidFill>
            <a:srgbClr val="91D5FD"/>
          </a:solidFill>
          <a:ln w="38100">
            <a:solidFill>
              <a:srgbClr val="C00000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9</a:t>
            </a:r>
          </a:p>
        </p:txBody>
      </p:sp>
      <p:sp>
        <p:nvSpPr>
          <p:cNvPr id="24" name="Shape 164"/>
          <p:cNvSpPr/>
          <p:nvPr/>
        </p:nvSpPr>
        <p:spPr>
          <a:xfrm>
            <a:off x="2382557" y="1968410"/>
            <a:ext cx="292608" cy="292608"/>
          </a:xfrm>
          <a:prstGeom prst="ellipse">
            <a:avLst/>
          </a:prstGeom>
          <a:solidFill>
            <a:srgbClr val="FF9715">
              <a:alpha val="85380"/>
            </a:srgbClr>
          </a:solidFill>
          <a:ln w="38100">
            <a:solidFill>
              <a:schemeClr val="accent3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3</a:t>
            </a:r>
          </a:p>
        </p:txBody>
      </p:sp>
      <p:sp>
        <p:nvSpPr>
          <p:cNvPr id="60" name="Shape 164"/>
          <p:cNvSpPr/>
          <p:nvPr/>
        </p:nvSpPr>
        <p:spPr>
          <a:xfrm>
            <a:off x="3305471" y="3246665"/>
            <a:ext cx="292608" cy="292608"/>
          </a:xfrm>
          <a:prstGeom prst="ellipse">
            <a:avLst/>
          </a:prstGeom>
          <a:solidFill>
            <a:srgbClr val="91D5FD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245875" y="3254469"/>
            <a:ext cx="391974" cy="27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200" b="1">
                <a:solidFill>
                  <a:srgbClr val="FFFFFF"/>
                </a:solidFill>
                <a:latin typeface="Lato"/>
                <a:ea typeface="Lato"/>
                <a:cs typeface="Lato"/>
              </a:defRPr>
            </a:lvl1pPr>
          </a:lstStyle>
          <a:p>
            <a:r>
              <a:rPr lang="en-US" kern="0" dirty="0" smtClean="0">
                <a:sym typeface="Arial"/>
              </a:rPr>
              <a:t>10</a:t>
            </a:r>
            <a:endParaRPr lang="en-US" kern="0" dirty="0">
              <a:sym typeface="Arial"/>
            </a:endParaRPr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8786" y="1925705"/>
            <a:ext cx="363165" cy="365760"/>
          </a:xfrm>
          <a:prstGeom prst="rect">
            <a:avLst/>
          </a:prstGeom>
        </p:spPr>
      </p:pic>
      <p:sp>
        <p:nvSpPr>
          <p:cNvPr id="123" name="Oval 122"/>
          <p:cNvSpPr/>
          <p:nvPr/>
        </p:nvSpPr>
        <p:spPr>
          <a:xfrm>
            <a:off x="8322943" y="2054298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8</a:t>
            </a:r>
          </a:p>
        </p:txBody>
      </p:sp>
      <p:sp>
        <p:nvSpPr>
          <p:cNvPr id="124" name="Shape 164"/>
          <p:cNvSpPr/>
          <p:nvPr/>
        </p:nvSpPr>
        <p:spPr>
          <a:xfrm>
            <a:off x="8940824" y="1998857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9</a:t>
            </a:r>
          </a:p>
        </p:txBody>
      </p:sp>
      <p:sp>
        <p:nvSpPr>
          <p:cNvPr id="126" name="Right Arrow 125"/>
          <p:cNvSpPr/>
          <p:nvPr/>
        </p:nvSpPr>
        <p:spPr>
          <a:xfrm>
            <a:off x="8662186" y="2081153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128" name="Picture 1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8208" y="2281234"/>
            <a:ext cx="363165" cy="365760"/>
          </a:xfrm>
          <a:prstGeom prst="rect">
            <a:avLst/>
          </a:prstGeom>
        </p:spPr>
      </p:pic>
      <p:sp>
        <p:nvSpPr>
          <p:cNvPr id="129" name="Oval 128"/>
          <p:cNvSpPr/>
          <p:nvPr/>
        </p:nvSpPr>
        <p:spPr>
          <a:xfrm>
            <a:off x="8322365" y="2409827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8</a:t>
            </a:r>
          </a:p>
        </p:txBody>
      </p:sp>
      <p:sp>
        <p:nvSpPr>
          <p:cNvPr id="130" name="Shape 164"/>
          <p:cNvSpPr/>
          <p:nvPr/>
        </p:nvSpPr>
        <p:spPr>
          <a:xfrm>
            <a:off x="8940246" y="2354386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Right Arrow 130"/>
          <p:cNvSpPr/>
          <p:nvPr/>
        </p:nvSpPr>
        <p:spPr>
          <a:xfrm>
            <a:off x="8661608" y="2436682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132" name="Picture 1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8208" y="2709502"/>
            <a:ext cx="363165" cy="365760"/>
          </a:xfrm>
          <a:prstGeom prst="rect">
            <a:avLst/>
          </a:prstGeom>
        </p:spPr>
      </p:pic>
      <p:sp>
        <p:nvSpPr>
          <p:cNvPr id="133" name="Oval 132"/>
          <p:cNvSpPr/>
          <p:nvPr/>
        </p:nvSpPr>
        <p:spPr>
          <a:xfrm>
            <a:off x="8322365" y="2838095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9</a:t>
            </a:r>
          </a:p>
        </p:txBody>
      </p:sp>
      <p:sp>
        <p:nvSpPr>
          <p:cNvPr id="134" name="Shape 164"/>
          <p:cNvSpPr/>
          <p:nvPr/>
        </p:nvSpPr>
        <p:spPr>
          <a:xfrm>
            <a:off x="8940246" y="2782654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Right Arrow 134"/>
          <p:cNvSpPr/>
          <p:nvPr/>
        </p:nvSpPr>
        <p:spPr>
          <a:xfrm>
            <a:off x="8661608" y="2864950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8895110" y="2358902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kern="0" dirty="0">
                <a:solidFill>
                  <a:srgbClr val="FFFFFF"/>
                </a:solidFill>
                <a:cs typeface="Arial"/>
                <a:sym typeface="Arial"/>
              </a:rPr>
              <a:t>10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8907076" y="2797077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kern="0" dirty="0">
                <a:solidFill>
                  <a:srgbClr val="FFFFFF"/>
                </a:solidFill>
                <a:cs typeface="Arial"/>
                <a:sym typeface="Arial"/>
              </a:rPr>
              <a:t>10</a:t>
            </a:r>
          </a:p>
        </p:txBody>
      </p:sp>
      <p:sp>
        <p:nvSpPr>
          <p:cNvPr id="28" name="Shape 164"/>
          <p:cNvSpPr/>
          <p:nvPr/>
        </p:nvSpPr>
        <p:spPr>
          <a:xfrm>
            <a:off x="3305471" y="1968410"/>
            <a:ext cx="292608" cy="292608"/>
          </a:xfrm>
          <a:prstGeom prst="ellipse">
            <a:avLst/>
          </a:prstGeom>
          <a:solidFill>
            <a:srgbClr val="FF9715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4</a:t>
            </a:r>
          </a:p>
        </p:txBody>
      </p:sp>
      <p:sp>
        <p:nvSpPr>
          <p:cNvPr id="29" name="Shape 164"/>
          <p:cNvSpPr/>
          <p:nvPr/>
        </p:nvSpPr>
        <p:spPr>
          <a:xfrm>
            <a:off x="238238" y="3261182"/>
            <a:ext cx="292608" cy="292608"/>
          </a:xfrm>
          <a:prstGeom prst="ellipse">
            <a:avLst/>
          </a:prstGeom>
          <a:solidFill>
            <a:srgbClr val="91D5FD"/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5</a:t>
            </a:r>
          </a:p>
        </p:txBody>
      </p:sp>
      <p:pic>
        <p:nvPicPr>
          <p:cNvPr id="147" name="Picture 1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3715" y="1968410"/>
            <a:ext cx="363165" cy="365760"/>
          </a:xfrm>
          <a:prstGeom prst="rect">
            <a:avLst/>
          </a:prstGeom>
        </p:spPr>
      </p:pic>
      <p:sp>
        <p:nvSpPr>
          <p:cNvPr id="148" name="Oval 147"/>
          <p:cNvSpPr/>
          <p:nvPr/>
        </p:nvSpPr>
        <p:spPr>
          <a:xfrm>
            <a:off x="9807872" y="2097003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0</a:t>
            </a:r>
          </a:p>
        </p:txBody>
      </p:sp>
      <p:sp>
        <p:nvSpPr>
          <p:cNvPr id="149" name="Shape 164"/>
          <p:cNvSpPr/>
          <p:nvPr/>
        </p:nvSpPr>
        <p:spPr>
          <a:xfrm>
            <a:off x="10425753" y="2041562"/>
            <a:ext cx="292608" cy="292608"/>
          </a:xfrm>
          <a:prstGeom prst="ellipse">
            <a:avLst/>
          </a:prstGeom>
          <a:solidFill>
            <a:srgbClr val="FFA63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</a:t>
            </a:r>
          </a:p>
        </p:txBody>
      </p:sp>
      <p:sp>
        <p:nvSpPr>
          <p:cNvPr id="150" name="Right Arrow 149"/>
          <p:cNvSpPr/>
          <p:nvPr/>
        </p:nvSpPr>
        <p:spPr>
          <a:xfrm>
            <a:off x="10147115" y="2123858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151" name="Picture 1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6164" y="2423647"/>
            <a:ext cx="363165" cy="365760"/>
          </a:xfrm>
          <a:prstGeom prst="rect">
            <a:avLst/>
          </a:prstGeom>
        </p:spPr>
      </p:pic>
      <p:sp>
        <p:nvSpPr>
          <p:cNvPr id="152" name="Oval 151"/>
          <p:cNvSpPr/>
          <p:nvPr/>
        </p:nvSpPr>
        <p:spPr>
          <a:xfrm>
            <a:off x="9800321" y="2552240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53" name="Right Arrow 152"/>
          <p:cNvSpPr/>
          <p:nvPr/>
        </p:nvSpPr>
        <p:spPr>
          <a:xfrm>
            <a:off x="10139564" y="2579095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9724881" y="2518145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kern="0" dirty="0">
                <a:solidFill>
                  <a:srgbClr val="FFFFFF"/>
                </a:solidFill>
                <a:cs typeface="Arial"/>
                <a:sym typeface="Arial"/>
              </a:rPr>
              <a:t>11</a:t>
            </a:r>
          </a:p>
        </p:txBody>
      </p:sp>
      <p:sp>
        <p:nvSpPr>
          <p:cNvPr id="155" name="Shape 164"/>
          <p:cNvSpPr/>
          <p:nvPr/>
        </p:nvSpPr>
        <p:spPr>
          <a:xfrm>
            <a:off x="10410205" y="2491995"/>
            <a:ext cx="292608" cy="292608"/>
          </a:xfrm>
          <a:prstGeom prst="ellipse">
            <a:avLst/>
          </a:prstGeom>
          <a:solidFill>
            <a:srgbClr val="F5468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10379168" y="2505655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kern="0" dirty="0">
                <a:solidFill>
                  <a:srgbClr val="FFFFFF"/>
                </a:solidFill>
                <a:cs typeface="Arial"/>
                <a:sym typeface="Arial"/>
              </a:rPr>
              <a:t>12</a:t>
            </a:r>
          </a:p>
        </p:txBody>
      </p:sp>
      <p:sp>
        <p:nvSpPr>
          <p:cNvPr id="31" name="Shape 164"/>
          <p:cNvSpPr/>
          <p:nvPr/>
        </p:nvSpPr>
        <p:spPr>
          <a:xfrm>
            <a:off x="712432" y="3261182"/>
            <a:ext cx="292608" cy="292608"/>
          </a:xfrm>
          <a:prstGeom prst="ellipse">
            <a:avLst/>
          </a:prstGeom>
          <a:solidFill>
            <a:srgbClr val="91D5FD"/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6</a:t>
            </a:r>
          </a:p>
        </p:txBody>
      </p:sp>
      <p:pic>
        <p:nvPicPr>
          <p:cNvPr id="138" name="Picture 1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157" y="3399780"/>
            <a:ext cx="363165" cy="365760"/>
          </a:xfrm>
          <a:prstGeom prst="rect">
            <a:avLst/>
          </a:prstGeom>
        </p:spPr>
      </p:pic>
      <p:sp>
        <p:nvSpPr>
          <p:cNvPr id="139" name="Oval 138"/>
          <p:cNvSpPr/>
          <p:nvPr/>
        </p:nvSpPr>
        <p:spPr>
          <a:xfrm>
            <a:off x="4396314" y="3528373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40" name="Right Arrow 139"/>
          <p:cNvSpPr/>
          <p:nvPr/>
        </p:nvSpPr>
        <p:spPr>
          <a:xfrm>
            <a:off x="4735557" y="3555228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4320874" y="3494278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kern="0" dirty="0">
                <a:solidFill>
                  <a:srgbClr val="FFFFFF"/>
                </a:solidFill>
                <a:cs typeface="Arial"/>
                <a:sym typeface="Arial"/>
              </a:rPr>
              <a:t>11</a:t>
            </a:r>
          </a:p>
        </p:txBody>
      </p:sp>
      <p:sp>
        <p:nvSpPr>
          <p:cNvPr id="142" name="Shape 164"/>
          <p:cNvSpPr/>
          <p:nvPr/>
        </p:nvSpPr>
        <p:spPr>
          <a:xfrm>
            <a:off x="5006198" y="3468128"/>
            <a:ext cx="292608" cy="292608"/>
          </a:xfrm>
          <a:prstGeom prst="ellipse">
            <a:avLst/>
          </a:prstGeom>
          <a:solidFill>
            <a:srgbClr val="F5468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4975161" y="3481788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kern="0" dirty="0">
                <a:solidFill>
                  <a:srgbClr val="FFFFFF"/>
                </a:solidFill>
                <a:cs typeface="Arial"/>
                <a:sym typeface="Arial"/>
              </a:rPr>
              <a:t>12</a:t>
            </a:r>
          </a:p>
        </p:txBody>
      </p:sp>
      <p:sp>
        <p:nvSpPr>
          <p:cNvPr id="35" name="Shape 164"/>
          <p:cNvSpPr/>
          <p:nvPr/>
        </p:nvSpPr>
        <p:spPr>
          <a:xfrm>
            <a:off x="1188702" y="3261182"/>
            <a:ext cx="292608" cy="292608"/>
          </a:xfrm>
          <a:prstGeom prst="ellipse">
            <a:avLst/>
          </a:prstGeom>
          <a:solidFill>
            <a:srgbClr val="91D5FD"/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7</a:t>
            </a:r>
          </a:p>
        </p:txBody>
      </p:sp>
      <p:pic>
        <p:nvPicPr>
          <p:cNvPr id="144" name="Picture 1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712" y="4243152"/>
            <a:ext cx="363165" cy="365760"/>
          </a:xfrm>
          <a:prstGeom prst="rect">
            <a:avLst/>
          </a:prstGeom>
        </p:spPr>
      </p:pic>
      <p:sp>
        <p:nvSpPr>
          <p:cNvPr id="145" name="Oval 144"/>
          <p:cNvSpPr/>
          <p:nvPr/>
        </p:nvSpPr>
        <p:spPr>
          <a:xfrm>
            <a:off x="5682869" y="4371745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1</a:t>
            </a:r>
          </a:p>
        </p:txBody>
      </p:sp>
      <p:sp>
        <p:nvSpPr>
          <p:cNvPr id="146" name="Shape 164"/>
          <p:cNvSpPr/>
          <p:nvPr/>
        </p:nvSpPr>
        <p:spPr>
          <a:xfrm>
            <a:off x="6300750" y="4316304"/>
            <a:ext cx="292608" cy="292608"/>
          </a:xfrm>
          <a:prstGeom prst="ellipse">
            <a:avLst/>
          </a:prstGeom>
          <a:solidFill>
            <a:srgbClr val="FFA63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</a:t>
            </a:r>
          </a:p>
        </p:txBody>
      </p:sp>
      <p:sp>
        <p:nvSpPr>
          <p:cNvPr id="157" name="Right Arrow 156"/>
          <p:cNvSpPr/>
          <p:nvPr/>
        </p:nvSpPr>
        <p:spPr>
          <a:xfrm>
            <a:off x="6022112" y="4398600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158" name="Picture 1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712" y="3448004"/>
            <a:ext cx="363165" cy="365760"/>
          </a:xfrm>
          <a:prstGeom prst="rect">
            <a:avLst/>
          </a:prstGeom>
        </p:spPr>
      </p:pic>
      <p:sp>
        <p:nvSpPr>
          <p:cNvPr id="159" name="Oval 158"/>
          <p:cNvSpPr/>
          <p:nvPr/>
        </p:nvSpPr>
        <p:spPr>
          <a:xfrm>
            <a:off x="5682869" y="3576597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0</a:t>
            </a:r>
          </a:p>
        </p:txBody>
      </p:sp>
      <p:sp>
        <p:nvSpPr>
          <p:cNvPr id="160" name="Shape 164"/>
          <p:cNvSpPr/>
          <p:nvPr/>
        </p:nvSpPr>
        <p:spPr>
          <a:xfrm>
            <a:off x="6300750" y="3521156"/>
            <a:ext cx="292608" cy="292608"/>
          </a:xfrm>
          <a:prstGeom prst="ellipse">
            <a:avLst/>
          </a:prstGeom>
          <a:solidFill>
            <a:srgbClr val="FFA63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</a:t>
            </a:r>
          </a:p>
        </p:txBody>
      </p:sp>
      <p:sp>
        <p:nvSpPr>
          <p:cNvPr id="161" name="Right Arrow 160"/>
          <p:cNvSpPr/>
          <p:nvPr/>
        </p:nvSpPr>
        <p:spPr>
          <a:xfrm>
            <a:off x="6022112" y="3603452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162" name="Picture 1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712" y="3845578"/>
            <a:ext cx="363165" cy="365760"/>
          </a:xfrm>
          <a:prstGeom prst="rect">
            <a:avLst/>
          </a:prstGeom>
        </p:spPr>
      </p:pic>
      <p:sp>
        <p:nvSpPr>
          <p:cNvPr id="163" name="Oval 162"/>
          <p:cNvSpPr/>
          <p:nvPr/>
        </p:nvSpPr>
        <p:spPr>
          <a:xfrm>
            <a:off x="5682869" y="3974171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0</a:t>
            </a:r>
          </a:p>
        </p:txBody>
      </p:sp>
      <p:sp>
        <p:nvSpPr>
          <p:cNvPr id="164" name="Shape 164"/>
          <p:cNvSpPr/>
          <p:nvPr/>
        </p:nvSpPr>
        <p:spPr>
          <a:xfrm>
            <a:off x="6300750" y="3918730"/>
            <a:ext cx="292608" cy="292608"/>
          </a:xfrm>
          <a:prstGeom prst="ellipse">
            <a:avLst/>
          </a:prstGeom>
          <a:solidFill>
            <a:srgbClr val="FFA63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</a:t>
            </a:r>
          </a:p>
        </p:txBody>
      </p:sp>
      <p:sp>
        <p:nvSpPr>
          <p:cNvPr id="165" name="Right Arrow 164"/>
          <p:cNvSpPr/>
          <p:nvPr/>
        </p:nvSpPr>
        <p:spPr>
          <a:xfrm>
            <a:off x="6022112" y="4001026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50" name="Shape 164"/>
          <p:cNvSpPr/>
          <p:nvPr/>
        </p:nvSpPr>
        <p:spPr>
          <a:xfrm>
            <a:off x="2266191" y="4593304"/>
            <a:ext cx="292608" cy="292608"/>
          </a:xfrm>
          <a:prstGeom prst="ellipse">
            <a:avLst/>
          </a:prstGeom>
          <a:solidFill>
            <a:srgbClr val="F3276C">
              <a:alpha val="85380"/>
            </a:srgbClr>
          </a:solidFill>
          <a:ln w="38100">
            <a:solidFill>
              <a:schemeClr val="accent3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206089" y="4602034"/>
            <a:ext cx="391974" cy="27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200" b="1">
                <a:solidFill>
                  <a:srgbClr val="FFFFFF"/>
                </a:solidFill>
                <a:latin typeface="Lato"/>
                <a:ea typeface="Lato"/>
                <a:cs typeface="Lato"/>
              </a:defRPr>
            </a:lvl1pPr>
          </a:lstStyle>
          <a:p>
            <a:r>
              <a:rPr lang="en-US" kern="0" dirty="0" smtClean="0">
                <a:sym typeface="Arial"/>
              </a:rPr>
              <a:t>14</a:t>
            </a:r>
            <a:endParaRPr lang="en-US" kern="0" dirty="0">
              <a:sym typeface="Arial"/>
            </a:endParaRPr>
          </a:p>
        </p:txBody>
      </p:sp>
      <p:pic>
        <p:nvPicPr>
          <p:cNvPr id="166" name="Picture 1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0944" y="3476525"/>
            <a:ext cx="363165" cy="365760"/>
          </a:xfrm>
          <a:prstGeom prst="rect">
            <a:avLst/>
          </a:prstGeom>
        </p:spPr>
      </p:pic>
      <p:sp>
        <p:nvSpPr>
          <p:cNvPr id="167" name="Oval 166"/>
          <p:cNvSpPr/>
          <p:nvPr/>
        </p:nvSpPr>
        <p:spPr>
          <a:xfrm>
            <a:off x="6985101" y="3605118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2</a:t>
            </a:r>
          </a:p>
        </p:txBody>
      </p:sp>
      <p:sp>
        <p:nvSpPr>
          <p:cNvPr id="168" name="Shape 164"/>
          <p:cNvSpPr/>
          <p:nvPr/>
        </p:nvSpPr>
        <p:spPr>
          <a:xfrm>
            <a:off x="7602982" y="3549677"/>
            <a:ext cx="292608" cy="292608"/>
          </a:xfrm>
          <a:prstGeom prst="ellipse">
            <a:avLst/>
          </a:prstGeom>
          <a:solidFill>
            <a:srgbClr val="FFA63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3</a:t>
            </a:r>
          </a:p>
        </p:txBody>
      </p:sp>
      <p:sp>
        <p:nvSpPr>
          <p:cNvPr id="169" name="Right Arrow 168"/>
          <p:cNvSpPr/>
          <p:nvPr/>
        </p:nvSpPr>
        <p:spPr>
          <a:xfrm>
            <a:off x="7324344" y="3631973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170" name="Picture 1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808" y="3909572"/>
            <a:ext cx="363165" cy="365760"/>
          </a:xfrm>
          <a:prstGeom prst="rect">
            <a:avLst/>
          </a:prstGeom>
        </p:spPr>
      </p:pic>
      <p:sp>
        <p:nvSpPr>
          <p:cNvPr id="171" name="Oval 170"/>
          <p:cNvSpPr/>
          <p:nvPr/>
        </p:nvSpPr>
        <p:spPr>
          <a:xfrm>
            <a:off x="6977965" y="4038165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72" name="Right Arrow 171"/>
          <p:cNvSpPr/>
          <p:nvPr/>
        </p:nvSpPr>
        <p:spPr>
          <a:xfrm>
            <a:off x="7317208" y="4065020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6902525" y="40040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kern="0" dirty="0">
                <a:solidFill>
                  <a:srgbClr val="FFFFFF"/>
                </a:solidFill>
                <a:cs typeface="Arial"/>
                <a:sym typeface="Arial"/>
              </a:rPr>
              <a:t>13</a:t>
            </a:r>
          </a:p>
        </p:txBody>
      </p:sp>
      <p:sp>
        <p:nvSpPr>
          <p:cNvPr id="174" name="Shape 164"/>
          <p:cNvSpPr/>
          <p:nvPr/>
        </p:nvSpPr>
        <p:spPr>
          <a:xfrm>
            <a:off x="7587849" y="3977920"/>
            <a:ext cx="292608" cy="292608"/>
          </a:xfrm>
          <a:prstGeom prst="ellipse">
            <a:avLst/>
          </a:prstGeom>
          <a:solidFill>
            <a:srgbClr val="F5468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7556812" y="3991580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kern="0" dirty="0">
                <a:solidFill>
                  <a:srgbClr val="FFFFFF"/>
                </a:solidFill>
                <a:cs typeface="Arial"/>
                <a:sym typeface="Arial"/>
              </a:rPr>
              <a:t>14</a:t>
            </a:r>
          </a:p>
        </p:txBody>
      </p:sp>
      <p:pic>
        <p:nvPicPr>
          <p:cNvPr id="176" name="Picture 17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5681" y="3513528"/>
            <a:ext cx="363165" cy="365760"/>
          </a:xfrm>
          <a:prstGeom prst="rect">
            <a:avLst/>
          </a:prstGeom>
        </p:spPr>
      </p:pic>
      <p:sp>
        <p:nvSpPr>
          <p:cNvPr id="177" name="Oval 176"/>
          <p:cNvSpPr/>
          <p:nvPr/>
        </p:nvSpPr>
        <p:spPr>
          <a:xfrm>
            <a:off x="8239838" y="3642121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2</a:t>
            </a:r>
          </a:p>
        </p:txBody>
      </p:sp>
      <p:sp>
        <p:nvSpPr>
          <p:cNvPr id="178" name="Shape 164"/>
          <p:cNvSpPr/>
          <p:nvPr/>
        </p:nvSpPr>
        <p:spPr>
          <a:xfrm>
            <a:off x="8857719" y="3586680"/>
            <a:ext cx="292608" cy="292608"/>
          </a:xfrm>
          <a:prstGeom prst="ellipse">
            <a:avLst/>
          </a:prstGeom>
          <a:solidFill>
            <a:srgbClr val="FFA63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3</a:t>
            </a:r>
          </a:p>
        </p:txBody>
      </p:sp>
      <p:sp>
        <p:nvSpPr>
          <p:cNvPr id="179" name="Right Arrow 178"/>
          <p:cNvSpPr/>
          <p:nvPr/>
        </p:nvSpPr>
        <p:spPr>
          <a:xfrm>
            <a:off x="8579081" y="3668976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180" name="Picture 17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7354" y="3914376"/>
            <a:ext cx="363165" cy="365760"/>
          </a:xfrm>
          <a:prstGeom prst="rect">
            <a:avLst/>
          </a:prstGeom>
        </p:spPr>
      </p:pic>
      <p:sp>
        <p:nvSpPr>
          <p:cNvPr id="181" name="Oval 180"/>
          <p:cNvSpPr/>
          <p:nvPr/>
        </p:nvSpPr>
        <p:spPr>
          <a:xfrm>
            <a:off x="8241511" y="4042969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82" name="Right Arrow 181"/>
          <p:cNvSpPr/>
          <p:nvPr/>
        </p:nvSpPr>
        <p:spPr>
          <a:xfrm>
            <a:off x="8580754" y="4069824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8166071" y="400887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kern="0" dirty="0">
                <a:solidFill>
                  <a:srgbClr val="FFFFFF"/>
                </a:solidFill>
                <a:cs typeface="Arial"/>
                <a:sym typeface="Arial"/>
              </a:rPr>
              <a:t>14</a:t>
            </a:r>
          </a:p>
        </p:txBody>
      </p:sp>
      <p:sp>
        <p:nvSpPr>
          <p:cNvPr id="184" name="Shape 164"/>
          <p:cNvSpPr/>
          <p:nvPr/>
        </p:nvSpPr>
        <p:spPr>
          <a:xfrm>
            <a:off x="8851395" y="3982724"/>
            <a:ext cx="292608" cy="292608"/>
          </a:xfrm>
          <a:prstGeom prst="ellipse">
            <a:avLst/>
          </a:prstGeom>
          <a:solidFill>
            <a:srgbClr val="F5468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8820358" y="3996384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kern="0" dirty="0">
                <a:solidFill>
                  <a:srgbClr val="FFFFFF"/>
                </a:solidFill>
                <a:cs typeface="Arial"/>
                <a:sym typeface="Arial"/>
              </a:rPr>
              <a:t>15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327734" y="1242477"/>
            <a:ext cx="3682418" cy="307777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US" sz="1400" b="1" kern="0" dirty="0">
                <a:solidFill>
                  <a:srgbClr val="FFFFFF"/>
                </a:solidFill>
                <a:cs typeface="Arial"/>
                <a:sym typeface="Arial"/>
              </a:rPr>
              <a:t>Message Shuffling Phase [ Super step 0 ]</a:t>
            </a:r>
          </a:p>
        </p:txBody>
      </p:sp>
      <p:pic>
        <p:nvPicPr>
          <p:cNvPr id="187" name="Picture 18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7263" y="182437"/>
            <a:ext cx="3734737" cy="180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51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Straight Connector 118"/>
          <p:cNvCxnSpPr>
            <a:stCxn id="33" idx="4"/>
            <a:endCxn id="54" idx="0"/>
          </p:cNvCxnSpPr>
          <p:nvPr/>
        </p:nvCxnSpPr>
        <p:spPr>
          <a:xfrm flipH="1">
            <a:off x="2806801" y="3547088"/>
            <a:ext cx="232614" cy="1034623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61" idx="2"/>
            <a:endCxn id="53" idx="0"/>
          </p:cNvCxnSpPr>
          <p:nvPr/>
        </p:nvCxnSpPr>
        <p:spPr>
          <a:xfrm flipH="1">
            <a:off x="2814743" y="3530776"/>
            <a:ext cx="634576" cy="1045166"/>
          </a:xfrm>
          <a:prstGeom prst="line">
            <a:avLst/>
          </a:prstGeom>
          <a:ln w="3810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32" idx="4"/>
            <a:endCxn id="48" idx="0"/>
          </p:cNvCxnSpPr>
          <p:nvPr/>
        </p:nvCxnSpPr>
        <p:spPr>
          <a:xfrm flipH="1">
            <a:off x="1791361" y="3557268"/>
            <a:ext cx="773175" cy="1033357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0" y="420624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K-Partite Graph Summarization</a:t>
            </a:r>
          </a:p>
          <a:p>
            <a:pPr algn="ctr"/>
            <a:endParaRPr lang="en-US" sz="2800" b="1" kern="0" dirty="0">
              <a:solidFill>
                <a:srgbClr val="000000">
                  <a:lumMod val="65000"/>
                  <a:lumOff val="35000"/>
                </a:srgbClr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42" name="Shape 164"/>
          <p:cNvSpPr/>
          <p:nvPr/>
        </p:nvSpPr>
        <p:spPr>
          <a:xfrm>
            <a:off x="236199" y="4554279"/>
            <a:ext cx="292608" cy="292608"/>
          </a:xfrm>
          <a:prstGeom prst="ellipse">
            <a:avLst/>
          </a:prstGeom>
          <a:solidFill>
            <a:srgbClr val="F3276C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7026" y="4561717"/>
            <a:ext cx="391974" cy="27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200" b="1">
                <a:solidFill>
                  <a:srgbClr val="FFFFFF"/>
                </a:solidFill>
                <a:latin typeface="Lato"/>
                <a:ea typeface="Lato"/>
                <a:cs typeface="Lato"/>
              </a:defRPr>
            </a:lvl1pPr>
          </a:lstStyle>
          <a:p>
            <a:r>
              <a:rPr lang="en-US" kern="0" dirty="0" smtClean="0">
                <a:sym typeface="Arial"/>
              </a:rPr>
              <a:t>11</a:t>
            </a:r>
            <a:endParaRPr lang="en-US" kern="0" dirty="0">
              <a:sym typeface="Arial"/>
            </a:endParaRPr>
          </a:p>
        </p:txBody>
      </p:sp>
      <p:sp>
        <p:nvSpPr>
          <p:cNvPr id="44" name="Shape 164"/>
          <p:cNvSpPr/>
          <p:nvPr/>
        </p:nvSpPr>
        <p:spPr>
          <a:xfrm>
            <a:off x="612968" y="4561381"/>
            <a:ext cx="292608" cy="292608"/>
          </a:xfrm>
          <a:prstGeom prst="ellipse">
            <a:avLst/>
          </a:prstGeom>
          <a:solidFill>
            <a:srgbClr val="F3276C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58589" y="4571920"/>
            <a:ext cx="391974" cy="27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200" b="1">
                <a:solidFill>
                  <a:srgbClr val="FFFFFF"/>
                </a:solidFill>
                <a:latin typeface="Lato"/>
                <a:ea typeface="Lato"/>
                <a:cs typeface="Lato"/>
              </a:defRPr>
            </a:lvl1pPr>
          </a:lstStyle>
          <a:p>
            <a:r>
              <a:rPr lang="en-US" kern="0" dirty="0" smtClean="0">
                <a:sym typeface="Arial"/>
              </a:rPr>
              <a:t>12</a:t>
            </a:r>
            <a:endParaRPr lang="en-US" kern="0" dirty="0">
              <a:sym typeface="Arial"/>
            </a:endParaRPr>
          </a:p>
        </p:txBody>
      </p:sp>
      <p:sp>
        <p:nvSpPr>
          <p:cNvPr id="47" name="Shape 164"/>
          <p:cNvSpPr/>
          <p:nvPr/>
        </p:nvSpPr>
        <p:spPr>
          <a:xfrm>
            <a:off x="1645057" y="4576644"/>
            <a:ext cx="292608" cy="292608"/>
          </a:xfrm>
          <a:prstGeom prst="ellipse">
            <a:avLst/>
          </a:prstGeom>
          <a:solidFill>
            <a:srgbClr val="F3276C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595374" y="4590625"/>
            <a:ext cx="391974" cy="27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200" b="1">
                <a:solidFill>
                  <a:srgbClr val="FFFFFF"/>
                </a:solidFill>
                <a:latin typeface="Lato"/>
                <a:ea typeface="Lato"/>
                <a:cs typeface="Lato"/>
              </a:defRPr>
            </a:lvl1pPr>
          </a:lstStyle>
          <a:p>
            <a:r>
              <a:rPr lang="en-US" kern="0" dirty="0" smtClean="0">
                <a:sym typeface="Arial"/>
              </a:rPr>
              <a:t>13</a:t>
            </a:r>
            <a:endParaRPr lang="en-US" kern="0" dirty="0">
              <a:sym typeface="Arial"/>
            </a:endParaRPr>
          </a:p>
        </p:txBody>
      </p:sp>
      <p:sp>
        <p:nvSpPr>
          <p:cNvPr id="53" name="Shape 164"/>
          <p:cNvSpPr/>
          <p:nvPr/>
        </p:nvSpPr>
        <p:spPr>
          <a:xfrm>
            <a:off x="2668439" y="4575942"/>
            <a:ext cx="292608" cy="292608"/>
          </a:xfrm>
          <a:prstGeom prst="ellipse">
            <a:avLst/>
          </a:prstGeom>
          <a:solidFill>
            <a:srgbClr val="F3276C">
              <a:alpha val="85380"/>
            </a:srgbClr>
          </a:solidFill>
          <a:ln w="38100">
            <a:solidFill>
              <a:schemeClr val="accent3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610814" y="4581711"/>
            <a:ext cx="391974" cy="27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200" b="1">
                <a:solidFill>
                  <a:srgbClr val="FFFFFF"/>
                </a:solidFill>
                <a:latin typeface="Lato"/>
                <a:ea typeface="Lato"/>
                <a:cs typeface="Lato"/>
              </a:defRPr>
            </a:lvl1pPr>
          </a:lstStyle>
          <a:p>
            <a:r>
              <a:rPr lang="en-US" kern="0" dirty="0" smtClean="0">
                <a:sym typeface="Arial"/>
              </a:rPr>
              <a:t>15</a:t>
            </a:r>
            <a:endParaRPr lang="en-US" kern="0" dirty="0">
              <a:sym typeface="Arial"/>
            </a:endParaRPr>
          </a:p>
        </p:txBody>
      </p:sp>
      <p:sp>
        <p:nvSpPr>
          <p:cNvPr id="56" name="Shape 164"/>
          <p:cNvSpPr/>
          <p:nvPr/>
        </p:nvSpPr>
        <p:spPr>
          <a:xfrm>
            <a:off x="3305576" y="4568134"/>
            <a:ext cx="292608" cy="292608"/>
          </a:xfrm>
          <a:prstGeom prst="ellipse">
            <a:avLst/>
          </a:prstGeom>
          <a:solidFill>
            <a:srgbClr val="F3276C">
              <a:alpha val="85380"/>
            </a:srgbClr>
          </a:solidFill>
          <a:ln w="38100">
            <a:solidFill>
              <a:schemeClr val="accent3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261103" y="4581711"/>
            <a:ext cx="391974" cy="27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200" b="1">
                <a:solidFill>
                  <a:srgbClr val="FFFFFF"/>
                </a:solidFill>
                <a:latin typeface="Lato"/>
                <a:ea typeface="Lato"/>
                <a:cs typeface="Lato"/>
              </a:defRPr>
            </a:lvl1pPr>
          </a:lstStyle>
          <a:p>
            <a:r>
              <a:rPr lang="en-US" kern="0" dirty="0" smtClean="0">
                <a:sym typeface="Arial"/>
              </a:rPr>
              <a:t>16</a:t>
            </a:r>
            <a:endParaRPr lang="en-US" kern="0" dirty="0">
              <a:sym typeface="Arial"/>
            </a:endParaRPr>
          </a:p>
        </p:txBody>
      </p:sp>
      <p:cxnSp>
        <p:nvCxnSpPr>
          <p:cNvPr id="73" name="Straight Connector 72"/>
          <p:cNvCxnSpPr>
            <a:endCxn id="29" idx="0"/>
          </p:cNvCxnSpPr>
          <p:nvPr/>
        </p:nvCxnSpPr>
        <p:spPr>
          <a:xfrm>
            <a:off x="384542" y="2261018"/>
            <a:ext cx="0" cy="1000164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endCxn id="31" idx="0"/>
          </p:cNvCxnSpPr>
          <p:nvPr/>
        </p:nvCxnSpPr>
        <p:spPr>
          <a:xfrm>
            <a:off x="384542" y="2261018"/>
            <a:ext cx="474194" cy="1000164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endCxn id="35" idx="0"/>
          </p:cNvCxnSpPr>
          <p:nvPr/>
        </p:nvCxnSpPr>
        <p:spPr>
          <a:xfrm>
            <a:off x="383504" y="2261018"/>
            <a:ext cx="951502" cy="1000164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20" idx="4"/>
            <a:endCxn id="29" idx="0"/>
          </p:cNvCxnSpPr>
          <p:nvPr/>
        </p:nvCxnSpPr>
        <p:spPr>
          <a:xfrm flipH="1">
            <a:off x="384542" y="2261018"/>
            <a:ext cx="563620" cy="1000164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20" idx="4"/>
            <a:endCxn id="35" idx="0"/>
          </p:cNvCxnSpPr>
          <p:nvPr/>
        </p:nvCxnSpPr>
        <p:spPr>
          <a:xfrm>
            <a:off x="948162" y="2261018"/>
            <a:ext cx="386844" cy="1000164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endCxn id="35" idx="0"/>
          </p:cNvCxnSpPr>
          <p:nvPr/>
        </p:nvCxnSpPr>
        <p:spPr>
          <a:xfrm flipH="1">
            <a:off x="1335006" y="2261018"/>
            <a:ext cx="630235" cy="1000164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22" idx="4"/>
            <a:endCxn id="32" idx="0"/>
          </p:cNvCxnSpPr>
          <p:nvPr/>
        </p:nvCxnSpPr>
        <p:spPr>
          <a:xfrm>
            <a:off x="1965241" y="2261018"/>
            <a:ext cx="599295" cy="1003642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22" idx="4"/>
            <a:endCxn id="33" idx="0"/>
          </p:cNvCxnSpPr>
          <p:nvPr/>
        </p:nvCxnSpPr>
        <p:spPr>
          <a:xfrm>
            <a:off x="1965241" y="2261018"/>
            <a:ext cx="1074174" cy="993462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24" idx="4"/>
            <a:endCxn id="32" idx="0"/>
          </p:cNvCxnSpPr>
          <p:nvPr/>
        </p:nvCxnSpPr>
        <p:spPr>
          <a:xfrm>
            <a:off x="2528861" y="2261018"/>
            <a:ext cx="35675" cy="1003642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24" idx="4"/>
            <a:endCxn id="33" idx="0"/>
          </p:cNvCxnSpPr>
          <p:nvPr/>
        </p:nvCxnSpPr>
        <p:spPr>
          <a:xfrm>
            <a:off x="2528861" y="2261018"/>
            <a:ext cx="510554" cy="993462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24" idx="4"/>
            <a:endCxn id="61" idx="0"/>
          </p:cNvCxnSpPr>
          <p:nvPr/>
        </p:nvCxnSpPr>
        <p:spPr>
          <a:xfrm>
            <a:off x="2528861" y="2261018"/>
            <a:ext cx="920458" cy="992759"/>
          </a:xfrm>
          <a:prstGeom prst="line">
            <a:avLst/>
          </a:prstGeom>
          <a:ln w="3810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28" idx="4"/>
            <a:endCxn id="61" idx="0"/>
          </p:cNvCxnSpPr>
          <p:nvPr/>
        </p:nvCxnSpPr>
        <p:spPr>
          <a:xfrm flipH="1">
            <a:off x="3449319" y="2261018"/>
            <a:ext cx="2456" cy="992759"/>
          </a:xfrm>
          <a:prstGeom prst="line">
            <a:avLst/>
          </a:prstGeom>
          <a:ln w="3810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29" idx="4"/>
            <a:endCxn id="2" idx="0"/>
          </p:cNvCxnSpPr>
          <p:nvPr/>
        </p:nvCxnSpPr>
        <p:spPr>
          <a:xfrm flipH="1">
            <a:off x="383013" y="3553790"/>
            <a:ext cx="1529" cy="1007927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31" idx="4"/>
            <a:endCxn id="2" idx="0"/>
          </p:cNvCxnSpPr>
          <p:nvPr/>
        </p:nvCxnSpPr>
        <p:spPr>
          <a:xfrm flipH="1">
            <a:off x="383013" y="3553790"/>
            <a:ext cx="475723" cy="1007927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31" idx="4"/>
            <a:endCxn id="45" idx="0"/>
          </p:cNvCxnSpPr>
          <p:nvPr/>
        </p:nvCxnSpPr>
        <p:spPr>
          <a:xfrm flipH="1">
            <a:off x="754576" y="3553790"/>
            <a:ext cx="104160" cy="1018130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29" idx="4"/>
            <a:endCxn id="45" idx="0"/>
          </p:cNvCxnSpPr>
          <p:nvPr/>
        </p:nvCxnSpPr>
        <p:spPr>
          <a:xfrm>
            <a:off x="384542" y="3553790"/>
            <a:ext cx="370034" cy="1018130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35" idx="4"/>
            <a:endCxn id="45" idx="0"/>
          </p:cNvCxnSpPr>
          <p:nvPr/>
        </p:nvCxnSpPr>
        <p:spPr>
          <a:xfrm flipH="1">
            <a:off x="754576" y="3553790"/>
            <a:ext cx="580430" cy="1018130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32" idx="4"/>
            <a:endCxn id="51" idx="0"/>
          </p:cNvCxnSpPr>
          <p:nvPr/>
        </p:nvCxnSpPr>
        <p:spPr>
          <a:xfrm flipH="1">
            <a:off x="2402076" y="3557268"/>
            <a:ext cx="162460" cy="1044766"/>
          </a:xfrm>
          <a:prstGeom prst="line">
            <a:avLst/>
          </a:prstGeom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33" idx="4"/>
            <a:endCxn id="51" idx="0"/>
          </p:cNvCxnSpPr>
          <p:nvPr/>
        </p:nvCxnSpPr>
        <p:spPr>
          <a:xfrm flipH="1">
            <a:off x="2402076" y="3547088"/>
            <a:ext cx="637339" cy="1054946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61" idx="2"/>
            <a:endCxn id="51" idx="0"/>
          </p:cNvCxnSpPr>
          <p:nvPr/>
        </p:nvCxnSpPr>
        <p:spPr>
          <a:xfrm flipH="1">
            <a:off x="2402076" y="3530776"/>
            <a:ext cx="1047243" cy="1071258"/>
          </a:xfrm>
          <a:prstGeom prst="line">
            <a:avLst/>
          </a:prstGeom>
          <a:ln w="3810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61" idx="2"/>
            <a:endCxn id="57" idx="0"/>
          </p:cNvCxnSpPr>
          <p:nvPr/>
        </p:nvCxnSpPr>
        <p:spPr>
          <a:xfrm>
            <a:off x="3449319" y="3530776"/>
            <a:ext cx="7771" cy="1050935"/>
          </a:xfrm>
          <a:prstGeom prst="line">
            <a:avLst/>
          </a:prstGeom>
          <a:ln w="3810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735" y="1925705"/>
            <a:ext cx="363165" cy="365760"/>
          </a:xfrm>
          <a:prstGeom prst="rect">
            <a:avLst/>
          </a:prstGeom>
        </p:spPr>
      </p:pic>
      <p:sp>
        <p:nvSpPr>
          <p:cNvPr id="74" name="Oval 73"/>
          <p:cNvSpPr/>
          <p:nvPr/>
        </p:nvSpPr>
        <p:spPr>
          <a:xfrm>
            <a:off x="4396892" y="2054298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5</a:t>
            </a:r>
          </a:p>
        </p:txBody>
      </p:sp>
      <p:sp>
        <p:nvSpPr>
          <p:cNvPr id="76" name="Shape 164"/>
          <p:cNvSpPr/>
          <p:nvPr/>
        </p:nvSpPr>
        <p:spPr>
          <a:xfrm>
            <a:off x="5014773" y="1998857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6</a:t>
            </a:r>
          </a:p>
        </p:txBody>
      </p:sp>
      <p:sp>
        <p:nvSpPr>
          <p:cNvPr id="78" name="Right Arrow 77"/>
          <p:cNvSpPr/>
          <p:nvPr/>
        </p:nvSpPr>
        <p:spPr>
          <a:xfrm>
            <a:off x="4736135" y="2081153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157" y="2281234"/>
            <a:ext cx="363165" cy="365760"/>
          </a:xfrm>
          <a:prstGeom prst="rect">
            <a:avLst/>
          </a:prstGeom>
        </p:spPr>
      </p:pic>
      <p:sp>
        <p:nvSpPr>
          <p:cNvPr id="82" name="Oval 81"/>
          <p:cNvSpPr/>
          <p:nvPr/>
        </p:nvSpPr>
        <p:spPr>
          <a:xfrm>
            <a:off x="4396314" y="2409827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5</a:t>
            </a:r>
          </a:p>
        </p:txBody>
      </p:sp>
      <p:sp>
        <p:nvSpPr>
          <p:cNvPr id="84" name="Shape 164"/>
          <p:cNvSpPr/>
          <p:nvPr/>
        </p:nvSpPr>
        <p:spPr>
          <a:xfrm>
            <a:off x="5014195" y="2354386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7</a:t>
            </a:r>
          </a:p>
        </p:txBody>
      </p:sp>
      <p:sp>
        <p:nvSpPr>
          <p:cNvPr id="86" name="Right Arrow 85"/>
          <p:cNvSpPr/>
          <p:nvPr/>
        </p:nvSpPr>
        <p:spPr>
          <a:xfrm>
            <a:off x="4735557" y="2436682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157" y="2709502"/>
            <a:ext cx="363165" cy="365760"/>
          </a:xfrm>
          <a:prstGeom prst="rect">
            <a:avLst/>
          </a:prstGeom>
        </p:spPr>
      </p:pic>
      <p:sp>
        <p:nvSpPr>
          <p:cNvPr id="88" name="Oval 87"/>
          <p:cNvSpPr/>
          <p:nvPr/>
        </p:nvSpPr>
        <p:spPr>
          <a:xfrm>
            <a:off x="4396314" y="2838095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6</a:t>
            </a:r>
          </a:p>
        </p:txBody>
      </p:sp>
      <p:sp>
        <p:nvSpPr>
          <p:cNvPr id="90" name="Shape 164"/>
          <p:cNvSpPr/>
          <p:nvPr/>
        </p:nvSpPr>
        <p:spPr>
          <a:xfrm>
            <a:off x="5014195" y="2782654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7</a:t>
            </a:r>
          </a:p>
        </p:txBody>
      </p:sp>
      <p:sp>
        <p:nvSpPr>
          <p:cNvPr id="92" name="Right Arrow 91"/>
          <p:cNvSpPr/>
          <p:nvPr/>
        </p:nvSpPr>
        <p:spPr>
          <a:xfrm>
            <a:off x="4735557" y="2864950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4" name="Shape 164"/>
          <p:cNvSpPr/>
          <p:nvPr/>
        </p:nvSpPr>
        <p:spPr>
          <a:xfrm>
            <a:off x="238238" y="1968410"/>
            <a:ext cx="292608" cy="292608"/>
          </a:xfrm>
          <a:prstGeom prst="ellipse">
            <a:avLst/>
          </a:prstGeom>
          <a:solidFill>
            <a:srgbClr val="FF9715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0</a:t>
            </a:r>
          </a:p>
        </p:txBody>
      </p:sp>
      <p:sp>
        <p:nvSpPr>
          <p:cNvPr id="20" name="Shape 164"/>
          <p:cNvSpPr/>
          <p:nvPr/>
        </p:nvSpPr>
        <p:spPr>
          <a:xfrm>
            <a:off x="801858" y="1968410"/>
            <a:ext cx="292608" cy="292608"/>
          </a:xfrm>
          <a:prstGeom prst="ellipse">
            <a:avLst/>
          </a:prstGeom>
          <a:solidFill>
            <a:srgbClr val="FF9715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</a:t>
            </a:r>
          </a:p>
        </p:txBody>
      </p:sp>
      <p:pic>
        <p:nvPicPr>
          <p:cNvPr id="93" name="Picture 9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712" y="1925705"/>
            <a:ext cx="363165" cy="365760"/>
          </a:xfrm>
          <a:prstGeom prst="rect">
            <a:avLst/>
          </a:prstGeom>
        </p:spPr>
      </p:pic>
      <p:sp>
        <p:nvSpPr>
          <p:cNvPr id="94" name="Oval 93"/>
          <p:cNvSpPr/>
          <p:nvPr/>
        </p:nvSpPr>
        <p:spPr>
          <a:xfrm>
            <a:off x="5682869" y="2054298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5</a:t>
            </a:r>
          </a:p>
        </p:txBody>
      </p:sp>
      <p:sp>
        <p:nvSpPr>
          <p:cNvPr id="96" name="Shape 164"/>
          <p:cNvSpPr/>
          <p:nvPr/>
        </p:nvSpPr>
        <p:spPr>
          <a:xfrm>
            <a:off x="6300750" y="1998857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7</a:t>
            </a:r>
          </a:p>
        </p:txBody>
      </p:sp>
      <p:sp>
        <p:nvSpPr>
          <p:cNvPr id="98" name="Right Arrow 97"/>
          <p:cNvSpPr/>
          <p:nvPr/>
        </p:nvSpPr>
        <p:spPr>
          <a:xfrm>
            <a:off x="6022112" y="2081153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809" y="1925705"/>
            <a:ext cx="363165" cy="365760"/>
          </a:xfrm>
          <a:prstGeom prst="rect">
            <a:avLst/>
          </a:prstGeom>
        </p:spPr>
      </p:pic>
      <p:sp>
        <p:nvSpPr>
          <p:cNvPr id="102" name="Oval 101"/>
          <p:cNvSpPr/>
          <p:nvPr/>
        </p:nvSpPr>
        <p:spPr>
          <a:xfrm>
            <a:off x="7036966" y="2054298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7</a:t>
            </a:r>
          </a:p>
        </p:txBody>
      </p:sp>
      <p:sp>
        <p:nvSpPr>
          <p:cNvPr id="104" name="Shape 164"/>
          <p:cNvSpPr/>
          <p:nvPr/>
        </p:nvSpPr>
        <p:spPr>
          <a:xfrm>
            <a:off x="7654847" y="1998857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8</a:t>
            </a:r>
          </a:p>
        </p:txBody>
      </p:sp>
      <p:sp>
        <p:nvSpPr>
          <p:cNvPr id="106" name="Right Arrow 105"/>
          <p:cNvSpPr/>
          <p:nvPr/>
        </p:nvSpPr>
        <p:spPr>
          <a:xfrm>
            <a:off x="7376209" y="2081153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108" name="Picture 10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231" y="2281234"/>
            <a:ext cx="363165" cy="365760"/>
          </a:xfrm>
          <a:prstGeom prst="rect">
            <a:avLst/>
          </a:prstGeom>
        </p:spPr>
      </p:pic>
      <p:sp>
        <p:nvSpPr>
          <p:cNvPr id="110" name="Oval 109"/>
          <p:cNvSpPr/>
          <p:nvPr/>
        </p:nvSpPr>
        <p:spPr>
          <a:xfrm>
            <a:off x="7036388" y="2409827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7</a:t>
            </a:r>
          </a:p>
        </p:txBody>
      </p:sp>
      <p:sp>
        <p:nvSpPr>
          <p:cNvPr id="112" name="Shape 164"/>
          <p:cNvSpPr/>
          <p:nvPr/>
        </p:nvSpPr>
        <p:spPr>
          <a:xfrm>
            <a:off x="7654269" y="2354386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9</a:t>
            </a:r>
          </a:p>
        </p:txBody>
      </p:sp>
      <p:sp>
        <p:nvSpPr>
          <p:cNvPr id="113" name="Right Arrow 112"/>
          <p:cNvSpPr/>
          <p:nvPr/>
        </p:nvSpPr>
        <p:spPr>
          <a:xfrm>
            <a:off x="7375631" y="2436682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231" y="2709502"/>
            <a:ext cx="363165" cy="365760"/>
          </a:xfrm>
          <a:prstGeom prst="rect">
            <a:avLst/>
          </a:prstGeom>
        </p:spPr>
      </p:pic>
      <p:sp>
        <p:nvSpPr>
          <p:cNvPr id="116" name="Oval 115"/>
          <p:cNvSpPr/>
          <p:nvPr/>
        </p:nvSpPr>
        <p:spPr>
          <a:xfrm>
            <a:off x="7036388" y="2838095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8</a:t>
            </a:r>
          </a:p>
        </p:txBody>
      </p:sp>
      <p:sp>
        <p:nvSpPr>
          <p:cNvPr id="118" name="Shape 164"/>
          <p:cNvSpPr/>
          <p:nvPr/>
        </p:nvSpPr>
        <p:spPr>
          <a:xfrm>
            <a:off x="7654269" y="2782654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9</a:t>
            </a:r>
          </a:p>
        </p:txBody>
      </p:sp>
      <p:sp>
        <p:nvSpPr>
          <p:cNvPr id="120" name="Right Arrow 119"/>
          <p:cNvSpPr/>
          <p:nvPr/>
        </p:nvSpPr>
        <p:spPr>
          <a:xfrm>
            <a:off x="7375631" y="2864950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2" name="Shape 164"/>
          <p:cNvSpPr/>
          <p:nvPr/>
        </p:nvSpPr>
        <p:spPr>
          <a:xfrm>
            <a:off x="1818937" y="1968410"/>
            <a:ext cx="292608" cy="292608"/>
          </a:xfrm>
          <a:prstGeom prst="ellipse">
            <a:avLst/>
          </a:prstGeom>
          <a:solidFill>
            <a:srgbClr val="FF9715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</a:t>
            </a:r>
          </a:p>
        </p:txBody>
      </p:sp>
      <p:sp>
        <p:nvSpPr>
          <p:cNvPr id="32" name="Shape 164"/>
          <p:cNvSpPr/>
          <p:nvPr/>
        </p:nvSpPr>
        <p:spPr>
          <a:xfrm>
            <a:off x="2418232" y="3264660"/>
            <a:ext cx="292608" cy="292608"/>
          </a:xfrm>
          <a:prstGeom prst="ellipse">
            <a:avLst/>
          </a:prstGeom>
          <a:solidFill>
            <a:srgbClr val="91D5FD"/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8</a:t>
            </a:r>
          </a:p>
        </p:txBody>
      </p:sp>
      <p:sp>
        <p:nvSpPr>
          <p:cNvPr id="33" name="Shape 164"/>
          <p:cNvSpPr/>
          <p:nvPr/>
        </p:nvSpPr>
        <p:spPr>
          <a:xfrm>
            <a:off x="2893111" y="3254480"/>
            <a:ext cx="292608" cy="292608"/>
          </a:xfrm>
          <a:prstGeom prst="ellipse">
            <a:avLst/>
          </a:prstGeom>
          <a:solidFill>
            <a:srgbClr val="91D5FD"/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9</a:t>
            </a:r>
          </a:p>
        </p:txBody>
      </p:sp>
      <p:sp>
        <p:nvSpPr>
          <p:cNvPr id="24" name="Shape 164"/>
          <p:cNvSpPr/>
          <p:nvPr/>
        </p:nvSpPr>
        <p:spPr>
          <a:xfrm>
            <a:off x="2382557" y="1968410"/>
            <a:ext cx="292608" cy="292608"/>
          </a:xfrm>
          <a:prstGeom prst="ellipse">
            <a:avLst/>
          </a:prstGeom>
          <a:solidFill>
            <a:srgbClr val="FF9715">
              <a:alpha val="85380"/>
            </a:srgbClr>
          </a:solidFill>
          <a:ln w="38100">
            <a:solidFill>
              <a:schemeClr val="accent3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3</a:t>
            </a:r>
          </a:p>
        </p:txBody>
      </p:sp>
      <p:sp>
        <p:nvSpPr>
          <p:cNvPr id="60" name="Shape 164"/>
          <p:cNvSpPr/>
          <p:nvPr/>
        </p:nvSpPr>
        <p:spPr>
          <a:xfrm>
            <a:off x="3305471" y="3246665"/>
            <a:ext cx="292608" cy="292608"/>
          </a:xfrm>
          <a:prstGeom prst="ellipse">
            <a:avLst/>
          </a:prstGeom>
          <a:solidFill>
            <a:srgbClr val="91D5FD">
              <a:alpha val="85380"/>
            </a:srgbClr>
          </a:solidFill>
          <a:ln w="38100">
            <a:solidFill>
              <a:srgbClr val="C00000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253332" y="3253777"/>
            <a:ext cx="391974" cy="27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200" b="1">
                <a:solidFill>
                  <a:srgbClr val="FFFFFF"/>
                </a:solidFill>
                <a:latin typeface="Lato"/>
                <a:ea typeface="Lato"/>
                <a:cs typeface="Lato"/>
              </a:defRPr>
            </a:lvl1pPr>
          </a:lstStyle>
          <a:p>
            <a:r>
              <a:rPr lang="en-US" kern="0" dirty="0" smtClean="0">
                <a:sym typeface="Arial"/>
              </a:rPr>
              <a:t>10</a:t>
            </a:r>
            <a:endParaRPr lang="en-US" kern="0" dirty="0">
              <a:sym typeface="Arial"/>
            </a:endParaRPr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8786" y="1925705"/>
            <a:ext cx="363165" cy="365760"/>
          </a:xfrm>
          <a:prstGeom prst="rect">
            <a:avLst/>
          </a:prstGeom>
        </p:spPr>
      </p:pic>
      <p:sp>
        <p:nvSpPr>
          <p:cNvPr id="123" name="Oval 122"/>
          <p:cNvSpPr/>
          <p:nvPr/>
        </p:nvSpPr>
        <p:spPr>
          <a:xfrm>
            <a:off x="8322943" y="2054298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8</a:t>
            </a:r>
          </a:p>
        </p:txBody>
      </p:sp>
      <p:sp>
        <p:nvSpPr>
          <p:cNvPr id="124" name="Shape 164"/>
          <p:cNvSpPr/>
          <p:nvPr/>
        </p:nvSpPr>
        <p:spPr>
          <a:xfrm>
            <a:off x="8940824" y="1998857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9</a:t>
            </a:r>
          </a:p>
        </p:txBody>
      </p:sp>
      <p:sp>
        <p:nvSpPr>
          <p:cNvPr id="126" name="Right Arrow 125"/>
          <p:cNvSpPr/>
          <p:nvPr/>
        </p:nvSpPr>
        <p:spPr>
          <a:xfrm>
            <a:off x="8662186" y="2081153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128" name="Picture 1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8208" y="2281234"/>
            <a:ext cx="363165" cy="365760"/>
          </a:xfrm>
          <a:prstGeom prst="rect">
            <a:avLst/>
          </a:prstGeom>
        </p:spPr>
      </p:pic>
      <p:sp>
        <p:nvSpPr>
          <p:cNvPr id="129" name="Oval 128"/>
          <p:cNvSpPr/>
          <p:nvPr/>
        </p:nvSpPr>
        <p:spPr>
          <a:xfrm>
            <a:off x="8322365" y="2409827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8</a:t>
            </a:r>
          </a:p>
        </p:txBody>
      </p:sp>
      <p:sp>
        <p:nvSpPr>
          <p:cNvPr id="130" name="Shape 164"/>
          <p:cNvSpPr/>
          <p:nvPr/>
        </p:nvSpPr>
        <p:spPr>
          <a:xfrm>
            <a:off x="8940246" y="2354386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Right Arrow 130"/>
          <p:cNvSpPr/>
          <p:nvPr/>
        </p:nvSpPr>
        <p:spPr>
          <a:xfrm>
            <a:off x="8661608" y="2436682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132" name="Picture 1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8208" y="2709502"/>
            <a:ext cx="363165" cy="365760"/>
          </a:xfrm>
          <a:prstGeom prst="rect">
            <a:avLst/>
          </a:prstGeom>
        </p:spPr>
      </p:pic>
      <p:sp>
        <p:nvSpPr>
          <p:cNvPr id="133" name="Oval 132"/>
          <p:cNvSpPr/>
          <p:nvPr/>
        </p:nvSpPr>
        <p:spPr>
          <a:xfrm>
            <a:off x="8322365" y="2838095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9</a:t>
            </a:r>
          </a:p>
        </p:txBody>
      </p:sp>
      <p:sp>
        <p:nvSpPr>
          <p:cNvPr id="134" name="Shape 164"/>
          <p:cNvSpPr/>
          <p:nvPr/>
        </p:nvSpPr>
        <p:spPr>
          <a:xfrm>
            <a:off x="8940246" y="2782654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Right Arrow 134"/>
          <p:cNvSpPr/>
          <p:nvPr/>
        </p:nvSpPr>
        <p:spPr>
          <a:xfrm>
            <a:off x="8661608" y="2864950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8895110" y="2358902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kern="0" dirty="0">
                <a:solidFill>
                  <a:srgbClr val="FFFFFF"/>
                </a:solidFill>
                <a:cs typeface="Arial"/>
                <a:sym typeface="Arial"/>
              </a:rPr>
              <a:t>10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8907076" y="2797077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kern="0" dirty="0">
                <a:solidFill>
                  <a:srgbClr val="FFFFFF"/>
                </a:solidFill>
                <a:cs typeface="Arial"/>
                <a:sym typeface="Arial"/>
              </a:rPr>
              <a:t>10</a:t>
            </a:r>
          </a:p>
        </p:txBody>
      </p:sp>
      <p:sp>
        <p:nvSpPr>
          <p:cNvPr id="28" name="Shape 164"/>
          <p:cNvSpPr/>
          <p:nvPr/>
        </p:nvSpPr>
        <p:spPr>
          <a:xfrm>
            <a:off x="3305471" y="1968410"/>
            <a:ext cx="292608" cy="292608"/>
          </a:xfrm>
          <a:prstGeom prst="ellipse">
            <a:avLst/>
          </a:prstGeom>
          <a:solidFill>
            <a:srgbClr val="FF9715">
              <a:alpha val="85380"/>
            </a:srgbClr>
          </a:solidFill>
          <a:ln w="38100">
            <a:solidFill>
              <a:schemeClr val="accent3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4</a:t>
            </a:r>
          </a:p>
        </p:txBody>
      </p:sp>
      <p:sp>
        <p:nvSpPr>
          <p:cNvPr id="29" name="Shape 164"/>
          <p:cNvSpPr/>
          <p:nvPr/>
        </p:nvSpPr>
        <p:spPr>
          <a:xfrm>
            <a:off x="238238" y="3261182"/>
            <a:ext cx="292608" cy="292608"/>
          </a:xfrm>
          <a:prstGeom prst="ellipse">
            <a:avLst/>
          </a:prstGeom>
          <a:solidFill>
            <a:srgbClr val="91D5FD"/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5</a:t>
            </a:r>
          </a:p>
        </p:txBody>
      </p:sp>
      <p:pic>
        <p:nvPicPr>
          <p:cNvPr id="147" name="Picture 1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3715" y="1968410"/>
            <a:ext cx="363165" cy="365760"/>
          </a:xfrm>
          <a:prstGeom prst="rect">
            <a:avLst/>
          </a:prstGeom>
        </p:spPr>
      </p:pic>
      <p:sp>
        <p:nvSpPr>
          <p:cNvPr id="148" name="Oval 147"/>
          <p:cNvSpPr/>
          <p:nvPr/>
        </p:nvSpPr>
        <p:spPr>
          <a:xfrm>
            <a:off x="9807872" y="2097003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0</a:t>
            </a:r>
          </a:p>
        </p:txBody>
      </p:sp>
      <p:sp>
        <p:nvSpPr>
          <p:cNvPr id="149" name="Shape 164"/>
          <p:cNvSpPr/>
          <p:nvPr/>
        </p:nvSpPr>
        <p:spPr>
          <a:xfrm>
            <a:off x="10425753" y="2041562"/>
            <a:ext cx="292608" cy="292608"/>
          </a:xfrm>
          <a:prstGeom prst="ellipse">
            <a:avLst/>
          </a:prstGeom>
          <a:solidFill>
            <a:srgbClr val="FFA63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</a:t>
            </a:r>
          </a:p>
        </p:txBody>
      </p:sp>
      <p:sp>
        <p:nvSpPr>
          <p:cNvPr id="150" name="Right Arrow 149"/>
          <p:cNvSpPr/>
          <p:nvPr/>
        </p:nvSpPr>
        <p:spPr>
          <a:xfrm>
            <a:off x="10147115" y="2123858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151" name="Picture 1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6164" y="2423647"/>
            <a:ext cx="363165" cy="365760"/>
          </a:xfrm>
          <a:prstGeom prst="rect">
            <a:avLst/>
          </a:prstGeom>
        </p:spPr>
      </p:pic>
      <p:sp>
        <p:nvSpPr>
          <p:cNvPr id="152" name="Oval 151"/>
          <p:cNvSpPr/>
          <p:nvPr/>
        </p:nvSpPr>
        <p:spPr>
          <a:xfrm>
            <a:off x="9800321" y="2552240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53" name="Right Arrow 152"/>
          <p:cNvSpPr/>
          <p:nvPr/>
        </p:nvSpPr>
        <p:spPr>
          <a:xfrm>
            <a:off x="10139564" y="2579095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9724881" y="2518145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kern="0" dirty="0">
                <a:solidFill>
                  <a:srgbClr val="FFFFFF"/>
                </a:solidFill>
                <a:cs typeface="Arial"/>
                <a:sym typeface="Arial"/>
              </a:rPr>
              <a:t>11</a:t>
            </a:r>
          </a:p>
        </p:txBody>
      </p:sp>
      <p:sp>
        <p:nvSpPr>
          <p:cNvPr id="155" name="Shape 164"/>
          <p:cNvSpPr/>
          <p:nvPr/>
        </p:nvSpPr>
        <p:spPr>
          <a:xfrm>
            <a:off x="10410205" y="2491995"/>
            <a:ext cx="292608" cy="292608"/>
          </a:xfrm>
          <a:prstGeom prst="ellipse">
            <a:avLst/>
          </a:prstGeom>
          <a:solidFill>
            <a:srgbClr val="F5468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10379168" y="2505655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kern="0" dirty="0">
                <a:solidFill>
                  <a:srgbClr val="FFFFFF"/>
                </a:solidFill>
                <a:cs typeface="Arial"/>
                <a:sym typeface="Arial"/>
              </a:rPr>
              <a:t>12</a:t>
            </a:r>
          </a:p>
        </p:txBody>
      </p:sp>
      <p:sp>
        <p:nvSpPr>
          <p:cNvPr id="31" name="Shape 164"/>
          <p:cNvSpPr/>
          <p:nvPr/>
        </p:nvSpPr>
        <p:spPr>
          <a:xfrm>
            <a:off x="712432" y="3261182"/>
            <a:ext cx="292608" cy="292608"/>
          </a:xfrm>
          <a:prstGeom prst="ellipse">
            <a:avLst/>
          </a:prstGeom>
          <a:solidFill>
            <a:srgbClr val="91D5FD"/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6</a:t>
            </a:r>
          </a:p>
        </p:txBody>
      </p:sp>
      <p:pic>
        <p:nvPicPr>
          <p:cNvPr id="138" name="Picture 1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157" y="3399780"/>
            <a:ext cx="363165" cy="365760"/>
          </a:xfrm>
          <a:prstGeom prst="rect">
            <a:avLst/>
          </a:prstGeom>
        </p:spPr>
      </p:pic>
      <p:sp>
        <p:nvSpPr>
          <p:cNvPr id="139" name="Oval 138"/>
          <p:cNvSpPr/>
          <p:nvPr/>
        </p:nvSpPr>
        <p:spPr>
          <a:xfrm>
            <a:off x="4396314" y="3528373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40" name="Right Arrow 139"/>
          <p:cNvSpPr/>
          <p:nvPr/>
        </p:nvSpPr>
        <p:spPr>
          <a:xfrm>
            <a:off x="4735557" y="3555228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4320874" y="3494278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kern="0" dirty="0">
                <a:solidFill>
                  <a:srgbClr val="FFFFFF"/>
                </a:solidFill>
                <a:cs typeface="Arial"/>
                <a:sym typeface="Arial"/>
              </a:rPr>
              <a:t>11</a:t>
            </a:r>
          </a:p>
        </p:txBody>
      </p:sp>
      <p:sp>
        <p:nvSpPr>
          <p:cNvPr id="142" name="Shape 164"/>
          <p:cNvSpPr/>
          <p:nvPr/>
        </p:nvSpPr>
        <p:spPr>
          <a:xfrm>
            <a:off x="5006198" y="3468128"/>
            <a:ext cx="292608" cy="292608"/>
          </a:xfrm>
          <a:prstGeom prst="ellipse">
            <a:avLst/>
          </a:prstGeom>
          <a:solidFill>
            <a:srgbClr val="F5468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4975161" y="3481788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kern="0" dirty="0">
                <a:solidFill>
                  <a:srgbClr val="FFFFFF"/>
                </a:solidFill>
                <a:cs typeface="Arial"/>
                <a:sym typeface="Arial"/>
              </a:rPr>
              <a:t>12</a:t>
            </a:r>
          </a:p>
        </p:txBody>
      </p:sp>
      <p:sp>
        <p:nvSpPr>
          <p:cNvPr id="35" name="Shape 164"/>
          <p:cNvSpPr/>
          <p:nvPr/>
        </p:nvSpPr>
        <p:spPr>
          <a:xfrm>
            <a:off x="1188702" y="3261182"/>
            <a:ext cx="292608" cy="292608"/>
          </a:xfrm>
          <a:prstGeom prst="ellipse">
            <a:avLst/>
          </a:prstGeom>
          <a:solidFill>
            <a:srgbClr val="91D5FD"/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7</a:t>
            </a:r>
          </a:p>
        </p:txBody>
      </p:sp>
      <p:pic>
        <p:nvPicPr>
          <p:cNvPr id="144" name="Picture 1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712" y="4243152"/>
            <a:ext cx="363165" cy="365760"/>
          </a:xfrm>
          <a:prstGeom prst="rect">
            <a:avLst/>
          </a:prstGeom>
        </p:spPr>
      </p:pic>
      <p:sp>
        <p:nvSpPr>
          <p:cNvPr id="145" name="Oval 144"/>
          <p:cNvSpPr/>
          <p:nvPr/>
        </p:nvSpPr>
        <p:spPr>
          <a:xfrm>
            <a:off x="5682869" y="4371745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1</a:t>
            </a:r>
          </a:p>
        </p:txBody>
      </p:sp>
      <p:sp>
        <p:nvSpPr>
          <p:cNvPr id="146" name="Shape 164"/>
          <p:cNvSpPr/>
          <p:nvPr/>
        </p:nvSpPr>
        <p:spPr>
          <a:xfrm>
            <a:off x="6300750" y="4316304"/>
            <a:ext cx="292608" cy="292608"/>
          </a:xfrm>
          <a:prstGeom prst="ellipse">
            <a:avLst/>
          </a:prstGeom>
          <a:solidFill>
            <a:srgbClr val="FFA63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</a:t>
            </a:r>
          </a:p>
        </p:txBody>
      </p:sp>
      <p:sp>
        <p:nvSpPr>
          <p:cNvPr id="157" name="Right Arrow 156"/>
          <p:cNvSpPr/>
          <p:nvPr/>
        </p:nvSpPr>
        <p:spPr>
          <a:xfrm>
            <a:off x="6022112" y="4398600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158" name="Picture 1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712" y="3448004"/>
            <a:ext cx="363165" cy="365760"/>
          </a:xfrm>
          <a:prstGeom prst="rect">
            <a:avLst/>
          </a:prstGeom>
        </p:spPr>
      </p:pic>
      <p:sp>
        <p:nvSpPr>
          <p:cNvPr id="159" name="Oval 158"/>
          <p:cNvSpPr/>
          <p:nvPr/>
        </p:nvSpPr>
        <p:spPr>
          <a:xfrm>
            <a:off x="5682869" y="3576597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0</a:t>
            </a:r>
          </a:p>
        </p:txBody>
      </p:sp>
      <p:sp>
        <p:nvSpPr>
          <p:cNvPr id="160" name="Shape 164"/>
          <p:cNvSpPr/>
          <p:nvPr/>
        </p:nvSpPr>
        <p:spPr>
          <a:xfrm>
            <a:off x="6300750" y="3521156"/>
            <a:ext cx="292608" cy="292608"/>
          </a:xfrm>
          <a:prstGeom prst="ellipse">
            <a:avLst/>
          </a:prstGeom>
          <a:solidFill>
            <a:srgbClr val="FFA63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</a:t>
            </a:r>
          </a:p>
        </p:txBody>
      </p:sp>
      <p:sp>
        <p:nvSpPr>
          <p:cNvPr id="161" name="Right Arrow 160"/>
          <p:cNvSpPr/>
          <p:nvPr/>
        </p:nvSpPr>
        <p:spPr>
          <a:xfrm>
            <a:off x="6022112" y="3603452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162" name="Picture 1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712" y="3845578"/>
            <a:ext cx="363165" cy="365760"/>
          </a:xfrm>
          <a:prstGeom prst="rect">
            <a:avLst/>
          </a:prstGeom>
        </p:spPr>
      </p:pic>
      <p:sp>
        <p:nvSpPr>
          <p:cNvPr id="163" name="Oval 162"/>
          <p:cNvSpPr/>
          <p:nvPr/>
        </p:nvSpPr>
        <p:spPr>
          <a:xfrm>
            <a:off x="5682869" y="3974171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0</a:t>
            </a:r>
          </a:p>
        </p:txBody>
      </p:sp>
      <p:sp>
        <p:nvSpPr>
          <p:cNvPr id="164" name="Shape 164"/>
          <p:cNvSpPr/>
          <p:nvPr/>
        </p:nvSpPr>
        <p:spPr>
          <a:xfrm>
            <a:off x="6300750" y="3918730"/>
            <a:ext cx="292608" cy="292608"/>
          </a:xfrm>
          <a:prstGeom prst="ellipse">
            <a:avLst/>
          </a:prstGeom>
          <a:solidFill>
            <a:srgbClr val="FFA63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</a:t>
            </a:r>
          </a:p>
        </p:txBody>
      </p:sp>
      <p:sp>
        <p:nvSpPr>
          <p:cNvPr id="165" name="Right Arrow 164"/>
          <p:cNvSpPr/>
          <p:nvPr/>
        </p:nvSpPr>
        <p:spPr>
          <a:xfrm>
            <a:off x="6022112" y="4001026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50" name="Shape 164"/>
          <p:cNvSpPr/>
          <p:nvPr/>
        </p:nvSpPr>
        <p:spPr>
          <a:xfrm>
            <a:off x="2266191" y="4593304"/>
            <a:ext cx="292608" cy="292608"/>
          </a:xfrm>
          <a:prstGeom prst="ellipse">
            <a:avLst/>
          </a:prstGeom>
          <a:solidFill>
            <a:srgbClr val="F3276C">
              <a:alpha val="85380"/>
            </a:srgbClr>
          </a:solidFill>
          <a:ln w="38100">
            <a:solidFill>
              <a:schemeClr val="accent3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206089" y="4602034"/>
            <a:ext cx="391974" cy="27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200" b="1">
                <a:solidFill>
                  <a:srgbClr val="FFFFFF"/>
                </a:solidFill>
                <a:latin typeface="Lato"/>
                <a:ea typeface="Lato"/>
                <a:cs typeface="Lato"/>
              </a:defRPr>
            </a:lvl1pPr>
          </a:lstStyle>
          <a:p>
            <a:r>
              <a:rPr lang="en-US" kern="0" dirty="0" smtClean="0">
                <a:sym typeface="Arial"/>
              </a:rPr>
              <a:t>14</a:t>
            </a:r>
            <a:endParaRPr lang="en-US" kern="0" dirty="0">
              <a:sym typeface="Arial"/>
            </a:endParaRPr>
          </a:p>
        </p:txBody>
      </p:sp>
      <p:pic>
        <p:nvPicPr>
          <p:cNvPr id="166" name="Picture 1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0944" y="3476525"/>
            <a:ext cx="363165" cy="365760"/>
          </a:xfrm>
          <a:prstGeom prst="rect">
            <a:avLst/>
          </a:prstGeom>
        </p:spPr>
      </p:pic>
      <p:sp>
        <p:nvSpPr>
          <p:cNvPr id="167" name="Oval 166"/>
          <p:cNvSpPr/>
          <p:nvPr/>
        </p:nvSpPr>
        <p:spPr>
          <a:xfrm>
            <a:off x="6985101" y="3605118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2</a:t>
            </a:r>
          </a:p>
        </p:txBody>
      </p:sp>
      <p:sp>
        <p:nvSpPr>
          <p:cNvPr id="168" name="Shape 164"/>
          <p:cNvSpPr/>
          <p:nvPr/>
        </p:nvSpPr>
        <p:spPr>
          <a:xfrm>
            <a:off x="7602982" y="3549677"/>
            <a:ext cx="292608" cy="292608"/>
          </a:xfrm>
          <a:prstGeom prst="ellipse">
            <a:avLst/>
          </a:prstGeom>
          <a:solidFill>
            <a:srgbClr val="FFA63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3</a:t>
            </a:r>
          </a:p>
        </p:txBody>
      </p:sp>
      <p:sp>
        <p:nvSpPr>
          <p:cNvPr id="169" name="Right Arrow 168"/>
          <p:cNvSpPr/>
          <p:nvPr/>
        </p:nvSpPr>
        <p:spPr>
          <a:xfrm>
            <a:off x="7324344" y="3631973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170" name="Picture 1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808" y="3909572"/>
            <a:ext cx="363165" cy="365760"/>
          </a:xfrm>
          <a:prstGeom prst="rect">
            <a:avLst/>
          </a:prstGeom>
        </p:spPr>
      </p:pic>
      <p:sp>
        <p:nvSpPr>
          <p:cNvPr id="171" name="Oval 170"/>
          <p:cNvSpPr/>
          <p:nvPr/>
        </p:nvSpPr>
        <p:spPr>
          <a:xfrm>
            <a:off x="6977965" y="4038165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72" name="Right Arrow 171"/>
          <p:cNvSpPr/>
          <p:nvPr/>
        </p:nvSpPr>
        <p:spPr>
          <a:xfrm>
            <a:off x="7317208" y="4065020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6902525" y="40040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kern="0" dirty="0">
                <a:solidFill>
                  <a:srgbClr val="FFFFFF"/>
                </a:solidFill>
                <a:cs typeface="Arial"/>
                <a:sym typeface="Arial"/>
              </a:rPr>
              <a:t>13</a:t>
            </a:r>
          </a:p>
        </p:txBody>
      </p:sp>
      <p:sp>
        <p:nvSpPr>
          <p:cNvPr id="174" name="Shape 164"/>
          <p:cNvSpPr/>
          <p:nvPr/>
        </p:nvSpPr>
        <p:spPr>
          <a:xfrm>
            <a:off x="7587849" y="3977920"/>
            <a:ext cx="292608" cy="292608"/>
          </a:xfrm>
          <a:prstGeom prst="ellipse">
            <a:avLst/>
          </a:prstGeom>
          <a:solidFill>
            <a:srgbClr val="F5468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7556812" y="3991580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kern="0" dirty="0">
                <a:solidFill>
                  <a:srgbClr val="FFFFFF"/>
                </a:solidFill>
                <a:cs typeface="Arial"/>
                <a:sym typeface="Arial"/>
              </a:rPr>
              <a:t>14</a:t>
            </a:r>
          </a:p>
        </p:txBody>
      </p:sp>
      <p:pic>
        <p:nvPicPr>
          <p:cNvPr id="176" name="Picture 17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5681" y="3513528"/>
            <a:ext cx="363165" cy="365760"/>
          </a:xfrm>
          <a:prstGeom prst="rect">
            <a:avLst/>
          </a:prstGeom>
        </p:spPr>
      </p:pic>
      <p:sp>
        <p:nvSpPr>
          <p:cNvPr id="177" name="Oval 176"/>
          <p:cNvSpPr/>
          <p:nvPr/>
        </p:nvSpPr>
        <p:spPr>
          <a:xfrm>
            <a:off x="8239838" y="3642121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2</a:t>
            </a:r>
          </a:p>
        </p:txBody>
      </p:sp>
      <p:sp>
        <p:nvSpPr>
          <p:cNvPr id="178" name="Shape 164"/>
          <p:cNvSpPr/>
          <p:nvPr/>
        </p:nvSpPr>
        <p:spPr>
          <a:xfrm>
            <a:off x="8857719" y="3586680"/>
            <a:ext cx="292608" cy="292608"/>
          </a:xfrm>
          <a:prstGeom prst="ellipse">
            <a:avLst/>
          </a:prstGeom>
          <a:solidFill>
            <a:srgbClr val="FFA63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3</a:t>
            </a:r>
          </a:p>
        </p:txBody>
      </p:sp>
      <p:sp>
        <p:nvSpPr>
          <p:cNvPr id="179" name="Right Arrow 178"/>
          <p:cNvSpPr/>
          <p:nvPr/>
        </p:nvSpPr>
        <p:spPr>
          <a:xfrm>
            <a:off x="8579081" y="3668976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180" name="Picture 17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7354" y="3914376"/>
            <a:ext cx="363165" cy="365760"/>
          </a:xfrm>
          <a:prstGeom prst="rect">
            <a:avLst/>
          </a:prstGeom>
        </p:spPr>
      </p:pic>
      <p:sp>
        <p:nvSpPr>
          <p:cNvPr id="181" name="Oval 180"/>
          <p:cNvSpPr/>
          <p:nvPr/>
        </p:nvSpPr>
        <p:spPr>
          <a:xfrm>
            <a:off x="8241511" y="4042969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82" name="Right Arrow 181"/>
          <p:cNvSpPr/>
          <p:nvPr/>
        </p:nvSpPr>
        <p:spPr>
          <a:xfrm>
            <a:off x="8580754" y="4069824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8166071" y="400887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kern="0" dirty="0">
                <a:solidFill>
                  <a:srgbClr val="FFFFFF"/>
                </a:solidFill>
                <a:cs typeface="Arial"/>
                <a:sym typeface="Arial"/>
              </a:rPr>
              <a:t>14</a:t>
            </a:r>
          </a:p>
        </p:txBody>
      </p:sp>
      <p:sp>
        <p:nvSpPr>
          <p:cNvPr id="184" name="Shape 164"/>
          <p:cNvSpPr/>
          <p:nvPr/>
        </p:nvSpPr>
        <p:spPr>
          <a:xfrm>
            <a:off x="8851395" y="3982724"/>
            <a:ext cx="292608" cy="292608"/>
          </a:xfrm>
          <a:prstGeom prst="ellipse">
            <a:avLst/>
          </a:prstGeom>
          <a:solidFill>
            <a:srgbClr val="F5468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8820358" y="3996384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kern="0" dirty="0">
                <a:solidFill>
                  <a:srgbClr val="FFFFFF"/>
                </a:solidFill>
                <a:cs typeface="Arial"/>
                <a:sym typeface="Arial"/>
              </a:rPr>
              <a:t>15</a:t>
            </a:r>
          </a:p>
        </p:txBody>
      </p:sp>
      <p:pic>
        <p:nvPicPr>
          <p:cNvPr id="186" name="Picture 1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1809" y="3483297"/>
            <a:ext cx="363165" cy="365760"/>
          </a:xfrm>
          <a:prstGeom prst="rect">
            <a:avLst/>
          </a:prstGeom>
        </p:spPr>
      </p:pic>
      <p:sp>
        <p:nvSpPr>
          <p:cNvPr id="187" name="Oval 186"/>
          <p:cNvSpPr/>
          <p:nvPr/>
        </p:nvSpPr>
        <p:spPr>
          <a:xfrm>
            <a:off x="9815966" y="3611890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3</a:t>
            </a:r>
          </a:p>
        </p:txBody>
      </p:sp>
      <p:sp>
        <p:nvSpPr>
          <p:cNvPr id="188" name="Shape 164"/>
          <p:cNvSpPr/>
          <p:nvPr/>
        </p:nvSpPr>
        <p:spPr>
          <a:xfrm>
            <a:off x="10433847" y="3556449"/>
            <a:ext cx="292608" cy="292608"/>
          </a:xfrm>
          <a:prstGeom prst="ellipse">
            <a:avLst/>
          </a:prstGeom>
          <a:solidFill>
            <a:srgbClr val="FFA63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4</a:t>
            </a:r>
          </a:p>
        </p:txBody>
      </p:sp>
      <p:sp>
        <p:nvSpPr>
          <p:cNvPr id="189" name="Right Arrow 188"/>
          <p:cNvSpPr/>
          <p:nvPr/>
        </p:nvSpPr>
        <p:spPr>
          <a:xfrm>
            <a:off x="10155209" y="3638745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190" name="Picture 1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3482" y="3884145"/>
            <a:ext cx="363165" cy="365760"/>
          </a:xfrm>
          <a:prstGeom prst="rect">
            <a:avLst/>
          </a:prstGeom>
        </p:spPr>
      </p:pic>
      <p:sp>
        <p:nvSpPr>
          <p:cNvPr id="191" name="Oval 190"/>
          <p:cNvSpPr/>
          <p:nvPr/>
        </p:nvSpPr>
        <p:spPr>
          <a:xfrm>
            <a:off x="9817639" y="4012738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92" name="Right Arrow 191"/>
          <p:cNvSpPr/>
          <p:nvPr/>
        </p:nvSpPr>
        <p:spPr>
          <a:xfrm>
            <a:off x="10156882" y="4039593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9742199" y="397864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kern="0" dirty="0">
                <a:solidFill>
                  <a:srgbClr val="FFFFFF"/>
                </a:solidFill>
                <a:cs typeface="Arial"/>
                <a:sym typeface="Arial"/>
              </a:rPr>
              <a:t>14</a:t>
            </a:r>
          </a:p>
        </p:txBody>
      </p:sp>
      <p:sp>
        <p:nvSpPr>
          <p:cNvPr id="194" name="Shape 164"/>
          <p:cNvSpPr/>
          <p:nvPr/>
        </p:nvSpPr>
        <p:spPr>
          <a:xfrm>
            <a:off x="10427523" y="3952493"/>
            <a:ext cx="292608" cy="292608"/>
          </a:xfrm>
          <a:prstGeom prst="ellipse">
            <a:avLst/>
          </a:prstGeom>
          <a:solidFill>
            <a:srgbClr val="F5468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10396486" y="3966153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kern="0" dirty="0">
                <a:solidFill>
                  <a:srgbClr val="FFFFFF"/>
                </a:solidFill>
                <a:cs typeface="Arial"/>
                <a:sym typeface="Arial"/>
              </a:rPr>
              <a:t>15</a:t>
            </a:r>
          </a:p>
        </p:txBody>
      </p:sp>
      <p:pic>
        <p:nvPicPr>
          <p:cNvPr id="196" name="Picture 19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4764" y="4246630"/>
            <a:ext cx="363165" cy="365760"/>
          </a:xfrm>
          <a:prstGeom prst="rect">
            <a:avLst/>
          </a:prstGeom>
        </p:spPr>
      </p:pic>
      <p:sp>
        <p:nvSpPr>
          <p:cNvPr id="197" name="Oval 196"/>
          <p:cNvSpPr/>
          <p:nvPr/>
        </p:nvSpPr>
        <p:spPr>
          <a:xfrm>
            <a:off x="9798921" y="4375223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98" name="Right Arrow 197"/>
          <p:cNvSpPr/>
          <p:nvPr/>
        </p:nvSpPr>
        <p:spPr>
          <a:xfrm>
            <a:off x="10138164" y="4402078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9723481" y="4341128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kern="0" dirty="0">
                <a:solidFill>
                  <a:srgbClr val="FFFFFF"/>
                </a:solidFill>
                <a:cs typeface="Arial"/>
                <a:sym typeface="Arial"/>
              </a:rPr>
              <a:t>14</a:t>
            </a:r>
          </a:p>
        </p:txBody>
      </p:sp>
      <p:sp>
        <p:nvSpPr>
          <p:cNvPr id="200" name="Shape 164"/>
          <p:cNvSpPr/>
          <p:nvPr/>
        </p:nvSpPr>
        <p:spPr>
          <a:xfrm>
            <a:off x="10408805" y="4314978"/>
            <a:ext cx="292608" cy="292608"/>
          </a:xfrm>
          <a:prstGeom prst="ellipse">
            <a:avLst/>
          </a:prstGeom>
          <a:solidFill>
            <a:srgbClr val="F5468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10377768" y="4328638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kern="0" dirty="0">
                <a:solidFill>
                  <a:srgbClr val="FFFFFF"/>
                </a:solidFill>
                <a:cs typeface="Arial"/>
                <a:sym typeface="Arial"/>
              </a:rPr>
              <a:t>16</a:t>
            </a:r>
          </a:p>
        </p:txBody>
      </p:sp>
      <p:pic>
        <p:nvPicPr>
          <p:cNvPr id="202" name="Picture 2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3715" y="4591698"/>
            <a:ext cx="363165" cy="365760"/>
          </a:xfrm>
          <a:prstGeom prst="rect">
            <a:avLst/>
          </a:prstGeom>
        </p:spPr>
      </p:pic>
      <p:sp>
        <p:nvSpPr>
          <p:cNvPr id="203" name="Oval 202"/>
          <p:cNvSpPr/>
          <p:nvPr/>
        </p:nvSpPr>
        <p:spPr>
          <a:xfrm>
            <a:off x="9807872" y="4720291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04" name="Right Arrow 203"/>
          <p:cNvSpPr/>
          <p:nvPr/>
        </p:nvSpPr>
        <p:spPr>
          <a:xfrm>
            <a:off x="10147115" y="4747146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9732432" y="4686196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kern="0" dirty="0">
                <a:solidFill>
                  <a:srgbClr val="FFFFFF"/>
                </a:solidFill>
                <a:cs typeface="Arial"/>
                <a:sym typeface="Arial"/>
              </a:rPr>
              <a:t>15</a:t>
            </a:r>
          </a:p>
        </p:txBody>
      </p:sp>
      <p:sp>
        <p:nvSpPr>
          <p:cNvPr id="206" name="Shape 164"/>
          <p:cNvSpPr/>
          <p:nvPr/>
        </p:nvSpPr>
        <p:spPr>
          <a:xfrm>
            <a:off x="10417756" y="4660046"/>
            <a:ext cx="292608" cy="292608"/>
          </a:xfrm>
          <a:prstGeom prst="ellipse">
            <a:avLst/>
          </a:prstGeom>
          <a:solidFill>
            <a:srgbClr val="F5468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10386719" y="4673706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kern="0" dirty="0">
                <a:solidFill>
                  <a:srgbClr val="FFFFFF"/>
                </a:solidFill>
                <a:cs typeface="Arial"/>
                <a:sym typeface="Arial"/>
              </a:rPr>
              <a:t>16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327734" y="1242477"/>
            <a:ext cx="3682418" cy="307777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US" sz="1400" b="1" kern="0" dirty="0">
                <a:solidFill>
                  <a:srgbClr val="FFFFFF"/>
                </a:solidFill>
                <a:cs typeface="Arial"/>
                <a:sym typeface="Arial"/>
              </a:rPr>
              <a:t>Message Shuffling Phase [ Super step 0 ]</a:t>
            </a:r>
          </a:p>
        </p:txBody>
      </p:sp>
      <p:pic>
        <p:nvPicPr>
          <p:cNvPr id="209" name="Picture 20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7263" y="182437"/>
            <a:ext cx="3734737" cy="180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38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Straight Connector 118"/>
          <p:cNvCxnSpPr>
            <a:stCxn id="33" idx="4"/>
            <a:endCxn id="54" idx="0"/>
          </p:cNvCxnSpPr>
          <p:nvPr/>
        </p:nvCxnSpPr>
        <p:spPr>
          <a:xfrm flipH="1">
            <a:off x="2814958" y="3547088"/>
            <a:ext cx="224457" cy="1041931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61" idx="2"/>
            <a:endCxn id="53" idx="0"/>
          </p:cNvCxnSpPr>
          <p:nvPr/>
        </p:nvCxnSpPr>
        <p:spPr>
          <a:xfrm flipH="1">
            <a:off x="2814743" y="3530686"/>
            <a:ext cx="634710" cy="1045256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32" idx="4"/>
            <a:endCxn id="48" idx="0"/>
          </p:cNvCxnSpPr>
          <p:nvPr/>
        </p:nvCxnSpPr>
        <p:spPr>
          <a:xfrm flipH="1">
            <a:off x="1791361" y="3557268"/>
            <a:ext cx="773175" cy="1033357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0" y="420624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K-Partite Graph Summarization</a:t>
            </a:r>
          </a:p>
          <a:p>
            <a:pPr algn="ctr"/>
            <a:endParaRPr lang="en-US" sz="2800" b="1" kern="0" dirty="0">
              <a:solidFill>
                <a:srgbClr val="000000">
                  <a:lumMod val="65000"/>
                  <a:lumOff val="35000"/>
                </a:srgbClr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44" name="Shape 164"/>
          <p:cNvSpPr/>
          <p:nvPr/>
        </p:nvSpPr>
        <p:spPr>
          <a:xfrm>
            <a:off x="612968" y="4561381"/>
            <a:ext cx="292608" cy="292608"/>
          </a:xfrm>
          <a:prstGeom prst="ellipse">
            <a:avLst/>
          </a:prstGeom>
          <a:solidFill>
            <a:srgbClr val="F3276C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58589" y="4571920"/>
            <a:ext cx="391974" cy="27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200" b="1">
                <a:solidFill>
                  <a:srgbClr val="FFFFFF"/>
                </a:solidFill>
                <a:latin typeface="Lato"/>
                <a:ea typeface="Lato"/>
                <a:cs typeface="Lato"/>
              </a:defRPr>
            </a:lvl1pPr>
          </a:lstStyle>
          <a:p>
            <a:r>
              <a:rPr lang="en-US" kern="0" dirty="0" smtClean="0">
                <a:sym typeface="Arial"/>
              </a:rPr>
              <a:t>12</a:t>
            </a:r>
            <a:endParaRPr lang="en-US" kern="0" dirty="0">
              <a:sym typeface="Arial"/>
            </a:endParaRPr>
          </a:p>
        </p:txBody>
      </p:sp>
      <p:sp>
        <p:nvSpPr>
          <p:cNvPr id="47" name="Shape 164"/>
          <p:cNvSpPr/>
          <p:nvPr/>
        </p:nvSpPr>
        <p:spPr>
          <a:xfrm>
            <a:off x="1645057" y="4576644"/>
            <a:ext cx="292608" cy="292608"/>
          </a:xfrm>
          <a:prstGeom prst="ellipse">
            <a:avLst/>
          </a:prstGeom>
          <a:solidFill>
            <a:srgbClr val="F3276C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595374" y="4590625"/>
            <a:ext cx="391974" cy="27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200" b="1">
                <a:solidFill>
                  <a:srgbClr val="FFFFFF"/>
                </a:solidFill>
                <a:latin typeface="Lato"/>
                <a:ea typeface="Lato"/>
                <a:cs typeface="Lato"/>
              </a:defRPr>
            </a:lvl1pPr>
          </a:lstStyle>
          <a:p>
            <a:r>
              <a:rPr lang="en-US" kern="0" dirty="0" smtClean="0">
                <a:sym typeface="Arial"/>
              </a:rPr>
              <a:t>13</a:t>
            </a:r>
            <a:endParaRPr lang="en-US" kern="0" dirty="0">
              <a:sym typeface="Arial"/>
            </a:endParaRPr>
          </a:p>
        </p:txBody>
      </p:sp>
      <p:sp>
        <p:nvSpPr>
          <p:cNvPr id="53" name="Shape 164"/>
          <p:cNvSpPr/>
          <p:nvPr/>
        </p:nvSpPr>
        <p:spPr>
          <a:xfrm>
            <a:off x="2668439" y="4575942"/>
            <a:ext cx="292608" cy="292608"/>
          </a:xfrm>
          <a:prstGeom prst="ellipse">
            <a:avLst/>
          </a:prstGeom>
          <a:solidFill>
            <a:srgbClr val="F3276C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618971" y="4589019"/>
            <a:ext cx="391974" cy="27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200" b="1">
                <a:solidFill>
                  <a:srgbClr val="FFFFFF"/>
                </a:solidFill>
                <a:latin typeface="Lato"/>
                <a:ea typeface="Lato"/>
                <a:cs typeface="Lato"/>
              </a:defRPr>
            </a:lvl1pPr>
          </a:lstStyle>
          <a:p>
            <a:r>
              <a:rPr lang="en-US" kern="0" dirty="0" smtClean="0">
                <a:sym typeface="Arial"/>
              </a:rPr>
              <a:t>15</a:t>
            </a:r>
            <a:endParaRPr lang="en-US" kern="0" dirty="0">
              <a:sym typeface="Arial"/>
            </a:endParaRPr>
          </a:p>
        </p:txBody>
      </p:sp>
      <p:sp>
        <p:nvSpPr>
          <p:cNvPr id="56" name="Shape 164"/>
          <p:cNvSpPr/>
          <p:nvPr/>
        </p:nvSpPr>
        <p:spPr>
          <a:xfrm>
            <a:off x="3305576" y="4568134"/>
            <a:ext cx="292608" cy="292608"/>
          </a:xfrm>
          <a:prstGeom prst="ellipse">
            <a:avLst/>
          </a:prstGeom>
          <a:solidFill>
            <a:srgbClr val="F3276C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257542" y="4570861"/>
            <a:ext cx="391974" cy="27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200" b="1">
                <a:solidFill>
                  <a:srgbClr val="FFFFFF"/>
                </a:solidFill>
                <a:latin typeface="Lato"/>
                <a:ea typeface="Lato"/>
                <a:cs typeface="Lato"/>
              </a:defRPr>
            </a:lvl1pPr>
          </a:lstStyle>
          <a:p>
            <a:r>
              <a:rPr lang="en-US" kern="0" dirty="0" smtClean="0">
                <a:sym typeface="Arial"/>
              </a:rPr>
              <a:t>16</a:t>
            </a:r>
            <a:endParaRPr lang="en-US" kern="0" dirty="0">
              <a:sym typeface="Arial"/>
            </a:endParaRPr>
          </a:p>
        </p:txBody>
      </p:sp>
      <p:cxnSp>
        <p:nvCxnSpPr>
          <p:cNvPr id="73" name="Straight Connector 72"/>
          <p:cNvCxnSpPr>
            <a:endCxn id="29" idx="0"/>
          </p:cNvCxnSpPr>
          <p:nvPr/>
        </p:nvCxnSpPr>
        <p:spPr>
          <a:xfrm>
            <a:off x="384542" y="2261018"/>
            <a:ext cx="0" cy="1000164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endCxn id="31" idx="0"/>
          </p:cNvCxnSpPr>
          <p:nvPr/>
        </p:nvCxnSpPr>
        <p:spPr>
          <a:xfrm>
            <a:off x="384542" y="2261018"/>
            <a:ext cx="474194" cy="1000164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endCxn id="35" idx="0"/>
          </p:cNvCxnSpPr>
          <p:nvPr/>
        </p:nvCxnSpPr>
        <p:spPr>
          <a:xfrm>
            <a:off x="383504" y="2261018"/>
            <a:ext cx="951502" cy="1000164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20" idx="4"/>
            <a:endCxn id="29" idx="0"/>
          </p:cNvCxnSpPr>
          <p:nvPr/>
        </p:nvCxnSpPr>
        <p:spPr>
          <a:xfrm flipH="1">
            <a:off x="384542" y="2261018"/>
            <a:ext cx="563620" cy="1000164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20" idx="4"/>
            <a:endCxn id="35" idx="0"/>
          </p:cNvCxnSpPr>
          <p:nvPr/>
        </p:nvCxnSpPr>
        <p:spPr>
          <a:xfrm>
            <a:off x="948162" y="2261018"/>
            <a:ext cx="386844" cy="1000164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endCxn id="35" idx="0"/>
          </p:cNvCxnSpPr>
          <p:nvPr/>
        </p:nvCxnSpPr>
        <p:spPr>
          <a:xfrm flipH="1">
            <a:off x="1335006" y="2261018"/>
            <a:ext cx="630235" cy="1000164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22" idx="4"/>
            <a:endCxn id="32" idx="0"/>
          </p:cNvCxnSpPr>
          <p:nvPr/>
        </p:nvCxnSpPr>
        <p:spPr>
          <a:xfrm>
            <a:off x="1965241" y="2261018"/>
            <a:ext cx="599295" cy="1003642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22" idx="4"/>
            <a:endCxn id="33" idx="0"/>
          </p:cNvCxnSpPr>
          <p:nvPr/>
        </p:nvCxnSpPr>
        <p:spPr>
          <a:xfrm>
            <a:off x="1965241" y="2261018"/>
            <a:ext cx="1074174" cy="993462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24" idx="4"/>
            <a:endCxn id="32" idx="0"/>
          </p:cNvCxnSpPr>
          <p:nvPr/>
        </p:nvCxnSpPr>
        <p:spPr>
          <a:xfrm>
            <a:off x="2528861" y="2261018"/>
            <a:ext cx="35675" cy="1003642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24" idx="4"/>
            <a:endCxn id="33" idx="0"/>
          </p:cNvCxnSpPr>
          <p:nvPr/>
        </p:nvCxnSpPr>
        <p:spPr>
          <a:xfrm>
            <a:off x="2528861" y="2261018"/>
            <a:ext cx="510554" cy="993462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24" idx="4"/>
            <a:endCxn id="61" idx="0"/>
          </p:cNvCxnSpPr>
          <p:nvPr/>
        </p:nvCxnSpPr>
        <p:spPr>
          <a:xfrm>
            <a:off x="2528861" y="2261018"/>
            <a:ext cx="920592" cy="992669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28" idx="4"/>
            <a:endCxn id="61" idx="0"/>
          </p:cNvCxnSpPr>
          <p:nvPr/>
        </p:nvCxnSpPr>
        <p:spPr>
          <a:xfrm flipH="1">
            <a:off x="3449453" y="2261018"/>
            <a:ext cx="2322" cy="992669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29" idx="4"/>
            <a:endCxn id="2" idx="0"/>
          </p:cNvCxnSpPr>
          <p:nvPr/>
        </p:nvCxnSpPr>
        <p:spPr>
          <a:xfrm flipH="1">
            <a:off x="382996" y="3553790"/>
            <a:ext cx="1546" cy="1009784"/>
          </a:xfrm>
          <a:prstGeom prst="line">
            <a:avLst/>
          </a:prstGeom>
          <a:ln w="3810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31" idx="4"/>
            <a:endCxn id="2" idx="0"/>
          </p:cNvCxnSpPr>
          <p:nvPr/>
        </p:nvCxnSpPr>
        <p:spPr>
          <a:xfrm flipH="1">
            <a:off x="382996" y="3553790"/>
            <a:ext cx="475740" cy="1009784"/>
          </a:xfrm>
          <a:prstGeom prst="line">
            <a:avLst/>
          </a:prstGeom>
          <a:ln w="3810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31" idx="4"/>
            <a:endCxn id="45" idx="0"/>
          </p:cNvCxnSpPr>
          <p:nvPr/>
        </p:nvCxnSpPr>
        <p:spPr>
          <a:xfrm flipH="1">
            <a:off x="754576" y="3553790"/>
            <a:ext cx="104160" cy="1018130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29" idx="4"/>
            <a:endCxn id="45" idx="0"/>
          </p:cNvCxnSpPr>
          <p:nvPr/>
        </p:nvCxnSpPr>
        <p:spPr>
          <a:xfrm>
            <a:off x="384542" y="3553790"/>
            <a:ext cx="370034" cy="1018130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35" idx="4"/>
            <a:endCxn id="45" idx="0"/>
          </p:cNvCxnSpPr>
          <p:nvPr/>
        </p:nvCxnSpPr>
        <p:spPr>
          <a:xfrm flipH="1">
            <a:off x="754576" y="3553790"/>
            <a:ext cx="580430" cy="1018130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32" idx="4"/>
            <a:endCxn id="51" idx="0"/>
          </p:cNvCxnSpPr>
          <p:nvPr/>
        </p:nvCxnSpPr>
        <p:spPr>
          <a:xfrm flipH="1">
            <a:off x="2410878" y="3557268"/>
            <a:ext cx="153658" cy="1042811"/>
          </a:xfrm>
          <a:prstGeom prst="line">
            <a:avLst/>
          </a:prstGeom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33" idx="4"/>
            <a:endCxn id="51" idx="0"/>
          </p:cNvCxnSpPr>
          <p:nvPr/>
        </p:nvCxnSpPr>
        <p:spPr>
          <a:xfrm flipH="1">
            <a:off x="2410878" y="3547088"/>
            <a:ext cx="628537" cy="1052991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61" idx="2"/>
            <a:endCxn id="51" idx="0"/>
          </p:cNvCxnSpPr>
          <p:nvPr/>
        </p:nvCxnSpPr>
        <p:spPr>
          <a:xfrm flipH="1">
            <a:off x="2410878" y="3530686"/>
            <a:ext cx="1038575" cy="1069393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61" idx="2"/>
            <a:endCxn id="57" idx="0"/>
          </p:cNvCxnSpPr>
          <p:nvPr/>
        </p:nvCxnSpPr>
        <p:spPr>
          <a:xfrm>
            <a:off x="3449453" y="3530686"/>
            <a:ext cx="4076" cy="1040175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735" y="1925705"/>
            <a:ext cx="363165" cy="365760"/>
          </a:xfrm>
          <a:prstGeom prst="rect">
            <a:avLst/>
          </a:prstGeom>
        </p:spPr>
      </p:pic>
      <p:sp>
        <p:nvSpPr>
          <p:cNvPr id="74" name="Oval 73"/>
          <p:cNvSpPr/>
          <p:nvPr/>
        </p:nvSpPr>
        <p:spPr>
          <a:xfrm>
            <a:off x="4396892" y="2054298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5</a:t>
            </a:r>
          </a:p>
        </p:txBody>
      </p:sp>
      <p:sp>
        <p:nvSpPr>
          <p:cNvPr id="76" name="Shape 164"/>
          <p:cNvSpPr/>
          <p:nvPr/>
        </p:nvSpPr>
        <p:spPr>
          <a:xfrm>
            <a:off x="5014773" y="1998857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6</a:t>
            </a:r>
          </a:p>
        </p:txBody>
      </p:sp>
      <p:sp>
        <p:nvSpPr>
          <p:cNvPr id="78" name="Right Arrow 77"/>
          <p:cNvSpPr/>
          <p:nvPr/>
        </p:nvSpPr>
        <p:spPr>
          <a:xfrm>
            <a:off x="4736135" y="2081153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157" y="2281234"/>
            <a:ext cx="363165" cy="365760"/>
          </a:xfrm>
          <a:prstGeom prst="rect">
            <a:avLst/>
          </a:prstGeom>
        </p:spPr>
      </p:pic>
      <p:sp>
        <p:nvSpPr>
          <p:cNvPr id="82" name="Oval 81"/>
          <p:cNvSpPr/>
          <p:nvPr/>
        </p:nvSpPr>
        <p:spPr>
          <a:xfrm>
            <a:off x="4396314" y="2409827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5</a:t>
            </a:r>
          </a:p>
        </p:txBody>
      </p:sp>
      <p:sp>
        <p:nvSpPr>
          <p:cNvPr id="84" name="Shape 164"/>
          <p:cNvSpPr/>
          <p:nvPr/>
        </p:nvSpPr>
        <p:spPr>
          <a:xfrm>
            <a:off x="5014195" y="2354386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7</a:t>
            </a:r>
          </a:p>
        </p:txBody>
      </p:sp>
      <p:sp>
        <p:nvSpPr>
          <p:cNvPr id="86" name="Right Arrow 85"/>
          <p:cNvSpPr/>
          <p:nvPr/>
        </p:nvSpPr>
        <p:spPr>
          <a:xfrm>
            <a:off x="4735557" y="2436682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157" y="2709502"/>
            <a:ext cx="363165" cy="365760"/>
          </a:xfrm>
          <a:prstGeom prst="rect">
            <a:avLst/>
          </a:prstGeom>
        </p:spPr>
      </p:pic>
      <p:sp>
        <p:nvSpPr>
          <p:cNvPr id="88" name="Oval 87"/>
          <p:cNvSpPr/>
          <p:nvPr/>
        </p:nvSpPr>
        <p:spPr>
          <a:xfrm>
            <a:off x="4396314" y="2838095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6</a:t>
            </a:r>
          </a:p>
        </p:txBody>
      </p:sp>
      <p:sp>
        <p:nvSpPr>
          <p:cNvPr id="90" name="Shape 164"/>
          <p:cNvSpPr/>
          <p:nvPr/>
        </p:nvSpPr>
        <p:spPr>
          <a:xfrm>
            <a:off x="5014195" y="2782654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7</a:t>
            </a:r>
          </a:p>
        </p:txBody>
      </p:sp>
      <p:sp>
        <p:nvSpPr>
          <p:cNvPr id="92" name="Right Arrow 91"/>
          <p:cNvSpPr/>
          <p:nvPr/>
        </p:nvSpPr>
        <p:spPr>
          <a:xfrm>
            <a:off x="4735557" y="2864950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4" name="Shape 164"/>
          <p:cNvSpPr/>
          <p:nvPr/>
        </p:nvSpPr>
        <p:spPr>
          <a:xfrm>
            <a:off x="238238" y="1968410"/>
            <a:ext cx="292608" cy="292608"/>
          </a:xfrm>
          <a:prstGeom prst="ellipse">
            <a:avLst/>
          </a:prstGeom>
          <a:solidFill>
            <a:srgbClr val="FF9715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0</a:t>
            </a:r>
          </a:p>
        </p:txBody>
      </p:sp>
      <p:sp>
        <p:nvSpPr>
          <p:cNvPr id="20" name="Shape 164"/>
          <p:cNvSpPr/>
          <p:nvPr/>
        </p:nvSpPr>
        <p:spPr>
          <a:xfrm>
            <a:off x="801858" y="1968410"/>
            <a:ext cx="292608" cy="292608"/>
          </a:xfrm>
          <a:prstGeom prst="ellipse">
            <a:avLst/>
          </a:prstGeom>
          <a:solidFill>
            <a:srgbClr val="FF9715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</a:t>
            </a:r>
          </a:p>
        </p:txBody>
      </p:sp>
      <p:pic>
        <p:nvPicPr>
          <p:cNvPr id="93" name="Picture 9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712" y="1925705"/>
            <a:ext cx="363165" cy="365760"/>
          </a:xfrm>
          <a:prstGeom prst="rect">
            <a:avLst/>
          </a:prstGeom>
        </p:spPr>
      </p:pic>
      <p:sp>
        <p:nvSpPr>
          <p:cNvPr id="94" name="Oval 93"/>
          <p:cNvSpPr/>
          <p:nvPr/>
        </p:nvSpPr>
        <p:spPr>
          <a:xfrm>
            <a:off x="5682869" y="2054298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5</a:t>
            </a:r>
          </a:p>
        </p:txBody>
      </p:sp>
      <p:sp>
        <p:nvSpPr>
          <p:cNvPr id="96" name="Shape 164"/>
          <p:cNvSpPr/>
          <p:nvPr/>
        </p:nvSpPr>
        <p:spPr>
          <a:xfrm>
            <a:off x="6300750" y="1998857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7</a:t>
            </a:r>
          </a:p>
        </p:txBody>
      </p:sp>
      <p:sp>
        <p:nvSpPr>
          <p:cNvPr id="98" name="Right Arrow 97"/>
          <p:cNvSpPr/>
          <p:nvPr/>
        </p:nvSpPr>
        <p:spPr>
          <a:xfrm>
            <a:off x="6022112" y="2081153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809" y="1925705"/>
            <a:ext cx="363165" cy="365760"/>
          </a:xfrm>
          <a:prstGeom prst="rect">
            <a:avLst/>
          </a:prstGeom>
        </p:spPr>
      </p:pic>
      <p:sp>
        <p:nvSpPr>
          <p:cNvPr id="102" name="Oval 101"/>
          <p:cNvSpPr/>
          <p:nvPr/>
        </p:nvSpPr>
        <p:spPr>
          <a:xfrm>
            <a:off x="7036966" y="2054298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7</a:t>
            </a:r>
          </a:p>
        </p:txBody>
      </p:sp>
      <p:sp>
        <p:nvSpPr>
          <p:cNvPr id="104" name="Shape 164"/>
          <p:cNvSpPr/>
          <p:nvPr/>
        </p:nvSpPr>
        <p:spPr>
          <a:xfrm>
            <a:off x="7654847" y="1998857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8</a:t>
            </a:r>
          </a:p>
        </p:txBody>
      </p:sp>
      <p:sp>
        <p:nvSpPr>
          <p:cNvPr id="106" name="Right Arrow 105"/>
          <p:cNvSpPr/>
          <p:nvPr/>
        </p:nvSpPr>
        <p:spPr>
          <a:xfrm>
            <a:off x="7376209" y="2081153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108" name="Picture 10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231" y="2281234"/>
            <a:ext cx="363165" cy="365760"/>
          </a:xfrm>
          <a:prstGeom prst="rect">
            <a:avLst/>
          </a:prstGeom>
        </p:spPr>
      </p:pic>
      <p:sp>
        <p:nvSpPr>
          <p:cNvPr id="110" name="Oval 109"/>
          <p:cNvSpPr/>
          <p:nvPr/>
        </p:nvSpPr>
        <p:spPr>
          <a:xfrm>
            <a:off x="7036388" y="2409827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7</a:t>
            </a:r>
          </a:p>
        </p:txBody>
      </p:sp>
      <p:sp>
        <p:nvSpPr>
          <p:cNvPr id="112" name="Shape 164"/>
          <p:cNvSpPr/>
          <p:nvPr/>
        </p:nvSpPr>
        <p:spPr>
          <a:xfrm>
            <a:off x="7654269" y="2354386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9</a:t>
            </a:r>
          </a:p>
        </p:txBody>
      </p:sp>
      <p:sp>
        <p:nvSpPr>
          <p:cNvPr id="113" name="Right Arrow 112"/>
          <p:cNvSpPr/>
          <p:nvPr/>
        </p:nvSpPr>
        <p:spPr>
          <a:xfrm>
            <a:off x="7375631" y="2436682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231" y="2709502"/>
            <a:ext cx="363165" cy="365760"/>
          </a:xfrm>
          <a:prstGeom prst="rect">
            <a:avLst/>
          </a:prstGeom>
        </p:spPr>
      </p:pic>
      <p:sp>
        <p:nvSpPr>
          <p:cNvPr id="116" name="Oval 115"/>
          <p:cNvSpPr/>
          <p:nvPr/>
        </p:nvSpPr>
        <p:spPr>
          <a:xfrm>
            <a:off x="7036388" y="2838095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8</a:t>
            </a:r>
          </a:p>
        </p:txBody>
      </p:sp>
      <p:sp>
        <p:nvSpPr>
          <p:cNvPr id="118" name="Shape 164"/>
          <p:cNvSpPr/>
          <p:nvPr/>
        </p:nvSpPr>
        <p:spPr>
          <a:xfrm>
            <a:off x="7654269" y="2782654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9</a:t>
            </a:r>
          </a:p>
        </p:txBody>
      </p:sp>
      <p:sp>
        <p:nvSpPr>
          <p:cNvPr id="120" name="Right Arrow 119"/>
          <p:cNvSpPr/>
          <p:nvPr/>
        </p:nvSpPr>
        <p:spPr>
          <a:xfrm>
            <a:off x="7375631" y="2864950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2" name="Shape 164"/>
          <p:cNvSpPr/>
          <p:nvPr/>
        </p:nvSpPr>
        <p:spPr>
          <a:xfrm>
            <a:off x="1818937" y="1968410"/>
            <a:ext cx="292608" cy="292608"/>
          </a:xfrm>
          <a:prstGeom prst="ellipse">
            <a:avLst/>
          </a:prstGeom>
          <a:solidFill>
            <a:srgbClr val="FF9715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</a:t>
            </a:r>
          </a:p>
        </p:txBody>
      </p:sp>
      <p:sp>
        <p:nvSpPr>
          <p:cNvPr id="32" name="Shape 164"/>
          <p:cNvSpPr/>
          <p:nvPr/>
        </p:nvSpPr>
        <p:spPr>
          <a:xfrm>
            <a:off x="2418232" y="3264660"/>
            <a:ext cx="292608" cy="292608"/>
          </a:xfrm>
          <a:prstGeom prst="ellipse">
            <a:avLst/>
          </a:prstGeom>
          <a:solidFill>
            <a:srgbClr val="91D5FD"/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8</a:t>
            </a:r>
          </a:p>
        </p:txBody>
      </p:sp>
      <p:sp>
        <p:nvSpPr>
          <p:cNvPr id="33" name="Shape 164"/>
          <p:cNvSpPr/>
          <p:nvPr/>
        </p:nvSpPr>
        <p:spPr>
          <a:xfrm>
            <a:off x="2893111" y="3254480"/>
            <a:ext cx="292608" cy="292608"/>
          </a:xfrm>
          <a:prstGeom prst="ellipse">
            <a:avLst/>
          </a:prstGeom>
          <a:solidFill>
            <a:srgbClr val="91D5FD"/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9</a:t>
            </a:r>
          </a:p>
        </p:txBody>
      </p:sp>
      <p:sp>
        <p:nvSpPr>
          <p:cNvPr id="24" name="Shape 164"/>
          <p:cNvSpPr/>
          <p:nvPr/>
        </p:nvSpPr>
        <p:spPr>
          <a:xfrm>
            <a:off x="2382557" y="1968410"/>
            <a:ext cx="292608" cy="292608"/>
          </a:xfrm>
          <a:prstGeom prst="ellipse">
            <a:avLst/>
          </a:prstGeom>
          <a:solidFill>
            <a:srgbClr val="FF9715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3</a:t>
            </a:r>
          </a:p>
        </p:txBody>
      </p:sp>
      <p:sp>
        <p:nvSpPr>
          <p:cNvPr id="60" name="Shape 164"/>
          <p:cNvSpPr/>
          <p:nvPr/>
        </p:nvSpPr>
        <p:spPr>
          <a:xfrm>
            <a:off x="3305471" y="3246665"/>
            <a:ext cx="292608" cy="292608"/>
          </a:xfrm>
          <a:prstGeom prst="ellipse">
            <a:avLst/>
          </a:prstGeom>
          <a:solidFill>
            <a:srgbClr val="91D5FD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253466" y="3253687"/>
            <a:ext cx="391974" cy="27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200" b="1">
                <a:solidFill>
                  <a:srgbClr val="FFFFFF"/>
                </a:solidFill>
                <a:latin typeface="Lato"/>
                <a:ea typeface="Lato"/>
                <a:cs typeface="Lato"/>
              </a:defRPr>
            </a:lvl1pPr>
          </a:lstStyle>
          <a:p>
            <a:r>
              <a:rPr lang="en-US" kern="0" dirty="0" smtClean="0">
                <a:sym typeface="Arial"/>
              </a:rPr>
              <a:t>10</a:t>
            </a:r>
            <a:endParaRPr lang="en-US" kern="0" dirty="0">
              <a:sym typeface="Arial"/>
            </a:endParaRPr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8786" y="1925705"/>
            <a:ext cx="363165" cy="365760"/>
          </a:xfrm>
          <a:prstGeom prst="rect">
            <a:avLst/>
          </a:prstGeom>
        </p:spPr>
      </p:pic>
      <p:sp>
        <p:nvSpPr>
          <p:cNvPr id="123" name="Oval 122"/>
          <p:cNvSpPr/>
          <p:nvPr/>
        </p:nvSpPr>
        <p:spPr>
          <a:xfrm>
            <a:off x="8322943" y="2054298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8</a:t>
            </a:r>
          </a:p>
        </p:txBody>
      </p:sp>
      <p:sp>
        <p:nvSpPr>
          <p:cNvPr id="124" name="Shape 164"/>
          <p:cNvSpPr/>
          <p:nvPr/>
        </p:nvSpPr>
        <p:spPr>
          <a:xfrm>
            <a:off x="8940824" y="1998857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9</a:t>
            </a:r>
          </a:p>
        </p:txBody>
      </p:sp>
      <p:sp>
        <p:nvSpPr>
          <p:cNvPr id="126" name="Right Arrow 125"/>
          <p:cNvSpPr/>
          <p:nvPr/>
        </p:nvSpPr>
        <p:spPr>
          <a:xfrm>
            <a:off x="8662186" y="2081153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128" name="Picture 1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8208" y="2281234"/>
            <a:ext cx="363165" cy="365760"/>
          </a:xfrm>
          <a:prstGeom prst="rect">
            <a:avLst/>
          </a:prstGeom>
        </p:spPr>
      </p:pic>
      <p:sp>
        <p:nvSpPr>
          <p:cNvPr id="129" name="Oval 128"/>
          <p:cNvSpPr/>
          <p:nvPr/>
        </p:nvSpPr>
        <p:spPr>
          <a:xfrm>
            <a:off x="8322365" y="2409827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8</a:t>
            </a:r>
          </a:p>
        </p:txBody>
      </p:sp>
      <p:sp>
        <p:nvSpPr>
          <p:cNvPr id="130" name="Shape 164"/>
          <p:cNvSpPr/>
          <p:nvPr/>
        </p:nvSpPr>
        <p:spPr>
          <a:xfrm>
            <a:off x="8940246" y="2354386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Right Arrow 130"/>
          <p:cNvSpPr/>
          <p:nvPr/>
        </p:nvSpPr>
        <p:spPr>
          <a:xfrm>
            <a:off x="8661608" y="2436682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132" name="Picture 1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8208" y="2709502"/>
            <a:ext cx="363165" cy="365760"/>
          </a:xfrm>
          <a:prstGeom prst="rect">
            <a:avLst/>
          </a:prstGeom>
        </p:spPr>
      </p:pic>
      <p:sp>
        <p:nvSpPr>
          <p:cNvPr id="133" name="Oval 132"/>
          <p:cNvSpPr/>
          <p:nvPr/>
        </p:nvSpPr>
        <p:spPr>
          <a:xfrm>
            <a:off x="8322365" y="2838095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9</a:t>
            </a:r>
          </a:p>
        </p:txBody>
      </p:sp>
      <p:sp>
        <p:nvSpPr>
          <p:cNvPr id="134" name="Shape 164"/>
          <p:cNvSpPr/>
          <p:nvPr/>
        </p:nvSpPr>
        <p:spPr>
          <a:xfrm>
            <a:off x="8940246" y="2782654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Right Arrow 134"/>
          <p:cNvSpPr/>
          <p:nvPr/>
        </p:nvSpPr>
        <p:spPr>
          <a:xfrm>
            <a:off x="8661608" y="2864950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8895110" y="2358902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kern="0" dirty="0">
                <a:solidFill>
                  <a:srgbClr val="FFFFFF"/>
                </a:solidFill>
                <a:cs typeface="Arial"/>
                <a:sym typeface="Arial"/>
              </a:rPr>
              <a:t>10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8907076" y="2797077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kern="0" dirty="0">
                <a:solidFill>
                  <a:srgbClr val="FFFFFF"/>
                </a:solidFill>
                <a:cs typeface="Arial"/>
                <a:sym typeface="Arial"/>
              </a:rPr>
              <a:t>10</a:t>
            </a:r>
          </a:p>
        </p:txBody>
      </p:sp>
      <p:sp>
        <p:nvSpPr>
          <p:cNvPr id="28" name="Shape 164"/>
          <p:cNvSpPr/>
          <p:nvPr/>
        </p:nvSpPr>
        <p:spPr>
          <a:xfrm>
            <a:off x="3305471" y="1968410"/>
            <a:ext cx="292608" cy="292608"/>
          </a:xfrm>
          <a:prstGeom prst="ellipse">
            <a:avLst/>
          </a:prstGeom>
          <a:solidFill>
            <a:srgbClr val="FF9715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4</a:t>
            </a:r>
          </a:p>
        </p:txBody>
      </p:sp>
      <p:sp>
        <p:nvSpPr>
          <p:cNvPr id="29" name="Shape 164"/>
          <p:cNvSpPr/>
          <p:nvPr/>
        </p:nvSpPr>
        <p:spPr>
          <a:xfrm>
            <a:off x="238238" y="3261182"/>
            <a:ext cx="292608" cy="292608"/>
          </a:xfrm>
          <a:prstGeom prst="ellipse">
            <a:avLst/>
          </a:prstGeom>
          <a:solidFill>
            <a:srgbClr val="91D5FD"/>
          </a:solidFill>
          <a:ln w="38100">
            <a:solidFill>
              <a:schemeClr val="accent3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5</a:t>
            </a:r>
          </a:p>
        </p:txBody>
      </p:sp>
      <p:pic>
        <p:nvPicPr>
          <p:cNvPr id="147" name="Picture 1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3715" y="1968410"/>
            <a:ext cx="363165" cy="365760"/>
          </a:xfrm>
          <a:prstGeom prst="rect">
            <a:avLst/>
          </a:prstGeom>
        </p:spPr>
      </p:pic>
      <p:sp>
        <p:nvSpPr>
          <p:cNvPr id="148" name="Oval 147"/>
          <p:cNvSpPr/>
          <p:nvPr/>
        </p:nvSpPr>
        <p:spPr>
          <a:xfrm>
            <a:off x="9807872" y="2097003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0</a:t>
            </a:r>
          </a:p>
        </p:txBody>
      </p:sp>
      <p:sp>
        <p:nvSpPr>
          <p:cNvPr id="149" name="Shape 164"/>
          <p:cNvSpPr/>
          <p:nvPr/>
        </p:nvSpPr>
        <p:spPr>
          <a:xfrm>
            <a:off x="10425753" y="2041562"/>
            <a:ext cx="292608" cy="292608"/>
          </a:xfrm>
          <a:prstGeom prst="ellipse">
            <a:avLst/>
          </a:prstGeom>
          <a:solidFill>
            <a:srgbClr val="FFA63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</a:t>
            </a:r>
          </a:p>
        </p:txBody>
      </p:sp>
      <p:sp>
        <p:nvSpPr>
          <p:cNvPr id="150" name="Right Arrow 149"/>
          <p:cNvSpPr/>
          <p:nvPr/>
        </p:nvSpPr>
        <p:spPr>
          <a:xfrm>
            <a:off x="10147115" y="2123858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151" name="Picture 1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6164" y="2423647"/>
            <a:ext cx="363165" cy="365760"/>
          </a:xfrm>
          <a:prstGeom prst="rect">
            <a:avLst/>
          </a:prstGeom>
        </p:spPr>
      </p:pic>
      <p:sp>
        <p:nvSpPr>
          <p:cNvPr id="152" name="Oval 151"/>
          <p:cNvSpPr/>
          <p:nvPr/>
        </p:nvSpPr>
        <p:spPr>
          <a:xfrm>
            <a:off x="9800321" y="2552240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53" name="Right Arrow 152"/>
          <p:cNvSpPr/>
          <p:nvPr/>
        </p:nvSpPr>
        <p:spPr>
          <a:xfrm>
            <a:off x="10139564" y="2579095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9724881" y="2518145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kern="0" dirty="0">
                <a:solidFill>
                  <a:srgbClr val="FFFFFF"/>
                </a:solidFill>
                <a:cs typeface="Arial"/>
                <a:sym typeface="Arial"/>
              </a:rPr>
              <a:t>11</a:t>
            </a:r>
          </a:p>
        </p:txBody>
      </p:sp>
      <p:sp>
        <p:nvSpPr>
          <p:cNvPr id="155" name="Shape 164"/>
          <p:cNvSpPr/>
          <p:nvPr/>
        </p:nvSpPr>
        <p:spPr>
          <a:xfrm>
            <a:off x="10410205" y="2491995"/>
            <a:ext cx="292608" cy="292608"/>
          </a:xfrm>
          <a:prstGeom prst="ellipse">
            <a:avLst/>
          </a:prstGeom>
          <a:solidFill>
            <a:srgbClr val="F5468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10379168" y="2505655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kern="0" dirty="0">
                <a:solidFill>
                  <a:srgbClr val="FFFFFF"/>
                </a:solidFill>
                <a:cs typeface="Arial"/>
                <a:sym typeface="Arial"/>
              </a:rPr>
              <a:t>12</a:t>
            </a:r>
          </a:p>
        </p:txBody>
      </p:sp>
      <p:sp>
        <p:nvSpPr>
          <p:cNvPr id="31" name="Shape 164"/>
          <p:cNvSpPr/>
          <p:nvPr/>
        </p:nvSpPr>
        <p:spPr>
          <a:xfrm>
            <a:off x="712432" y="3261182"/>
            <a:ext cx="292608" cy="292608"/>
          </a:xfrm>
          <a:prstGeom prst="ellipse">
            <a:avLst/>
          </a:prstGeom>
          <a:solidFill>
            <a:srgbClr val="91D5FD"/>
          </a:solidFill>
          <a:ln w="38100">
            <a:solidFill>
              <a:schemeClr val="accent3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6</a:t>
            </a:r>
          </a:p>
        </p:txBody>
      </p:sp>
      <p:pic>
        <p:nvPicPr>
          <p:cNvPr id="138" name="Picture 1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157" y="3399780"/>
            <a:ext cx="363165" cy="365760"/>
          </a:xfrm>
          <a:prstGeom prst="rect">
            <a:avLst/>
          </a:prstGeom>
        </p:spPr>
      </p:pic>
      <p:sp>
        <p:nvSpPr>
          <p:cNvPr id="139" name="Oval 138"/>
          <p:cNvSpPr/>
          <p:nvPr/>
        </p:nvSpPr>
        <p:spPr>
          <a:xfrm>
            <a:off x="4396314" y="3528373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40" name="Right Arrow 139"/>
          <p:cNvSpPr/>
          <p:nvPr/>
        </p:nvSpPr>
        <p:spPr>
          <a:xfrm>
            <a:off x="4735557" y="3555228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4320874" y="3494278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kern="0" dirty="0">
                <a:solidFill>
                  <a:srgbClr val="FFFFFF"/>
                </a:solidFill>
                <a:cs typeface="Arial"/>
                <a:sym typeface="Arial"/>
              </a:rPr>
              <a:t>11</a:t>
            </a:r>
          </a:p>
        </p:txBody>
      </p:sp>
      <p:sp>
        <p:nvSpPr>
          <p:cNvPr id="142" name="Shape 164"/>
          <p:cNvSpPr/>
          <p:nvPr/>
        </p:nvSpPr>
        <p:spPr>
          <a:xfrm>
            <a:off x="5006198" y="3468128"/>
            <a:ext cx="292608" cy="292608"/>
          </a:xfrm>
          <a:prstGeom prst="ellipse">
            <a:avLst/>
          </a:prstGeom>
          <a:solidFill>
            <a:srgbClr val="F5468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4975161" y="3481788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kern="0" dirty="0">
                <a:solidFill>
                  <a:srgbClr val="FFFFFF"/>
                </a:solidFill>
                <a:cs typeface="Arial"/>
                <a:sym typeface="Arial"/>
              </a:rPr>
              <a:t>12</a:t>
            </a:r>
          </a:p>
        </p:txBody>
      </p:sp>
      <p:sp>
        <p:nvSpPr>
          <p:cNvPr id="35" name="Shape 164"/>
          <p:cNvSpPr/>
          <p:nvPr/>
        </p:nvSpPr>
        <p:spPr>
          <a:xfrm>
            <a:off x="1188702" y="3261182"/>
            <a:ext cx="292608" cy="292608"/>
          </a:xfrm>
          <a:prstGeom prst="ellipse">
            <a:avLst/>
          </a:prstGeom>
          <a:solidFill>
            <a:srgbClr val="91D5FD"/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7</a:t>
            </a:r>
          </a:p>
        </p:txBody>
      </p:sp>
      <p:pic>
        <p:nvPicPr>
          <p:cNvPr id="144" name="Picture 1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712" y="4243152"/>
            <a:ext cx="363165" cy="365760"/>
          </a:xfrm>
          <a:prstGeom prst="rect">
            <a:avLst/>
          </a:prstGeom>
        </p:spPr>
      </p:pic>
      <p:sp>
        <p:nvSpPr>
          <p:cNvPr id="145" name="Oval 144"/>
          <p:cNvSpPr/>
          <p:nvPr/>
        </p:nvSpPr>
        <p:spPr>
          <a:xfrm>
            <a:off x="5682869" y="4371745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1</a:t>
            </a:r>
          </a:p>
        </p:txBody>
      </p:sp>
      <p:sp>
        <p:nvSpPr>
          <p:cNvPr id="146" name="Shape 164"/>
          <p:cNvSpPr/>
          <p:nvPr/>
        </p:nvSpPr>
        <p:spPr>
          <a:xfrm>
            <a:off x="6300750" y="4316304"/>
            <a:ext cx="292608" cy="292608"/>
          </a:xfrm>
          <a:prstGeom prst="ellipse">
            <a:avLst/>
          </a:prstGeom>
          <a:solidFill>
            <a:srgbClr val="FFA63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</a:t>
            </a:r>
          </a:p>
        </p:txBody>
      </p:sp>
      <p:sp>
        <p:nvSpPr>
          <p:cNvPr id="157" name="Right Arrow 156"/>
          <p:cNvSpPr/>
          <p:nvPr/>
        </p:nvSpPr>
        <p:spPr>
          <a:xfrm>
            <a:off x="6022112" y="4398600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158" name="Picture 1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712" y="3448004"/>
            <a:ext cx="363165" cy="365760"/>
          </a:xfrm>
          <a:prstGeom prst="rect">
            <a:avLst/>
          </a:prstGeom>
        </p:spPr>
      </p:pic>
      <p:sp>
        <p:nvSpPr>
          <p:cNvPr id="159" name="Oval 158"/>
          <p:cNvSpPr/>
          <p:nvPr/>
        </p:nvSpPr>
        <p:spPr>
          <a:xfrm>
            <a:off x="5682869" y="3576597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0</a:t>
            </a:r>
          </a:p>
        </p:txBody>
      </p:sp>
      <p:sp>
        <p:nvSpPr>
          <p:cNvPr id="160" name="Shape 164"/>
          <p:cNvSpPr/>
          <p:nvPr/>
        </p:nvSpPr>
        <p:spPr>
          <a:xfrm>
            <a:off x="6300750" y="3521156"/>
            <a:ext cx="292608" cy="292608"/>
          </a:xfrm>
          <a:prstGeom prst="ellipse">
            <a:avLst/>
          </a:prstGeom>
          <a:solidFill>
            <a:srgbClr val="FFA63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</a:t>
            </a:r>
          </a:p>
        </p:txBody>
      </p:sp>
      <p:sp>
        <p:nvSpPr>
          <p:cNvPr id="161" name="Right Arrow 160"/>
          <p:cNvSpPr/>
          <p:nvPr/>
        </p:nvSpPr>
        <p:spPr>
          <a:xfrm>
            <a:off x="6022112" y="3603452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162" name="Picture 1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712" y="3845578"/>
            <a:ext cx="363165" cy="365760"/>
          </a:xfrm>
          <a:prstGeom prst="rect">
            <a:avLst/>
          </a:prstGeom>
        </p:spPr>
      </p:pic>
      <p:sp>
        <p:nvSpPr>
          <p:cNvPr id="163" name="Oval 162"/>
          <p:cNvSpPr/>
          <p:nvPr/>
        </p:nvSpPr>
        <p:spPr>
          <a:xfrm>
            <a:off x="5682869" y="3974171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0</a:t>
            </a:r>
          </a:p>
        </p:txBody>
      </p:sp>
      <p:sp>
        <p:nvSpPr>
          <p:cNvPr id="164" name="Shape 164"/>
          <p:cNvSpPr/>
          <p:nvPr/>
        </p:nvSpPr>
        <p:spPr>
          <a:xfrm>
            <a:off x="6300750" y="3918730"/>
            <a:ext cx="292608" cy="292608"/>
          </a:xfrm>
          <a:prstGeom prst="ellipse">
            <a:avLst/>
          </a:prstGeom>
          <a:solidFill>
            <a:srgbClr val="FFA63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</a:t>
            </a:r>
          </a:p>
        </p:txBody>
      </p:sp>
      <p:sp>
        <p:nvSpPr>
          <p:cNvPr id="165" name="Right Arrow 164"/>
          <p:cNvSpPr/>
          <p:nvPr/>
        </p:nvSpPr>
        <p:spPr>
          <a:xfrm>
            <a:off x="6022112" y="4001026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50" name="Shape 164"/>
          <p:cNvSpPr/>
          <p:nvPr/>
        </p:nvSpPr>
        <p:spPr>
          <a:xfrm>
            <a:off x="2266191" y="4593304"/>
            <a:ext cx="292608" cy="292608"/>
          </a:xfrm>
          <a:prstGeom prst="ellipse">
            <a:avLst/>
          </a:prstGeom>
          <a:solidFill>
            <a:srgbClr val="F3276C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214891" y="4600079"/>
            <a:ext cx="391974" cy="27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200" b="1">
                <a:solidFill>
                  <a:srgbClr val="FFFFFF"/>
                </a:solidFill>
                <a:latin typeface="Lato"/>
                <a:ea typeface="Lato"/>
                <a:cs typeface="Lato"/>
              </a:defRPr>
            </a:lvl1pPr>
          </a:lstStyle>
          <a:p>
            <a:r>
              <a:rPr lang="en-US" kern="0" dirty="0" smtClean="0">
                <a:sym typeface="Arial"/>
              </a:rPr>
              <a:t>14</a:t>
            </a:r>
            <a:endParaRPr lang="en-US" kern="0" dirty="0">
              <a:sym typeface="Arial"/>
            </a:endParaRPr>
          </a:p>
        </p:txBody>
      </p:sp>
      <p:pic>
        <p:nvPicPr>
          <p:cNvPr id="166" name="Picture 1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0944" y="3476525"/>
            <a:ext cx="363165" cy="365760"/>
          </a:xfrm>
          <a:prstGeom prst="rect">
            <a:avLst/>
          </a:prstGeom>
        </p:spPr>
      </p:pic>
      <p:sp>
        <p:nvSpPr>
          <p:cNvPr id="167" name="Oval 166"/>
          <p:cNvSpPr/>
          <p:nvPr/>
        </p:nvSpPr>
        <p:spPr>
          <a:xfrm>
            <a:off x="6985101" y="3605118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2</a:t>
            </a:r>
          </a:p>
        </p:txBody>
      </p:sp>
      <p:sp>
        <p:nvSpPr>
          <p:cNvPr id="168" name="Shape 164"/>
          <p:cNvSpPr/>
          <p:nvPr/>
        </p:nvSpPr>
        <p:spPr>
          <a:xfrm>
            <a:off x="7602982" y="3549677"/>
            <a:ext cx="292608" cy="292608"/>
          </a:xfrm>
          <a:prstGeom prst="ellipse">
            <a:avLst/>
          </a:prstGeom>
          <a:solidFill>
            <a:srgbClr val="FFA63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3</a:t>
            </a:r>
          </a:p>
        </p:txBody>
      </p:sp>
      <p:sp>
        <p:nvSpPr>
          <p:cNvPr id="169" name="Right Arrow 168"/>
          <p:cNvSpPr/>
          <p:nvPr/>
        </p:nvSpPr>
        <p:spPr>
          <a:xfrm>
            <a:off x="7324344" y="3631973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170" name="Picture 1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808" y="3909572"/>
            <a:ext cx="363165" cy="365760"/>
          </a:xfrm>
          <a:prstGeom prst="rect">
            <a:avLst/>
          </a:prstGeom>
        </p:spPr>
      </p:pic>
      <p:sp>
        <p:nvSpPr>
          <p:cNvPr id="171" name="Oval 170"/>
          <p:cNvSpPr/>
          <p:nvPr/>
        </p:nvSpPr>
        <p:spPr>
          <a:xfrm>
            <a:off x="6977965" y="4038165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72" name="Right Arrow 171"/>
          <p:cNvSpPr/>
          <p:nvPr/>
        </p:nvSpPr>
        <p:spPr>
          <a:xfrm>
            <a:off x="7317208" y="4065020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6902525" y="40040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kern="0" dirty="0">
                <a:solidFill>
                  <a:srgbClr val="FFFFFF"/>
                </a:solidFill>
                <a:cs typeface="Arial"/>
                <a:sym typeface="Arial"/>
              </a:rPr>
              <a:t>13</a:t>
            </a:r>
          </a:p>
        </p:txBody>
      </p:sp>
      <p:sp>
        <p:nvSpPr>
          <p:cNvPr id="174" name="Shape 164"/>
          <p:cNvSpPr/>
          <p:nvPr/>
        </p:nvSpPr>
        <p:spPr>
          <a:xfrm>
            <a:off x="7587849" y="3977920"/>
            <a:ext cx="292608" cy="292608"/>
          </a:xfrm>
          <a:prstGeom prst="ellipse">
            <a:avLst/>
          </a:prstGeom>
          <a:solidFill>
            <a:srgbClr val="F5468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7556812" y="3991580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kern="0" dirty="0">
                <a:solidFill>
                  <a:srgbClr val="FFFFFF"/>
                </a:solidFill>
                <a:cs typeface="Arial"/>
                <a:sym typeface="Arial"/>
              </a:rPr>
              <a:t>14</a:t>
            </a:r>
          </a:p>
        </p:txBody>
      </p:sp>
      <p:pic>
        <p:nvPicPr>
          <p:cNvPr id="176" name="Picture 17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5681" y="3513528"/>
            <a:ext cx="363165" cy="365760"/>
          </a:xfrm>
          <a:prstGeom prst="rect">
            <a:avLst/>
          </a:prstGeom>
        </p:spPr>
      </p:pic>
      <p:sp>
        <p:nvSpPr>
          <p:cNvPr id="177" name="Oval 176"/>
          <p:cNvSpPr/>
          <p:nvPr/>
        </p:nvSpPr>
        <p:spPr>
          <a:xfrm>
            <a:off x="8239838" y="3642121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2</a:t>
            </a:r>
          </a:p>
        </p:txBody>
      </p:sp>
      <p:sp>
        <p:nvSpPr>
          <p:cNvPr id="178" name="Shape 164"/>
          <p:cNvSpPr/>
          <p:nvPr/>
        </p:nvSpPr>
        <p:spPr>
          <a:xfrm>
            <a:off x="8857719" y="3586680"/>
            <a:ext cx="292608" cy="292608"/>
          </a:xfrm>
          <a:prstGeom prst="ellipse">
            <a:avLst/>
          </a:prstGeom>
          <a:solidFill>
            <a:srgbClr val="FFA63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3</a:t>
            </a:r>
          </a:p>
        </p:txBody>
      </p:sp>
      <p:sp>
        <p:nvSpPr>
          <p:cNvPr id="179" name="Right Arrow 178"/>
          <p:cNvSpPr/>
          <p:nvPr/>
        </p:nvSpPr>
        <p:spPr>
          <a:xfrm>
            <a:off x="8579081" y="3668976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180" name="Picture 17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7354" y="3914376"/>
            <a:ext cx="363165" cy="365760"/>
          </a:xfrm>
          <a:prstGeom prst="rect">
            <a:avLst/>
          </a:prstGeom>
        </p:spPr>
      </p:pic>
      <p:sp>
        <p:nvSpPr>
          <p:cNvPr id="181" name="Oval 180"/>
          <p:cNvSpPr/>
          <p:nvPr/>
        </p:nvSpPr>
        <p:spPr>
          <a:xfrm>
            <a:off x="8241511" y="4042969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82" name="Right Arrow 181"/>
          <p:cNvSpPr/>
          <p:nvPr/>
        </p:nvSpPr>
        <p:spPr>
          <a:xfrm>
            <a:off x="8580754" y="4069824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8166071" y="400887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kern="0" dirty="0">
                <a:solidFill>
                  <a:srgbClr val="FFFFFF"/>
                </a:solidFill>
                <a:cs typeface="Arial"/>
                <a:sym typeface="Arial"/>
              </a:rPr>
              <a:t>14</a:t>
            </a:r>
          </a:p>
        </p:txBody>
      </p:sp>
      <p:sp>
        <p:nvSpPr>
          <p:cNvPr id="184" name="Shape 164"/>
          <p:cNvSpPr/>
          <p:nvPr/>
        </p:nvSpPr>
        <p:spPr>
          <a:xfrm>
            <a:off x="8851395" y="3982724"/>
            <a:ext cx="292608" cy="292608"/>
          </a:xfrm>
          <a:prstGeom prst="ellipse">
            <a:avLst/>
          </a:prstGeom>
          <a:solidFill>
            <a:srgbClr val="F5468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8820358" y="3996384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kern="0" dirty="0">
                <a:solidFill>
                  <a:srgbClr val="FFFFFF"/>
                </a:solidFill>
                <a:cs typeface="Arial"/>
                <a:sym typeface="Arial"/>
              </a:rPr>
              <a:t>15</a:t>
            </a:r>
          </a:p>
        </p:txBody>
      </p:sp>
      <p:pic>
        <p:nvPicPr>
          <p:cNvPr id="186" name="Picture 1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1809" y="3483297"/>
            <a:ext cx="363165" cy="365760"/>
          </a:xfrm>
          <a:prstGeom prst="rect">
            <a:avLst/>
          </a:prstGeom>
        </p:spPr>
      </p:pic>
      <p:sp>
        <p:nvSpPr>
          <p:cNvPr id="187" name="Oval 186"/>
          <p:cNvSpPr/>
          <p:nvPr/>
        </p:nvSpPr>
        <p:spPr>
          <a:xfrm>
            <a:off x="9815966" y="3611890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3</a:t>
            </a:r>
          </a:p>
        </p:txBody>
      </p:sp>
      <p:sp>
        <p:nvSpPr>
          <p:cNvPr id="188" name="Shape 164"/>
          <p:cNvSpPr/>
          <p:nvPr/>
        </p:nvSpPr>
        <p:spPr>
          <a:xfrm>
            <a:off x="10433847" y="3556449"/>
            <a:ext cx="292608" cy="292608"/>
          </a:xfrm>
          <a:prstGeom prst="ellipse">
            <a:avLst/>
          </a:prstGeom>
          <a:solidFill>
            <a:srgbClr val="FFA63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4</a:t>
            </a:r>
          </a:p>
        </p:txBody>
      </p:sp>
      <p:sp>
        <p:nvSpPr>
          <p:cNvPr id="189" name="Right Arrow 188"/>
          <p:cNvSpPr/>
          <p:nvPr/>
        </p:nvSpPr>
        <p:spPr>
          <a:xfrm>
            <a:off x="10155209" y="3638745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190" name="Picture 1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3482" y="3884145"/>
            <a:ext cx="363165" cy="365760"/>
          </a:xfrm>
          <a:prstGeom prst="rect">
            <a:avLst/>
          </a:prstGeom>
        </p:spPr>
      </p:pic>
      <p:sp>
        <p:nvSpPr>
          <p:cNvPr id="191" name="Oval 190"/>
          <p:cNvSpPr/>
          <p:nvPr/>
        </p:nvSpPr>
        <p:spPr>
          <a:xfrm>
            <a:off x="9817639" y="4012738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92" name="Right Arrow 191"/>
          <p:cNvSpPr/>
          <p:nvPr/>
        </p:nvSpPr>
        <p:spPr>
          <a:xfrm>
            <a:off x="10156882" y="4039593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9742199" y="397864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kern="0" dirty="0">
                <a:solidFill>
                  <a:srgbClr val="FFFFFF"/>
                </a:solidFill>
                <a:cs typeface="Arial"/>
                <a:sym typeface="Arial"/>
              </a:rPr>
              <a:t>14</a:t>
            </a:r>
          </a:p>
        </p:txBody>
      </p:sp>
      <p:sp>
        <p:nvSpPr>
          <p:cNvPr id="194" name="Shape 164"/>
          <p:cNvSpPr/>
          <p:nvPr/>
        </p:nvSpPr>
        <p:spPr>
          <a:xfrm>
            <a:off x="10427523" y="3952493"/>
            <a:ext cx="292608" cy="292608"/>
          </a:xfrm>
          <a:prstGeom prst="ellipse">
            <a:avLst/>
          </a:prstGeom>
          <a:solidFill>
            <a:srgbClr val="F5468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10396486" y="3966153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kern="0" dirty="0">
                <a:solidFill>
                  <a:srgbClr val="FFFFFF"/>
                </a:solidFill>
                <a:cs typeface="Arial"/>
                <a:sym typeface="Arial"/>
              </a:rPr>
              <a:t>15</a:t>
            </a:r>
          </a:p>
        </p:txBody>
      </p:sp>
      <p:pic>
        <p:nvPicPr>
          <p:cNvPr id="196" name="Picture 19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4764" y="4246630"/>
            <a:ext cx="363165" cy="365760"/>
          </a:xfrm>
          <a:prstGeom prst="rect">
            <a:avLst/>
          </a:prstGeom>
        </p:spPr>
      </p:pic>
      <p:sp>
        <p:nvSpPr>
          <p:cNvPr id="197" name="Oval 196"/>
          <p:cNvSpPr/>
          <p:nvPr/>
        </p:nvSpPr>
        <p:spPr>
          <a:xfrm>
            <a:off x="9798921" y="4375223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98" name="Right Arrow 197"/>
          <p:cNvSpPr/>
          <p:nvPr/>
        </p:nvSpPr>
        <p:spPr>
          <a:xfrm>
            <a:off x="10138164" y="4402078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9723481" y="4341128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kern="0" dirty="0">
                <a:solidFill>
                  <a:srgbClr val="FFFFFF"/>
                </a:solidFill>
                <a:cs typeface="Arial"/>
                <a:sym typeface="Arial"/>
              </a:rPr>
              <a:t>14</a:t>
            </a:r>
          </a:p>
        </p:txBody>
      </p:sp>
      <p:sp>
        <p:nvSpPr>
          <p:cNvPr id="200" name="Shape 164"/>
          <p:cNvSpPr/>
          <p:nvPr/>
        </p:nvSpPr>
        <p:spPr>
          <a:xfrm>
            <a:off x="10408805" y="4314978"/>
            <a:ext cx="292608" cy="292608"/>
          </a:xfrm>
          <a:prstGeom prst="ellipse">
            <a:avLst/>
          </a:prstGeom>
          <a:solidFill>
            <a:srgbClr val="F5468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10377768" y="4328638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kern="0" dirty="0">
                <a:solidFill>
                  <a:srgbClr val="FFFFFF"/>
                </a:solidFill>
                <a:cs typeface="Arial"/>
                <a:sym typeface="Arial"/>
              </a:rPr>
              <a:t>16</a:t>
            </a:r>
          </a:p>
        </p:txBody>
      </p:sp>
      <p:pic>
        <p:nvPicPr>
          <p:cNvPr id="202" name="Picture 2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3715" y="4591698"/>
            <a:ext cx="363165" cy="365760"/>
          </a:xfrm>
          <a:prstGeom prst="rect">
            <a:avLst/>
          </a:prstGeom>
        </p:spPr>
      </p:pic>
      <p:sp>
        <p:nvSpPr>
          <p:cNvPr id="203" name="Oval 202"/>
          <p:cNvSpPr/>
          <p:nvPr/>
        </p:nvSpPr>
        <p:spPr>
          <a:xfrm>
            <a:off x="9807872" y="4720291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04" name="Right Arrow 203"/>
          <p:cNvSpPr/>
          <p:nvPr/>
        </p:nvSpPr>
        <p:spPr>
          <a:xfrm>
            <a:off x="10147115" y="4747146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9732432" y="4686196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kern="0" dirty="0">
                <a:solidFill>
                  <a:srgbClr val="FFFFFF"/>
                </a:solidFill>
                <a:cs typeface="Arial"/>
                <a:sym typeface="Arial"/>
              </a:rPr>
              <a:t>15</a:t>
            </a:r>
          </a:p>
        </p:txBody>
      </p:sp>
      <p:sp>
        <p:nvSpPr>
          <p:cNvPr id="206" name="Shape 164"/>
          <p:cNvSpPr/>
          <p:nvPr/>
        </p:nvSpPr>
        <p:spPr>
          <a:xfrm>
            <a:off x="10417756" y="4660046"/>
            <a:ext cx="292608" cy="292608"/>
          </a:xfrm>
          <a:prstGeom prst="ellipse">
            <a:avLst/>
          </a:prstGeom>
          <a:solidFill>
            <a:srgbClr val="F5468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10386719" y="4673706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kern="0" dirty="0">
                <a:solidFill>
                  <a:srgbClr val="FFFFFF"/>
                </a:solidFill>
                <a:cs typeface="Arial"/>
                <a:sym typeface="Arial"/>
              </a:rPr>
              <a:t>16</a:t>
            </a:r>
          </a:p>
        </p:txBody>
      </p:sp>
      <p:sp>
        <p:nvSpPr>
          <p:cNvPr id="42" name="Shape 164"/>
          <p:cNvSpPr/>
          <p:nvPr/>
        </p:nvSpPr>
        <p:spPr>
          <a:xfrm>
            <a:off x="236199" y="4554279"/>
            <a:ext cx="292608" cy="292608"/>
          </a:xfrm>
          <a:prstGeom prst="ellipse">
            <a:avLst/>
          </a:prstGeom>
          <a:solidFill>
            <a:srgbClr val="F3276C">
              <a:alpha val="85380"/>
            </a:srgbClr>
          </a:solidFill>
          <a:ln w="38100">
            <a:solidFill>
              <a:srgbClr val="C00000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7009" y="4563574"/>
            <a:ext cx="391974" cy="27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200" b="1">
                <a:solidFill>
                  <a:srgbClr val="FFFFFF"/>
                </a:solidFill>
                <a:latin typeface="Lato"/>
                <a:ea typeface="Lato"/>
                <a:cs typeface="Lato"/>
              </a:defRPr>
            </a:lvl1pPr>
          </a:lstStyle>
          <a:p>
            <a:r>
              <a:rPr lang="en-US" kern="0" dirty="0" smtClean="0">
                <a:sym typeface="Arial"/>
              </a:rPr>
              <a:t>11</a:t>
            </a:r>
            <a:endParaRPr lang="en-US" kern="0" dirty="0">
              <a:sym typeface="Arial"/>
            </a:endParaRPr>
          </a:p>
        </p:txBody>
      </p:sp>
      <p:pic>
        <p:nvPicPr>
          <p:cNvPr id="208" name="Picture 20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6755" y="4766417"/>
            <a:ext cx="363165" cy="365760"/>
          </a:xfrm>
          <a:prstGeom prst="rect">
            <a:avLst/>
          </a:prstGeom>
        </p:spPr>
      </p:pic>
      <p:sp>
        <p:nvSpPr>
          <p:cNvPr id="209" name="Oval 208"/>
          <p:cNvSpPr/>
          <p:nvPr/>
        </p:nvSpPr>
        <p:spPr>
          <a:xfrm>
            <a:off x="4340912" y="4895010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5</a:t>
            </a:r>
          </a:p>
        </p:txBody>
      </p:sp>
      <p:sp>
        <p:nvSpPr>
          <p:cNvPr id="210" name="Shape 164"/>
          <p:cNvSpPr/>
          <p:nvPr/>
        </p:nvSpPr>
        <p:spPr>
          <a:xfrm>
            <a:off x="4958793" y="4839569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6</a:t>
            </a:r>
          </a:p>
        </p:txBody>
      </p:sp>
      <p:sp>
        <p:nvSpPr>
          <p:cNvPr id="211" name="Right Arrow 210"/>
          <p:cNvSpPr/>
          <p:nvPr/>
        </p:nvSpPr>
        <p:spPr>
          <a:xfrm>
            <a:off x="4680155" y="4921865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327734" y="1242477"/>
            <a:ext cx="3682418" cy="307777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US" sz="1400" b="1" kern="0" dirty="0">
                <a:solidFill>
                  <a:srgbClr val="FFFFFF"/>
                </a:solidFill>
                <a:cs typeface="Arial"/>
                <a:sym typeface="Arial"/>
              </a:rPr>
              <a:t>Message Shuffling Phase [ Super step 0 ]</a:t>
            </a:r>
          </a:p>
        </p:txBody>
      </p:sp>
      <p:pic>
        <p:nvPicPr>
          <p:cNvPr id="213" name="Picture 2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7263" y="182437"/>
            <a:ext cx="3734737" cy="180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77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Straight Connector 106"/>
          <p:cNvCxnSpPr>
            <a:stCxn id="31" idx="4"/>
            <a:endCxn id="45" idx="0"/>
          </p:cNvCxnSpPr>
          <p:nvPr/>
        </p:nvCxnSpPr>
        <p:spPr>
          <a:xfrm flipH="1">
            <a:off x="751740" y="3553790"/>
            <a:ext cx="106996" cy="1016098"/>
          </a:xfrm>
          <a:prstGeom prst="line">
            <a:avLst/>
          </a:prstGeom>
          <a:ln w="3810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29" idx="4"/>
            <a:endCxn id="45" idx="0"/>
          </p:cNvCxnSpPr>
          <p:nvPr/>
        </p:nvCxnSpPr>
        <p:spPr>
          <a:xfrm>
            <a:off x="384542" y="3553790"/>
            <a:ext cx="367198" cy="1016098"/>
          </a:xfrm>
          <a:prstGeom prst="line">
            <a:avLst/>
          </a:prstGeom>
          <a:ln w="3810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35" idx="4"/>
            <a:endCxn id="45" idx="0"/>
          </p:cNvCxnSpPr>
          <p:nvPr/>
        </p:nvCxnSpPr>
        <p:spPr>
          <a:xfrm flipH="1">
            <a:off x="751740" y="3553790"/>
            <a:ext cx="583266" cy="1016098"/>
          </a:xfrm>
          <a:prstGeom prst="line">
            <a:avLst/>
          </a:prstGeom>
          <a:ln w="3810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33" idx="4"/>
            <a:endCxn id="54" idx="0"/>
          </p:cNvCxnSpPr>
          <p:nvPr/>
        </p:nvCxnSpPr>
        <p:spPr>
          <a:xfrm flipH="1">
            <a:off x="2814958" y="3547088"/>
            <a:ext cx="224457" cy="1041931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61" idx="2"/>
            <a:endCxn id="53" idx="0"/>
          </p:cNvCxnSpPr>
          <p:nvPr/>
        </p:nvCxnSpPr>
        <p:spPr>
          <a:xfrm flipH="1">
            <a:off x="2814743" y="3530686"/>
            <a:ext cx="634710" cy="1045256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32" idx="4"/>
            <a:endCxn id="48" idx="0"/>
          </p:cNvCxnSpPr>
          <p:nvPr/>
        </p:nvCxnSpPr>
        <p:spPr>
          <a:xfrm flipH="1">
            <a:off x="1791361" y="3557268"/>
            <a:ext cx="773175" cy="1033357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0" y="420624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K-Partite Graph Summarization</a:t>
            </a:r>
          </a:p>
          <a:p>
            <a:pPr algn="ctr"/>
            <a:endParaRPr lang="en-US" sz="2800" b="1" kern="0" dirty="0">
              <a:solidFill>
                <a:srgbClr val="000000">
                  <a:lumMod val="65000"/>
                  <a:lumOff val="35000"/>
                </a:srgbClr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44" name="Shape 164"/>
          <p:cNvSpPr/>
          <p:nvPr/>
        </p:nvSpPr>
        <p:spPr>
          <a:xfrm>
            <a:off x="612968" y="4561381"/>
            <a:ext cx="292608" cy="292608"/>
          </a:xfrm>
          <a:prstGeom prst="ellipse">
            <a:avLst/>
          </a:prstGeom>
          <a:solidFill>
            <a:srgbClr val="F3276C">
              <a:alpha val="85380"/>
            </a:srgbClr>
          </a:solidFill>
          <a:ln w="38100">
            <a:solidFill>
              <a:srgbClr val="C00000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55753" y="4569888"/>
            <a:ext cx="391974" cy="27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200" b="1">
                <a:solidFill>
                  <a:srgbClr val="FFFFFF"/>
                </a:solidFill>
                <a:latin typeface="Lato"/>
                <a:ea typeface="Lato"/>
                <a:cs typeface="Lato"/>
              </a:defRPr>
            </a:lvl1pPr>
          </a:lstStyle>
          <a:p>
            <a:r>
              <a:rPr lang="en-US" kern="0" dirty="0" smtClean="0">
                <a:sym typeface="Arial"/>
              </a:rPr>
              <a:t>12</a:t>
            </a:r>
            <a:endParaRPr lang="en-US" kern="0" dirty="0">
              <a:sym typeface="Arial"/>
            </a:endParaRPr>
          </a:p>
        </p:txBody>
      </p:sp>
      <p:sp>
        <p:nvSpPr>
          <p:cNvPr id="47" name="Shape 164"/>
          <p:cNvSpPr/>
          <p:nvPr/>
        </p:nvSpPr>
        <p:spPr>
          <a:xfrm>
            <a:off x="1645057" y="4576644"/>
            <a:ext cx="292608" cy="292608"/>
          </a:xfrm>
          <a:prstGeom prst="ellipse">
            <a:avLst/>
          </a:prstGeom>
          <a:solidFill>
            <a:srgbClr val="F3276C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595374" y="4590625"/>
            <a:ext cx="391974" cy="27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200" b="1">
                <a:solidFill>
                  <a:srgbClr val="FFFFFF"/>
                </a:solidFill>
                <a:latin typeface="Lato"/>
                <a:ea typeface="Lato"/>
                <a:cs typeface="Lato"/>
              </a:defRPr>
            </a:lvl1pPr>
          </a:lstStyle>
          <a:p>
            <a:r>
              <a:rPr lang="en-US" kern="0" dirty="0" smtClean="0">
                <a:sym typeface="Arial"/>
              </a:rPr>
              <a:t>13</a:t>
            </a:r>
            <a:endParaRPr lang="en-US" kern="0" dirty="0">
              <a:sym typeface="Arial"/>
            </a:endParaRPr>
          </a:p>
        </p:txBody>
      </p:sp>
      <p:sp>
        <p:nvSpPr>
          <p:cNvPr id="53" name="Shape 164"/>
          <p:cNvSpPr/>
          <p:nvPr/>
        </p:nvSpPr>
        <p:spPr>
          <a:xfrm>
            <a:off x="2668439" y="4575942"/>
            <a:ext cx="292608" cy="292608"/>
          </a:xfrm>
          <a:prstGeom prst="ellipse">
            <a:avLst/>
          </a:prstGeom>
          <a:solidFill>
            <a:srgbClr val="F3276C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618971" y="4589019"/>
            <a:ext cx="391974" cy="27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200" b="1">
                <a:solidFill>
                  <a:srgbClr val="FFFFFF"/>
                </a:solidFill>
                <a:latin typeface="Lato"/>
                <a:ea typeface="Lato"/>
                <a:cs typeface="Lato"/>
              </a:defRPr>
            </a:lvl1pPr>
          </a:lstStyle>
          <a:p>
            <a:r>
              <a:rPr lang="en-US" kern="0" dirty="0" smtClean="0">
                <a:sym typeface="Arial"/>
              </a:rPr>
              <a:t>15</a:t>
            </a:r>
            <a:endParaRPr lang="en-US" kern="0" dirty="0">
              <a:sym typeface="Arial"/>
            </a:endParaRPr>
          </a:p>
        </p:txBody>
      </p:sp>
      <p:sp>
        <p:nvSpPr>
          <p:cNvPr id="56" name="Shape 164"/>
          <p:cNvSpPr/>
          <p:nvPr/>
        </p:nvSpPr>
        <p:spPr>
          <a:xfrm>
            <a:off x="3305576" y="4568134"/>
            <a:ext cx="292608" cy="292608"/>
          </a:xfrm>
          <a:prstGeom prst="ellipse">
            <a:avLst/>
          </a:prstGeom>
          <a:solidFill>
            <a:srgbClr val="F3276C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257542" y="4570861"/>
            <a:ext cx="391974" cy="27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200" b="1">
                <a:solidFill>
                  <a:srgbClr val="FFFFFF"/>
                </a:solidFill>
                <a:latin typeface="Lato"/>
                <a:ea typeface="Lato"/>
                <a:cs typeface="Lato"/>
              </a:defRPr>
            </a:lvl1pPr>
          </a:lstStyle>
          <a:p>
            <a:r>
              <a:rPr lang="en-US" kern="0" dirty="0" smtClean="0">
                <a:sym typeface="Arial"/>
              </a:rPr>
              <a:t>16</a:t>
            </a:r>
            <a:endParaRPr lang="en-US" kern="0" dirty="0">
              <a:sym typeface="Arial"/>
            </a:endParaRPr>
          </a:p>
        </p:txBody>
      </p:sp>
      <p:cxnSp>
        <p:nvCxnSpPr>
          <p:cNvPr id="73" name="Straight Connector 72"/>
          <p:cNvCxnSpPr>
            <a:endCxn id="29" idx="0"/>
          </p:cNvCxnSpPr>
          <p:nvPr/>
        </p:nvCxnSpPr>
        <p:spPr>
          <a:xfrm>
            <a:off x="384542" y="2261018"/>
            <a:ext cx="0" cy="1000164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endCxn id="31" idx="0"/>
          </p:cNvCxnSpPr>
          <p:nvPr/>
        </p:nvCxnSpPr>
        <p:spPr>
          <a:xfrm>
            <a:off x="384542" y="2261018"/>
            <a:ext cx="474194" cy="1000164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endCxn id="35" idx="0"/>
          </p:cNvCxnSpPr>
          <p:nvPr/>
        </p:nvCxnSpPr>
        <p:spPr>
          <a:xfrm>
            <a:off x="383504" y="2261018"/>
            <a:ext cx="951502" cy="1000164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20" idx="4"/>
            <a:endCxn id="29" idx="0"/>
          </p:cNvCxnSpPr>
          <p:nvPr/>
        </p:nvCxnSpPr>
        <p:spPr>
          <a:xfrm flipH="1">
            <a:off x="384542" y="2261018"/>
            <a:ext cx="563620" cy="1000164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20" idx="4"/>
            <a:endCxn id="35" idx="0"/>
          </p:cNvCxnSpPr>
          <p:nvPr/>
        </p:nvCxnSpPr>
        <p:spPr>
          <a:xfrm>
            <a:off x="948162" y="2261018"/>
            <a:ext cx="386844" cy="1000164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endCxn id="35" idx="0"/>
          </p:cNvCxnSpPr>
          <p:nvPr/>
        </p:nvCxnSpPr>
        <p:spPr>
          <a:xfrm flipH="1">
            <a:off x="1335006" y="2261018"/>
            <a:ext cx="630235" cy="1000164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22" idx="4"/>
            <a:endCxn id="32" idx="0"/>
          </p:cNvCxnSpPr>
          <p:nvPr/>
        </p:nvCxnSpPr>
        <p:spPr>
          <a:xfrm>
            <a:off x="1965241" y="2261018"/>
            <a:ext cx="599295" cy="1003642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22" idx="4"/>
            <a:endCxn id="33" idx="0"/>
          </p:cNvCxnSpPr>
          <p:nvPr/>
        </p:nvCxnSpPr>
        <p:spPr>
          <a:xfrm>
            <a:off x="1965241" y="2261018"/>
            <a:ext cx="1074174" cy="993462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24" idx="4"/>
            <a:endCxn id="32" idx="0"/>
          </p:cNvCxnSpPr>
          <p:nvPr/>
        </p:nvCxnSpPr>
        <p:spPr>
          <a:xfrm>
            <a:off x="2528861" y="2261018"/>
            <a:ext cx="35675" cy="1003642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24" idx="4"/>
            <a:endCxn id="33" idx="0"/>
          </p:cNvCxnSpPr>
          <p:nvPr/>
        </p:nvCxnSpPr>
        <p:spPr>
          <a:xfrm>
            <a:off x="2528861" y="2261018"/>
            <a:ext cx="510554" cy="993462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24" idx="4"/>
            <a:endCxn id="61" idx="0"/>
          </p:cNvCxnSpPr>
          <p:nvPr/>
        </p:nvCxnSpPr>
        <p:spPr>
          <a:xfrm>
            <a:off x="2528861" y="2261018"/>
            <a:ext cx="920592" cy="992669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28" idx="4"/>
            <a:endCxn id="61" idx="0"/>
          </p:cNvCxnSpPr>
          <p:nvPr/>
        </p:nvCxnSpPr>
        <p:spPr>
          <a:xfrm flipH="1">
            <a:off x="3449453" y="2261018"/>
            <a:ext cx="2322" cy="992669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29" idx="4"/>
            <a:endCxn id="2" idx="0"/>
          </p:cNvCxnSpPr>
          <p:nvPr/>
        </p:nvCxnSpPr>
        <p:spPr>
          <a:xfrm flipH="1">
            <a:off x="382130" y="3553790"/>
            <a:ext cx="2412" cy="1006239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31" idx="4"/>
            <a:endCxn id="2" idx="0"/>
          </p:cNvCxnSpPr>
          <p:nvPr/>
        </p:nvCxnSpPr>
        <p:spPr>
          <a:xfrm flipH="1">
            <a:off x="382130" y="3553790"/>
            <a:ext cx="476606" cy="1006239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32" idx="4"/>
            <a:endCxn id="51" idx="0"/>
          </p:cNvCxnSpPr>
          <p:nvPr/>
        </p:nvCxnSpPr>
        <p:spPr>
          <a:xfrm flipH="1">
            <a:off x="2410878" y="3557268"/>
            <a:ext cx="153658" cy="1042811"/>
          </a:xfrm>
          <a:prstGeom prst="line">
            <a:avLst/>
          </a:prstGeom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33" idx="4"/>
            <a:endCxn id="51" idx="0"/>
          </p:cNvCxnSpPr>
          <p:nvPr/>
        </p:nvCxnSpPr>
        <p:spPr>
          <a:xfrm flipH="1">
            <a:off x="2410878" y="3547088"/>
            <a:ext cx="628537" cy="1052991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61" idx="2"/>
            <a:endCxn id="51" idx="0"/>
          </p:cNvCxnSpPr>
          <p:nvPr/>
        </p:nvCxnSpPr>
        <p:spPr>
          <a:xfrm flipH="1">
            <a:off x="2410878" y="3530686"/>
            <a:ext cx="1038575" cy="1069393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61" idx="2"/>
            <a:endCxn id="57" idx="0"/>
          </p:cNvCxnSpPr>
          <p:nvPr/>
        </p:nvCxnSpPr>
        <p:spPr>
          <a:xfrm>
            <a:off x="3449453" y="3530686"/>
            <a:ext cx="4076" cy="1040175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735" y="1925705"/>
            <a:ext cx="363165" cy="365760"/>
          </a:xfrm>
          <a:prstGeom prst="rect">
            <a:avLst/>
          </a:prstGeom>
        </p:spPr>
      </p:pic>
      <p:sp>
        <p:nvSpPr>
          <p:cNvPr id="74" name="Oval 73"/>
          <p:cNvSpPr/>
          <p:nvPr/>
        </p:nvSpPr>
        <p:spPr>
          <a:xfrm>
            <a:off x="4396892" y="2054298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5</a:t>
            </a:r>
          </a:p>
        </p:txBody>
      </p:sp>
      <p:sp>
        <p:nvSpPr>
          <p:cNvPr id="76" name="Shape 164"/>
          <p:cNvSpPr/>
          <p:nvPr/>
        </p:nvSpPr>
        <p:spPr>
          <a:xfrm>
            <a:off x="5014773" y="1998857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6</a:t>
            </a:r>
          </a:p>
        </p:txBody>
      </p:sp>
      <p:sp>
        <p:nvSpPr>
          <p:cNvPr id="78" name="Right Arrow 77"/>
          <p:cNvSpPr/>
          <p:nvPr/>
        </p:nvSpPr>
        <p:spPr>
          <a:xfrm>
            <a:off x="4736135" y="2081153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157" y="2281234"/>
            <a:ext cx="363165" cy="365760"/>
          </a:xfrm>
          <a:prstGeom prst="rect">
            <a:avLst/>
          </a:prstGeom>
        </p:spPr>
      </p:pic>
      <p:sp>
        <p:nvSpPr>
          <p:cNvPr id="82" name="Oval 81"/>
          <p:cNvSpPr/>
          <p:nvPr/>
        </p:nvSpPr>
        <p:spPr>
          <a:xfrm>
            <a:off x="4396314" y="2409827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5</a:t>
            </a:r>
          </a:p>
        </p:txBody>
      </p:sp>
      <p:sp>
        <p:nvSpPr>
          <p:cNvPr id="84" name="Shape 164"/>
          <p:cNvSpPr/>
          <p:nvPr/>
        </p:nvSpPr>
        <p:spPr>
          <a:xfrm>
            <a:off x="5014195" y="2354386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7</a:t>
            </a:r>
          </a:p>
        </p:txBody>
      </p:sp>
      <p:sp>
        <p:nvSpPr>
          <p:cNvPr id="86" name="Right Arrow 85"/>
          <p:cNvSpPr/>
          <p:nvPr/>
        </p:nvSpPr>
        <p:spPr>
          <a:xfrm>
            <a:off x="4735557" y="2436682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157" y="2709502"/>
            <a:ext cx="363165" cy="365760"/>
          </a:xfrm>
          <a:prstGeom prst="rect">
            <a:avLst/>
          </a:prstGeom>
        </p:spPr>
      </p:pic>
      <p:sp>
        <p:nvSpPr>
          <p:cNvPr id="88" name="Oval 87"/>
          <p:cNvSpPr/>
          <p:nvPr/>
        </p:nvSpPr>
        <p:spPr>
          <a:xfrm>
            <a:off x="4396314" y="2838095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6</a:t>
            </a:r>
          </a:p>
        </p:txBody>
      </p:sp>
      <p:sp>
        <p:nvSpPr>
          <p:cNvPr id="90" name="Shape 164"/>
          <p:cNvSpPr/>
          <p:nvPr/>
        </p:nvSpPr>
        <p:spPr>
          <a:xfrm>
            <a:off x="5014195" y="2782654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7</a:t>
            </a:r>
          </a:p>
        </p:txBody>
      </p:sp>
      <p:sp>
        <p:nvSpPr>
          <p:cNvPr id="92" name="Right Arrow 91"/>
          <p:cNvSpPr/>
          <p:nvPr/>
        </p:nvSpPr>
        <p:spPr>
          <a:xfrm>
            <a:off x="4735557" y="2864950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4" name="Shape 164"/>
          <p:cNvSpPr/>
          <p:nvPr/>
        </p:nvSpPr>
        <p:spPr>
          <a:xfrm>
            <a:off x="238238" y="1968410"/>
            <a:ext cx="292608" cy="292608"/>
          </a:xfrm>
          <a:prstGeom prst="ellipse">
            <a:avLst/>
          </a:prstGeom>
          <a:solidFill>
            <a:srgbClr val="FF9715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0</a:t>
            </a:r>
          </a:p>
        </p:txBody>
      </p:sp>
      <p:sp>
        <p:nvSpPr>
          <p:cNvPr id="20" name="Shape 164"/>
          <p:cNvSpPr/>
          <p:nvPr/>
        </p:nvSpPr>
        <p:spPr>
          <a:xfrm>
            <a:off x="801858" y="1968410"/>
            <a:ext cx="292608" cy="292608"/>
          </a:xfrm>
          <a:prstGeom prst="ellipse">
            <a:avLst/>
          </a:prstGeom>
          <a:solidFill>
            <a:srgbClr val="FF9715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</a:t>
            </a:r>
          </a:p>
        </p:txBody>
      </p:sp>
      <p:pic>
        <p:nvPicPr>
          <p:cNvPr id="93" name="Picture 9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712" y="1925705"/>
            <a:ext cx="363165" cy="365760"/>
          </a:xfrm>
          <a:prstGeom prst="rect">
            <a:avLst/>
          </a:prstGeom>
        </p:spPr>
      </p:pic>
      <p:sp>
        <p:nvSpPr>
          <p:cNvPr id="94" name="Oval 93"/>
          <p:cNvSpPr/>
          <p:nvPr/>
        </p:nvSpPr>
        <p:spPr>
          <a:xfrm>
            <a:off x="5682869" y="2054298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5</a:t>
            </a:r>
          </a:p>
        </p:txBody>
      </p:sp>
      <p:sp>
        <p:nvSpPr>
          <p:cNvPr id="96" name="Shape 164"/>
          <p:cNvSpPr/>
          <p:nvPr/>
        </p:nvSpPr>
        <p:spPr>
          <a:xfrm>
            <a:off x="6300750" y="1998857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7</a:t>
            </a:r>
          </a:p>
        </p:txBody>
      </p:sp>
      <p:sp>
        <p:nvSpPr>
          <p:cNvPr id="98" name="Right Arrow 97"/>
          <p:cNvSpPr/>
          <p:nvPr/>
        </p:nvSpPr>
        <p:spPr>
          <a:xfrm>
            <a:off x="6022112" y="2081153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809" y="1925705"/>
            <a:ext cx="363165" cy="365760"/>
          </a:xfrm>
          <a:prstGeom prst="rect">
            <a:avLst/>
          </a:prstGeom>
        </p:spPr>
      </p:pic>
      <p:sp>
        <p:nvSpPr>
          <p:cNvPr id="102" name="Oval 101"/>
          <p:cNvSpPr/>
          <p:nvPr/>
        </p:nvSpPr>
        <p:spPr>
          <a:xfrm>
            <a:off x="7036966" y="2054298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7</a:t>
            </a:r>
          </a:p>
        </p:txBody>
      </p:sp>
      <p:sp>
        <p:nvSpPr>
          <p:cNvPr id="104" name="Shape 164"/>
          <p:cNvSpPr/>
          <p:nvPr/>
        </p:nvSpPr>
        <p:spPr>
          <a:xfrm>
            <a:off x="7654847" y="1998857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8</a:t>
            </a:r>
          </a:p>
        </p:txBody>
      </p:sp>
      <p:sp>
        <p:nvSpPr>
          <p:cNvPr id="106" name="Right Arrow 105"/>
          <p:cNvSpPr/>
          <p:nvPr/>
        </p:nvSpPr>
        <p:spPr>
          <a:xfrm>
            <a:off x="7376209" y="2081153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108" name="Picture 10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231" y="2281234"/>
            <a:ext cx="363165" cy="365760"/>
          </a:xfrm>
          <a:prstGeom prst="rect">
            <a:avLst/>
          </a:prstGeom>
        </p:spPr>
      </p:pic>
      <p:sp>
        <p:nvSpPr>
          <p:cNvPr id="110" name="Oval 109"/>
          <p:cNvSpPr/>
          <p:nvPr/>
        </p:nvSpPr>
        <p:spPr>
          <a:xfrm>
            <a:off x="7036388" y="2409827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7</a:t>
            </a:r>
          </a:p>
        </p:txBody>
      </p:sp>
      <p:sp>
        <p:nvSpPr>
          <p:cNvPr id="112" name="Shape 164"/>
          <p:cNvSpPr/>
          <p:nvPr/>
        </p:nvSpPr>
        <p:spPr>
          <a:xfrm>
            <a:off x="7654269" y="2354386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9</a:t>
            </a:r>
          </a:p>
        </p:txBody>
      </p:sp>
      <p:sp>
        <p:nvSpPr>
          <p:cNvPr id="113" name="Right Arrow 112"/>
          <p:cNvSpPr/>
          <p:nvPr/>
        </p:nvSpPr>
        <p:spPr>
          <a:xfrm>
            <a:off x="7375631" y="2436682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231" y="2709502"/>
            <a:ext cx="363165" cy="365760"/>
          </a:xfrm>
          <a:prstGeom prst="rect">
            <a:avLst/>
          </a:prstGeom>
        </p:spPr>
      </p:pic>
      <p:sp>
        <p:nvSpPr>
          <p:cNvPr id="116" name="Oval 115"/>
          <p:cNvSpPr/>
          <p:nvPr/>
        </p:nvSpPr>
        <p:spPr>
          <a:xfrm>
            <a:off x="7036388" y="2838095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8</a:t>
            </a:r>
          </a:p>
        </p:txBody>
      </p:sp>
      <p:sp>
        <p:nvSpPr>
          <p:cNvPr id="118" name="Shape 164"/>
          <p:cNvSpPr/>
          <p:nvPr/>
        </p:nvSpPr>
        <p:spPr>
          <a:xfrm>
            <a:off x="7654269" y="2782654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9</a:t>
            </a:r>
          </a:p>
        </p:txBody>
      </p:sp>
      <p:sp>
        <p:nvSpPr>
          <p:cNvPr id="120" name="Right Arrow 119"/>
          <p:cNvSpPr/>
          <p:nvPr/>
        </p:nvSpPr>
        <p:spPr>
          <a:xfrm>
            <a:off x="7375631" y="2864950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2" name="Shape 164"/>
          <p:cNvSpPr/>
          <p:nvPr/>
        </p:nvSpPr>
        <p:spPr>
          <a:xfrm>
            <a:off x="1818937" y="1968410"/>
            <a:ext cx="292608" cy="292608"/>
          </a:xfrm>
          <a:prstGeom prst="ellipse">
            <a:avLst/>
          </a:prstGeom>
          <a:solidFill>
            <a:srgbClr val="FF9715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</a:t>
            </a:r>
          </a:p>
        </p:txBody>
      </p:sp>
      <p:sp>
        <p:nvSpPr>
          <p:cNvPr id="32" name="Shape 164"/>
          <p:cNvSpPr/>
          <p:nvPr/>
        </p:nvSpPr>
        <p:spPr>
          <a:xfrm>
            <a:off x="2418232" y="3264660"/>
            <a:ext cx="292608" cy="292608"/>
          </a:xfrm>
          <a:prstGeom prst="ellipse">
            <a:avLst/>
          </a:prstGeom>
          <a:solidFill>
            <a:srgbClr val="91D5FD"/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8</a:t>
            </a:r>
          </a:p>
        </p:txBody>
      </p:sp>
      <p:sp>
        <p:nvSpPr>
          <p:cNvPr id="33" name="Shape 164"/>
          <p:cNvSpPr/>
          <p:nvPr/>
        </p:nvSpPr>
        <p:spPr>
          <a:xfrm>
            <a:off x="2893111" y="3254480"/>
            <a:ext cx="292608" cy="292608"/>
          </a:xfrm>
          <a:prstGeom prst="ellipse">
            <a:avLst/>
          </a:prstGeom>
          <a:solidFill>
            <a:srgbClr val="91D5FD"/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9</a:t>
            </a:r>
          </a:p>
        </p:txBody>
      </p:sp>
      <p:sp>
        <p:nvSpPr>
          <p:cNvPr id="24" name="Shape 164"/>
          <p:cNvSpPr/>
          <p:nvPr/>
        </p:nvSpPr>
        <p:spPr>
          <a:xfrm>
            <a:off x="2382557" y="1968410"/>
            <a:ext cx="292608" cy="292608"/>
          </a:xfrm>
          <a:prstGeom prst="ellipse">
            <a:avLst/>
          </a:prstGeom>
          <a:solidFill>
            <a:srgbClr val="FF9715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3</a:t>
            </a:r>
          </a:p>
        </p:txBody>
      </p:sp>
      <p:sp>
        <p:nvSpPr>
          <p:cNvPr id="60" name="Shape 164"/>
          <p:cNvSpPr/>
          <p:nvPr/>
        </p:nvSpPr>
        <p:spPr>
          <a:xfrm>
            <a:off x="3305471" y="3246665"/>
            <a:ext cx="292608" cy="292608"/>
          </a:xfrm>
          <a:prstGeom prst="ellipse">
            <a:avLst/>
          </a:prstGeom>
          <a:solidFill>
            <a:srgbClr val="91D5FD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253466" y="3253687"/>
            <a:ext cx="391974" cy="27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200" b="1">
                <a:solidFill>
                  <a:srgbClr val="FFFFFF"/>
                </a:solidFill>
                <a:latin typeface="Lato"/>
                <a:ea typeface="Lato"/>
                <a:cs typeface="Lato"/>
              </a:defRPr>
            </a:lvl1pPr>
          </a:lstStyle>
          <a:p>
            <a:r>
              <a:rPr lang="en-US" kern="0" dirty="0" smtClean="0">
                <a:sym typeface="Arial"/>
              </a:rPr>
              <a:t>10</a:t>
            </a:r>
            <a:endParaRPr lang="en-US" kern="0" dirty="0">
              <a:sym typeface="Arial"/>
            </a:endParaRPr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8786" y="1925705"/>
            <a:ext cx="363165" cy="365760"/>
          </a:xfrm>
          <a:prstGeom prst="rect">
            <a:avLst/>
          </a:prstGeom>
        </p:spPr>
      </p:pic>
      <p:sp>
        <p:nvSpPr>
          <p:cNvPr id="123" name="Oval 122"/>
          <p:cNvSpPr/>
          <p:nvPr/>
        </p:nvSpPr>
        <p:spPr>
          <a:xfrm>
            <a:off x="8322943" y="2054298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8</a:t>
            </a:r>
          </a:p>
        </p:txBody>
      </p:sp>
      <p:sp>
        <p:nvSpPr>
          <p:cNvPr id="124" name="Shape 164"/>
          <p:cNvSpPr/>
          <p:nvPr/>
        </p:nvSpPr>
        <p:spPr>
          <a:xfrm>
            <a:off x="8940824" y="1998857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9</a:t>
            </a:r>
          </a:p>
        </p:txBody>
      </p:sp>
      <p:sp>
        <p:nvSpPr>
          <p:cNvPr id="126" name="Right Arrow 125"/>
          <p:cNvSpPr/>
          <p:nvPr/>
        </p:nvSpPr>
        <p:spPr>
          <a:xfrm>
            <a:off x="8662186" y="2081153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128" name="Picture 1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8208" y="2281234"/>
            <a:ext cx="363165" cy="365760"/>
          </a:xfrm>
          <a:prstGeom prst="rect">
            <a:avLst/>
          </a:prstGeom>
        </p:spPr>
      </p:pic>
      <p:sp>
        <p:nvSpPr>
          <p:cNvPr id="129" name="Oval 128"/>
          <p:cNvSpPr/>
          <p:nvPr/>
        </p:nvSpPr>
        <p:spPr>
          <a:xfrm>
            <a:off x="8322365" y="2409827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8</a:t>
            </a:r>
          </a:p>
        </p:txBody>
      </p:sp>
      <p:sp>
        <p:nvSpPr>
          <p:cNvPr id="130" name="Shape 164"/>
          <p:cNvSpPr/>
          <p:nvPr/>
        </p:nvSpPr>
        <p:spPr>
          <a:xfrm>
            <a:off x="8940246" y="2354386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Right Arrow 130"/>
          <p:cNvSpPr/>
          <p:nvPr/>
        </p:nvSpPr>
        <p:spPr>
          <a:xfrm>
            <a:off x="8661608" y="2436682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132" name="Picture 1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8208" y="2709502"/>
            <a:ext cx="363165" cy="365760"/>
          </a:xfrm>
          <a:prstGeom prst="rect">
            <a:avLst/>
          </a:prstGeom>
        </p:spPr>
      </p:pic>
      <p:sp>
        <p:nvSpPr>
          <p:cNvPr id="133" name="Oval 132"/>
          <p:cNvSpPr/>
          <p:nvPr/>
        </p:nvSpPr>
        <p:spPr>
          <a:xfrm>
            <a:off x="8322365" y="2838095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9</a:t>
            </a:r>
          </a:p>
        </p:txBody>
      </p:sp>
      <p:sp>
        <p:nvSpPr>
          <p:cNvPr id="134" name="Shape 164"/>
          <p:cNvSpPr/>
          <p:nvPr/>
        </p:nvSpPr>
        <p:spPr>
          <a:xfrm>
            <a:off x="8940246" y="2782654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Right Arrow 134"/>
          <p:cNvSpPr/>
          <p:nvPr/>
        </p:nvSpPr>
        <p:spPr>
          <a:xfrm>
            <a:off x="8661608" y="2864950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8895110" y="2358902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kern="0" dirty="0">
                <a:solidFill>
                  <a:srgbClr val="FFFFFF"/>
                </a:solidFill>
                <a:cs typeface="Arial"/>
                <a:sym typeface="Arial"/>
              </a:rPr>
              <a:t>10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8907076" y="2797077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kern="0" dirty="0">
                <a:solidFill>
                  <a:srgbClr val="FFFFFF"/>
                </a:solidFill>
                <a:cs typeface="Arial"/>
                <a:sym typeface="Arial"/>
              </a:rPr>
              <a:t>10</a:t>
            </a:r>
          </a:p>
        </p:txBody>
      </p:sp>
      <p:sp>
        <p:nvSpPr>
          <p:cNvPr id="28" name="Shape 164"/>
          <p:cNvSpPr/>
          <p:nvPr/>
        </p:nvSpPr>
        <p:spPr>
          <a:xfrm>
            <a:off x="3305471" y="1968410"/>
            <a:ext cx="292608" cy="292608"/>
          </a:xfrm>
          <a:prstGeom prst="ellipse">
            <a:avLst/>
          </a:prstGeom>
          <a:solidFill>
            <a:srgbClr val="FF9715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4</a:t>
            </a:r>
          </a:p>
        </p:txBody>
      </p:sp>
      <p:sp>
        <p:nvSpPr>
          <p:cNvPr id="29" name="Shape 164"/>
          <p:cNvSpPr/>
          <p:nvPr/>
        </p:nvSpPr>
        <p:spPr>
          <a:xfrm>
            <a:off x="238238" y="3261182"/>
            <a:ext cx="292608" cy="292608"/>
          </a:xfrm>
          <a:prstGeom prst="ellipse">
            <a:avLst/>
          </a:prstGeom>
          <a:solidFill>
            <a:srgbClr val="91D5FD"/>
          </a:solidFill>
          <a:ln w="38100">
            <a:solidFill>
              <a:schemeClr val="accent3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5</a:t>
            </a:r>
          </a:p>
        </p:txBody>
      </p:sp>
      <p:pic>
        <p:nvPicPr>
          <p:cNvPr id="147" name="Picture 1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3715" y="1968410"/>
            <a:ext cx="363165" cy="365760"/>
          </a:xfrm>
          <a:prstGeom prst="rect">
            <a:avLst/>
          </a:prstGeom>
        </p:spPr>
      </p:pic>
      <p:sp>
        <p:nvSpPr>
          <p:cNvPr id="148" name="Oval 147"/>
          <p:cNvSpPr/>
          <p:nvPr/>
        </p:nvSpPr>
        <p:spPr>
          <a:xfrm>
            <a:off x="9807872" y="2097003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0</a:t>
            </a:r>
          </a:p>
        </p:txBody>
      </p:sp>
      <p:sp>
        <p:nvSpPr>
          <p:cNvPr id="149" name="Shape 164"/>
          <p:cNvSpPr/>
          <p:nvPr/>
        </p:nvSpPr>
        <p:spPr>
          <a:xfrm>
            <a:off x="10425753" y="2041562"/>
            <a:ext cx="292608" cy="292608"/>
          </a:xfrm>
          <a:prstGeom prst="ellipse">
            <a:avLst/>
          </a:prstGeom>
          <a:solidFill>
            <a:srgbClr val="FFA63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</a:t>
            </a:r>
          </a:p>
        </p:txBody>
      </p:sp>
      <p:sp>
        <p:nvSpPr>
          <p:cNvPr id="150" name="Right Arrow 149"/>
          <p:cNvSpPr/>
          <p:nvPr/>
        </p:nvSpPr>
        <p:spPr>
          <a:xfrm>
            <a:off x="10147115" y="2123858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151" name="Picture 1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6164" y="2423647"/>
            <a:ext cx="363165" cy="365760"/>
          </a:xfrm>
          <a:prstGeom prst="rect">
            <a:avLst/>
          </a:prstGeom>
        </p:spPr>
      </p:pic>
      <p:sp>
        <p:nvSpPr>
          <p:cNvPr id="152" name="Oval 151"/>
          <p:cNvSpPr/>
          <p:nvPr/>
        </p:nvSpPr>
        <p:spPr>
          <a:xfrm>
            <a:off x="9800321" y="2552240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53" name="Right Arrow 152"/>
          <p:cNvSpPr/>
          <p:nvPr/>
        </p:nvSpPr>
        <p:spPr>
          <a:xfrm>
            <a:off x="10139564" y="2579095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9724881" y="2518145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kern="0" dirty="0">
                <a:solidFill>
                  <a:srgbClr val="FFFFFF"/>
                </a:solidFill>
                <a:cs typeface="Arial"/>
                <a:sym typeface="Arial"/>
              </a:rPr>
              <a:t>11</a:t>
            </a:r>
          </a:p>
        </p:txBody>
      </p:sp>
      <p:sp>
        <p:nvSpPr>
          <p:cNvPr id="155" name="Shape 164"/>
          <p:cNvSpPr/>
          <p:nvPr/>
        </p:nvSpPr>
        <p:spPr>
          <a:xfrm>
            <a:off x="10410205" y="2491995"/>
            <a:ext cx="292608" cy="292608"/>
          </a:xfrm>
          <a:prstGeom prst="ellipse">
            <a:avLst/>
          </a:prstGeom>
          <a:solidFill>
            <a:srgbClr val="F5468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10379168" y="2505655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kern="0" dirty="0">
                <a:solidFill>
                  <a:srgbClr val="FFFFFF"/>
                </a:solidFill>
                <a:cs typeface="Arial"/>
                <a:sym typeface="Arial"/>
              </a:rPr>
              <a:t>12</a:t>
            </a:r>
          </a:p>
        </p:txBody>
      </p:sp>
      <p:sp>
        <p:nvSpPr>
          <p:cNvPr id="31" name="Shape 164"/>
          <p:cNvSpPr/>
          <p:nvPr/>
        </p:nvSpPr>
        <p:spPr>
          <a:xfrm>
            <a:off x="712432" y="3261182"/>
            <a:ext cx="292608" cy="292608"/>
          </a:xfrm>
          <a:prstGeom prst="ellipse">
            <a:avLst/>
          </a:prstGeom>
          <a:solidFill>
            <a:srgbClr val="91D5FD"/>
          </a:solidFill>
          <a:ln w="38100">
            <a:solidFill>
              <a:schemeClr val="accent3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6</a:t>
            </a:r>
          </a:p>
        </p:txBody>
      </p:sp>
      <p:pic>
        <p:nvPicPr>
          <p:cNvPr id="138" name="Picture 1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157" y="3399780"/>
            <a:ext cx="363165" cy="365760"/>
          </a:xfrm>
          <a:prstGeom prst="rect">
            <a:avLst/>
          </a:prstGeom>
        </p:spPr>
      </p:pic>
      <p:sp>
        <p:nvSpPr>
          <p:cNvPr id="139" name="Oval 138"/>
          <p:cNvSpPr/>
          <p:nvPr/>
        </p:nvSpPr>
        <p:spPr>
          <a:xfrm>
            <a:off x="4396314" y="3528373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40" name="Right Arrow 139"/>
          <p:cNvSpPr/>
          <p:nvPr/>
        </p:nvSpPr>
        <p:spPr>
          <a:xfrm>
            <a:off x="4735557" y="3555228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4320874" y="3494278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kern="0" dirty="0">
                <a:solidFill>
                  <a:srgbClr val="FFFFFF"/>
                </a:solidFill>
                <a:cs typeface="Arial"/>
                <a:sym typeface="Arial"/>
              </a:rPr>
              <a:t>11</a:t>
            </a:r>
          </a:p>
        </p:txBody>
      </p:sp>
      <p:sp>
        <p:nvSpPr>
          <p:cNvPr id="142" name="Shape 164"/>
          <p:cNvSpPr/>
          <p:nvPr/>
        </p:nvSpPr>
        <p:spPr>
          <a:xfrm>
            <a:off x="5006198" y="3468128"/>
            <a:ext cx="292608" cy="292608"/>
          </a:xfrm>
          <a:prstGeom prst="ellipse">
            <a:avLst/>
          </a:prstGeom>
          <a:solidFill>
            <a:srgbClr val="F5468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4975161" y="3481788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kern="0" dirty="0">
                <a:solidFill>
                  <a:srgbClr val="FFFFFF"/>
                </a:solidFill>
                <a:cs typeface="Arial"/>
                <a:sym typeface="Arial"/>
              </a:rPr>
              <a:t>12</a:t>
            </a:r>
          </a:p>
        </p:txBody>
      </p:sp>
      <p:sp>
        <p:nvSpPr>
          <p:cNvPr id="35" name="Shape 164"/>
          <p:cNvSpPr/>
          <p:nvPr/>
        </p:nvSpPr>
        <p:spPr>
          <a:xfrm>
            <a:off x="1188702" y="3261182"/>
            <a:ext cx="292608" cy="292608"/>
          </a:xfrm>
          <a:prstGeom prst="ellipse">
            <a:avLst/>
          </a:prstGeom>
          <a:solidFill>
            <a:srgbClr val="91D5FD"/>
          </a:solidFill>
          <a:ln w="38100">
            <a:solidFill>
              <a:schemeClr val="accent3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7</a:t>
            </a:r>
          </a:p>
        </p:txBody>
      </p:sp>
      <p:pic>
        <p:nvPicPr>
          <p:cNvPr id="144" name="Picture 1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712" y="4243152"/>
            <a:ext cx="363165" cy="365760"/>
          </a:xfrm>
          <a:prstGeom prst="rect">
            <a:avLst/>
          </a:prstGeom>
        </p:spPr>
      </p:pic>
      <p:sp>
        <p:nvSpPr>
          <p:cNvPr id="145" name="Oval 144"/>
          <p:cNvSpPr/>
          <p:nvPr/>
        </p:nvSpPr>
        <p:spPr>
          <a:xfrm>
            <a:off x="5682869" y="4371745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1</a:t>
            </a:r>
          </a:p>
        </p:txBody>
      </p:sp>
      <p:sp>
        <p:nvSpPr>
          <p:cNvPr id="146" name="Shape 164"/>
          <p:cNvSpPr/>
          <p:nvPr/>
        </p:nvSpPr>
        <p:spPr>
          <a:xfrm>
            <a:off x="6300750" y="4316304"/>
            <a:ext cx="292608" cy="292608"/>
          </a:xfrm>
          <a:prstGeom prst="ellipse">
            <a:avLst/>
          </a:prstGeom>
          <a:solidFill>
            <a:srgbClr val="FFA63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</a:t>
            </a:r>
          </a:p>
        </p:txBody>
      </p:sp>
      <p:sp>
        <p:nvSpPr>
          <p:cNvPr id="157" name="Right Arrow 156"/>
          <p:cNvSpPr/>
          <p:nvPr/>
        </p:nvSpPr>
        <p:spPr>
          <a:xfrm>
            <a:off x="6022112" y="4398600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158" name="Picture 1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712" y="3448004"/>
            <a:ext cx="363165" cy="365760"/>
          </a:xfrm>
          <a:prstGeom prst="rect">
            <a:avLst/>
          </a:prstGeom>
        </p:spPr>
      </p:pic>
      <p:sp>
        <p:nvSpPr>
          <p:cNvPr id="159" name="Oval 158"/>
          <p:cNvSpPr/>
          <p:nvPr/>
        </p:nvSpPr>
        <p:spPr>
          <a:xfrm>
            <a:off x="5682869" y="3576597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0</a:t>
            </a:r>
          </a:p>
        </p:txBody>
      </p:sp>
      <p:sp>
        <p:nvSpPr>
          <p:cNvPr id="160" name="Shape 164"/>
          <p:cNvSpPr/>
          <p:nvPr/>
        </p:nvSpPr>
        <p:spPr>
          <a:xfrm>
            <a:off x="6300750" y="3521156"/>
            <a:ext cx="292608" cy="292608"/>
          </a:xfrm>
          <a:prstGeom prst="ellipse">
            <a:avLst/>
          </a:prstGeom>
          <a:solidFill>
            <a:srgbClr val="FFA63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</a:t>
            </a:r>
          </a:p>
        </p:txBody>
      </p:sp>
      <p:sp>
        <p:nvSpPr>
          <p:cNvPr id="161" name="Right Arrow 160"/>
          <p:cNvSpPr/>
          <p:nvPr/>
        </p:nvSpPr>
        <p:spPr>
          <a:xfrm>
            <a:off x="6022112" y="3603452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162" name="Picture 1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712" y="3845578"/>
            <a:ext cx="363165" cy="365760"/>
          </a:xfrm>
          <a:prstGeom prst="rect">
            <a:avLst/>
          </a:prstGeom>
        </p:spPr>
      </p:pic>
      <p:sp>
        <p:nvSpPr>
          <p:cNvPr id="163" name="Oval 162"/>
          <p:cNvSpPr/>
          <p:nvPr/>
        </p:nvSpPr>
        <p:spPr>
          <a:xfrm>
            <a:off x="5682869" y="3974171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0</a:t>
            </a:r>
          </a:p>
        </p:txBody>
      </p:sp>
      <p:sp>
        <p:nvSpPr>
          <p:cNvPr id="164" name="Shape 164"/>
          <p:cNvSpPr/>
          <p:nvPr/>
        </p:nvSpPr>
        <p:spPr>
          <a:xfrm>
            <a:off x="6300750" y="3918730"/>
            <a:ext cx="292608" cy="292608"/>
          </a:xfrm>
          <a:prstGeom prst="ellipse">
            <a:avLst/>
          </a:prstGeom>
          <a:solidFill>
            <a:srgbClr val="FFA63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</a:t>
            </a:r>
          </a:p>
        </p:txBody>
      </p:sp>
      <p:sp>
        <p:nvSpPr>
          <p:cNvPr id="165" name="Right Arrow 164"/>
          <p:cNvSpPr/>
          <p:nvPr/>
        </p:nvSpPr>
        <p:spPr>
          <a:xfrm>
            <a:off x="6022112" y="4001026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50" name="Shape 164"/>
          <p:cNvSpPr/>
          <p:nvPr/>
        </p:nvSpPr>
        <p:spPr>
          <a:xfrm>
            <a:off x="2266191" y="4593304"/>
            <a:ext cx="292608" cy="292608"/>
          </a:xfrm>
          <a:prstGeom prst="ellipse">
            <a:avLst/>
          </a:prstGeom>
          <a:solidFill>
            <a:srgbClr val="F3276C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214891" y="4600079"/>
            <a:ext cx="391974" cy="27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200" b="1">
                <a:solidFill>
                  <a:srgbClr val="FFFFFF"/>
                </a:solidFill>
                <a:latin typeface="Lato"/>
                <a:ea typeface="Lato"/>
                <a:cs typeface="Lato"/>
              </a:defRPr>
            </a:lvl1pPr>
          </a:lstStyle>
          <a:p>
            <a:r>
              <a:rPr lang="en-US" kern="0" dirty="0" smtClean="0">
                <a:sym typeface="Arial"/>
              </a:rPr>
              <a:t>14</a:t>
            </a:r>
            <a:endParaRPr lang="en-US" kern="0" dirty="0">
              <a:sym typeface="Arial"/>
            </a:endParaRPr>
          </a:p>
        </p:txBody>
      </p:sp>
      <p:pic>
        <p:nvPicPr>
          <p:cNvPr id="166" name="Picture 1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0944" y="3476525"/>
            <a:ext cx="363165" cy="365760"/>
          </a:xfrm>
          <a:prstGeom prst="rect">
            <a:avLst/>
          </a:prstGeom>
        </p:spPr>
      </p:pic>
      <p:sp>
        <p:nvSpPr>
          <p:cNvPr id="167" name="Oval 166"/>
          <p:cNvSpPr/>
          <p:nvPr/>
        </p:nvSpPr>
        <p:spPr>
          <a:xfrm>
            <a:off x="6985101" y="3605118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2</a:t>
            </a:r>
          </a:p>
        </p:txBody>
      </p:sp>
      <p:sp>
        <p:nvSpPr>
          <p:cNvPr id="168" name="Shape 164"/>
          <p:cNvSpPr/>
          <p:nvPr/>
        </p:nvSpPr>
        <p:spPr>
          <a:xfrm>
            <a:off x="7602982" y="3549677"/>
            <a:ext cx="292608" cy="292608"/>
          </a:xfrm>
          <a:prstGeom prst="ellipse">
            <a:avLst/>
          </a:prstGeom>
          <a:solidFill>
            <a:srgbClr val="FFA63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3</a:t>
            </a:r>
          </a:p>
        </p:txBody>
      </p:sp>
      <p:sp>
        <p:nvSpPr>
          <p:cNvPr id="169" name="Right Arrow 168"/>
          <p:cNvSpPr/>
          <p:nvPr/>
        </p:nvSpPr>
        <p:spPr>
          <a:xfrm>
            <a:off x="7324344" y="3631973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170" name="Picture 1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808" y="3909572"/>
            <a:ext cx="363165" cy="365760"/>
          </a:xfrm>
          <a:prstGeom prst="rect">
            <a:avLst/>
          </a:prstGeom>
        </p:spPr>
      </p:pic>
      <p:sp>
        <p:nvSpPr>
          <p:cNvPr id="171" name="Oval 170"/>
          <p:cNvSpPr/>
          <p:nvPr/>
        </p:nvSpPr>
        <p:spPr>
          <a:xfrm>
            <a:off x="6977965" y="4038165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72" name="Right Arrow 171"/>
          <p:cNvSpPr/>
          <p:nvPr/>
        </p:nvSpPr>
        <p:spPr>
          <a:xfrm>
            <a:off x="7317208" y="4065020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6902525" y="40040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kern="0" dirty="0">
                <a:solidFill>
                  <a:srgbClr val="FFFFFF"/>
                </a:solidFill>
                <a:cs typeface="Arial"/>
                <a:sym typeface="Arial"/>
              </a:rPr>
              <a:t>13</a:t>
            </a:r>
          </a:p>
        </p:txBody>
      </p:sp>
      <p:sp>
        <p:nvSpPr>
          <p:cNvPr id="174" name="Shape 164"/>
          <p:cNvSpPr/>
          <p:nvPr/>
        </p:nvSpPr>
        <p:spPr>
          <a:xfrm>
            <a:off x="7587849" y="3977920"/>
            <a:ext cx="292608" cy="292608"/>
          </a:xfrm>
          <a:prstGeom prst="ellipse">
            <a:avLst/>
          </a:prstGeom>
          <a:solidFill>
            <a:srgbClr val="F5468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7556812" y="3991580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kern="0" dirty="0">
                <a:solidFill>
                  <a:srgbClr val="FFFFFF"/>
                </a:solidFill>
                <a:cs typeface="Arial"/>
                <a:sym typeface="Arial"/>
              </a:rPr>
              <a:t>14</a:t>
            </a:r>
          </a:p>
        </p:txBody>
      </p:sp>
      <p:pic>
        <p:nvPicPr>
          <p:cNvPr id="176" name="Picture 17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5681" y="3513528"/>
            <a:ext cx="363165" cy="365760"/>
          </a:xfrm>
          <a:prstGeom prst="rect">
            <a:avLst/>
          </a:prstGeom>
        </p:spPr>
      </p:pic>
      <p:sp>
        <p:nvSpPr>
          <p:cNvPr id="177" name="Oval 176"/>
          <p:cNvSpPr/>
          <p:nvPr/>
        </p:nvSpPr>
        <p:spPr>
          <a:xfrm>
            <a:off x="8239838" y="3642121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2</a:t>
            </a:r>
          </a:p>
        </p:txBody>
      </p:sp>
      <p:sp>
        <p:nvSpPr>
          <p:cNvPr id="178" name="Shape 164"/>
          <p:cNvSpPr/>
          <p:nvPr/>
        </p:nvSpPr>
        <p:spPr>
          <a:xfrm>
            <a:off x="8857719" y="3586680"/>
            <a:ext cx="292608" cy="292608"/>
          </a:xfrm>
          <a:prstGeom prst="ellipse">
            <a:avLst/>
          </a:prstGeom>
          <a:solidFill>
            <a:srgbClr val="FFA63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3</a:t>
            </a:r>
          </a:p>
        </p:txBody>
      </p:sp>
      <p:sp>
        <p:nvSpPr>
          <p:cNvPr id="179" name="Right Arrow 178"/>
          <p:cNvSpPr/>
          <p:nvPr/>
        </p:nvSpPr>
        <p:spPr>
          <a:xfrm>
            <a:off x="8579081" y="3668976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180" name="Picture 17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7354" y="3914376"/>
            <a:ext cx="363165" cy="365760"/>
          </a:xfrm>
          <a:prstGeom prst="rect">
            <a:avLst/>
          </a:prstGeom>
        </p:spPr>
      </p:pic>
      <p:sp>
        <p:nvSpPr>
          <p:cNvPr id="181" name="Oval 180"/>
          <p:cNvSpPr/>
          <p:nvPr/>
        </p:nvSpPr>
        <p:spPr>
          <a:xfrm>
            <a:off x="8241511" y="4042969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82" name="Right Arrow 181"/>
          <p:cNvSpPr/>
          <p:nvPr/>
        </p:nvSpPr>
        <p:spPr>
          <a:xfrm>
            <a:off x="8580754" y="4069824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8166071" y="400887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kern="0" dirty="0">
                <a:solidFill>
                  <a:srgbClr val="FFFFFF"/>
                </a:solidFill>
                <a:cs typeface="Arial"/>
                <a:sym typeface="Arial"/>
              </a:rPr>
              <a:t>14</a:t>
            </a:r>
          </a:p>
        </p:txBody>
      </p:sp>
      <p:sp>
        <p:nvSpPr>
          <p:cNvPr id="184" name="Shape 164"/>
          <p:cNvSpPr/>
          <p:nvPr/>
        </p:nvSpPr>
        <p:spPr>
          <a:xfrm>
            <a:off x="8851395" y="3982724"/>
            <a:ext cx="292608" cy="292608"/>
          </a:xfrm>
          <a:prstGeom prst="ellipse">
            <a:avLst/>
          </a:prstGeom>
          <a:solidFill>
            <a:srgbClr val="F5468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8820358" y="3996384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kern="0" dirty="0">
                <a:solidFill>
                  <a:srgbClr val="FFFFFF"/>
                </a:solidFill>
                <a:cs typeface="Arial"/>
                <a:sym typeface="Arial"/>
              </a:rPr>
              <a:t>15</a:t>
            </a:r>
          </a:p>
        </p:txBody>
      </p:sp>
      <p:pic>
        <p:nvPicPr>
          <p:cNvPr id="186" name="Picture 1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1809" y="3483297"/>
            <a:ext cx="363165" cy="365760"/>
          </a:xfrm>
          <a:prstGeom prst="rect">
            <a:avLst/>
          </a:prstGeom>
        </p:spPr>
      </p:pic>
      <p:sp>
        <p:nvSpPr>
          <p:cNvPr id="187" name="Oval 186"/>
          <p:cNvSpPr/>
          <p:nvPr/>
        </p:nvSpPr>
        <p:spPr>
          <a:xfrm>
            <a:off x="9815966" y="3611890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3</a:t>
            </a:r>
          </a:p>
        </p:txBody>
      </p:sp>
      <p:sp>
        <p:nvSpPr>
          <p:cNvPr id="188" name="Shape 164"/>
          <p:cNvSpPr/>
          <p:nvPr/>
        </p:nvSpPr>
        <p:spPr>
          <a:xfrm>
            <a:off x="10433847" y="3556449"/>
            <a:ext cx="292608" cy="292608"/>
          </a:xfrm>
          <a:prstGeom prst="ellipse">
            <a:avLst/>
          </a:prstGeom>
          <a:solidFill>
            <a:srgbClr val="FFA63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4</a:t>
            </a:r>
          </a:p>
        </p:txBody>
      </p:sp>
      <p:sp>
        <p:nvSpPr>
          <p:cNvPr id="189" name="Right Arrow 188"/>
          <p:cNvSpPr/>
          <p:nvPr/>
        </p:nvSpPr>
        <p:spPr>
          <a:xfrm>
            <a:off x="10155209" y="3638745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190" name="Picture 1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3482" y="3884145"/>
            <a:ext cx="363165" cy="365760"/>
          </a:xfrm>
          <a:prstGeom prst="rect">
            <a:avLst/>
          </a:prstGeom>
        </p:spPr>
      </p:pic>
      <p:sp>
        <p:nvSpPr>
          <p:cNvPr id="191" name="Oval 190"/>
          <p:cNvSpPr/>
          <p:nvPr/>
        </p:nvSpPr>
        <p:spPr>
          <a:xfrm>
            <a:off x="9817639" y="4012738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92" name="Right Arrow 191"/>
          <p:cNvSpPr/>
          <p:nvPr/>
        </p:nvSpPr>
        <p:spPr>
          <a:xfrm>
            <a:off x="10156882" y="4039593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9742199" y="397864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kern="0" dirty="0">
                <a:solidFill>
                  <a:srgbClr val="FFFFFF"/>
                </a:solidFill>
                <a:cs typeface="Arial"/>
                <a:sym typeface="Arial"/>
              </a:rPr>
              <a:t>14</a:t>
            </a:r>
          </a:p>
        </p:txBody>
      </p:sp>
      <p:sp>
        <p:nvSpPr>
          <p:cNvPr id="194" name="Shape 164"/>
          <p:cNvSpPr/>
          <p:nvPr/>
        </p:nvSpPr>
        <p:spPr>
          <a:xfrm>
            <a:off x="10427523" y="3952493"/>
            <a:ext cx="292608" cy="292608"/>
          </a:xfrm>
          <a:prstGeom prst="ellipse">
            <a:avLst/>
          </a:prstGeom>
          <a:solidFill>
            <a:srgbClr val="F5468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10396486" y="3966153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kern="0" dirty="0">
                <a:solidFill>
                  <a:srgbClr val="FFFFFF"/>
                </a:solidFill>
                <a:cs typeface="Arial"/>
                <a:sym typeface="Arial"/>
              </a:rPr>
              <a:t>15</a:t>
            </a:r>
          </a:p>
        </p:txBody>
      </p:sp>
      <p:pic>
        <p:nvPicPr>
          <p:cNvPr id="196" name="Picture 19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4764" y="4246630"/>
            <a:ext cx="363165" cy="365760"/>
          </a:xfrm>
          <a:prstGeom prst="rect">
            <a:avLst/>
          </a:prstGeom>
        </p:spPr>
      </p:pic>
      <p:sp>
        <p:nvSpPr>
          <p:cNvPr id="197" name="Oval 196"/>
          <p:cNvSpPr/>
          <p:nvPr/>
        </p:nvSpPr>
        <p:spPr>
          <a:xfrm>
            <a:off x="9798921" y="4375223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98" name="Right Arrow 197"/>
          <p:cNvSpPr/>
          <p:nvPr/>
        </p:nvSpPr>
        <p:spPr>
          <a:xfrm>
            <a:off x="10138164" y="4402078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9723481" y="4341128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kern="0" dirty="0">
                <a:solidFill>
                  <a:srgbClr val="FFFFFF"/>
                </a:solidFill>
                <a:cs typeface="Arial"/>
                <a:sym typeface="Arial"/>
              </a:rPr>
              <a:t>14</a:t>
            </a:r>
          </a:p>
        </p:txBody>
      </p:sp>
      <p:sp>
        <p:nvSpPr>
          <p:cNvPr id="200" name="Shape 164"/>
          <p:cNvSpPr/>
          <p:nvPr/>
        </p:nvSpPr>
        <p:spPr>
          <a:xfrm>
            <a:off x="10408805" y="4314978"/>
            <a:ext cx="292608" cy="292608"/>
          </a:xfrm>
          <a:prstGeom prst="ellipse">
            <a:avLst/>
          </a:prstGeom>
          <a:solidFill>
            <a:srgbClr val="F5468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10377768" y="4328638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kern="0" dirty="0">
                <a:solidFill>
                  <a:srgbClr val="FFFFFF"/>
                </a:solidFill>
                <a:cs typeface="Arial"/>
                <a:sym typeface="Arial"/>
              </a:rPr>
              <a:t>16</a:t>
            </a:r>
          </a:p>
        </p:txBody>
      </p:sp>
      <p:pic>
        <p:nvPicPr>
          <p:cNvPr id="202" name="Picture 2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3715" y="4591698"/>
            <a:ext cx="363165" cy="365760"/>
          </a:xfrm>
          <a:prstGeom prst="rect">
            <a:avLst/>
          </a:prstGeom>
        </p:spPr>
      </p:pic>
      <p:sp>
        <p:nvSpPr>
          <p:cNvPr id="203" name="Oval 202"/>
          <p:cNvSpPr/>
          <p:nvPr/>
        </p:nvSpPr>
        <p:spPr>
          <a:xfrm>
            <a:off x="9807872" y="4720291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04" name="Right Arrow 203"/>
          <p:cNvSpPr/>
          <p:nvPr/>
        </p:nvSpPr>
        <p:spPr>
          <a:xfrm>
            <a:off x="10147115" y="4747146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9732432" y="4686196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kern="0" dirty="0">
                <a:solidFill>
                  <a:srgbClr val="FFFFFF"/>
                </a:solidFill>
                <a:cs typeface="Arial"/>
                <a:sym typeface="Arial"/>
              </a:rPr>
              <a:t>15</a:t>
            </a:r>
          </a:p>
        </p:txBody>
      </p:sp>
      <p:sp>
        <p:nvSpPr>
          <p:cNvPr id="206" name="Shape 164"/>
          <p:cNvSpPr/>
          <p:nvPr/>
        </p:nvSpPr>
        <p:spPr>
          <a:xfrm>
            <a:off x="10417756" y="4660046"/>
            <a:ext cx="292608" cy="292608"/>
          </a:xfrm>
          <a:prstGeom prst="ellipse">
            <a:avLst/>
          </a:prstGeom>
          <a:solidFill>
            <a:srgbClr val="F5468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10386719" y="4673706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kern="0" dirty="0">
                <a:solidFill>
                  <a:srgbClr val="FFFFFF"/>
                </a:solidFill>
                <a:cs typeface="Arial"/>
                <a:sym typeface="Arial"/>
              </a:rPr>
              <a:t>16</a:t>
            </a:r>
          </a:p>
        </p:txBody>
      </p:sp>
      <p:sp>
        <p:nvSpPr>
          <p:cNvPr id="42" name="Shape 164"/>
          <p:cNvSpPr/>
          <p:nvPr/>
        </p:nvSpPr>
        <p:spPr>
          <a:xfrm>
            <a:off x="236199" y="4554279"/>
            <a:ext cx="292608" cy="292608"/>
          </a:xfrm>
          <a:prstGeom prst="ellipse">
            <a:avLst/>
          </a:prstGeom>
          <a:solidFill>
            <a:srgbClr val="F3276C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6143" y="4560029"/>
            <a:ext cx="391974" cy="27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200" b="1">
                <a:solidFill>
                  <a:srgbClr val="FFFFFF"/>
                </a:solidFill>
                <a:latin typeface="Lato"/>
                <a:ea typeface="Lato"/>
                <a:cs typeface="Lato"/>
              </a:defRPr>
            </a:lvl1pPr>
          </a:lstStyle>
          <a:p>
            <a:r>
              <a:rPr lang="en-US" kern="0" dirty="0" smtClean="0">
                <a:sym typeface="Arial"/>
              </a:rPr>
              <a:t>11</a:t>
            </a:r>
            <a:endParaRPr lang="en-US" kern="0" dirty="0">
              <a:sym typeface="Arial"/>
            </a:endParaRPr>
          </a:p>
        </p:txBody>
      </p:sp>
      <p:pic>
        <p:nvPicPr>
          <p:cNvPr id="208" name="Picture 20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6755" y="4766417"/>
            <a:ext cx="363165" cy="365760"/>
          </a:xfrm>
          <a:prstGeom prst="rect">
            <a:avLst/>
          </a:prstGeom>
        </p:spPr>
      </p:pic>
      <p:sp>
        <p:nvSpPr>
          <p:cNvPr id="209" name="Oval 208"/>
          <p:cNvSpPr/>
          <p:nvPr/>
        </p:nvSpPr>
        <p:spPr>
          <a:xfrm>
            <a:off x="4340912" y="4895010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5</a:t>
            </a:r>
          </a:p>
        </p:txBody>
      </p:sp>
      <p:sp>
        <p:nvSpPr>
          <p:cNvPr id="210" name="Shape 164"/>
          <p:cNvSpPr/>
          <p:nvPr/>
        </p:nvSpPr>
        <p:spPr>
          <a:xfrm>
            <a:off x="4958793" y="4839569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6</a:t>
            </a:r>
          </a:p>
        </p:txBody>
      </p:sp>
      <p:sp>
        <p:nvSpPr>
          <p:cNvPr id="211" name="Right Arrow 210"/>
          <p:cNvSpPr/>
          <p:nvPr/>
        </p:nvSpPr>
        <p:spPr>
          <a:xfrm>
            <a:off x="4680155" y="4921865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212" name="Picture 2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289" y="4835106"/>
            <a:ext cx="363165" cy="365760"/>
          </a:xfrm>
          <a:prstGeom prst="rect">
            <a:avLst/>
          </a:prstGeom>
        </p:spPr>
      </p:pic>
      <p:sp>
        <p:nvSpPr>
          <p:cNvPr id="213" name="Oval 212"/>
          <p:cNvSpPr/>
          <p:nvPr/>
        </p:nvSpPr>
        <p:spPr>
          <a:xfrm>
            <a:off x="5694446" y="4963699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5</a:t>
            </a:r>
          </a:p>
        </p:txBody>
      </p:sp>
      <p:sp>
        <p:nvSpPr>
          <p:cNvPr id="214" name="Shape 164"/>
          <p:cNvSpPr/>
          <p:nvPr/>
        </p:nvSpPr>
        <p:spPr>
          <a:xfrm>
            <a:off x="6312327" y="4908258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6</a:t>
            </a:r>
          </a:p>
        </p:txBody>
      </p:sp>
      <p:sp>
        <p:nvSpPr>
          <p:cNvPr id="215" name="Right Arrow 214"/>
          <p:cNvSpPr/>
          <p:nvPr/>
        </p:nvSpPr>
        <p:spPr>
          <a:xfrm>
            <a:off x="6033689" y="4990554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9711" y="5190635"/>
            <a:ext cx="363165" cy="365760"/>
          </a:xfrm>
          <a:prstGeom prst="rect">
            <a:avLst/>
          </a:prstGeom>
        </p:spPr>
      </p:pic>
      <p:sp>
        <p:nvSpPr>
          <p:cNvPr id="217" name="Oval 216"/>
          <p:cNvSpPr/>
          <p:nvPr/>
        </p:nvSpPr>
        <p:spPr>
          <a:xfrm>
            <a:off x="5693868" y="5319228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5</a:t>
            </a:r>
          </a:p>
        </p:txBody>
      </p:sp>
      <p:sp>
        <p:nvSpPr>
          <p:cNvPr id="218" name="Shape 164"/>
          <p:cNvSpPr/>
          <p:nvPr/>
        </p:nvSpPr>
        <p:spPr>
          <a:xfrm>
            <a:off x="6311749" y="5263787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7</a:t>
            </a:r>
          </a:p>
        </p:txBody>
      </p:sp>
      <p:sp>
        <p:nvSpPr>
          <p:cNvPr id="219" name="Right Arrow 218"/>
          <p:cNvSpPr/>
          <p:nvPr/>
        </p:nvSpPr>
        <p:spPr>
          <a:xfrm>
            <a:off x="6033111" y="5346083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220" name="Picture 2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9711" y="5618903"/>
            <a:ext cx="363165" cy="365760"/>
          </a:xfrm>
          <a:prstGeom prst="rect">
            <a:avLst/>
          </a:prstGeom>
        </p:spPr>
      </p:pic>
      <p:sp>
        <p:nvSpPr>
          <p:cNvPr id="221" name="Oval 220"/>
          <p:cNvSpPr/>
          <p:nvPr/>
        </p:nvSpPr>
        <p:spPr>
          <a:xfrm>
            <a:off x="5693868" y="5747496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6</a:t>
            </a:r>
          </a:p>
        </p:txBody>
      </p:sp>
      <p:sp>
        <p:nvSpPr>
          <p:cNvPr id="222" name="Shape 164"/>
          <p:cNvSpPr/>
          <p:nvPr/>
        </p:nvSpPr>
        <p:spPr>
          <a:xfrm>
            <a:off x="6311749" y="5692055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7</a:t>
            </a:r>
          </a:p>
        </p:txBody>
      </p:sp>
      <p:sp>
        <p:nvSpPr>
          <p:cNvPr id="223" name="Right Arrow 222"/>
          <p:cNvSpPr/>
          <p:nvPr/>
        </p:nvSpPr>
        <p:spPr>
          <a:xfrm>
            <a:off x="6033111" y="5774351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327734" y="1242477"/>
            <a:ext cx="3682418" cy="307777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US" sz="1400" b="1" kern="0" dirty="0">
                <a:solidFill>
                  <a:srgbClr val="FFFFFF"/>
                </a:solidFill>
                <a:cs typeface="Arial"/>
                <a:sym typeface="Arial"/>
              </a:rPr>
              <a:t>Message Shuffling Phase [ Super step 0 ]</a:t>
            </a:r>
          </a:p>
        </p:txBody>
      </p:sp>
      <p:pic>
        <p:nvPicPr>
          <p:cNvPr id="225" name="Picture 2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7263" y="182437"/>
            <a:ext cx="3734737" cy="180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12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Straight Connector 106"/>
          <p:cNvCxnSpPr>
            <a:stCxn id="31" idx="4"/>
            <a:endCxn id="45" idx="0"/>
          </p:cNvCxnSpPr>
          <p:nvPr/>
        </p:nvCxnSpPr>
        <p:spPr>
          <a:xfrm flipH="1">
            <a:off x="761387" y="3553790"/>
            <a:ext cx="97349" cy="1026364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29" idx="4"/>
            <a:endCxn id="45" idx="0"/>
          </p:cNvCxnSpPr>
          <p:nvPr/>
        </p:nvCxnSpPr>
        <p:spPr>
          <a:xfrm>
            <a:off x="384542" y="3553790"/>
            <a:ext cx="376845" cy="1026364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35" idx="4"/>
            <a:endCxn id="45" idx="0"/>
          </p:cNvCxnSpPr>
          <p:nvPr/>
        </p:nvCxnSpPr>
        <p:spPr>
          <a:xfrm flipH="1">
            <a:off x="761387" y="3553790"/>
            <a:ext cx="573619" cy="1026364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33" idx="4"/>
            <a:endCxn id="54" idx="0"/>
          </p:cNvCxnSpPr>
          <p:nvPr/>
        </p:nvCxnSpPr>
        <p:spPr>
          <a:xfrm flipH="1">
            <a:off x="2814958" y="3547088"/>
            <a:ext cx="224457" cy="1041931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61" idx="2"/>
            <a:endCxn id="53" idx="0"/>
          </p:cNvCxnSpPr>
          <p:nvPr/>
        </p:nvCxnSpPr>
        <p:spPr>
          <a:xfrm flipH="1">
            <a:off x="2814743" y="3530686"/>
            <a:ext cx="634710" cy="1045256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32" idx="4"/>
            <a:endCxn id="48" idx="0"/>
          </p:cNvCxnSpPr>
          <p:nvPr/>
        </p:nvCxnSpPr>
        <p:spPr>
          <a:xfrm flipH="1">
            <a:off x="1789824" y="3557268"/>
            <a:ext cx="774712" cy="1034283"/>
          </a:xfrm>
          <a:prstGeom prst="line">
            <a:avLst/>
          </a:prstGeom>
          <a:ln w="3810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0" y="420624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K-Partite Graph Summarization</a:t>
            </a:r>
          </a:p>
          <a:p>
            <a:endParaRPr lang="en-US" sz="2800" b="1" kern="0" dirty="0">
              <a:solidFill>
                <a:srgbClr val="000000">
                  <a:lumMod val="65000"/>
                  <a:lumOff val="35000"/>
                </a:srgbClr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44" name="Shape 164"/>
          <p:cNvSpPr/>
          <p:nvPr/>
        </p:nvSpPr>
        <p:spPr>
          <a:xfrm>
            <a:off x="612968" y="4561381"/>
            <a:ext cx="292608" cy="292608"/>
          </a:xfrm>
          <a:prstGeom prst="ellipse">
            <a:avLst/>
          </a:prstGeom>
          <a:solidFill>
            <a:srgbClr val="F3276C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65400" y="4580154"/>
            <a:ext cx="391974" cy="27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200" b="1">
                <a:solidFill>
                  <a:srgbClr val="FFFFFF"/>
                </a:solidFill>
                <a:latin typeface="Lato"/>
                <a:ea typeface="Lato"/>
                <a:cs typeface="Lato"/>
              </a:defRPr>
            </a:lvl1pPr>
          </a:lstStyle>
          <a:p>
            <a:r>
              <a:rPr lang="en-US" kern="0" dirty="0" smtClean="0">
                <a:sym typeface="Arial"/>
              </a:rPr>
              <a:t>12</a:t>
            </a:r>
            <a:endParaRPr lang="en-US" kern="0" dirty="0">
              <a:sym typeface="Arial"/>
            </a:endParaRPr>
          </a:p>
        </p:txBody>
      </p:sp>
      <p:sp>
        <p:nvSpPr>
          <p:cNvPr id="47" name="Shape 164"/>
          <p:cNvSpPr/>
          <p:nvPr/>
        </p:nvSpPr>
        <p:spPr>
          <a:xfrm>
            <a:off x="1645057" y="4576644"/>
            <a:ext cx="292608" cy="292608"/>
          </a:xfrm>
          <a:prstGeom prst="ellipse">
            <a:avLst/>
          </a:prstGeom>
          <a:solidFill>
            <a:srgbClr val="F3276C">
              <a:alpha val="85380"/>
            </a:srgbClr>
          </a:solidFill>
          <a:ln w="38100">
            <a:solidFill>
              <a:srgbClr val="C00000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593837" y="4591551"/>
            <a:ext cx="391974" cy="27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200" b="1">
                <a:solidFill>
                  <a:srgbClr val="FFFFFF"/>
                </a:solidFill>
                <a:latin typeface="Lato"/>
                <a:ea typeface="Lato"/>
                <a:cs typeface="Lato"/>
              </a:defRPr>
            </a:lvl1pPr>
          </a:lstStyle>
          <a:p>
            <a:r>
              <a:rPr lang="en-US" kern="0" dirty="0" smtClean="0">
                <a:sym typeface="Arial"/>
              </a:rPr>
              <a:t>13</a:t>
            </a:r>
            <a:endParaRPr lang="en-US" kern="0" dirty="0">
              <a:sym typeface="Arial"/>
            </a:endParaRPr>
          </a:p>
        </p:txBody>
      </p:sp>
      <p:sp>
        <p:nvSpPr>
          <p:cNvPr id="53" name="Shape 164"/>
          <p:cNvSpPr/>
          <p:nvPr/>
        </p:nvSpPr>
        <p:spPr>
          <a:xfrm>
            <a:off x="2668439" y="4575942"/>
            <a:ext cx="292608" cy="292608"/>
          </a:xfrm>
          <a:prstGeom prst="ellipse">
            <a:avLst/>
          </a:prstGeom>
          <a:solidFill>
            <a:srgbClr val="F3276C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618971" y="4589019"/>
            <a:ext cx="391974" cy="27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200" b="1">
                <a:solidFill>
                  <a:srgbClr val="FFFFFF"/>
                </a:solidFill>
                <a:latin typeface="Lato"/>
                <a:ea typeface="Lato"/>
                <a:cs typeface="Lato"/>
              </a:defRPr>
            </a:lvl1pPr>
          </a:lstStyle>
          <a:p>
            <a:r>
              <a:rPr lang="en-US" kern="0" dirty="0" smtClean="0">
                <a:sym typeface="Arial"/>
              </a:rPr>
              <a:t>15</a:t>
            </a:r>
            <a:endParaRPr lang="en-US" kern="0" dirty="0">
              <a:sym typeface="Arial"/>
            </a:endParaRPr>
          </a:p>
        </p:txBody>
      </p:sp>
      <p:sp>
        <p:nvSpPr>
          <p:cNvPr id="56" name="Shape 164"/>
          <p:cNvSpPr/>
          <p:nvPr/>
        </p:nvSpPr>
        <p:spPr>
          <a:xfrm>
            <a:off x="3305576" y="4568134"/>
            <a:ext cx="292608" cy="292608"/>
          </a:xfrm>
          <a:prstGeom prst="ellipse">
            <a:avLst/>
          </a:prstGeom>
          <a:solidFill>
            <a:srgbClr val="F3276C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257542" y="4570861"/>
            <a:ext cx="391974" cy="27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200" b="1">
                <a:solidFill>
                  <a:srgbClr val="FFFFFF"/>
                </a:solidFill>
                <a:latin typeface="Lato"/>
                <a:ea typeface="Lato"/>
                <a:cs typeface="Lato"/>
              </a:defRPr>
            </a:lvl1pPr>
          </a:lstStyle>
          <a:p>
            <a:r>
              <a:rPr lang="en-US" kern="0" dirty="0" smtClean="0">
                <a:sym typeface="Arial"/>
              </a:rPr>
              <a:t>16</a:t>
            </a:r>
            <a:endParaRPr lang="en-US" kern="0" dirty="0">
              <a:sym typeface="Arial"/>
            </a:endParaRPr>
          </a:p>
        </p:txBody>
      </p:sp>
      <p:cxnSp>
        <p:nvCxnSpPr>
          <p:cNvPr id="73" name="Straight Connector 72"/>
          <p:cNvCxnSpPr>
            <a:endCxn id="29" idx="0"/>
          </p:cNvCxnSpPr>
          <p:nvPr/>
        </p:nvCxnSpPr>
        <p:spPr>
          <a:xfrm>
            <a:off x="384542" y="2261018"/>
            <a:ext cx="0" cy="1000164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endCxn id="31" idx="0"/>
          </p:cNvCxnSpPr>
          <p:nvPr/>
        </p:nvCxnSpPr>
        <p:spPr>
          <a:xfrm>
            <a:off x="384542" y="2261018"/>
            <a:ext cx="474194" cy="1000164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endCxn id="35" idx="0"/>
          </p:cNvCxnSpPr>
          <p:nvPr/>
        </p:nvCxnSpPr>
        <p:spPr>
          <a:xfrm>
            <a:off x="383504" y="2261018"/>
            <a:ext cx="951502" cy="1000164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20" idx="4"/>
            <a:endCxn id="29" idx="0"/>
          </p:cNvCxnSpPr>
          <p:nvPr/>
        </p:nvCxnSpPr>
        <p:spPr>
          <a:xfrm flipH="1">
            <a:off x="384542" y="2261018"/>
            <a:ext cx="563620" cy="1000164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20" idx="4"/>
            <a:endCxn id="35" idx="0"/>
          </p:cNvCxnSpPr>
          <p:nvPr/>
        </p:nvCxnSpPr>
        <p:spPr>
          <a:xfrm>
            <a:off x="948162" y="2261018"/>
            <a:ext cx="386844" cy="1000164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endCxn id="35" idx="0"/>
          </p:cNvCxnSpPr>
          <p:nvPr/>
        </p:nvCxnSpPr>
        <p:spPr>
          <a:xfrm flipH="1">
            <a:off x="1335006" y="2261018"/>
            <a:ext cx="630235" cy="1000164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22" idx="4"/>
            <a:endCxn id="32" idx="0"/>
          </p:cNvCxnSpPr>
          <p:nvPr/>
        </p:nvCxnSpPr>
        <p:spPr>
          <a:xfrm>
            <a:off x="1965241" y="2261018"/>
            <a:ext cx="599295" cy="1003642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22" idx="4"/>
            <a:endCxn id="33" idx="0"/>
          </p:cNvCxnSpPr>
          <p:nvPr/>
        </p:nvCxnSpPr>
        <p:spPr>
          <a:xfrm>
            <a:off x="1965241" y="2261018"/>
            <a:ext cx="1074174" cy="993462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24" idx="4"/>
            <a:endCxn id="32" idx="0"/>
          </p:cNvCxnSpPr>
          <p:nvPr/>
        </p:nvCxnSpPr>
        <p:spPr>
          <a:xfrm>
            <a:off x="2528861" y="2261018"/>
            <a:ext cx="35675" cy="1003642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24" idx="4"/>
            <a:endCxn id="33" idx="0"/>
          </p:cNvCxnSpPr>
          <p:nvPr/>
        </p:nvCxnSpPr>
        <p:spPr>
          <a:xfrm>
            <a:off x="2528861" y="2261018"/>
            <a:ext cx="510554" cy="993462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24" idx="4"/>
            <a:endCxn id="61" idx="0"/>
          </p:cNvCxnSpPr>
          <p:nvPr/>
        </p:nvCxnSpPr>
        <p:spPr>
          <a:xfrm>
            <a:off x="2528861" y="2261018"/>
            <a:ext cx="920592" cy="992669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28" idx="4"/>
            <a:endCxn id="61" idx="0"/>
          </p:cNvCxnSpPr>
          <p:nvPr/>
        </p:nvCxnSpPr>
        <p:spPr>
          <a:xfrm flipH="1">
            <a:off x="3449453" y="2261018"/>
            <a:ext cx="2322" cy="992669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29" idx="4"/>
            <a:endCxn id="2" idx="0"/>
          </p:cNvCxnSpPr>
          <p:nvPr/>
        </p:nvCxnSpPr>
        <p:spPr>
          <a:xfrm flipH="1">
            <a:off x="382130" y="3553790"/>
            <a:ext cx="2412" cy="1006239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31" idx="4"/>
            <a:endCxn id="2" idx="0"/>
          </p:cNvCxnSpPr>
          <p:nvPr/>
        </p:nvCxnSpPr>
        <p:spPr>
          <a:xfrm flipH="1">
            <a:off x="382130" y="3553790"/>
            <a:ext cx="476606" cy="1006239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32" idx="4"/>
            <a:endCxn id="51" idx="0"/>
          </p:cNvCxnSpPr>
          <p:nvPr/>
        </p:nvCxnSpPr>
        <p:spPr>
          <a:xfrm flipH="1">
            <a:off x="2410878" y="3557268"/>
            <a:ext cx="153658" cy="1042811"/>
          </a:xfrm>
          <a:prstGeom prst="line">
            <a:avLst/>
          </a:prstGeom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33" idx="4"/>
            <a:endCxn id="51" idx="0"/>
          </p:cNvCxnSpPr>
          <p:nvPr/>
        </p:nvCxnSpPr>
        <p:spPr>
          <a:xfrm flipH="1">
            <a:off x="2410878" y="3547088"/>
            <a:ext cx="628537" cy="1052991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61" idx="2"/>
            <a:endCxn id="51" idx="0"/>
          </p:cNvCxnSpPr>
          <p:nvPr/>
        </p:nvCxnSpPr>
        <p:spPr>
          <a:xfrm flipH="1">
            <a:off x="2410878" y="3530686"/>
            <a:ext cx="1038575" cy="1069393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61" idx="2"/>
            <a:endCxn id="57" idx="0"/>
          </p:cNvCxnSpPr>
          <p:nvPr/>
        </p:nvCxnSpPr>
        <p:spPr>
          <a:xfrm>
            <a:off x="3449453" y="3530686"/>
            <a:ext cx="4076" cy="1040175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735" y="1925705"/>
            <a:ext cx="363165" cy="365760"/>
          </a:xfrm>
          <a:prstGeom prst="rect">
            <a:avLst/>
          </a:prstGeom>
        </p:spPr>
      </p:pic>
      <p:sp>
        <p:nvSpPr>
          <p:cNvPr id="74" name="Oval 73"/>
          <p:cNvSpPr/>
          <p:nvPr/>
        </p:nvSpPr>
        <p:spPr>
          <a:xfrm>
            <a:off x="4396892" y="2054298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5</a:t>
            </a:r>
          </a:p>
        </p:txBody>
      </p:sp>
      <p:sp>
        <p:nvSpPr>
          <p:cNvPr id="76" name="Shape 164"/>
          <p:cNvSpPr/>
          <p:nvPr/>
        </p:nvSpPr>
        <p:spPr>
          <a:xfrm>
            <a:off x="5014773" y="1998857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6</a:t>
            </a:r>
          </a:p>
        </p:txBody>
      </p:sp>
      <p:sp>
        <p:nvSpPr>
          <p:cNvPr id="78" name="Right Arrow 77"/>
          <p:cNvSpPr/>
          <p:nvPr/>
        </p:nvSpPr>
        <p:spPr>
          <a:xfrm>
            <a:off x="4736135" y="2081153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157" y="2281234"/>
            <a:ext cx="363165" cy="365760"/>
          </a:xfrm>
          <a:prstGeom prst="rect">
            <a:avLst/>
          </a:prstGeom>
        </p:spPr>
      </p:pic>
      <p:sp>
        <p:nvSpPr>
          <p:cNvPr id="82" name="Oval 81"/>
          <p:cNvSpPr/>
          <p:nvPr/>
        </p:nvSpPr>
        <p:spPr>
          <a:xfrm>
            <a:off x="4396314" y="2409827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5</a:t>
            </a:r>
          </a:p>
        </p:txBody>
      </p:sp>
      <p:sp>
        <p:nvSpPr>
          <p:cNvPr id="84" name="Shape 164"/>
          <p:cNvSpPr/>
          <p:nvPr/>
        </p:nvSpPr>
        <p:spPr>
          <a:xfrm>
            <a:off x="5014195" y="2354386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7</a:t>
            </a:r>
          </a:p>
        </p:txBody>
      </p:sp>
      <p:sp>
        <p:nvSpPr>
          <p:cNvPr id="86" name="Right Arrow 85"/>
          <p:cNvSpPr/>
          <p:nvPr/>
        </p:nvSpPr>
        <p:spPr>
          <a:xfrm>
            <a:off x="4735557" y="2436682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157" y="2709502"/>
            <a:ext cx="363165" cy="365760"/>
          </a:xfrm>
          <a:prstGeom prst="rect">
            <a:avLst/>
          </a:prstGeom>
        </p:spPr>
      </p:pic>
      <p:sp>
        <p:nvSpPr>
          <p:cNvPr id="88" name="Oval 87"/>
          <p:cNvSpPr/>
          <p:nvPr/>
        </p:nvSpPr>
        <p:spPr>
          <a:xfrm>
            <a:off x="4396314" y="2838095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6</a:t>
            </a:r>
          </a:p>
        </p:txBody>
      </p:sp>
      <p:sp>
        <p:nvSpPr>
          <p:cNvPr id="90" name="Shape 164"/>
          <p:cNvSpPr/>
          <p:nvPr/>
        </p:nvSpPr>
        <p:spPr>
          <a:xfrm>
            <a:off x="5014195" y="2782654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7</a:t>
            </a:r>
          </a:p>
        </p:txBody>
      </p:sp>
      <p:sp>
        <p:nvSpPr>
          <p:cNvPr id="92" name="Right Arrow 91"/>
          <p:cNvSpPr/>
          <p:nvPr/>
        </p:nvSpPr>
        <p:spPr>
          <a:xfrm>
            <a:off x="4735557" y="2864950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4" name="Shape 164"/>
          <p:cNvSpPr/>
          <p:nvPr/>
        </p:nvSpPr>
        <p:spPr>
          <a:xfrm>
            <a:off x="238238" y="1968410"/>
            <a:ext cx="292608" cy="292608"/>
          </a:xfrm>
          <a:prstGeom prst="ellipse">
            <a:avLst/>
          </a:prstGeom>
          <a:solidFill>
            <a:srgbClr val="FF9715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0</a:t>
            </a:r>
          </a:p>
        </p:txBody>
      </p:sp>
      <p:sp>
        <p:nvSpPr>
          <p:cNvPr id="20" name="Shape 164"/>
          <p:cNvSpPr/>
          <p:nvPr/>
        </p:nvSpPr>
        <p:spPr>
          <a:xfrm>
            <a:off x="801858" y="1968410"/>
            <a:ext cx="292608" cy="292608"/>
          </a:xfrm>
          <a:prstGeom prst="ellipse">
            <a:avLst/>
          </a:prstGeom>
          <a:solidFill>
            <a:srgbClr val="FF9715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</a:t>
            </a:r>
          </a:p>
        </p:txBody>
      </p:sp>
      <p:pic>
        <p:nvPicPr>
          <p:cNvPr id="93" name="Picture 9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712" y="1925705"/>
            <a:ext cx="363165" cy="365760"/>
          </a:xfrm>
          <a:prstGeom prst="rect">
            <a:avLst/>
          </a:prstGeom>
        </p:spPr>
      </p:pic>
      <p:sp>
        <p:nvSpPr>
          <p:cNvPr id="94" name="Oval 93"/>
          <p:cNvSpPr/>
          <p:nvPr/>
        </p:nvSpPr>
        <p:spPr>
          <a:xfrm>
            <a:off x="5682869" y="2054298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5</a:t>
            </a:r>
          </a:p>
        </p:txBody>
      </p:sp>
      <p:sp>
        <p:nvSpPr>
          <p:cNvPr id="96" name="Shape 164"/>
          <p:cNvSpPr/>
          <p:nvPr/>
        </p:nvSpPr>
        <p:spPr>
          <a:xfrm>
            <a:off x="6300750" y="1998857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7</a:t>
            </a:r>
          </a:p>
        </p:txBody>
      </p:sp>
      <p:sp>
        <p:nvSpPr>
          <p:cNvPr id="98" name="Right Arrow 97"/>
          <p:cNvSpPr/>
          <p:nvPr/>
        </p:nvSpPr>
        <p:spPr>
          <a:xfrm>
            <a:off x="6022112" y="2081153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809" y="1925705"/>
            <a:ext cx="363165" cy="365760"/>
          </a:xfrm>
          <a:prstGeom prst="rect">
            <a:avLst/>
          </a:prstGeom>
        </p:spPr>
      </p:pic>
      <p:sp>
        <p:nvSpPr>
          <p:cNvPr id="102" name="Oval 101"/>
          <p:cNvSpPr/>
          <p:nvPr/>
        </p:nvSpPr>
        <p:spPr>
          <a:xfrm>
            <a:off x="7036966" y="2054298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7</a:t>
            </a:r>
          </a:p>
        </p:txBody>
      </p:sp>
      <p:sp>
        <p:nvSpPr>
          <p:cNvPr id="104" name="Shape 164"/>
          <p:cNvSpPr/>
          <p:nvPr/>
        </p:nvSpPr>
        <p:spPr>
          <a:xfrm>
            <a:off x="7654847" y="1998857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8</a:t>
            </a:r>
          </a:p>
        </p:txBody>
      </p:sp>
      <p:sp>
        <p:nvSpPr>
          <p:cNvPr id="106" name="Right Arrow 105"/>
          <p:cNvSpPr/>
          <p:nvPr/>
        </p:nvSpPr>
        <p:spPr>
          <a:xfrm>
            <a:off x="7376209" y="2081153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108" name="Picture 10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231" y="2281234"/>
            <a:ext cx="363165" cy="365760"/>
          </a:xfrm>
          <a:prstGeom prst="rect">
            <a:avLst/>
          </a:prstGeom>
        </p:spPr>
      </p:pic>
      <p:sp>
        <p:nvSpPr>
          <p:cNvPr id="110" name="Oval 109"/>
          <p:cNvSpPr/>
          <p:nvPr/>
        </p:nvSpPr>
        <p:spPr>
          <a:xfrm>
            <a:off x="7036388" y="2409827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7</a:t>
            </a:r>
          </a:p>
        </p:txBody>
      </p:sp>
      <p:sp>
        <p:nvSpPr>
          <p:cNvPr id="112" name="Shape 164"/>
          <p:cNvSpPr/>
          <p:nvPr/>
        </p:nvSpPr>
        <p:spPr>
          <a:xfrm>
            <a:off x="7654269" y="2354386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9</a:t>
            </a:r>
          </a:p>
        </p:txBody>
      </p:sp>
      <p:sp>
        <p:nvSpPr>
          <p:cNvPr id="113" name="Right Arrow 112"/>
          <p:cNvSpPr/>
          <p:nvPr/>
        </p:nvSpPr>
        <p:spPr>
          <a:xfrm>
            <a:off x="7375631" y="2436682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231" y="2709502"/>
            <a:ext cx="363165" cy="365760"/>
          </a:xfrm>
          <a:prstGeom prst="rect">
            <a:avLst/>
          </a:prstGeom>
        </p:spPr>
      </p:pic>
      <p:sp>
        <p:nvSpPr>
          <p:cNvPr id="116" name="Oval 115"/>
          <p:cNvSpPr/>
          <p:nvPr/>
        </p:nvSpPr>
        <p:spPr>
          <a:xfrm>
            <a:off x="7036388" y="2838095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8</a:t>
            </a:r>
          </a:p>
        </p:txBody>
      </p:sp>
      <p:sp>
        <p:nvSpPr>
          <p:cNvPr id="118" name="Shape 164"/>
          <p:cNvSpPr/>
          <p:nvPr/>
        </p:nvSpPr>
        <p:spPr>
          <a:xfrm>
            <a:off x="7654269" y="2782654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9</a:t>
            </a:r>
          </a:p>
        </p:txBody>
      </p:sp>
      <p:sp>
        <p:nvSpPr>
          <p:cNvPr id="120" name="Right Arrow 119"/>
          <p:cNvSpPr/>
          <p:nvPr/>
        </p:nvSpPr>
        <p:spPr>
          <a:xfrm>
            <a:off x="7375631" y="2864950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2" name="Shape 164"/>
          <p:cNvSpPr/>
          <p:nvPr/>
        </p:nvSpPr>
        <p:spPr>
          <a:xfrm>
            <a:off x="1818937" y="1968410"/>
            <a:ext cx="292608" cy="292608"/>
          </a:xfrm>
          <a:prstGeom prst="ellipse">
            <a:avLst/>
          </a:prstGeom>
          <a:solidFill>
            <a:srgbClr val="FF9715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</a:t>
            </a:r>
          </a:p>
        </p:txBody>
      </p:sp>
      <p:sp>
        <p:nvSpPr>
          <p:cNvPr id="32" name="Shape 164"/>
          <p:cNvSpPr/>
          <p:nvPr/>
        </p:nvSpPr>
        <p:spPr>
          <a:xfrm>
            <a:off x="2418232" y="3264660"/>
            <a:ext cx="292608" cy="292608"/>
          </a:xfrm>
          <a:prstGeom prst="ellipse">
            <a:avLst/>
          </a:prstGeom>
          <a:solidFill>
            <a:srgbClr val="91D5FD"/>
          </a:solidFill>
          <a:ln w="38100">
            <a:solidFill>
              <a:schemeClr val="accent3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8</a:t>
            </a:r>
          </a:p>
        </p:txBody>
      </p:sp>
      <p:sp>
        <p:nvSpPr>
          <p:cNvPr id="33" name="Shape 164"/>
          <p:cNvSpPr/>
          <p:nvPr/>
        </p:nvSpPr>
        <p:spPr>
          <a:xfrm>
            <a:off x="2893111" y="3254480"/>
            <a:ext cx="292608" cy="292608"/>
          </a:xfrm>
          <a:prstGeom prst="ellipse">
            <a:avLst/>
          </a:prstGeom>
          <a:solidFill>
            <a:srgbClr val="91D5FD"/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9</a:t>
            </a:r>
          </a:p>
        </p:txBody>
      </p:sp>
      <p:sp>
        <p:nvSpPr>
          <p:cNvPr id="24" name="Shape 164"/>
          <p:cNvSpPr/>
          <p:nvPr/>
        </p:nvSpPr>
        <p:spPr>
          <a:xfrm>
            <a:off x="2382557" y="1968410"/>
            <a:ext cx="292608" cy="292608"/>
          </a:xfrm>
          <a:prstGeom prst="ellipse">
            <a:avLst/>
          </a:prstGeom>
          <a:solidFill>
            <a:srgbClr val="FF9715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3</a:t>
            </a:r>
          </a:p>
        </p:txBody>
      </p:sp>
      <p:sp>
        <p:nvSpPr>
          <p:cNvPr id="60" name="Shape 164"/>
          <p:cNvSpPr/>
          <p:nvPr/>
        </p:nvSpPr>
        <p:spPr>
          <a:xfrm>
            <a:off x="3305471" y="3246665"/>
            <a:ext cx="292608" cy="292608"/>
          </a:xfrm>
          <a:prstGeom prst="ellipse">
            <a:avLst/>
          </a:prstGeom>
          <a:solidFill>
            <a:srgbClr val="91D5FD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253466" y="3253687"/>
            <a:ext cx="391974" cy="27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200" b="1">
                <a:solidFill>
                  <a:srgbClr val="FFFFFF"/>
                </a:solidFill>
                <a:latin typeface="Lato"/>
                <a:ea typeface="Lato"/>
                <a:cs typeface="Lato"/>
              </a:defRPr>
            </a:lvl1pPr>
          </a:lstStyle>
          <a:p>
            <a:r>
              <a:rPr lang="en-US" kern="0" dirty="0" smtClean="0">
                <a:sym typeface="Arial"/>
              </a:rPr>
              <a:t>10</a:t>
            </a:r>
            <a:endParaRPr lang="en-US" kern="0" dirty="0">
              <a:sym typeface="Arial"/>
            </a:endParaRPr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8786" y="1925705"/>
            <a:ext cx="363165" cy="365760"/>
          </a:xfrm>
          <a:prstGeom prst="rect">
            <a:avLst/>
          </a:prstGeom>
        </p:spPr>
      </p:pic>
      <p:sp>
        <p:nvSpPr>
          <p:cNvPr id="123" name="Oval 122"/>
          <p:cNvSpPr/>
          <p:nvPr/>
        </p:nvSpPr>
        <p:spPr>
          <a:xfrm>
            <a:off x="8322943" y="2054298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8</a:t>
            </a:r>
          </a:p>
        </p:txBody>
      </p:sp>
      <p:sp>
        <p:nvSpPr>
          <p:cNvPr id="124" name="Shape 164"/>
          <p:cNvSpPr/>
          <p:nvPr/>
        </p:nvSpPr>
        <p:spPr>
          <a:xfrm>
            <a:off x="8940824" y="1998857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9</a:t>
            </a:r>
          </a:p>
        </p:txBody>
      </p:sp>
      <p:sp>
        <p:nvSpPr>
          <p:cNvPr id="126" name="Right Arrow 125"/>
          <p:cNvSpPr/>
          <p:nvPr/>
        </p:nvSpPr>
        <p:spPr>
          <a:xfrm>
            <a:off x="8662186" y="2081153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128" name="Picture 1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8208" y="2281234"/>
            <a:ext cx="363165" cy="365760"/>
          </a:xfrm>
          <a:prstGeom prst="rect">
            <a:avLst/>
          </a:prstGeom>
        </p:spPr>
      </p:pic>
      <p:sp>
        <p:nvSpPr>
          <p:cNvPr id="129" name="Oval 128"/>
          <p:cNvSpPr/>
          <p:nvPr/>
        </p:nvSpPr>
        <p:spPr>
          <a:xfrm>
            <a:off x="8322365" y="2409827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8</a:t>
            </a:r>
          </a:p>
        </p:txBody>
      </p:sp>
      <p:sp>
        <p:nvSpPr>
          <p:cNvPr id="130" name="Shape 164"/>
          <p:cNvSpPr/>
          <p:nvPr/>
        </p:nvSpPr>
        <p:spPr>
          <a:xfrm>
            <a:off x="8940246" y="2354386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Right Arrow 130"/>
          <p:cNvSpPr/>
          <p:nvPr/>
        </p:nvSpPr>
        <p:spPr>
          <a:xfrm>
            <a:off x="8661608" y="2436682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132" name="Picture 1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8208" y="2709502"/>
            <a:ext cx="363165" cy="365760"/>
          </a:xfrm>
          <a:prstGeom prst="rect">
            <a:avLst/>
          </a:prstGeom>
        </p:spPr>
      </p:pic>
      <p:sp>
        <p:nvSpPr>
          <p:cNvPr id="133" name="Oval 132"/>
          <p:cNvSpPr/>
          <p:nvPr/>
        </p:nvSpPr>
        <p:spPr>
          <a:xfrm>
            <a:off x="8322365" y="2838095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9</a:t>
            </a:r>
          </a:p>
        </p:txBody>
      </p:sp>
      <p:sp>
        <p:nvSpPr>
          <p:cNvPr id="134" name="Shape 164"/>
          <p:cNvSpPr/>
          <p:nvPr/>
        </p:nvSpPr>
        <p:spPr>
          <a:xfrm>
            <a:off x="8940246" y="2782654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Right Arrow 134"/>
          <p:cNvSpPr/>
          <p:nvPr/>
        </p:nvSpPr>
        <p:spPr>
          <a:xfrm>
            <a:off x="8661608" y="2864950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8895110" y="2358902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kern="0" dirty="0">
                <a:solidFill>
                  <a:srgbClr val="FFFFFF"/>
                </a:solidFill>
                <a:cs typeface="Arial"/>
                <a:sym typeface="Arial"/>
              </a:rPr>
              <a:t>10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8907076" y="2797077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kern="0" dirty="0">
                <a:solidFill>
                  <a:srgbClr val="FFFFFF"/>
                </a:solidFill>
                <a:cs typeface="Arial"/>
                <a:sym typeface="Arial"/>
              </a:rPr>
              <a:t>10</a:t>
            </a:r>
          </a:p>
        </p:txBody>
      </p:sp>
      <p:sp>
        <p:nvSpPr>
          <p:cNvPr id="28" name="Shape 164"/>
          <p:cNvSpPr/>
          <p:nvPr/>
        </p:nvSpPr>
        <p:spPr>
          <a:xfrm>
            <a:off x="3305471" y="1968410"/>
            <a:ext cx="292608" cy="292608"/>
          </a:xfrm>
          <a:prstGeom prst="ellipse">
            <a:avLst/>
          </a:prstGeom>
          <a:solidFill>
            <a:srgbClr val="FF9715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4</a:t>
            </a:r>
          </a:p>
        </p:txBody>
      </p:sp>
      <p:sp>
        <p:nvSpPr>
          <p:cNvPr id="29" name="Shape 164"/>
          <p:cNvSpPr/>
          <p:nvPr/>
        </p:nvSpPr>
        <p:spPr>
          <a:xfrm>
            <a:off x="238238" y="3261182"/>
            <a:ext cx="292608" cy="292608"/>
          </a:xfrm>
          <a:prstGeom prst="ellipse">
            <a:avLst/>
          </a:prstGeom>
          <a:solidFill>
            <a:srgbClr val="91D5FD"/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5</a:t>
            </a:r>
          </a:p>
        </p:txBody>
      </p:sp>
      <p:pic>
        <p:nvPicPr>
          <p:cNvPr id="147" name="Picture 1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3715" y="1968410"/>
            <a:ext cx="363165" cy="365760"/>
          </a:xfrm>
          <a:prstGeom prst="rect">
            <a:avLst/>
          </a:prstGeom>
        </p:spPr>
      </p:pic>
      <p:sp>
        <p:nvSpPr>
          <p:cNvPr id="148" name="Oval 147"/>
          <p:cNvSpPr/>
          <p:nvPr/>
        </p:nvSpPr>
        <p:spPr>
          <a:xfrm>
            <a:off x="9807872" y="2097003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0</a:t>
            </a:r>
          </a:p>
        </p:txBody>
      </p:sp>
      <p:sp>
        <p:nvSpPr>
          <p:cNvPr id="149" name="Shape 164"/>
          <p:cNvSpPr/>
          <p:nvPr/>
        </p:nvSpPr>
        <p:spPr>
          <a:xfrm>
            <a:off x="10425753" y="2041562"/>
            <a:ext cx="292608" cy="292608"/>
          </a:xfrm>
          <a:prstGeom prst="ellipse">
            <a:avLst/>
          </a:prstGeom>
          <a:solidFill>
            <a:srgbClr val="FFA63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</a:t>
            </a:r>
          </a:p>
        </p:txBody>
      </p:sp>
      <p:sp>
        <p:nvSpPr>
          <p:cNvPr id="150" name="Right Arrow 149"/>
          <p:cNvSpPr/>
          <p:nvPr/>
        </p:nvSpPr>
        <p:spPr>
          <a:xfrm>
            <a:off x="10147115" y="2123858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151" name="Picture 1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6164" y="2423647"/>
            <a:ext cx="363165" cy="365760"/>
          </a:xfrm>
          <a:prstGeom prst="rect">
            <a:avLst/>
          </a:prstGeom>
        </p:spPr>
      </p:pic>
      <p:sp>
        <p:nvSpPr>
          <p:cNvPr id="152" name="Oval 151"/>
          <p:cNvSpPr/>
          <p:nvPr/>
        </p:nvSpPr>
        <p:spPr>
          <a:xfrm>
            <a:off x="9800321" y="2552240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53" name="Right Arrow 152"/>
          <p:cNvSpPr/>
          <p:nvPr/>
        </p:nvSpPr>
        <p:spPr>
          <a:xfrm>
            <a:off x="10139564" y="2579095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9724881" y="2518145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kern="0" dirty="0">
                <a:solidFill>
                  <a:srgbClr val="FFFFFF"/>
                </a:solidFill>
                <a:cs typeface="Arial"/>
                <a:sym typeface="Arial"/>
              </a:rPr>
              <a:t>11</a:t>
            </a:r>
          </a:p>
        </p:txBody>
      </p:sp>
      <p:sp>
        <p:nvSpPr>
          <p:cNvPr id="155" name="Shape 164"/>
          <p:cNvSpPr/>
          <p:nvPr/>
        </p:nvSpPr>
        <p:spPr>
          <a:xfrm>
            <a:off x="10410205" y="2491995"/>
            <a:ext cx="292608" cy="292608"/>
          </a:xfrm>
          <a:prstGeom prst="ellipse">
            <a:avLst/>
          </a:prstGeom>
          <a:solidFill>
            <a:srgbClr val="F5468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10379168" y="2505655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kern="0" dirty="0">
                <a:solidFill>
                  <a:srgbClr val="FFFFFF"/>
                </a:solidFill>
                <a:cs typeface="Arial"/>
                <a:sym typeface="Arial"/>
              </a:rPr>
              <a:t>12</a:t>
            </a:r>
          </a:p>
        </p:txBody>
      </p:sp>
      <p:sp>
        <p:nvSpPr>
          <p:cNvPr id="31" name="Shape 164"/>
          <p:cNvSpPr/>
          <p:nvPr/>
        </p:nvSpPr>
        <p:spPr>
          <a:xfrm>
            <a:off x="712432" y="3261182"/>
            <a:ext cx="292608" cy="292608"/>
          </a:xfrm>
          <a:prstGeom prst="ellipse">
            <a:avLst/>
          </a:prstGeom>
          <a:solidFill>
            <a:srgbClr val="91D5FD"/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6</a:t>
            </a:r>
          </a:p>
        </p:txBody>
      </p:sp>
      <p:pic>
        <p:nvPicPr>
          <p:cNvPr id="138" name="Picture 1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157" y="3399780"/>
            <a:ext cx="363165" cy="365760"/>
          </a:xfrm>
          <a:prstGeom prst="rect">
            <a:avLst/>
          </a:prstGeom>
        </p:spPr>
      </p:pic>
      <p:sp>
        <p:nvSpPr>
          <p:cNvPr id="139" name="Oval 138"/>
          <p:cNvSpPr/>
          <p:nvPr/>
        </p:nvSpPr>
        <p:spPr>
          <a:xfrm>
            <a:off x="4396314" y="3528373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40" name="Right Arrow 139"/>
          <p:cNvSpPr/>
          <p:nvPr/>
        </p:nvSpPr>
        <p:spPr>
          <a:xfrm>
            <a:off x="4735557" y="3555228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4320874" y="3494278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kern="0" dirty="0">
                <a:solidFill>
                  <a:srgbClr val="FFFFFF"/>
                </a:solidFill>
                <a:cs typeface="Arial"/>
                <a:sym typeface="Arial"/>
              </a:rPr>
              <a:t>11</a:t>
            </a:r>
          </a:p>
        </p:txBody>
      </p:sp>
      <p:sp>
        <p:nvSpPr>
          <p:cNvPr id="142" name="Shape 164"/>
          <p:cNvSpPr/>
          <p:nvPr/>
        </p:nvSpPr>
        <p:spPr>
          <a:xfrm>
            <a:off x="5006198" y="3468128"/>
            <a:ext cx="292608" cy="292608"/>
          </a:xfrm>
          <a:prstGeom prst="ellipse">
            <a:avLst/>
          </a:prstGeom>
          <a:solidFill>
            <a:srgbClr val="F5468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4975161" y="3481788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kern="0" dirty="0">
                <a:solidFill>
                  <a:srgbClr val="FFFFFF"/>
                </a:solidFill>
                <a:cs typeface="Arial"/>
                <a:sym typeface="Arial"/>
              </a:rPr>
              <a:t>12</a:t>
            </a:r>
          </a:p>
        </p:txBody>
      </p:sp>
      <p:sp>
        <p:nvSpPr>
          <p:cNvPr id="35" name="Shape 164"/>
          <p:cNvSpPr/>
          <p:nvPr/>
        </p:nvSpPr>
        <p:spPr>
          <a:xfrm>
            <a:off x="1188702" y="3261182"/>
            <a:ext cx="292608" cy="292608"/>
          </a:xfrm>
          <a:prstGeom prst="ellipse">
            <a:avLst/>
          </a:prstGeom>
          <a:solidFill>
            <a:srgbClr val="91D5FD"/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7</a:t>
            </a:r>
          </a:p>
        </p:txBody>
      </p:sp>
      <p:pic>
        <p:nvPicPr>
          <p:cNvPr id="144" name="Picture 1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712" y="4243152"/>
            <a:ext cx="363165" cy="365760"/>
          </a:xfrm>
          <a:prstGeom prst="rect">
            <a:avLst/>
          </a:prstGeom>
        </p:spPr>
      </p:pic>
      <p:sp>
        <p:nvSpPr>
          <p:cNvPr id="145" name="Oval 144"/>
          <p:cNvSpPr/>
          <p:nvPr/>
        </p:nvSpPr>
        <p:spPr>
          <a:xfrm>
            <a:off x="5682869" y="4371745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1</a:t>
            </a:r>
          </a:p>
        </p:txBody>
      </p:sp>
      <p:sp>
        <p:nvSpPr>
          <p:cNvPr id="146" name="Shape 164"/>
          <p:cNvSpPr/>
          <p:nvPr/>
        </p:nvSpPr>
        <p:spPr>
          <a:xfrm>
            <a:off x="6300750" y="4316304"/>
            <a:ext cx="292608" cy="292608"/>
          </a:xfrm>
          <a:prstGeom prst="ellipse">
            <a:avLst/>
          </a:prstGeom>
          <a:solidFill>
            <a:srgbClr val="FFA63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</a:t>
            </a:r>
          </a:p>
        </p:txBody>
      </p:sp>
      <p:sp>
        <p:nvSpPr>
          <p:cNvPr id="157" name="Right Arrow 156"/>
          <p:cNvSpPr/>
          <p:nvPr/>
        </p:nvSpPr>
        <p:spPr>
          <a:xfrm>
            <a:off x="6022112" y="4398600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158" name="Picture 1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712" y="3448004"/>
            <a:ext cx="363165" cy="365760"/>
          </a:xfrm>
          <a:prstGeom prst="rect">
            <a:avLst/>
          </a:prstGeom>
        </p:spPr>
      </p:pic>
      <p:sp>
        <p:nvSpPr>
          <p:cNvPr id="159" name="Oval 158"/>
          <p:cNvSpPr/>
          <p:nvPr/>
        </p:nvSpPr>
        <p:spPr>
          <a:xfrm>
            <a:off x="5682869" y="3576597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0</a:t>
            </a:r>
          </a:p>
        </p:txBody>
      </p:sp>
      <p:sp>
        <p:nvSpPr>
          <p:cNvPr id="160" name="Shape 164"/>
          <p:cNvSpPr/>
          <p:nvPr/>
        </p:nvSpPr>
        <p:spPr>
          <a:xfrm>
            <a:off x="6300750" y="3521156"/>
            <a:ext cx="292608" cy="292608"/>
          </a:xfrm>
          <a:prstGeom prst="ellipse">
            <a:avLst/>
          </a:prstGeom>
          <a:solidFill>
            <a:srgbClr val="FFA63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</a:t>
            </a:r>
          </a:p>
        </p:txBody>
      </p:sp>
      <p:sp>
        <p:nvSpPr>
          <p:cNvPr id="161" name="Right Arrow 160"/>
          <p:cNvSpPr/>
          <p:nvPr/>
        </p:nvSpPr>
        <p:spPr>
          <a:xfrm>
            <a:off x="6022112" y="3603452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162" name="Picture 1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712" y="3845578"/>
            <a:ext cx="363165" cy="365760"/>
          </a:xfrm>
          <a:prstGeom prst="rect">
            <a:avLst/>
          </a:prstGeom>
        </p:spPr>
      </p:pic>
      <p:sp>
        <p:nvSpPr>
          <p:cNvPr id="163" name="Oval 162"/>
          <p:cNvSpPr/>
          <p:nvPr/>
        </p:nvSpPr>
        <p:spPr>
          <a:xfrm>
            <a:off x="5682869" y="3974171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0</a:t>
            </a:r>
          </a:p>
        </p:txBody>
      </p:sp>
      <p:sp>
        <p:nvSpPr>
          <p:cNvPr id="164" name="Shape 164"/>
          <p:cNvSpPr/>
          <p:nvPr/>
        </p:nvSpPr>
        <p:spPr>
          <a:xfrm>
            <a:off x="6300750" y="3918730"/>
            <a:ext cx="292608" cy="292608"/>
          </a:xfrm>
          <a:prstGeom prst="ellipse">
            <a:avLst/>
          </a:prstGeom>
          <a:solidFill>
            <a:srgbClr val="FFA63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</a:t>
            </a:r>
          </a:p>
        </p:txBody>
      </p:sp>
      <p:sp>
        <p:nvSpPr>
          <p:cNvPr id="165" name="Right Arrow 164"/>
          <p:cNvSpPr/>
          <p:nvPr/>
        </p:nvSpPr>
        <p:spPr>
          <a:xfrm>
            <a:off x="6022112" y="4001026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50" name="Shape 164"/>
          <p:cNvSpPr/>
          <p:nvPr/>
        </p:nvSpPr>
        <p:spPr>
          <a:xfrm>
            <a:off x="2266191" y="4593304"/>
            <a:ext cx="292608" cy="292608"/>
          </a:xfrm>
          <a:prstGeom prst="ellipse">
            <a:avLst/>
          </a:prstGeom>
          <a:solidFill>
            <a:srgbClr val="F3276C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214891" y="4600079"/>
            <a:ext cx="391974" cy="27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200" b="1">
                <a:solidFill>
                  <a:srgbClr val="FFFFFF"/>
                </a:solidFill>
                <a:latin typeface="Lato"/>
                <a:ea typeface="Lato"/>
                <a:cs typeface="Lato"/>
              </a:defRPr>
            </a:lvl1pPr>
          </a:lstStyle>
          <a:p>
            <a:r>
              <a:rPr lang="en-US" kern="0" dirty="0" smtClean="0">
                <a:sym typeface="Arial"/>
              </a:rPr>
              <a:t>14</a:t>
            </a:r>
            <a:endParaRPr lang="en-US" kern="0" dirty="0">
              <a:sym typeface="Arial"/>
            </a:endParaRPr>
          </a:p>
        </p:txBody>
      </p:sp>
      <p:pic>
        <p:nvPicPr>
          <p:cNvPr id="166" name="Picture 1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0944" y="3476525"/>
            <a:ext cx="363165" cy="365760"/>
          </a:xfrm>
          <a:prstGeom prst="rect">
            <a:avLst/>
          </a:prstGeom>
        </p:spPr>
      </p:pic>
      <p:sp>
        <p:nvSpPr>
          <p:cNvPr id="167" name="Oval 166"/>
          <p:cNvSpPr/>
          <p:nvPr/>
        </p:nvSpPr>
        <p:spPr>
          <a:xfrm>
            <a:off x="6985101" y="3605118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2</a:t>
            </a:r>
          </a:p>
        </p:txBody>
      </p:sp>
      <p:sp>
        <p:nvSpPr>
          <p:cNvPr id="168" name="Shape 164"/>
          <p:cNvSpPr/>
          <p:nvPr/>
        </p:nvSpPr>
        <p:spPr>
          <a:xfrm>
            <a:off x="7602982" y="3549677"/>
            <a:ext cx="292608" cy="292608"/>
          </a:xfrm>
          <a:prstGeom prst="ellipse">
            <a:avLst/>
          </a:prstGeom>
          <a:solidFill>
            <a:srgbClr val="FFA63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3</a:t>
            </a:r>
          </a:p>
        </p:txBody>
      </p:sp>
      <p:sp>
        <p:nvSpPr>
          <p:cNvPr id="169" name="Right Arrow 168"/>
          <p:cNvSpPr/>
          <p:nvPr/>
        </p:nvSpPr>
        <p:spPr>
          <a:xfrm>
            <a:off x="7324344" y="3631973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170" name="Picture 1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808" y="3909572"/>
            <a:ext cx="363165" cy="365760"/>
          </a:xfrm>
          <a:prstGeom prst="rect">
            <a:avLst/>
          </a:prstGeom>
        </p:spPr>
      </p:pic>
      <p:sp>
        <p:nvSpPr>
          <p:cNvPr id="171" name="Oval 170"/>
          <p:cNvSpPr/>
          <p:nvPr/>
        </p:nvSpPr>
        <p:spPr>
          <a:xfrm>
            <a:off x="6977965" y="4038165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72" name="Right Arrow 171"/>
          <p:cNvSpPr/>
          <p:nvPr/>
        </p:nvSpPr>
        <p:spPr>
          <a:xfrm>
            <a:off x="7317208" y="4065020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6902525" y="40040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kern="0" dirty="0">
                <a:solidFill>
                  <a:srgbClr val="FFFFFF"/>
                </a:solidFill>
                <a:cs typeface="Arial"/>
                <a:sym typeface="Arial"/>
              </a:rPr>
              <a:t>13</a:t>
            </a:r>
          </a:p>
        </p:txBody>
      </p:sp>
      <p:sp>
        <p:nvSpPr>
          <p:cNvPr id="174" name="Shape 164"/>
          <p:cNvSpPr/>
          <p:nvPr/>
        </p:nvSpPr>
        <p:spPr>
          <a:xfrm>
            <a:off x="7587849" y="3977920"/>
            <a:ext cx="292608" cy="292608"/>
          </a:xfrm>
          <a:prstGeom prst="ellipse">
            <a:avLst/>
          </a:prstGeom>
          <a:solidFill>
            <a:srgbClr val="F5468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7556812" y="3991580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kern="0" dirty="0">
                <a:solidFill>
                  <a:srgbClr val="FFFFFF"/>
                </a:solidFill>
                <a:cs typeface="Arial"/>
                <a:sym typeface="Arial"/>
              </a:rPr>
              <a:t>14</a:t>
            </a:r>
          </a:p>
        </p:txBody>
      </p:sp>
      <p:pic>
        <p:nvPicPr>
          <p:cNvPr id="176" name="Picture 17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5681" y="3513528"/>
            <a:ext cx="363165" cy="365760"/>
          </a:xfrm>
          <a:prstGeom prst="rect">
            <a:avLst/>
          </a:prstGeom>
        </p:spPr>
      </p:pic>
      <p:sp>
        <p:nvSpPr>
          <p:cNvPr id="177" name="Oval 176"/>
          <p:cNvSpPr/>
          <p:nvPr/>
        </p:nvSpPr>
        <p:spPr>
          <a:xfrm>
            <a:off x="8239838" y="3642121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2</a:t>
            </a:r>
          </a:p>
        </p:txBody>
      </p:sp>
      <p:sp>
        <p:nvSpPr>
          <p:cNvPr id="178" name="Shape 164"/>
          <p:cNvSpPr/>
          <p:nvPr/>
        </p:nvSpPr>
        <p:spPr>
          <a:xfrm>
            <a:off x="8857719" y="3586680"/>
            <a:ext cx="292608" cy="292608"/>
          </a:xfrm>
          <a:prstGeom prst="ellipse">
            <a:avLst/>
          </a:prstGeom>
          <a:solidFill>
            <a:srgbClr val="FFA63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3</a:t>
            </a:r>
          </a:p>
        </p:txBody>
      </p:sp>
      <p:sp>
        <p:nvSpPr>
          <p:cNvPr id="179" name="Right Arrow 178"/>
          <p:cNvSpPr/>
          <p:nvPr/>
        </p:nvSpPr>
        <p:spPr>
          <a:xfrm>
            <a:off x="8579081" y="3668976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180" name="Picture 17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7354" y="3914376"/>
            <a:ext cx="363165" cy="365760"/>
          </a:xfrm>
          <a:prstGeom prst="rect">
            <a:avLst/>
          </a:prstGeom>
        </p:spPr>
      </p:pic>
      <p:sp>
        <p:nvSpPr>
          <p:cNvPr id="181" name="Oval 180"/>
          <p:cNvSpPr/>
          <p:nvPr/>
        </p:nvSpPr>
        <p:spPr>
          <a:xfrm>
            <a:off x="8241511" y="4042969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82" name="Right Arrow 181"/>
          <p:cNvSpPr/>
          <p:nvPr/>
        </p:nvSpPr>
        <p:spPr>
          <a:xfrm>
            <a:off x="8580754" y="4069824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8166071" y="400887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kern="0" dirty="0">
                <a:solidFill>
                  <a:srgbClr val="FFFFFF"/>
                </a:solidFill>
                <a:cs typeface="Arial"/>
                <a:sym typeface="Arial"/>
              </a:rPr>
              <a:t>14</a:t>
            </a:r>
          </a:p>
        </p:txBody>
      </p:sp>
      <p:sp>
        <p:nvSpPr>
          <p:cNvPr id="184" name="Shape 164"/>
          <p:cNvSpPr/>
          <p:nvPr/>
        </p:nvSpPr>
        <p:spPr>
          <a:xfrm>
            <a:off x="8851395" y="3982724"/>
            <a:ext cx="292608" cy="292608"/>
          </a:xfrm>
          <a:prstGeom prst="ellipse">
            <a:avLst/>
          </a:prstGeom>
          <a:solidFill>
            <a:srgbClr val="F5468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8820358" y="3996384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kern="0" dirty="0">
                <a:solidFill>
                  <a:srgbClr val="FFFFFF"/>
                </a:solidFill>
                <a:cs typeface="Arial"/>
                <a:sym typeface="Arial"/>
              </a:rPr>
              <a:t>15</a:t>
            </a:r>
          </a:p>
        </p:txBody>
      </p:sp>
      <p:pic>
        <p:nvPicPr>
          <p:cNvPr id="186" name="Picture 1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1809" y="3483297"/>
            <a:ext cx="363165" cy="365760"/>
          </a:xfrm>
          <a:prstGeom prst="rect">
            <a:avLst/>
          </a:prstGeom>
        </p:spPr>
      </p:pic>
      <p:sp>
        <p:nvSpPr>
          <p:cNvPr id="187" name="Oval 186"/>
          <p:cNvSpPr/>
          <p:nvPr/>
        </p:nvSpPr>
        <p:spPr>
          <a:xfrm>
            <a:off x="9815966" y="3611890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3</a:t>
            </a:r>
          </a:p>
        </p:txBody>
      </p:sp>
      <p:sp>
        <p:nvSpPr>
          <p:cNvPr id="188" name="Shape 164"/>
          <p:cNvSpPr/>
          <p:nvPr/>
        </p:nvSpPr>
        <p:spPr>
          <a:xfrm>
            <a:off x="10433847" y="3556449"/>
            <a:ext cx="292608" cy="292608"/>
          </a:xfrm>
          <a:prstGeom prst="ellipse">
            <a:avLst/>
          </a:prstGeom>
          <a:solidFill>
            <a:srgbClr val="FFA63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4</a:t>
            </a:r>
          </a:p>
        </p:txBody>
      </p:sp>
      <p:sp>
        <p:nvSpPr>
          <p:cNvPr id="189" name="Right Arrow 188"/>
          <p:cNvSpPr/>
          <p:nvPr/>
        </p:nvSpPr>
        <p:spPr>
          <a:xfrm>
            <a:off x="10155209" y="3638745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190" name="Picture 1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3482" y="3884145"/>
            <a:ext cx="363165" cy="365760"/>
          </a:xfrm>
          <a:prstGeom prst="rect">
            <a:avLst/>
          </a:prstGeom>
        </p:spPr>
      </p:pic>
      <p:sp>
        <p:nvSpPr>
          <p:cNvPr id="191" name="Oval 190"/>
          <p:cNvSpPr/>
          <p:nvPr/>
        </p:nvSpPr>
        <p:spPr>
          <a:xfrm>
            <a:off x="9817639" y="4012738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92" name="Right Arrow 191"/>
          <p:cNvSpPr/>
          <p:nvPr/>
        </p:nvSpPr>
        <p:spPr>
          <a:xfrm>
            <a:off x="10156882" y="4039593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9742199" y="397864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kern="0" dirty="0">
                <a:solidFill>
                  <a:srgbClr val="FFFFFF"/>
                </a:solidFill>
                <a:cs typeface="Arial"/>
                <a:sym typeface="Arial"/>
              </a:rPr>
              <a:t>14</a:t>
            </a:r>
          </a:p>
        </p:txBody>
      </p:sp>
      <p:sp>
        <p:nvSpPr>
          <p:cNvPr id="194" name="Shape 164"/>
          <p:cNvSpPr/>
          <p:nvPr/>
        </p:nvSpPr>
        <p:spPr>
          <a:xfrm>
            <a:off x="10427523" y="3952493"/>
            <a:ext cx="292608" cy="292608"/>
          </a:xfrm>
          <a:prstGeom prst="ellipse">
            <a:avLst/>
          </a:prstGeom>
          <a:solidFill>
            <a:srgbClr val="F5468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10396486" y="3966153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kern="0" dirty="0">
                <a:solidFill>
                  <a:srgbClr val="FFFFFF"/>
                </a:solidFill>
                <a:cs typeface="Arial"/>
                <a:sym typeface="Arial"/>
              </a:rPr>
              <a:t>15</a:t>
            </a:r>
          </a:p>
        </p:txBody>
      </p:sp>
      <p:pic>
        <p:nvPicPr>
          <p:cNvPr id="196" name="Picture 19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4764" y="4246630"/>
            <a:ext cx="363165" cy="365760"/>
          </a:xfrm>
          <a:prstGeom prst="rect">
            <a:avLst/>
          </a:prstGeom>
        </p:spPr>
      </p:pic>
      <p:sp>
        <p:nvSpPr>
          <p:cNvPr id="197" name="Oval 196"/>
          <p:cNvSpPr/>
          <p:nvPr/>
        </p:nvSpPr>
        <p:spPr>
          <a:xfrm>
            <a:off x="9798921" y="4375223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98" name="Right Arrow 197"/>
          <p:cNvSpPr/>
          <p:nvPr/>
        </p:nvSpPr>
        <p:spPr>
          <a:xfrm>
            <a:off x="10138164" y="4402078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9723481" y="4341128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kern="0" dirty="0">
                <a:solidFill>
                  <a:srgbClr val="FFFFFF"/>
                </a:solidFill>
                <a:cs typeface="Arial"/>
                <a:sym typeface="Arial"/>
              </a:rPr>
              <a:t>14</a:t>
            </a:r>
          </a:p>
        </p:txBody>
      </p:sp>
      <p:sp>
        <p:nvSpPr>
          <p:cNvPr id="200" name="Shape 164"/>
          <p:cNvSpPr/>
          <p:nvPr/>
        </p:nvSpPr>
        <p:spPr>
          <a:xfrm>
            <a:off x="10408805" y="4314978"/>
            <a:ext cx="292608" cy="292608"/>
          </a:xfrm>
          <a:prstGeom prst="ellipse">
            <a:avLst/>
          </a:prstGeom>
          <a:solidFill>
            <a:srgbClr val="F5468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10377768" y="4328638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kern="0" dirty="0">
                <a:solidFill>
                  <a:srgbClr val="FFFFFF"/>
                </a:solidFill>
                <a:cs typeface="Arial"/>
                <a:sym typeface="Arial"/>
              </a:rPr>
              <a:t>16</a:t>
            </a:r>
          </a:p>
        </p:txBody>
      </p:sp>
      <p:pic>
        <p:nvPicPr>
          <p:cNvPr id="202" name="Picture 2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3715" y="4591698"/>
            <a:ext cx="363165" cy="365760"/>
          </a:xfrm>
          <a:prstGeom prst="rect">
            <a:avLst/>
          </a:prstGeom>
        </p:spPr>
      </p:pic>
      <p:sp>
        <p:nvSpPr>
          <p:cNvPr id="203" name="Oval 202"/>
          <p:cNvSpPr/>
          <p:nvPr/>
        </p:nvSpPr>
        <p:spPr>
          <a:xfrm>
            <a:off x="9807872" y="4720291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04" name="Right Arrow 203"/>
          <p:cNvSpPr/>
          <p:nvPr/>
        </p:nvSpPr>
        <p:spPr>
          <a:xfrm>
            <a:off x="10147115" y="4747146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9732432" y="4686196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kern="0" dirty="0">
                <a:solidFill>
                  <a:srgbClr val="FFFFFF"/>
                </a:solidFill>
                <a:cs typeface="Arial"/>
                <a:sym typeface="Arial"/>
              </a:rPr>
              <a:t>15</a:t>
            </a:r>
          </a:p>
        </p:txBody>
      </p:sp>
      <p:sp>
        <p:nvSpPr>
          <p:cNvPr id="206" name="Shape 164"/>
          <p:cNvSpPr/>
          <p:nvPr/>
        </p:nvSpPr>
        <p:spPr>
          <a:xfrm>
            <a:off x="10417756" y="4660046"/>
            <a:ext cx="292608" cy="292608"/>
          </a:xfrm>
          <a:prstGeom prst="ellipse">
            <a:avLst/>
          </a:prstGeom>
          <a:solidFill>
            <a:srgbClr val="F5468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10386719" y="4673706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kern="0" dirty="0">
                <a:solidFill>
                  <a:srgbClr val="FFFFFF"/>
                </a:solidFill>
                <a:cs typeface="Arial"/>
                <a:sym typeface="Arial"/>
              </a:rPr>
              <a:t>16</a:t>
            </a:r>
          </a:p>
        </p:txBody>
      </p:sp>
      <p:sp>
        <p:nvSpPr>
          <p:cNvPr id="42" name="Shape 164"/>
          <p:cNvSpPr/>
          <p:nvPr/>
        </p:nvSpPr>
        <p:spPr>
          <a:xfrm>
            <a:off x="236199" y="4554279"/>
            <a:ext cx="292608" cy="292608"/>
          </a:xfrm>
          <a:prstGeom prst="ellipse">
            <a:avLst/>
          </a:prstGeom>
          <a:solidFill>
            <a:srgbClr val="F3276C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6143" y="4560029"/>
            <a:ext cx="391974" cy="27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200" b="1">
                <a:solidFill>
                  <a:srgbClr val="FFFFFF"/>
                </a:solidFill>
                <a:latin typeface="Lato"/>
                <a:ea typeface="Lato"/>
                <a:cs typeface="Lato"/>
              </a:defRPr>
            </a:lvl1pPr>
          </a:lstStyle>
          <a:p>
            <a:r>
              <a:rPr lang="en-US" kern="0" dirty="0" smtClean="0">
                <a:sym typeface="Arial"/>
              </a:rPr>
              <a:t>11</a:t>
            </a:r>
            <a:endParaRPr lang="en-US" kern="0" dirty="0">
              <a:sym typeface="Arial"/>
            </a:endParaRPr>
          </a:p>
        </p:txBody>
      </p:sp>
      <p:pic>
        <p:nvPicPr>
          <p:cNvPr id="208" name="Picture 20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6755" y="4766417"/>
            <a:ext cx="363165" cy="365760"/>
          </a:xfrm>
          <a:prstGeom prst="rect">
            <a:avLst/>
          </a:prstGeom>
        </p:spPr>
      </p:pic>
      <p:sp>
        <p:nvSpPr>
          <p:cNvPr id="209" name="Oval 208"/>
          <p:cNvSpPr/>
          <p:nvPr/>
        </p:nvSpPr>
        <p:spPr>
          <a:xfrm>
            <a:off x="4340912" y="4895010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5</a:t>
            </a:r>
          </a:p>
        </p:txBody>
      </p:sp>
      <p:sp>
        <p:nvSpPr>
          <p:cNvPr id="210" name="Shape 164"/>
          <p:cNvSpPr/>
          <p:nvPr/>
        </p:nvSpPr>
        <p:spPr>
          <a:xfrm>
            <a:off x="4958793" y="4839569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6</a:t>
            </a:r>
          </a:p>
        </p:txBody>
      </p:sp>
      <p:sp>
        <p:nvSpPr>
          <p:cNvPr id="211" name="Right Arrow 210"/>
          <p:cNvSpPr/>
          <p:nvPr/>
        </p:nvSpPr>
        <p:spPr>
          <a:xfrm>
            <a:off x="4680155" y="4921865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212" name="Picture 2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289" y="4835106"/>
            <a:ext cx="363165" cy="365760"/>
          </a:xfrm>
          <a:prstGeom prst="rect">
            <a:avLst/>
          </a:prstGeom>
        </p:spPr>
      </p:pic>
      <p:sp>
        <p:nvSpPr>
          <p:cNvPr id="213" name="Oval 212"/>
          <p:cNvSpPr/>
          <p:nvPr/>
        </p:nvSpPr>
        <p:spPr>
          <a:xfrm>
            <a:off x="5694446" y="4963699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5</a:t>
            </a:r>
          </a:p>
        </p:txBody>
      </p:sp>
      <p:sp>
        <p:nvSpPr>
          <p:cNvPr id="214" name="Shape 164"/>
          <p:cNvSpPr/>
          <p:nvPr/>
        </p:nvSpPr>
        <p:spPr>
          <a:xfrm>
            <a:off x="6312327" y="4908258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6</a:t>
            </a:r>
          </a:p>
        </p:txBody>
      </p:sp>
      <p:sp>
        <p:nvSpPr>
          <p:cNvPr id="215" name="Right Arrow 214"/>
          <p:cNvSpPr/>
          <p:nvPr/>
        </p:nvSpPr>
        <p:spPr>
          <a:xfrm>
            <a:off x="6033689" y="4990554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9711" y="5190635"/>
            <a:ext cx="363165" cy="365760"/>
          </a:xfrm>
          <a:prstGeom prst="rect">
            <a:avLst/>
          </a:prstGeom>
        </p:spPr>
      </p:pic>
      <p:sp>
        <p:nvSpPr>
          <p:cNvPr id="217" name="Oval 216"/>
          <p:cNvSpPr/>
          <p:nvPr/>
        </p:nvSpPr>
        <p:spPr>
          <a:xfrm>
            <a:off x="5693868" y="5319228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5</a:t>
            </a:r>
          </a:p>
        </p:txBody>
      </p:sp>
      <p:sp>
        <p:nvSpPr>
          <p:cNvPr id="218" name="Shape 164"/>
          <p:cNvSpPr/>
          <p:nvPr/>
        </p:nvSpPr>
        <p:spPr>
          <a:xfrm>
            <a:off x="6311749" y="5263787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7</a:t>
            </a:r>
          </a:p>
        </p:txBody>
      </p:sp>
      <p:sp>
        <p:nvSpPr>
          <p:cNvPr id="219" name="Right Arrow 218"/>
          <p:cNvSpPr/>
          <p:nvPr/>
        </p:nvSpPr>
        <p:spPr>
          <a:xfrm>
            <a:off x="6033111" y="5346083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220" name="Picture 2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9711" y="5618903"/>
            <a:ext cx="363165" cy="365760"/>
          </a:xfrm>
          <a:prstGeom prst="rect">
            <a:avLst/>
          </a:prstGeom>
        </p:spPr>
      </p:pic>
      <p:sp>
        <p:nvSpPr>
          <p:cNvPr id="221" name="Oval 220"/>
          <p:cNvSpPr/>
          <p:nvPr/>
        </p:nvSpPr>
        <p:spPr>
          <a:xfrm>
            <a:off x="5693868" y="5747496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6</a:t>
            </a:r>
          </a:p>
        </p:txBody>
      </p:sp>
      <p:sp>
        <p:nvSpPr>
          <p:cNvPr id="222" name="Shape 164"/>
          <p:cNvSpPr/>
          <p:nvPr/>
        </p:nvSpPr>
        <p:spPr>
          <a:xfrm>
            <a:off x="6311749" y="5692055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7</a:t>
            </a:r>
          </a:p>
        </p:txBody>
      </p:sp>
      <p:sp>
        <p:nvSpPr>
          <p:cNvPr id="223" name="Right Arrow 222"/>
          <p:cNvSpPr/>
          <p:nvPr/>
        </p:nvSpPr>
        <p:spPr>
          <a:xfrm>
            <a:off x="6033111" y="5774351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327734" y="1242477"/>
            <a:ext cx="3682418" cy="307777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US" sz="1400" b="1" kern="0" dirty="0">
                <a:solidFill>
                  <a:srgbClr val="FFFFFF"/>
                </a:solidFill>
                <a:cs typeface="Arial"/>
                <a:sym typeface="Arial"/>
              </a:rPr>
              <a:t>Message Shuffling Phase [ Super step 0 ]</a:t>
            </a:r>
          </a:p>
        </p:txBody>
      </p:sp>
      <p:pic>
        <p:nvPicPr>
          <p:cNvPr id="225" name="Picture 2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7263" y="182437"/>
            <a:ext cx="3734737" cy="180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69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Straight Connector 106"/>
          <p:cNvCxnSpPr>
            <a:stCxn id="31" idx="4"/>
            <a:endCxn id="45" idx="0"/>
          </p:cNvCxnSpPr>
          <p:nvPr/>
        </p:nvCxnSpPr>
        <p:spPr>
          <a:xfrm flipH="1">
            <a:off x="761387" y="3553790"/>
            <a:ext cx="97349" cy="1026364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29" idx="4"/>
            <a:endCxn id="45" idx="0"/>
          </p:cNvCxnSpPr>
          <p:nvPr/>
        </p:nvCxnSpPr>
        <p:spPr>
          <a:xfrm>
            <a:off x="384542" y="3553790"/>
            <a:ext cx="376845" cy="1026364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35" idx="4"/>
            <a:endCxn id="45" idx="0"/>
          </p:cNvCxnSpPr>
          <p:nvPr/>
        </p:nvCxnSpPr>
        <p:spPr>
          <a:xfrm flipH="1">
            <a:off x="761387" y="3553790"/>
            <a:ext cx="573619" cy="1026364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33" idx="4"/>
            <a:endCxn id="54" idx="0"/>
          </p:cNvCxnSpPr>
          <p:nvPr/>
        </p:nvCxnSpPr>
        <p:spPr>
          <a:xfrm flipH="1">
            <a:off x="2813404" y="3547088"/>
            <a:ext cx="226011" cy="1034476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61" idx="2"/>
            <a:endCxn id="53" idx="0"/>
          </p:cNvCxnSpPr>
          <p:nvPr/>
        </p:nvCxnSpPr>
        <p:spPr>
          <a:xfrm flipH="1">
            <a:off x="2814743" y="3530300"/>
            <a:ext cx="624187" cy="1045642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32" idx="4"/>
            <a:endCxn id="48" idx="0"/>
          </p:cNvCxnSpPr>
          <p:nvPr/>
        </p:nvCxnSpPr>
        <p:spPr>
          <a:xfrm flipH="1">
            <a:off x="1799706" y="3557268"/>
            <a:ext cx="764830" cy="1031491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0" y="420624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K-Partite Graph Summarization</a:t>
            </a:r>
          </a:p>
          <a:p>
            <a:endParaRPr lang="en-US" sz="2800" b="1" kern="0" dirty="0">
              <a:solidFill>
                <a:srgbClr val="000000">
                  <a:lumMod val="65000"/>
                  <a:lumOff val="35000"/>
                </a:srgbClr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44" name="Shape 164"/>
          <p:cNvSpPr/>
          <p:nvPr/>
        </p:nvSpPr>
        <p:spPr>
          <a:xfrm>
            <a:off x="612968" y="4561381"/>
            <a:ext cx="292608" cy="292608"/>
          </a:xfrm>
          <a:prstGeom prst="ellipse">
            <a:avLst/>
          </a:prstGeom>
          <a:solidFill>
            <a:srgbClr val="F3276C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65400" y="4580154"/>
            <a:ext cx="391974" cy="27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200" b="1">
                <a:solidFill>
                  <a:srgbClr val="FFFFFF"/>
                </a:solidFill>
                <a:latin typeface="Lato"/>
                <a:ea typeface="Lato"/>
                <a:cs typeface="Lato"/>
              </a:defRPr>
            </a:lvl1pPr>
          </a:lstStyle>
          <a:p>
            <a:r>
              <a:rPr lang="en-US" kern="0" dirty="0" smtClean="0">
                <a:sym typeface="Arial"/>
              </a:rPr>
              <a:t>12</a:t>
            </a:r>
            <a:endParaRPr lang="en-US" kern="0" dirty="0">
              <a:sym typeface="Arial"/>
            </a:endParaRPr>
          </a:p>
        </p:txBody>
      </p:sp>
      <p:sp>
        <p:nvSpPr>
          <p:cNvPr id="47" name="Shape 164"/>
          <p:cNvSpPr/>
          <p:nvPr/>
        </p:nvSpPr>
        <p:spPr>
          <a:xfrm>
            <a:off x="1645057" y="4576644"/>
            <a:ext cx="292608" cy="292608"/>
          </a:xfrm>
          <a:prstGeom prst="ellipse">
            <a:avLst/>
          </a:prstGeom>
          <a:solidFill>
            <a:srgbClr val="F3276C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603719" y="4588759"/>
            <a:ext cx="391974" cy="27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200" b="1">
                <a:solidFill>
                  <a:srgbClr val="FFFFFF"/>
                </a:solidFill>
                <a:latin typeface="Lato"/>
                <a:ea typeface="Lato"/>
                <a:cs typeface="Lato"/>
              </a:defRPr>
            </a:lvl1pPr>
          </a:lstStyle>
          <a:p>
            <a:r>
              <a:rPr lang="en-US" kern="0" dirty="0" smtClean="0">
                <a:sym typeface="Arial"/>
              </a:rPr>
              <a:t>13</a:t>
            </a:r>
            <a:endParaRPr lang="en-US" kern="0" dirty="0">
              <a:sym typeface="Arial"/>
            </a:endParaRPr>
          </a:p>
        </p:txBody>
      </p:sp>
      <p:sp>
        <p:nvSpPr>
          <p:cNvPr id="53" name="Shape 164"/>
          <p:cNvSpPr/>
          <p:nvPr/>
        </p:nvSpPr>
        <p:spPr>
          <a:xfrm>
            <a:off x="2668439" y="4575942"/>
            <a:ext cx="292608" cy="292608"/>
          </a:xfrm>
          <a:prstGeom prst="ellipse">
            <a:avLst/>
          </a:prstGeom>
          <a:solidFill>
            <a:srgbClr val="F3276C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617417" y="4581564"/>
            <a:ext cx="391974" cy="27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200" b="1">
                <a:solidFill>
                  <a:srgbClr val="FFFFFF"/>
                </a:solidFill>
                <a:latin typeface="Lato"/>
                <a:ea typeface="Lato"/>
                <a:cs typeface="Lato"/>
              </a:defRPr>
            </a:lvl1pPr>
          </a:lstStyle>
          <a:p>
            <a:r>
              <a:rPr lang="en-US" kern="0" dirty="0" smtClean="0">
                <a:sym typeface="Arial"/>
              </a:rPr>
              <a:t>15</a:t>
            </a:r>
            <a:endParaRPr lang="en-US" kern="0" dirty="0">
              <a:sym typeface="Arial"/>
            </a:endParaRPr>
          </a:p>
        </p:txBody>
      </p:sp>
      <p:sp>
        <p:nvSpPr>
          <p:cNvPr id="56" name="Shape 164"/>
          <p:cNvSpPr/>
          <p:nvPr/>
        </p:nvSpPr>
        <p:spPr>
          <a:xfrm>
            <a:off x="3305576" y="4568134"/>
            <a:ext cx="292608" cy="292608"/>
          </a:xfrm>
          <a:prstGeom prst="ellipse">
            <a:avLst/>
          </a:prstGeom>
          <a:solidFill>
            <a:srgbClr val="F3276C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257542" y="4570861"/>
            <a:ext cx="391974" cy="27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200" b="1">
                <a:solidFill>
                  <a:srgbClr val="FFFFFF"/>
                </a:solidFill>
                <a:latin typeface="Lato"/>
                <a:ea typeface="Lato"/>
                <a:cs typeface="Lato"/>
              </a:defRPr>
            </a:lvl1pPr>
          </a:lstStyle>
          <a:p>
            <a:r>
              <a:rPr lang="en-US" kern="0" dirty="0" smtClean="0">
                <a:sym typeface="Arial"/>
              </a:rPr>
              <a:t>16</a:t>
            </a:r>
            <a:endParaRPr lang="en-US" kern="0" dirty="0">
              <a:sym typeface="Arial"/>
            </a:endParaRPr>
          </a:p>
        </p:txBody>
      </p:sp>
      <p:cxnSp>
        <p:nvCxnSpPr>
          <p:cNvPr id="73" name="Straight Connector 72"/>
          <p:cNvCxnSpPr>
            <a:endCxn id="29" idx="0"/>
          </p:cNvCxnSpPr>
          <p:nvPr/>
        </p:nvCxnSpPr>
        <p:spPr>
          <a:xfrm>
            <a:off x="384542" y="2261018"/>
            <a:ext cx="0" cy="1000164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endCxn id="31" idx="0"/>
          </p:cNvCxnSpPr>
          <p:nvPr/>
        </p:nvCxnSpPr>
        <p:spPr>
          <a:xfrm>
            <a:off x="384542" y="2261018"/>
            <a:ext cx="474194" cy="1000164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endCxn id="35" idx="0"/>
          </p:cNvCxnSpPr>
          <p:nvPr/>
        </p:nvCxnSpPr>
        <p:spPr>
          <a:xfrm>
            <a:off x="383504" y="2261018"/>
            <a:ext cx="951502" cy="1000164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20" idx="4"/>
            <a:endCxn id="29" idx="0"/>
          </p:cNvCxnSpPr>
          <p:nvPr/>
        </p:nvCxnSpPr>
        <p:spPr>
          <a:xfrm flipH="1">
            <a:off x="384542" y="2261018"/>
            <a:ext cx="563620" cy="1000164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20" idx="4"/>
            <a:endCxn id="35" idx="0"/>
          </p:cNvCxnSpPr>
          <p:nvPr/>
        </p:nvCxnSpPr>
        <p:spPr>
          <a:xfrm>
            <a:off x="948162" y="2261018"/>
            <a:ext cx="386844" cy="1000164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endCxn id="35" idx="0"/>
          </p:cNvCxnSpPr>
          <p:nvPr/>
        </p:nvCxnSpPr>
        <p:spPr>
          <a:xfrm flipH="1">
            <a:off x="1335006" y="2261018"/>
            <a:ext cx="630235" cy="1000164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22" idx="4"/>
            <a:endCxn id="32" idx="0"/>
          </p:cNvCxnSpPr>
          <p:nvPr/>
        </p:nvCxnSpPr>
        <p:spPr>
          <a:xfrm>
            <a:off x="1965241" y="2261018"/>
            <a:ext cx="599295" cy="1003642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22" idx="4"/>
            <a:endCxn id="33" idx="0"/>
          </p:cNvCxnSpPr>
          <p:nvPr/>
        </p:nvCxnSpPr>
        <p:spPr>
          <a:xfrm>
            <a:off x="1965241" y="2261018"/>
            <a:ext cx="1074174" cy="993462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24" idx="4"/>
            <a:endCxn id="32" idx="0"/>
          </p:cNvCxnSpPr>
          <p:nvPr/>
        </p:nvCxnSpPr>
        <p:spPr>
          <a:xfrm>
            <a:off x="2528861" y="2261018"/>
            <a:ext cx="35675" cy="1003642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24" idx="4"/>
            <a:endCxn id="33" idx="0"/>
          </p:cNvCxnSpPr>
          <p:nvPr/>
        </p:nvCxnSpPr>
        <p:spPr>
          <a:xfrm>
            <a:off x="2528861" y="2261018"/>
            <a:ext cx="510554" cy="993462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24" idx="4"/>
            <a:endCxn id="61" idx="0"/>
          </p:cNvCxnSpPr>
          <p:nvPr/>
        </p:nvCxnSpPr>
        <p:spPr>
          <a:xfrm>
            <a:off x="2528861" y="2261018"/>
            <a:ext cx="910069" cy="992283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28" idx="4"/>
            <a:endCxn id="61" idx="0"/>
          </p:cNvCxnSpPr>
          <p:nvPr/>
        </p:nvCxnSpPr>
        <p:spPr>
          <a:xfrm flipH="1">
            <a:off x="3438930" y="2261018"/>
            <a:ext cx="12845" cy="992283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29" idx="4"/>
            <a:endCxn id="2" idx="0"/>
          </p:cNvCxnSpPr>
          <p:nvPr/>
        </p:nvCxnSpPr>
        <p:spPr>
          <a:xfrm flipH="1">
            <a:off x="382130" y="3553790"/>
            <a:ext cx="2412" cy="1006239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31" idx="4"/>
            <a:endCxn id="2" idx="0"/>
          </p:cNvCxnSpPr>
          <p:nvPr/>
        </p:nvCxnSpPr>
        <p:spPr>
          <a:xfrm flipH="1">
            <a:off x="382130" y="3553790"/>
            <a:ext cx="476606" cy="1006239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32" idx="4"/>
            <a:endCxn id="51" idx="0"/>
          </p:cNvCxnSpPr>
          <p:nvPr/>
        </p:nvCxnSpPr>
        <p:spPr>
          <a:xfrm flipH="1">
            <a:off x="2411976" y="3557268"/>
            <a:ext cx="152560" cy="1043840"/>
          </a:xfrm>
          <a:prstGeom prst="line">
            <a:avLst/>
          </a:prstGeom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33" idx="4"/>
            <a:endCxn id="51" idx="0"/>
          </p:cNvCxnSpPr>
          <p:nvPr/>
        </p:nvCxnSpPr>
        <p:spPr>
          <a:xfrm flipH="1">
            <a:off x="2411976" y="3547088"/>
            <a:ext cx="627439" cy="1054020"/>
          </a:xfrm>
          <a:prstGeom prst="line">
            <a:avLst/>
          </a:prstGeom>
          <a:ln w="3810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61" idx="2"/>
            <a:endCxn id="51" idx="0"/>
          </p:cNvCxnSpPr>
          <p:nvPr/>
        </p:nvCxnSpPr>
        <p:spPr>
          <a:xfrm flipH="1">
            <a:off x="2411976" y="3530300"/>
            <a:ext cx="1026954" cy="1070808"/>
          </a:xfrm>
          <a:prstGeom prst="line">
            <a:avLst/>
          </a:prstGeom>
          <a:ln w="3810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61" idx="2"/>
            <a:endCxn id="57" idx="0"/>
          </p:cNvCxnSpPr>
          <p:nvPr/>
        </p:nvCxnSpPr>
        <p:spPr>
          <a:xfrm>
            <a:off x="3438930" y="3530300"/>
            <a:ext cx="14599" cy="1040561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735" y="1925705"/>
            <a:ext cx="363165" cy="365760"/>
          </a:xfrm>
          <a:prstGeom prst="rect">
            <a:avLst/>
          </a:prstGeom>
        </p:spPr>
      </p:pic>
      <p:sp>
        <p:nvSpPr>
          <p:cNvPr id="74" name="Oval 73"/>
          <p:cNvSpPr/>
          <p:nvPr/>
        </p:nvSpPr>
        <p:spPr>
          <a:xfrm>
            <a:off x="4396892" y="2054298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5</a:t>
            </a:r>
          </a:p>
        </p:txBody>
      </p:sp>
      <p:sp>
        <p:nvSpPr>
          <p:cNvPr id="76" name="Shape 164"/>
          <p:cNvSpPr/>
          <p:nvPr/>
        </p:nvSpPr>
        <p:spPr>
          <a:xfrm>
            <a:off x="5014773" y="1998857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6</a:t>
            </a:r>
          </a:p>
        </p:txBody>
      </p:sp>
      <p:sp>
        <p:nvSpPr>
          <p:cNvPr id="78" name="Right Arrow 77"/>
          <p:cNvSpPr/>
          <p:nvPr/>
        </p:nvSpPr>
        <p:spPr>
          <a:xfrm>
            <a:off x="4736135" y="2081153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157" y="2281234"/>
            <a:ext cx="363165" cy="365760"/>
          </a:xfrm>
          <a:prstGeom prst="rect">
            <a:avLst/>
          </a:prstGeom>
        </p:spPr>
      </p:pic>
      <p:sp>
        <p:nvSpPr>
          <p:cNvPr id="82" name="Oval 81"/>
          <p:cNvSpPr/>
          <p:nvPr/>
        </p:nvSpPr>
        <p:spPr>
          <a:xfrm>
            <a:off x="4396314" y="2409827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5</a:t>
            </a:r>
          </a:p>
        </p:txBody>
      </p:sp>
      <p:sp>
        <p:nvSpPr>
          <p:cNvPr id="84" name="Shape 164"/>
          <p:cNvSpPr/>
          <p:nvPr/>
        </p:nvSpPr>
        <p:spPr>
          <a:xfrm>
            <a:off x="5014195" y="2354386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7</a:t>
            </a:r>
          </a:p>
        </p:txBody>
      </p:sp>
      <p:sp>
        <p:nvSpPr>
          <p:cNvPr id="86" name="Right Arrow 85"/>
          <p:cNvSpPr/>
          <p:nvPr/>
        </p:nvSpPr>
        <p:spPr>
          <a:xfrm>
            <a:off x="4735557" y="2436682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157" y="2709502"/>
            <a:ext cx="363165" cy="365760"/>
          </a:xfrm>
          <a:prstGeom prst="rect">
            <a:avLst/>
          </a:prstGeom>
        </p:spPr>
      </p:pic>
      <p:sp>
        <p:nvSpPr>
          <p:cNvPr id="88" name="Oval 87"/>
          <p:cNvSpPr/>
          <p:nvPr/>
        </p:nvSpPr>
        <p:spPr>
          <a:xfrm>
            <a:off x="4396314" y="2838095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6</a:t>
            </a:r>
          </a:p>
        </p:txBody>
      </p:sp>
      <p:sp>
        <p:nvSpPr>
          <p:cNvPr id="90" name="Shape 164"/>
          <p:cNvSpPr/>
          <p:nvPr/>
        </p:nvSpPr>
        <p:spPr>
          <a:xfrm>
            <a:off x="5014195" y="2782654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7</a:t>
            </a:r>
          </a:p>
        </p:txBody>
      </p:sp>
      <p:sp>
        <p:nvSpPr>
          <p:cNvPr id="92" name="Right Arrow 91"/>
          <p:cNvSpPr/>
          <p:nvPr/>
        </p:nvSpPr>
        <p:spPr>
          <a:xfrm>
            <a:off x="4735557" y="2864950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4" name="Shape 164"/>
          <p:cNvSpPr/>
          <p:nvPr/>
        </p:nvSpPr>
        <p:spPr>
          <a:xfrm>
            <a:off x="238238" y="1968410"/>
            <a:ext cx="292608" cy="292608"/>
          </a:xfrm>
          <a:prstGeom prst="ellipse">
            <a:avLst/>
          </a:prstGeom>
          <a:solidFill>
            <a:srgbClr val="FF9715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0</a:t>
            </a:r>
          </a:p>
        </p:txBody>
      </p:sp>
      <p:sp>
        <p:nvSpPr>
          <p:cNvPr id="20" name="Shape 164"/>
          <p:cNvSpPr/>
          <p:nvPr/>
        </p:nvSpPr>
        <p:spPr>
          <a:xfrm>
            <a:off x="801858" y="1968410"/>
            <a:ext cx="292608" cy="292608"/>
          </a:xfrm>
          <a:prstGeom prst="ellipse">
            <a:avLst/>
          </a:prstGeom>
          <a:solidFill>
            <a:srgbClr val="FF9715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</a:t>
            </a:r>
          </a:p>
        </p:txBody>
      </p:sp>
      <p:pic>
        <p:nvPicPr>
          <p:cNvPr id="93" name="Picture 9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712" y="1925705"/>
            <a:ext cx="363165" cy="365760"/>
          </a:xfrm>
          <a:prstGeom prst="rect">
            <a:avLst/>
          </a:prstGeom>
        </p:spPr>
      </p:pic>
      <p:sp>
        <p:nvSpPr>
          <p:cNvPr id="94" name="Oval 93"/>
          <p:cNvSpPr/>
          <p:nvPr/>
        </p:nvSpPr>
        <p:spPr>
          <a:xfrm>
            <a:off x="5682869" y="2054298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5</a:t>
            </a:r>
          </a:p>
        </p:txBody>
      </p:sp>
      <p:sp>
        <p:nvSpPr>
          <p:cNvPr id="96" name="Shape 164"/>
          <p:cNvSpPr/>
          <p:nvPr/>
        </p:nvSpPr>
        <p:spPr>
          <a:xfrm>
            <a:off x="6300750" y="1998857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7</a:t>
            </a:r>
          </a:p>
        </p:txBody>
      </p:sp>
      <p:sp>
        <p:nvSpPr>
          <p:cNvPr id="98" name="Right Arrow 97"/>
          <p:cNvSpPr/>
          <p:nvPr/>
        </p:nvSpPr>
        <p:spPr>
          <a:xfrm>
            <a:off x="6022112" y="2081153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809" y="1925705"/>
            <a:ext cx="363165" cy="365760"/>
          </a:xfrm>
          <a:prstGeom prst="rect">
            <a:avLst/>
          </a:prstGeom>
        </p:spPr>
      </p:pic>
      <p:sp>
        <p:nvSpPr>
          <p:cNvPr id="102" name="Oval 101"/>
          <p:cNvSpPr/>
          <p:nvPr/>
        </p:nvSpPr>
        <p:spPr>
          <a:xfrm>
            <a:off x="7036966" y="2054298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7</a:t>
            </a:r>
          </a:p>
        </p:txBody>
      </p:sp>
      <p:sp>
        <p:nvSpPr>
          <p:cNvPr id="104" name="Shape 164"/>
          <p:cNvSpPr/>
          <p:nvPr/>
        </p:nvSpPr>
        <p:spPr>
          <a:xfrm>
            <a:off x="7654847" y="1998857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8</a:t>
            </a:r>
          </a:p>
        </p:txBody>
      </p:sp>
      <p:sp>
        <p:nvSpPr>
          <p:cNvPr id="106" name="Right Arrow 105"/>
          <p:cNvSpPr/>
          <p:nvPr/>
        </p:nvSpPr>
        <p:spPr>
          <a:xfrm>
            <a:off x="7376209" y="2081153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108" name="Picture 10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231" y="2281234"/>
            <a:ext cx="363165" cy="365760"/>
          </a:xfrm>
          <a:prstGeom prst="rect">
            <a:avLst/>
          </a:prstGeom>
        </p:spPr>
      </p:pic>
      <p:sp>
        <p:nvSpPr>
          <p:cNvPr id="110" name="Oval 109"/>
          <p:cNvSpPr/>
          <p:nvPr/>
        </p:nvSpPr>
        <p:spPr>
          <a:xfrm>
            <a:off x="7036388" y="2409827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7</a:t>
            </a:r>
          </a:p>
        </p:txBody>
      </p:sp>
      <p:sp>
        <p:nvSpPr>
          <p:cNvPr id="112" name="Shape 164"/>
          <p:cNvSpPr/>
          <p:nvPr/>
        </p:nvSpPr>
        <p:spPr>
          <a:xfrm>
            <a:off x="7654269" y="2354386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9</a:t>
            </a:r>
          </a:p>
        </p:txBody>
      </p:sp>
      <p:sp>
        <p:nvSpPr>
          <p:cNvPr id="113" name="Right Arrow 112"/>
          <p:cNvSpPr/>
          <p:nvPr/>
        </p:nvSpPr>
        <p:spPr>
          <a:xfrm>
            <a:off x="7375631" y="2436682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231" y="2709502"/>
            <a:ext cx="363165" cy="365760"/>
          </a:xfrm>
          <a:prstGeom prst="rect">
            <a:avLst/>
          </a:prstGeom>
        </p:spPr>
      </p:pic>
      <p:sp>
        <p:nvSpPr>
          <p:cNvPr id="116" name="Oval 115"/>
          <p:cNvSpPr/>
          <p:nvPr/>
        </p:nvSpPr>
        <p:spPr>
          <a:xfrm>
            <a:off x="7036388" y="2838095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8</a:t>
            </a:r>
          </a:p>
        </p:txBody>
      </p:sp>
      <p:sp>
        <p:nvSpPr>
          <p:cNvPr id="118" name="Shape 164"/>
          <p:cNvSpPr/>
          <p:nvPr/>
        </p:nvSpPr>
        <p:spPr>
          <a:xfrm>
            <a:off x="7654269" y="2782654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9</a:t>
            </a:r>
          </a:p>
        </p:txBody>
      </p:sp>
      <p:sp>
        <p:nvSpPr>
          <p:cNvPr id="120" name="Right Arrow 119"/>
          <p:cNvSpPr/>
          <p:nvPr/>
        </p:nvSpPr>
        <p:spPr>
          <a:xfrm>
            <a:off x="7375631" y="2864950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2" name="Shape 164"/>
          <p:cNvSpPr/>
          <p:nvPr/>
        </p:nvSpPr>
        <p:spPr>
          <a:xfrm>
            <a:off x="1818937" y="1968410"/>
            <a:ext cx="292608" cy="292608"/>
          </a:xfrm>
          <a:prstGeom prst="ellipse">
            <a:avLst/>
          </a:prstGeom>
          <a:solidFill>
            <a:srgbClr val="FF9715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</a:t>
            </a:r>
          </a:p>
        </p:txBody>
      </p:sp>
      <p:sp>
        <p:nvSpPr>
          <p:cNvPr id="32" name="Shape 164"/>
          <p:cNvSpPr/>
          <p:nvPr/>
        </p:nvSpPr>
        <p:spPr>
          <a:xfrm>
            <a:off x="2418232" y="3264660"/>
            <a:ext cx="292608" cy="292608"/>
          </a:xfrm>
          <a:prstGeom prst="ellipse">
            <a:avLst/>
          </a:prstGeom>
          <a:solidFill>
            <a:srgbClr val="91D5FD"/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8</a:t>
            </a:r>
          </a:p>
        </p:txBody>
      </p:sp>
      <p:sp>
        <p:nvSpPr>
          <p:cNvPr id="33" name="Shape 164"/>
          <p:cNvSpPr/>
          <p:nvPr/>
        </p:nvSpPr>
        <p:spPr>
          <a:xfrm>
            <a:off x="2893111" y="3254480"/>
            <a:ext cx="292608" cy="292608"/>
          </a:xfrm>
          <a:prstGeom prst="ellipse">
            <a:avLst/>
          </a:prstGeom>
          <a:solidFill>
            <a:srgbClr val="91D5FD"/>
          </a:solidFill>
          <a:ln w="38100">
            <a:solidFill>
              <a:schemeClr val="accent3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9</a:t>
            </a:r>
          </a:p>
        </p:txBody>
      </p:sp>
      <p:sp>
        <p:nvSpPr>
          <p:cNvPr id="24" name="Shape 164"/>
          <p:cNvSpPr/>
          <p:nvPr/>
        </p:nvSpPr>
        <p:spPr>
          <a:xfrm>
            <a:off x="2382557" y="1968410"/>
            <a:ext cx="292608" cy="292608"/>
          </a:xfrm>
          <a:prstGeom prst="ellipse">
            <a:avLst/>
          </a:prstGeom>
          <a:solidFill>
            <a:srgbClr val="FF9715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3</a:t>
            </a:r>
          </a:p>
        </p:txBody>
      </p:sp>
      <p:sp>
        <p:nvSpPr>
          <p:cNvPr id="60" name="Shape 164"/>
          <p:cNvSpPr/>
          <p:nvPr/>
        </p:nvSpPr>
        <p:spPr>
          <a:xfrm>
            <a:off x="3305471" y="3246665"/>
            <a:ext cx="292608" cy="292608"/>
          </a:xfrm>
          <a:prstGeom prst="ellipse">
            <a:avLst/>
          </a:prstGeom>
          <a:solidFill>
            <a:srgbClr val="91D5FD">
              <a:alpha val="85380"/>
            </a:srgbClr>
          </a:solidFill>
          <a:ln w="38100">
            <a:solidFill>
              <a:schemeClr val="accent3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242943" y="3253301"/>
            <a:ext cx="391974" cy="27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200" b="1">
                <a:solidFill>
                  <a:srgbClr val="FFFFFF"/>
                </a:solidFill>
                <a:latin typeface="Lato"/>
                <a:ea typeface="Lato"/>
                <a:cs typeface="Lato"/>
              </a:defRPr>
            </a:lvl1pPr>
          </a:lstStyle>
          <a:p>
            <a:r>
              <a:rPr lang="en-US" kern="0" dirty="0" smtClean="0">
                <a:sym typeface="Arial"/>
              </a:rPr>
              <a:t>10</a:t>
            </a:r>
            <a:endParaRPr lang="en-US" kern="0" dirty="0">
              <a:sym typeface="Arial"/>
            </a:endParaRPr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8786" y="1925705"/>
            <a:ext cx="363165" cy="365760"/>
          </a:xfrm>
          <a:prstGeom prst="rect">
            <a:avLst/>
          </a:prstGeom>
        </p:spPr>
      </p:pic>
      <p:sp>
        <p:nvSpPr>
          <p:cNvPr id="123" name="Oval 122"/>
          <p:cNvSpPr/>
          <p:nvPr/>
        </p:nvSpPr>
        <p:spPr>
          <a:xfrm>
            <a:off x="8322943" y="2054298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8</a:t>
            </a:r>
          </a:p>
        </p:txBody>
      </p:sp>
      <p:sp>
        <p:nvSpPr>
          <p:cNvPr id="124" name="Shape 164"/>
          <p:cNvSpPr/>
          <p:nvPr/>
        </p:nvSpPr>
        <p:spPr>
          <a:xfrm>
            <a:off x="8940824" y="1998857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9</a:t>
            </a:r>
          </a:p>
        </p:txBody>
      </p:sp>
      <p:sp>
        <p:nvSpPr>
          <p:cNvPr id="126" name="Right Arrow 125"/>
          <p:cNvSpPr/>
          <p:nvPr/>
        </p:nvSpPr>
        <p:spPr>
          <a:xfrm>
            <a:off x="8662186" y="2081153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128" name="Picture 1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8208" y="2281234"/>
            <a:ext cx="363165" cy="365760"/>
          </a:xfrm>
          <a:prstGeom prst="rect">
            <a:avLst/>
          </a:prstGeom>
        </p:spPr>
      </p:pic>
      <p:sp>
        <p:nvSpPr>
          <p:cNvPr id="129" name="Oval 128"/>
          <p:cNvSpPr/>
          <p:nvPr/>
        </p:nvSpPr>
        <p:spPr>
          <a:xfrm>
            <a:off x="8322365" y="2409827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8</a:t>
            </a:r>
          </a:p>
        </p:txBody>
      </p:sp>
      <p:sp>
        <p:nvSpPr>
          <p:cNvPr id="130" name="Shape 164"/>
          <p:cNvSpPr/>
          <p:nvPr/>
        </p:nvSpPr>
        <p:spPr>
          <a:xfrm>
            <a:off x="8940246" y="2354386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Right Arrow 130"/>
          <p:cNvSpPr/>
          <p:nvPr/>
        </p:nvSpPr>
        <p:spPr>
          <a:xfrm>
            <a:off x="8661608" y="2436682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132" name="Picture 1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8208" y="2709502"/>
            <a:ext cx="363165" cy="365760"/>
          </a:xfrm>
          <a:prstGeom prst="rect">
            <a:avLst/>
          </a:prstGeom>
        </p:spPr>
      </p:pic>
      <p:sp>
        <p:nvSpPr>
          <p:cNvPr id="133" name="Oval 132"/>
          <p:cNvSpPr/>
          <p:nvPr/>
        </p:nvSpPr>
        <p:spPr>
          <a:xfrm>
            <a:off x="8322365" y="2838095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9</a:t>
            </a:r>
          </a:p>
        </p:txBody>
      </p:sp>
      <p:sp>
        <p:nvSpPr>
          <p:cNvPr id="134" name="Shape 164"/>
          <p:cNvSpPr/>
          <p:nvPr/>
        </p:nvSpPr>
        <p:spPr>
          <a:xfrm>
            <a:off x="8940246" y="2782654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Right Arrow 134"/>
          <p:cNvSpPr/>
          <p:nvPr/>
        </p:nvSpPr>
        <p:spPr>
          <a:xfrm>
            <a:off x="8661608" y="2864950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8895110" y="2358902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kern="0" dirty="0">
                <a:solidFill>
                  <a:srgbClr val="FFFFFF"/>
                </a:solidFill>
                <a:cs typeface="Arial"/>
                <a:sym typeface="Arial"/>
              </a:rPr>
              <a:t>10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8907076" y="2797077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kern="0" dirty="0">
                <a:solidFill>
                  <a:srgbClr val="FFFFFF"/>
                </a:solidFill>
                <a:cs typeface="Arial"/>
                <a:sym typeface="Arial"/>
              </a:rPr>
              <a:t>10</a:t>
            </a:r>
          </a:p>
        </p:txBody>
      </p:sp>
      <p:sp>
        <p:nvSpPr>
          <p:cNvPr id="28" name="Shape 164"/>
          <p:cNvSpPr/>
          <p:nvPr/>
        </p:nvSpPr>
        <p:spPr>
          <a:xfrm>
            <a:off x="3305471" y="1968410"/>
            <a:ext cx="292608" cy="292608"/>
          </a:xfrm>
          <a:prstGeom prst="ellipse">
            <a:avLst/>
          </a:prstGeom>
          <a:solidFill>
            <a:srgbClr val="FF9715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4</a:t>
            </a:r>
          </a:p>
        </p:txBody>
      </p:sp>
      <p:sp>
        <p:nvSpPr>
          <p:cNvPr id="29" name="Shape 164"/>
          <p:cNvSpPr/>
          <p:nvPr/>
        </p:nvSpPr>
        <p:spPr>
          <a:xfrm>
            <a:off x="238238" y="3261182"/>
            <a:ext cx="292608" cy="292608"/>
          </a:xfrm>
          <a:prstGeom prst="ellipse">
            <a:avLst/>
          </a:prstGeom>
          <a:solidFill>
            <a:srgbClr val="91D5FD"/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5</a:t>
            </a:r>
          </a:p>
        </p:txBody>
      </p:sp>
      <p:pic>
        <p:nvPicPr>
          <p:cNvPr id="147" name="Picture 1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3715" y="1968410"/>
            <a:ext cx="363165" cy="365760"/>
          </a:xfrm>
          <a:prstGeom prst="rect">
            <a:avLst/>
          </a:prstGeom>
        </p:spPr>
      </p:pic>
      <p:sp>
        <p:nvSpPr>
          <p:cNvPr id="148" name="Oval 147"/>
          <p:cNvSpPr/>
          <p:nvPr/>
        </p:nvSpPr>
        <p:spPr>
          <a:xfrm>
            <a:off x="9807872" y="2097003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0</a:t>
            </a:r>
          </a:p>
        </p:txBody>
      </p:sp>
      <p:sp>
        <p:nvSpPr>
          <p:cNvPr id="149" name="Shape 164"/>
          <p:cNvSpPr/>
          <p:nvPr/>
        </p:nvSpPr>
        <p:spPr>
          <a:xfrm>
            <a:off x="10425753" y="2041562"/>
            <a:ext cx="292608" cy="292608"/>
          </a:xfrm>
          <a:prstGeom prst="ellipse">
            <a:avLst/>
          </a:prstGeom>
          <a:solidFill>
            <a:srgbClr val="FFA63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</a:t>
            </a:r>
          </a:p>
        </p:txBody>
      </p:sp>
      <p:sp>
        <p:nvSpPr>
          <p:cNvPr id="150" name="Right Arrow 149"/>
          <p:cNvSpPr/>
          <p:nvPr/>
        </p:nvSpPr>
        <p:spPr>
          <a:xfrm>
            <a:off x="10147115" y="2123858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151" name="Picture 1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6164" y="2423647"/>
            <a:ext cx="363165" cy="365760"/>
          </a:xfrm>
          <a:prstGeom prst="rect">
            <a:avLst/>
          </a:prstGeom>
        </p:spPr>
      </p:pic>
      <p:sp>
        <p:nvSpPr>
          <p:cNvPr id="152" name="Oval 151"/>
          <p:cNvSpPr/>
          <p:nvPr/>
        </p:nvSpPr>
        <p:spPr>
          <a:xfrm>
            <a:off x="9800321" y="2552240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53" name="Right Arrow 152"/>
          <p:cNvSpPr/>
          <p:nvPr/>
        </p:nvSpPr>
        <p:spPr>
          <a:xfrm>
            <a:off x="10139564" y="2579095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9724881" y="2518145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kern="0" dirty="0">
                <a:solidFill>
                  <a:srgbClr val="FFFFFF"/>
                </a:solidFill>
                <a:cs typeface="Arial"/>
                <a:sym typeface="Arial"/>
              </a:rPr>
              <a:t>11</a:t>
            </a:r>
          </a:p>
        </p:txBody>
      </p:sp>
      <p:sp>
        <p:nvSpPr>
          <p:cNvPr id="155" name="Shape 164"/>
          <p:cNvSpPr/>
          <p:nvPr/>
        </p:nvSpPr>
        <p:spPr>
          <a:xfrm>
            <a:off x="10410205" y="2491995"/>
            <a:ext cx="292608" cy="292608"/>
          </a:xfrm>
          <a:prstGeom prst="ellipse">
            <a:avLst/>
          </a:prstGeom>
          <a:solidFill>
            <a:srgbClr val="F5468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10379168" y="2505655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kern="0" dirty="0">
                <a:solidFill>
                  <a:srgbClr val="FFFFFF"/>
                </a:solidFill>
                <a:cs typeface="Arial"/>
                <a:sym typeface="Arial"/>
              </a:rPr>
              <a:t>12</a:t>
            </a:r>
          </a:p>
        </p:txBody>
      </p:sp>
      <p:sp>
        <p:nvSpPr>
          <p:cNvPr id="31" name="Shape 164"/>
          <p:cNvSpPr/>
          <p:nvPr/>
        </p:nvSpPr>
        <p:spPr>
          <a:xfrm>
            <a:off x="712432" y="3261182"/>
            <a:ext cx="292608" cy="292608"/>
          </a:xfrm>
          <a:prstGeom prst="ellipse">
            <a:avLst/>
          </a:prstGeom>
          <a:solidFill>
            <a:srgbClr val="91D5FD"/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6</a:t>
            </a:r>
          </a:p>
        </p:txBody>
      </p:sp>
      <p:pic>
        <p:nvPicPr>
          <p:cNvPr id="138" name="Picture 1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157" y="3399780"/>
            <a:ext cx="363165" cy="365760"/>
          </a:xfrm>
          <a:prstGeom prst="rect">
            <a:avLst/>
          </a:prstGeom>
        </p:spPr>
      </p:pic>
      <p:sp>
        <p:nvSpPr>
          <p:cNvPr id="139" name="Oval 138"/>
          <p:cNvSpPr/>
          <p:nvPr/>
        </p:nvSpPr>
        <p:spPr>
          <a:xfrm>
            <a:off x="4396314" y="3528373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40" name="Right Arrow 139"/>
          <p:cNvSpPr/>
          <p:nvPr/>
        </p:nvSpPr>
        <p:spPr>
          <a:xfrm>
            <a:off x="4735557" y="3555228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4320874" y="3494278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kern="0" dirty="0">
                <a:solidFill>
                  <a:srgbClr val="FFFFFF"/>
                </a:solidFill>
                <a:cs typeface="Arial"/>
                <a:sym typeface="Arial"/>
              </a:rPr>
              <a:t>11</a:t>
            </a:r>
          </a:p>
        </p:txBody>
      </p:sp>
      <p:sp>
        <p:nvSpPr>
          <p:cNvPr id="142" name="Shape 164"/>
          <p:cNvSpPr/>
          <p:nvPr/>
        </p:nvSpPr>
        <p:spPr>
          <a:xfrm>
            <a:off x="5006198" y="3468128"/>
            <a:ext cx="292608" cy="292608"/>
          </a:xfrm>
          <a:prstGeom prst="ellipse">
            <a:avLst/>
          </a:prstGeom>
          <a:solidFill>
            <a:srgbClr val="F5468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4975161" y="3481788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kern="0" dirty="0">
                <a:solidFill>
                  <a:srgbClr val="FFFFFF"/>
                </a:solidFill>
                <a:cs typeface="Arial"/>
                <a:sym typeface="Arial"/>
              </a:rPr>
              <a:t>12</a:t>
            </a:r>
          </a:p>
        </p:txBody>
      </p:sp>
      <p:sp>
        <p:nvSpPr>
          <p:cNvPr id="35" name="Shape 164"/>
          <p:cNvSpPr/>
          <p:nvPr/>
        </p:nvSpPr>
        <p:spPr>
          <a:xfrm>
            <a:off x="1188702" y="3261182"/>
            <a:ext cx="292608" cy="292608"/>
          </a:xfrm>
          <a:prstGeom prst="ellipse">
            <a:avLst/>
          </a:prstGeom>
          <a:solidFill>
            <a:srgbClr val="91D5FD"/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7</a:t>
            </a:r>
          </a:p>
        </p:txBody>
      </p:sp>
      <p:pic>
        <p:nvPicPr>
          <p:cNvPr id="144" name="Picture 1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712" y="4243152"/>
            <a:ext cx="363165" cy="365760"/>
          </a:xfrm>
          <a:prstGeom prst="rect">
            <a:avLst/>
          </a:prstGeom>
        </p:spPr>
      </p:pic>
      <p:sp>
        <p:nvSpPr>
          <p:cNvPr id="145" name="Oval 144"/>
          <p:cNvSpPr/>
          <p:nvPr/>
        </p:nvSpPr>
        <p:spPr>
          <a:xfrm>
            <a:off x="5682869" y="4371745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1</a:t>
            </a:r>
          </a:p>
        </p:txBody>
      </p:sp>
      <p:sp>
        <p:nvSpPr>
          <p:cNvPr id="146" name="Shape 164"/>
          <p:cNvSpPr/>
          <p:nvPr/>
        </p:nvSpPr>
        <p:spPr>
          <a:xfrm>
            <a:off x="6300750" y="4316304"/>
            <a:ext cx="292608" cy="292608"/>
          </a:xfrm>
          <a:prstGeom prst="ellipse">
            <a:avLst/>
          </a:prstGeom>
          <a:solidFill>
            <a:srgbClr val="FFA63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</a:t>
            </a:r>
          </a:p>
        </p:txBody>
      </p:sp>
      <p:sp>
        <p:nvSpPr>
          <p:cNvPr id="157" name="Right Arrow 156"/>
          <p:cNvSpPr/>
          <p:nvPr/>
        </p:nvSpPr>
        <p:spPr>
          <a:xfrm>
            <a:off x="6022112" y="4398600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158" name="Picture 1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712" y="3448004"/>
            <a:ext cx="363165" cy="365760"/>
          </a:xfrm>
          <a:prstGeom prst="rect">
            <a:avLst/>
          </a:prstGeom>
        </p:spPr>
      </p:pic>
      <p:sp>
        <p:nvSpPr>
          <p:cNvPr id="159" name="Oval 158"/>
          <p:cNvSpPr/>
          <p:nvPr/>
        </p:nvSpPr>
        <p:spPr>
          <a:xfrm>
            <a:off x="5682869" y="3576597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0</a:t>
            </a:r>
          </a:p>
        </p:txBody>
      </p:sp>
      <p:sp>
        <p:nvSpPr>
          <p:cNvPr id="160" name="Shape 164"/>
          <p:cNvSpPr/>
          <p:nvPr/>
        </p:nvSpPr>
        <p:spPr>
          <a:xfrm>
            <a:off x="6300750" y="3521156"/>
            <a:ext cx="292608" cy="292608"/>
          </a:xfrm>
          <a:prstGeom prst="ellipse">
            <a:avLst/>
          </a:prstGeom>
          <a:solidFill>
            <a:srgbClr val="FFA63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</a:t>
            </a:r>
          </a:p>
        </p:txBody>
      </p:sp>
      <p:sp>
        <p:nvSpPr>
          <p:cNvPr id="161" name="Right Arrow 160"/>
          <p:cNvSpPr/>
          <p:nvPr/>
        </p:nvSpPr>
        <p:spPr>
          <a:xfrm>
            <a:off x="6022112" y="3603452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162" name="Picture 1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712" y="3845578"/>
            <a:ext cx="363165" cy="365760"/>
          </a:xfrm>
          <a:prstGeom prst="rect">
            <a:avLst/>
          </a:prstGeom>
        </p:spPr>
      </p:pic>
      <p:sp>
        <p:nvSpPr>
          <p:cNvPr id="163" name="Oval 162"/>
          <p:cNvSpPr/>
          <p:nvPr/>
        </p:nvSpPr>
        <p:spPr>
          <a:xfrm>
            <a:off x="5682869" y="3974171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0</a:t>
            </a:r>
          </a:p>
        </p:txBody>
      </p:sp>
      <p:sp>
        <p:nvSpPr>
          <p:cNvPr id="164" name="Shape 164"/>
          <p:cNvSpPr/>
          <p:nvPr/>
        </p:nvSpPr>
        <p:spPr>
          <a:xfrm>
            <a:off x="6300750" y="3918730"/>
            <a:ext cx="292608" cy="292608"/>
          </a:xfrm>
          <a:prstGeom prst="ellipse">
            <a:avLst/>
          </a:prstGeom>
          <a:solidFill>
            <a:srgbClr val="FFA63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</a:t>
            </a:r>
          </a:p>
        </p:txBody>
      </p:sp>
      <p:sp>
        <p:nvSpPr>
          <p:cNvPr id="165" name="Right Arrow 164"/>
          <p:cNvSpPr/>
          <p:nvPr/>
        </p:nvSpPr>
        <p:spPr>
          <a:xfrm>
            <a:off x="6022112" y="4001026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50" name="Shape 164"/>
          <p:cNvSpPr/>
          <p:nvPr/>
        </p:nvSpPr>
        <p:spPr>
          <a:xfrm>
            <a:off x="2266191" y="4593304"/>
            <a:ext cx="292608" cy="292608"/>
          </a:xfrm>
          <a:prstGeom prst="ellipse">
            <a:avLst/>
          </a:prstGeom>
          <a:solidFill>
            <a:srgbClr val="F3276C">
              <a:alpha val="85380"/>
            </a:srgbClr>
          </a:solidFill>
          <a:ln w="38100">
            <a:solidFill>
              <a:srgbClr val="C00000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215989" y="4601108"/>
            <a:ext cx="391974" cy="27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200" b="1">
                <a:solidFill>
                  <a:srgbClr val="FFFFFF"/>
                </a:solidFill>
                <a:latin typeface="Lato"/>
                <a:ea typeface="Lato"/>
                <a:cs typeface="Lato"/>
              </a:defRPr>
            </a:lvl1pPr>
          </a:lstStyle>
          <a:p>
            <a:r>
              <a:rPr lang="en-US" kern="0" dirty="0" smtClean="0">
                <a:sym typeface="Arial"/>
              </a:rPr>
              <a:t>14</a:t>
            </a:r>
            <a:endParaRPr lang="en-US" kern="0" dirty="0">
              <a:sym typeface="Arial"/>
            </a:endParaRPr>
          </a:p>
        </p:txBody>
      </p:sp>
      <p:pic>
        <p:nvPicPr>
          <p:cNvPr id="166" name="Picture 1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0944" y="3476525"/>
            <a:ext cx="363165" cy="365760"/>
          </a:xfrm>
          <a:prstGeom prst="rect">
            <a:avLst/>
          </a:prstGeom>
        </p:spPr>
      </p:pic>
      <p:sp>
        <p:nvSpPr>
          <p:cNvPr id="167" name="Oval 166"/>
          <p:cNvSpPr/>
          <p:nvPr/>
        </p:nvSpPr>
        <p:spPr>
          <a:xfrm>
            <a:off x="6985101" y="3605118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2</a:t>
            </a:r>
          </a:p>
        </p:txBody>
      </p:sp>
      <p:sp>
        <p:nvSpPr>
          <p:cNvPr id="168" name="Shape 164"/>
          <p:cNvSpPr/>
          <p:nvPr/>
        </p:nvSpPr>
        <p:spPr>
          <a:xfrm>
            <a:off x="7602982" y="3549677"/>
            <a:ext cx="292608" cy="292608"/>
          </a:xfrm>
          <a:prstGeom prst="ellipse">
            <a:avLst/>
          </a:prstGeom>
          <a:solidFill>
            <a:srgbClr val="FFA63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3</a:t>
            </a:r>
          </a:p>
        </p:txBody>
      </p:sp>
      <p:sp>
        <p:nvSpPr>
          <p:cNvPr id="169" name="Right Arrow 168"/>
          <p:cNvSpPr/>
          <p:nvPr/>
        </p:nvSpPr>
        <p:spPr>
          <a:xfrm>
            <a:off x="7324344" y="3631973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170" name="Picture 1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808" y="3909572"/>
            <a:ext cx="363165" cy="365760"/>
          </a:xfrm>
          <a:prstGeom prst="rect">
            <a:avLst/>
          </a:prstGeom>
        </p:spPr>
      </p:pic>
      <p:sp>
        <p:nvSpPr>
          <p:cNvPr id="171" name="Oval 170"/>
          <p:cNvSpPr/>
          <p:nvPr/>
        </p:nvSpPr>
        <p:spPr>
          <a:xfrm>
            <a:off x="6977965" y="4038165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72" name="Right Arrow 171"/>
          <p:cNvSpPr/>
          <p:nvPr/>
        </p:nvSpPr>
        <p:spPr>
          <a:xfrm>
            <a:off x="7317208" y="4065020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6902525" y="40040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kern="0" dirty="0">
                <a:solidFill>
                  <a:srgbClr val="FFFFFF"/>
                </a:solidFill>
                <a:cs typeface="Arial"/>
                <a:sym typeface="Arial"/>
              </a:rPr>
              <a:t>13</a:t>
            </a:r>
          </a:p>
        </p:txBody>
      </p:sp>
      <p:sp>
        <p:nvSpPr>
          <p:cNvPr id="174" name="Shape 164"/>
          <p:cNvSpPr/>
          <p:nvPr/>
        </p:nvSpPr>
        <p:spPr>
          <a:xfrm>
            <a:off x="7587849" y="3977920"/>
            <a:ext cx="292608" cy="292608"/>
          </a:xfrm>
          <a:prstGeom prst="ellipse">
            <a:avLst/>
          </a:prstGeom>
          <a:solidFill>
            <a:srgbClr val="F5468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7556812" y="3991580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kern="0" dirty="0">
                <a:solidFill>
                  <a:srgbClr val="FFFFFF"/>
                </a:solidFill>
                <a:cs typeface="Arial"/>
                <a:sym typeface="Arial"/>
              </a:rPr>
              <a:t>14</a:t>
            </a:r>
          </a:p>
        </p:txBody>
      </p:sp>
      <p:pic>
        <p:nvPicPr>
          <p:cNvPr id="176" name="Picture 17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5681" y="3513528"/>
            <a:ext cx="363165" cy="365760"/>
          </a:xfrm>
          <a:prstGeom prst="rect">
            <a:avLst/>
          </a:prstGeom>
        </p:spPr>
      </p:pic>
      <p:sp>
        <p:nvSpPr>
          <p:cNvPr id="177" name="Oval 176"/>
          <p:cNvSpPr/>
          <p:nvPr/>
        </p:nvSpPr>
        <p:spPr>
          <a:xfrm>
            <a:off x="8239838" y="3642121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2</a:t>
            </a:r>
          </a:p>
        </p:txBody>
      </p:sp>
      <p:sp>
        <p:nvSpPr>
          <p:cNvPr id="178" name="Shape 164"/>
          <p:cNvSpPr/>
          <p:nvPr/>
        </p:nvSpPr>
        <p:spPr>
          <a:xfrm>
            <a:off x="8857719" y="3586680"/>
            <a:ext cx="292608" cy="292608"/>
          </a:xfrm>
          <a:prstGeom prst="ellipse">
            <a:avLst/>
          </a:prstGeom>
          <a:solidFill>
            <a:srgbClr val="FFA63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3</a:t>
            </a:r>
          </a:p>
        </p:txBody>
      </p:sp>
      <p:sp>
        <p:nvSpPr>
          <p:cNvPr id="179" name="Right Arrow 178"/>
          <p:cNvSpPr/>
          <p:nvPr/>
        </p:nvSpPr>
        <p:spPr>
          <a:xfrm>
            <a:off x="8579081" y="3668976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180" name="Picture 17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7354" y="3914376"/>
            <a:ext cx="363165" cy="365760"/>
          </a:xfrm>
          <a:prstGeom prst="rect">
            <a:avLst/>
          </a:prstGeom>
        </p:spPr>
      </p:pic>
      <p:sp>
        <p:nvSpPr>
          <p:cNvPr id="181" name="Oval 180"/>
          <p:cNvSpPr/>
          <p:nvPr/>
        </p:nvSpPr>
        <p:spPr>
          <a:xfrm>
            <a:off x="8241511" y="4042969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82" name="Right Arrow 181"/>
          <p:cNvSpPr/>
          <p:nvPr/>
        </p:nvSpPr>
        <p:spPr>
          <a:xfrm>
            <a:off x="8580754" y="4069824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8166071" y="400887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kern="0" dirty="0">
                <a:solidFill>
                  <a:srgbClr val="FFFFFF"/>
                </a:solidFill>
                <a:cs typeface="Arial"/>
                <a:sym typeface="Arial"/>
              </a:rPr>
              <a:t>14</a:t>
            </a:r>
          </a:p>
        </p:txBody>
      </p:sp>
      <p:sp>
        <p:nvSpPr>
          <p:cNvPr id="184" name="Shape 164"/>
          <p:cNvSpPr/>
          <p:nvPr/>
        </p:nvSpPr>
        <p:spPr>
          <a:xfrm>
            <a:off x="8851395" y="3982724"/>
            <a:ext cx="292608" cy="292608"/>
          </a:xfrm>
          <a:prstGeom prst="ellipse">
            <a:avLst/>
          </a:prstGeom>
          <a:solidFill>
            <a:srgbClr val="F5468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8820358" y="3996384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kern="0" dirty="0">
                <a:solidFill>
                  <a:srgbClr val="FFFFFF"/>
                </a:solidFill>
                <a:cs typeface="Arial"/>
                <a:sym typeface="Arial"/>
              </a:rPr>
              <a:t>15</a:t>
            </a:r>
          </a:p>
        </p:txBody>
      </p:sp>
      <p:pic>
        <p:nvPicPr>
          <p:cNvPr id="186" name="Picture 1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1809" y="3483297"/>
            <a:ext cx="363165" cy="365760"/>
          </a:xfrm>
          <a:prstGeom prst="rect">
            <a:avLst/>
          </a:prstGeom>
        </p:spPr>
      </p:pic>
      <p:sp>
        <p:nvSpPr>
          <p:cNvPr id="187" name="Oval 186"/>
          <p:cNvSpPr/>
          <p:nvPr/>
        </p:nvSpPr>
        <p:spPr>
          <a:xfrm>
            <a:off x="9815966" y="3611890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3</a:t>
            </a:r>
          </a:p>
        </p:txBody>
      </p:sp>
      <p:sp>
        <p:nvSpPr>
          <p:cNvPr id="188" name="Shape 164"/>
          <p:cNvSpPr/>
          <p:nvPr/>
        </p:nvSpPr>
        <p:spPr>
          <a:xfrm>
            <a:off x="10433847" y="3556449"/>
            <a:ext cx="292608" cy="292608"/>
          </a:xfrm>
          <a:prstGeom prst="ellipse">
            <a:avLst/>
          </a:prstGeom>
          <a:solidFill>
            <a:srgbClr val="FFA63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4</a:t>
            </a:r>
          </a:p>
        </p:txBody>
      </p:sp>
      <p:sp>
        <p:nvSpPr>
          <p:cNvPr id="189" name="Right Arrow 188"/>
          <p:cNvSpPr/>
          <p:nvPr/>
        </p:nvSpPr>
        <p:spPr>
          <a:xfrm>
            <a:off x="10155209" y="3638745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190" name="Picture 1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3482" y="3884145"/>
            <a:ext cx="363165" cy="365760"/>
          </a:xfrm>
          <a:prstGeom prst="rect">
            <a:avLst/>
          </a:prstGeom>
        </p:spPr>
      </p:pic>
      <p:sp>
        <p:nvSpPr>
          <p:cNvPr id="191" name="Oval 190"/>
          <p:cNvSpPr/>
          <p:nvPr/>
        </p:nvSpPr>
        <p:spPr>
          <a:xfrm>
            <a:off x="9817639" y="4012738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92" name="Right Arrow 191"/>
          <p:cNvSpPr/>
          <p:nvPr/>
        </p:nvSpPr>
        <p:spPr>
          <a:xfrm>
            <a:off x="10156882" y="4039593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9742199" y="397864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kern="0" dirty="0">
                <a:solidFill>
                  <a:srgbClr val="FFFFFF"/>
                </a:solidFill>
                <a:cs typeface="Arial"/>
                <a:sym typeface="Arial"/>
              </a:rPr>
              <a:t>14</a:t>
            </a:r>
          </a:p>
        </p:txBody>
      </p:sp>
      <p:sp>
        <p:nvSpPr>
          <p:cNvPr id="194" name="Shape 164"/>
          <p:cNvSpPr/>
          <p:nvPr/>
        </p:nvSpPr>
        <p:spPr>
          <a:xfrm>
            <a:off x="10427523" y="3952493"/>
            <a:ext cx="292608" cy="292608"/>
          </a:xfrm>
          <a:prstGeom prst="ellipse">
            <a:avLst/>
          </a:prstGeom>
          <a:solidFill>
            <a:srgbClr val="F5468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10396486" y="3966153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kern="0" dirty="0">
                <a:solidFill>
                  <a:srgbClr val="FFFFFF"/>
                </a:solidFill>
                <a:cs typeface="Arial"/>
                <a:sym typeface="Arial"/>
              </a:rPr>
              <a:t>15</a:t>
            </a:r>
          </a:p>
        </p:txBody>
      </p:sp>
      <p:pic>
        <p:nvPicPr>
          <p:cNvPr id="196" name="Picture 19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4764" y="4246630"/>
            <a:ext cx="363165" cy="365760"/>
          </a:xfrm>
          <a:prstGeom prst="rect">
            <a:avLst/>
          </a:prstGeom>
        </p:spPr>
      </p:pic>
      <p:sp>
        <p:nvSpPr>
          <p:cNvPr id="197" name="Oval 196"/>
          <p:cNvSpPr/>
          <p:nvPr/>
        </p:nvSpPr>
        <p:spPr>
          <a:xfrm>
            <a:off x="9798921" y="4375223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98" name="Right Arrow 197"/>
          <p:cNvSpPr/>
          <p:nvPr/>
        </p:nvSpPr>
        <p:spPr>
          <a:xfrm>
            <a:off x="10138164" y="4402078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9723481" y="4341128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kern="0" dirty="0">
                <a:solidFill>
                  <a:srgbClr val="FFFFFF"/>
                </a:solidFill>
                <a:cs typeface="Arial"/>
                <a:sym typeface="Arial"/>
              </a:rPr>
              <a:t>14</a:t>
            </a:r>
          </a:p>
        </p:txBody>
      </p:sp>
      <p:sp>
        <p:nvSpPr>
          <p:cNvPr id="200" name="Shape 164"/>
          <p:cNvSpPr/>
          <p:nvPr/>
        </p:nvSpPr>
        <p:spPr>
          <a:xfrm>
            <a:off x="10408805" y="4314978"/>
            <a:ext cx="292608" cy="292608"/>
          </a:xfrm>
          <a:prstGeom prst="ellipse">
            <a:avLst/>
          </a:prstGeom>
          <a:solidFill>
            <a:srgbClr val="F5468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10377768" y="4328638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kern="0" dirty="0">
                <a:solidFill>
                  <a:srgbClr val="FFFFFF"/>
                </a:solidFill>
                <a:cs typeface="Arial"/>
                <a:sym typeface="Arial"/>
              </a:rPr>
              <a:t>16</a:t>
            </a:r>
          </a:p>
        </p:txBody>
      </p:sp>
      <p:pic>
        <p:nvPicPr>
          <p:cNvPr id="202" name="Picture 2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3715" y="4591698"/>
            <a:ext cx="363165" cy="365760"/>
          </a:xfrm>
          <a:prstGeom prst="rect">
            <a:avLst/>
          </a:prstGeom>
        </p:spPr>
      </p:pic>
      <p:sp>
        <p:nvSpPr>
          <p:cNvPr id="203" name="Oval 202"/>
          <p:cNvSpPr/>
          <p:nvPr/>
        </p:nvSpPr>
        <p:spPr>
          <a:xfrm>
            <a:off x="9807872" y="4720291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04" name="Right Arrow 203"/>
          <p:cNvSpPr/>
          <p:nvPr/>
        </p:nvSpPr>
        <p:spPr>
          <a:xfrm>
            <a:off x="10147115" y="4747146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9732432" y="4686196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kern="0" dirty="0">
                <a:solidFill>
                  <a:srgbClr val="FFFFFF"/>
                </a:solidFill>
                <a:cs typeface="Arial"/>
                <a:sym typeface="Arial"/>
              </a:rPr>
              <a:t>15</a:t>
            </a:r>
          </a:p>
        </p:txBody>
      </p:sp>
      <p:sp>
        <p:nvSpPr>
          <p:cNvPr id="206" name="Shape 164"/>
          <p:cNvSpPr/>
          <p:nvPr/>
        </p:nvSpPr>
        <p:spPr>
          <a:xfrm>
            <a:off x="10417756" y="4660046"/>
            <a:ext cx="292608" cy="292608"/>
          </a:xfrm>
          <a:prstGeom prst="ellipse">
            <a:avLst/>
          </a:prstGeom>
          <a:solidFill>
            <a:srgbClr val="F5468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10386719" y="4673706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kern="0" dirty="0">
                <a:solidFill>
                  <a:srgbClr val="FFFFFF"/>
                </a:solidFill>
                <a:cs typeface="Arial"/>
                <a:sym typeface="Arial"/>
              </a:rPr>
              <a:t>16</a:t>
            </a:r>
          </a:p>
        </p:txBody>
      </p:sp>
      <p:sp>
        <p:nvSpPr>
          <p:cNvPr id="42" name="Shape 164"/>
          <p:cNvSpPr/>
          <p:nvPr/>
        </p:nvSpPr>
        <p:spPr>
          <a:xfrm>
            <a:off x="236199" y="4554279"/>
            <a:ext cx="292608" cy="292608"/>
          </a:xfrm>
          <a:prstGeom prst="ellipse">
            <a:avLst/>
          </a:prstGeom>
          <a:solidFill>
            <a:srgbClr val="F3276C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6143" y="4560029"/>
            <a:ext cx="391974" cy="27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200" b="1">
                <a:solidFill>
                  <a:srgbClr val="FFFFFF"/>
                </a:solidFill>
                <a:latin typeface="Lato"/>
                <a:ea typeface="Lato"/>
                <a:cs typeface="Lato"/>
              </a:defRPr>
            </a:lvl1pPr>
          </a:lstStyle>
          <a:p>
            <a:r>
              <a:rPr lang="en-US" kern="0" dirty="0" smtClean="0">
                <a:sym typeface="Arial"/>
              </a:rPr>
              <a:t>11</a:t>
            </a:r>
            <a:endParaRPr lang="en-US" kern="0" dirty="0">
              <a:sym typeface="Arial"/>
            </a:endParaRPr>
          </a:p>
        </p:txBody>
      </p:sp>
      <p:pic>
        <p:nvPicPr>
          <p:cNvPr id="208" name="Picture 20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6755" y="4766417"/>
            <a:ext cx="363165" cy="365760"/>
          </a:xfrm>
          <a:prstGeom prst="rect">
            <a:avLst/>
          </a:prstGeom>
        </p:spPr>
      </p:pic>
      <p:sp>
        <p:nvSpPr>
          <p:cNvPr id="209" name="Oval 208"/>
          <p:cNvSpPr/>
          <p:nvPr/>
        </p:nvSpPr>
        <p:spPr>
          <a:xfrm>
            <a:off x="4340912" y="4895010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5</a:t>
            </a:r>
          </a:p>
        </p:txBody>
      </p:sp>
      <p:sp>
        <p:nvSpPr>
          <p:cNvPr id="210" name="Shape 164"/>
          <p:cNvSpPr/>
          <p:nvPr/>
        </p:nvSpPr>
        <p:spPr>
          <a:xfrm>
            <a:off x="4958793" y="4839569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6</a:t>
            </a:r>
          </a:p>
        </p:txBody>
      </p:sp>
      <p:sp>
        <p:nvSpPr>
          <p:cNvPr id="211" name="Right Arrow 210"/>
          <p:cNvSpPr/>
          <p:nvPr/>
        </p:nvSpPr>
        <p:spPr>
          <a:xfrm>
            <a:off x="4680155" y="4921865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212" name="Picture 2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289" y="4835106"/>
            <a:ext cx="363165" cy="365760"/>
          </a:xfrm>
          <a:prstGeom prst="rect">
            <a:avLst/>
          </a:prstGeom>
        </p:spPr>
      </p:pic>
      <p:sp>
        <p:nvSpPr>
          <p:cNvPr id="213" name="Oval 212"/>
          <p:cNvSpPr/>
          <p:nvPr/>
        </p:nvSpPr>
        <p:spPr>
          <a:xfrm>
            <a:off x="5694446" y="4963699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5</a:t>
            </a:r>
          </a:p>
        </p:txBody>
      </p:sp>
      <p:sp>
        <p:nvSpPr>
          <p:cNvPr id="214" name="Shape 164"/>
          <p:cNvSpPr/>
          <p:nvPr/>
        </p:nvSpPr>
        <p:spPr>
          <a:xfrm>
            <a:off x="6312327" y="4908258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6</a:t>
            </a:r>
          </a:p>
        </p:txBody>
      </p:sp>
      <p:sp>
        <p:nvSpPr>
          <p:cNvPr id="215" name="Right Arrow 214"/>
          <p:cNvSpPr/>
          <p:nvPr/>
        </p:nvSpPr>
        <p:spPr>
          <a:xfrm>
            <a:off x="6033689" y="4990554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9711" y="5190635"/>
            <a:ext cx="363165" cy="365760"/>
          </a:xfrm>
          <a:prstGeom prst="rect">
            <a:avLst/>
          </a:prstGeom>
        </p:spPr>
      </p:pic>
      <p:sp>
        <p:nvSpPr>
          <p:cNvPr id="217" name="Oval 216"/>
          <p:cNvSpPr/>
          <p:nvPr/>
        </p:nvSpPr>
        <p:spPr>
          <a:xfrm>
            <a:off x="5693868" y="5319228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5</a:t>
            </a:r>
          </a:p>
        </p:txBody>
      </p:sp>
      <p:sp>
        <p:nvSpPr>
          <p:cNvPr id="218" name="Shape 164"/>
          <p:cNvSpPr/>
          <p:nvPr/>
        </p:nvSpPr>
        <p:spPr>
          <a:xfrm>
            <a:off x="6311749" y="5263787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7</a:t>
            </a:r>
          </a:p>
        </p:txBody>
      </p:sp>
      <p:sp>
        <p:nvSpPr>
          <p:cNvPr id="219" name="Right Arrow 218"/>
          <p:cNvSpPr/>
          <p:nvPr/>
        </p:nvSpPr>
        <p:spPr>
          <a:xfrm>
            <a:off x="6033111" y="5346083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220" name="Picture 2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9711" y="5618903"/>
            <a:ext cx="363165" cy="365760"/>
          </a:xfrm>
          <a:prstGeom prst="rect">
            <a:avLst/>
          </a:prstGeom>
        </p:spPr>
      </p:pic>
      <p:sp>
        <p:nvSpPr>
          <p:cNvPr id="221" name="Oval 220"/>
          <p:cNvSpPr/>
          <p:nvPr/>
        </p:nvSpPr>
        <p:spPr>
          <a:xfrm>
            <a:off x="5693868" y="5747496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6</a:t>
            </a:r>
          </a:p>
        </p:txBody>
      </p:sp>
      <p:sp>
        <p:nvSpPr>
          <p:cNvPr id="222" name="Shape 164"/>
          <p:cNvSpPr/>
          <p:nvPr/>
        </p:nvSpPr>
        <p:spPr>
          <a:xfrm>
            <a:off x="6311749" y="5692055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7</a:t>
            </a:r>
          </a:p>
        </p:txBody>
      </p:sp>
      <p:sp>
        <p:nvSpPr>
          <p:cNvPr id="223" name="Right Arrow 222"/>
          <p:cNvSpPr/>
          <p:nvPr/>
        </p:nvSpPr>
        <p:spPr>
          <a:xfrm>
            <a:off x="6033111" y="5774351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224" name="Picture 2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4774" y="4848713"/>
            <a:ext cx="363165" cy="365760"/>
          </a:xfrm>
          <a:prstGeom prst="rect">
            <a:avLst/>
          </a:prstGeom>
        </p:spPr>
      </p:pic>
      <p:sp>
        <p:nvSpPr>
          <p:cNvPr id="225" name="Oval 224"/>
          <p:cNvSpPr/>
          <p:nvPr/>
        </p:nvSpPr>
        <p:spPr>
          <a:xfrm>
            <a:off x="6938931" y="4977306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9</a:t>
            </a:r>
          </a:p>
        </p:txBody>
      </p:sp>
      <p:sp>
        <p:nvSpPr>
          <p:cNvPr id="227" name="Right Arrow 226"/>
          <p:cNvSpPr/>
          <p:nvPr/>
        </p:nvSpPr>
        <p:spPr>
          <a:xfrm>
            <a:off x="7278174" y="5004161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28" name="Shape 164"/>
          <p:cNvSpPr/>
          <p:nvPr/>
        </p:nvSpPr>
        <p:spPr>
          <a:xfrm>
            <a:off x="7555642" y="4909735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7510506" y="4914251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kern="0" dirty="0">
                <a:solidFill>
                  <a:srgbClr val="FFFFFF"/>
                </a:solidFill>
                <a:cs typeface="Arial"/>
                <a:sym typeface="Arial"/>
              </a:rPr>
              <a:t>10</a:t>
            </a:r>
          </a:p>
        </p:txBody>
      </p:sp>
      <p:sp>
        <p:nvSpPr>
          <p:cNvPr id="230" name="TextBox 229"/>
          <p:cNvSpPr txBox="1"/>
          <p:nvPr/>
        </p:nvSpPr>
        <p:spPr>
          <a:xfrm>
            <a:off x="327734" y="1242477"/>
            <a:ext cx="3682418" cy="307777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US" sz="1400" b="1" kern="0" dirty="0">
                <a:solidFill>
                  <a:srgbClr val="FFFFFF"/>
                </a:solidFill>
                <a:cs typeface="Arial"/>
                <a:sym typeface="Arial"/>
              </a:rPr>
              <a:t>Message Shuffling Phase [ Super step 0 ]</a:t>
            </a:r>
          </a:p>
        </p:txBody>
      </p:sp>
      <p:pic>
        <p:nvPicPr>
          <p:cNvPr id="231" name="Picture 2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7263" y="182437"/>
            <a:ext cx="3734737" cy="180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81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latin typeface="+mn-lt"/>
              </a:rPr>
              <a:t>INTRODUCTION</a:t>
            </a:r>
            <a:endParaRPr lang="en-US" sz="2800" b="1" dirty="0"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53234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Products on ebay</a:t>
            </a:r>
          </a:p>
        </p:txBody>
      </p:sp>
      <p:grpSp>
        <p:nvGrpSpPr>
          <p:cNvPr id="139" name="Group 138"/>
          <p:cNvGrpSpPr/>
          <p:nvPr/>
        </p:nvGrpSpPr>
        <p:grpSpPr>
          <a:xfrm>
            <a:off x="1483218" y="1932942"/>
            <a:ext cx="8518061" cy="4724834"/>
            <a:chOff x="1483218" y="1932942"/>
            <a:chExt cx="8518061" cy="4724834"/>
          </a:xfrm>
        </p:grpSpPr>
        <p:sp>
          <p:nvSpPr>
            <p:cNvPr id="86" name="Rounded Rectangle 85"/>
            <p:cNvSpPr/>
            <p:nvPr/>
          </p:nvSpPr>
          <p:spPr>
            <a:xfrm>
              <a:off x="1815444" y="2315277"/>
              <a:ext cx="944764" cy="603115"/>
            </a:xfrm>
            <a:prstGeom prst="roundRect">
              <a:avLst/>
            </a:prstGeom>
            <a:solidFill>
              <a:srgbClr val="FFA6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Canon</a:t>
              </a:r>
              <a:endParaRPr lang="en-US" sz="1400" dirty="0"/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3411358" y="2315277"/>
              <a:ext cx="944764" cy="603115"/>
            </a:xfrm>
            <a:prstGeom prst="roundRect">
              <a:avLst/>
            </a:prstGeom>
            <a:solidFill>
              <a:srgbClr val="FFA6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Canon Inc.</a:t>
              </a:r>
              <a:endParaRPr lang="en-US" sz="1400" dirty="0"/>
            </a:p>
          </p:txBody>
        </p:sp>
        <p:sp>
          <p:nvSpPr>
            <p:cNvPr id="88" name="Rounded Rectangle 87"/>
            <p:cNvSpPr/>
            <p:nvPr/>
          </p:nvSpPr>
          <p:spPr>
            <a:xfrm>
              <a:off x="5439021" y="2325087"/>
              <a:ext cx="944764" cy="603115"/>
            </a:xfrm>
            <a:prstGeom prst="roundRect">
              <a:avLst/>
            </a:prstGeom>
            <a:solidFill>
              <a:srgbClr val="FFA6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Nikon</a:t>
              </a:r>
              <a:endParaRPr lang="en-US" sz="1400" dirty="0"/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3317699" y="4026147"/>
              <a:ext cx="1129106" cy="603115"/>
            </a:xfrm>
            <a:prstGeom prst="roundRect">
              <a:avLst/>
            </a:prstGeom>
            <a:solidFill>
              <a:srgbClr val="91D5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PowerShot</a:t>
              </a:r>
              <a:endParaRPr lang="en-US" sz="1400" dirty="0"/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1705111" y="4028534"/>
              <a:ext cx="1165432" cy="603115"/>
            </a:xfrm>
            <a:prstGeom prst="roundRect">
              <a:avLst/>
            </a:prstGeom>
            <a:solidFill>
              <a:srgbClr val="91D5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G7x Mark II</a:t>
              </a:r>
              <a:endParaRPr lang="en-US" sz="1400" dirty="0"/>
            </a:p>
          </p:txBody>
        </p:sp>
        <p:sp>
          <p:nvSpPr>
            <p:cNvPr id="91" name="Rounded Rectangle 90"/>
            <p:cNvSpPr/>
            <p:nvPr/>
          </p:nvSpPr>
          <p:spPr>
            <a:xfrm>
              <a:off x="7338429" y="4051103"/>
              <a:ext cx="1165432" cy="603115"/>
            </a:xfrm>
            <a:prstGeom prst="roundRect">
              <a:avLst/>
            </a:prstGeom>
            <a:solidFill>
              <a:srgbClr val="91D5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D750 Digital SLR</a:t>
              </a:r>
              <a:endParaRPr lang="en-US" sz="1400" dirty="0"/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4813962" y="4051103"/>
              <a:ext cx="956589" cy="603115"/>
            </a:xfrm>
            <a:prstGeom prst="roundRect">
              <a:avLst/>
            </a:prstGeom>
            <a:solidFill>
              <a:srgbClr val="91D5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D7000</a:t>
              </a:r>
              <a:endParaRPr lang="en-US" sz="1400" dirty="0"/>
            </a:p>
          </p:txBody>
        </p:sp>
        <p:cxnSp>
          <p:nvCxnSpPr>
            <p:cNvPr id="93" name="Straight Connector 92"/>
            <p:cNvCxnSpPr>
              <a:stCxn id="88" idx="2"/>
              <a:endCxn id="91" idx="0"/>
            </p:cNvCxnSpPr>
            <p:nvPr/>
          </p:nvCxnSpPr>
          <p:spPr>
            <a:xfrm>
              <a:off x="5911403" y="2928202"/>
              <a:ext cx="2009742" cy="1122901"/>
            </a:xfrm>
            <a:prstGeom prst="line">
              <a:avLst/>
            </a:prstGeom>
            <a:ln w="19050">
              <a:solidFill>
                <a:srgbClr val="FFA6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ounded Rectangle 93"/>
            <p:cNvSpPr/>
            <p:nvPr/>
          </p:nvSpPr>
          <p:spPr>
            <a:xfrm>
              <a:off x="3550804" y="5649295"/>
              <a:ext cx="665869" cy="603115"/>
            </a:xfrm>
            <a:prstGeom prst="roundRect">
              <a:avLst/>
            </a:prstGeom>
            <a:solidFill>
              <a:srgbClr val="F545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575</a:t>
              </a:r>
              <a:endParaRPr lang="en-US" sz="1400" dirty="0"/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1954891" y="5649294"/>
              <a:ext cx="665869" cy="603115"/>
            </a:xfrm>
            <a:prstGeom prst="roundRect">
              <a:avLst/>
            </a:prstGeom>
            <a:solidFill>
              <a:srgbClr val="F545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600</a:t>
              </a:r>
              <a:endParaRPr lang="en-US" sz="1400" dirty="0"/>
            </a:p>
          </p:txBody>
        </p:sp>
        <p:sp>
          <p:nvSpPr>
            <p:cNvPr id="96" name="Rounded Rectangle 95"/>
            <p:cNvSpPr/>
            <p:nvPr/>
          </p:nvSpPr>
          <p:spPr>
            <a:xfrm>
              <a:off x="7587736" y="5649292"/>
              <a:ext cx="665869" cy="603115"/>
            </a:xfrm>
            <a:prstGeom prst="roundRect">
              <a:avLst/>
            </a:prstGeom>
            <a:solidFill>
              <a:srgbClr val="F545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360</a:t>
              </a:r>
              <a:endParaRPr lang="en-US" sz="1400" dirty="0"/>
            </a:p>
          </p:txBody>
        </p:sp>
        <p:cxnSp>
          <p:nvCxnSpPr>
            <p:cNvPr id="97" name="Straight Connector 96"/>
            <p:cNvCxnSpPr>
              <a:stCxn id="91" idx="2"/>
              <a:endCxn id="96" idx="0"/>
            </p:cNvCxnSpPr>
            <p:nvPr/>
          </p:nvCxnSpPr>
          <p:spPr>
            <a:xfrm flipH="1">
              <a:off x="7920671" y="4654218"/>
              <a:ext cx="474" cy="995074"/>
            </a:xfrm>
            <a:prstGeom prst="line">
              <a:avLst/>
            </a:prstGeom>
            <a:ln w="19050">
              <a:solidFill>
                <a:srgbClr val="F545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ounded Rectangle 97"/>
            <p:cNvSpPr/>
            <p:nvPr/>
          </p:nvSpPr>
          <p:spPr>
            <a:xfrm>
              <a:off x="4959321" y="5649291"/>
              <a:ext cx="665869" cy="603115"/>
            </a:xfrm>
            <a:prstGeom prst="roundRect">
              <a:avLst/>
            </a:prstGeom>
            <a:solidFill>
              <a:srgbClr val="F545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350</a:t>
              </a:r>
              <a:endParaRPr lang="en-US" sz="1400" dirty="0"/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8946181" y="2338314"/>
              <a:ext cx="944764" cy="603115"/>
            </a:xfrm>
            <a:prstGeom prst="roundRect">
              <a:avLst/>
            </a:prstGeom>
            <a:solidFill>
              <a:srgbClr val="FFA6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Sony</a:t>
              </a:r>
              <a:endParaRPr lang="en-US" sz="1400" dirty="0"/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8835847" y="4049180"/>
              <a:ext cx="1165432" cy="603115"/>
            </a:xfrm>
            <a:prstGeom prst="roundRect">
              <a:avLst/>
            </a:prstGeom>
            <a:solidFill>
              <a:srgbClr val="91D5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Alpha a6000</a:t>
              </a:r>
              <a:endParaRPr lang="en-US" sz="1400" dirty="0"/>
            </a:p>
          </p:txBody>
        </p:sp>
        <p:cxnSp>
          <p:nvCxnSpPr>
            <p:cNvPr id="101" name="Straight Connector 100"/>
            <p:cNvCxnSpPr>
              <a:stCxn id="99" idx="2"/>
              <a:endCxn id="100" idx="0"/>
            </p:cNvCxnSpPr>
            <p:nvPr/>
          </p:nvCxnSpPr>
          <p:spPr>
            <a:xfrm>
              <a:off x="9418563" y="2941429"/>
              <a:ext cx="0" cy="1107751"/>
            </a:xfrm>
            <a:prstGeom prst="line">
              <a:avLst/>
            </a:prstGeom>
            <a:ln w="19050">
              <a:solidFill>
                <a:srgbClr val="FFA6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ounded Rectangle 101"/>
            <p:cNvSpPr/>
            <p:nvPr/>
          </p:nvSpPr>
          <p:spPr>
            <a:xfrm>
              <a:off x="9085628" y="5672327"/>
              <a:ext cx="665869" cy="603115"/>
            </a:xfrm>
            <a:prstGeom prst="roundRect">
              <a:avLst/>
            </a:prstGeom>
            <a:solidFill>
              <a:srgbClr val="F545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599</a:t>
              </a:r>
              <a:endParaRPr lang="en-US" sz="1400" dirty="0"/>
            </a:p>
          </p:txBody>
        </p:sp>
        <p:cxnSp>
          <p:nvCxnSpPr>
            <p:cNvPr id="103" name="Straight Connector 102"/>
            <p:cNvCxnSpPr>
              <a:stCxn id="100" idx="2"/>
              <a:endCxn id="102" idx="0"/>
            </p:cNvCxnSpPr>
            <p:nvPr/>
          </p:nvCxnSpPr>
          <p:spPr>
            <a:xfrm>
              <a:off x="9418563" y="4652295"/>
              <a:ext cx="0" cy="1020032"/>
            </a:xfrm>
            <a:prstGeom prst="line">
              <a:avLst/>
            </a:prstGeom>
            <a:ln w="19050">
              <a:solidFill>
                <a:srgbClr val="F545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Rounded Rectangle 103"/>
            <p:cNvSpPr/>
            <p:nvPr/>
          </p:nvSpPr>
          <p:spPr>
            <a:xfrm>
              <a:off x="6076195" y="4051103"/>
              <a:ext cx="956589" cy="603115"/>
            </a:xfrm>
            <a:prstGeom prst="roundRect">
              <a:avLst/>
            </a:prstGeom>
            <a:solidFill>
              <a:srgbClr val="91D5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7000</a:t>
              </a:r>
              <a:endParaRPr lang="en-US" sz="1400" dirty="0"/>
            </a:p>
          </p:txBody>
        </p:sp>
        <p:sp>
          <p:nvSpPr>
            <p:cNvPr id="105" name="Oval 104"/>
            <p:cNvSpPr/>
            <p:nvPr/>
          </p:nvSpPr>
          <p:spPr>
            <a:xfrm>
              <a:off x="1483218" y="1932942"/>
              <a:ext cx="3203642" cy="1367784"/>
            </a:xfrm>
            <a:prstGeom prst="ellipse">
              <a:avLst/>
            </a:prstGeom>
            <a:solidFill>
              <a:srgbClr val="FFA637">
                <a:alpha val="20000"/>
              </a:srgbClr>
            </a:solidFill>
            <a:ln>
              <a:solidFill>
                <a:srgbClr val="FFA6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            </a:t>
              </a:r>
              <a:endParaRPr lang="en-US" sz="1400" dirty="0"/>
            </a:p>
          </p:txBody>
        </p:sp>
        <p:sp>
          <p:nvSpPr>
            <p:cNvPr id="106" name="Oval 105"/>
            <p:cNvSpPr/>
            <p:nvPr/>
          </p:nvSpPr>
          <p:spPr>
            <a:xfrm>
              <a:off x="1483218" y="3653623"/>
              <a:ext cx="3203642" cy="1367784"/>
            </a:xfrm>
            <a:prstGeom prst="ellipse">
              <a:avLst/>
            </a:prstGeom>
            <a:solidFill>
              <a:srgbClr val="91D5FD">
                <a:alpha val="20000"/>
              </a:srgbClr>
            </a:solidFill>
            <a:ln>
              <a:solidFill>
                <a:srgbClr val="91D5F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            </a:t>
              </a:r>
              <a:endParaRPr lang="en-US" sz="1400" dirty="0"/>
            </a:p>
          </p:txBody>
        </p:sp>
        <p:sp>
          <p:nvSpPr>
            <p:cNvPr id="107" name="Oval 106"/>
            <p:cNvSpPr/>
            <p:nvPr/>
          </p:nvSpPr>
          <p:spPr>
            <a:xfrm>
              <a:off x="4701790" y="3678392"/>
              <a:ext cx="2470171" cy="1367784"/>
            </a:xfrm>
            <a:prstGeom prst="ellipse">
              <a:avLst/>
            </a:prstGeom>
            <a:solidFill>
              <a:srgbClr val="91D5FD">
                <a:alpha val="20000"/>
              </a:srgbClr>
            </a:solidFill>
            <a:ln>
              <a:solidFill>
                <a:srgbClr val="91D5F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            </a:t>
              </a:r>
            </a:p>
          </p:txBody>
        </p:sp>
        <p:sp>
          <p:nvSpPr>
            <p:cNvPr id="108" name="Oval 107"/>
            <p:cNvSpPr/>
            <p:nvPr/>
          </p:nvSpPr>
          <p:spPr>
            <a:xfrm>
              <a:off x="1483218" y="5289992"/>
              <a:ext cx="3203642" cy="1367784"/>
            </a:xfrm>
            <a:prstGeom prst="ellipse">
              <a:avLst/>
            </a:prstGeom>
            <a:solidFill>
              <a:srgbClr val="F54580">
                <a:alpha val="20000"/>
              </a:srgbClr>
            </a:solidFill>
            <a:ln>
              <a:solidFill>
                <a:srgbClr val="F545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            </a:t>
              </a:r>
              <a:endParaRPr lang="en-US" sz="1400" dirty="0"/>
            </a:p>
          </p:txBody>
        </p:sp>
        <p:cxnSp>
          <p:nvCxnSpPr>
            <p:cNvPr id="113" name="Straight Connector 112"/>
            <p:cNvCxnSpPr>
              <a:stCxn id="86" idx="2"/>
              <a:endCxn id="90" idx="0"/>
            </p:cNvCxnSpPr>
            <p:nvPr/>
          </p:nvCxnSpPr>
          <p:spPr>
            <a:xfrm>
              <a:off x="2287826" y="2918392"/>
              <a:ext cx="1" cy="1110142"/>
            </a:xfrm>
            <a:prstGeom prst="line">
              <a:avLst/>
            </a:prstGeom>
            <a:ln w="19050">
              <a:solidFill>
                <a:srgbClr val="FFA6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>
              <a:stCxn id="86" idx="2"/>
              <a:endCxn id="89" idx="0"/>
            </p:cNvCxnSpPr>
            <p:nvPr/>
          </p:nvCxnSpPr>
          <p:spPr>
            <a:xfrm>
              <a:off x="2287826" y="2918392"/>
              <a:ext cx="1594426" cy="1107755"/>
            </a:xfrm>
            <a:prstGeom prst="line">
              <a:avLst/>
            </a:prstGeom>
            <a:ln w="19050">
              <a:solidFill>
                <a:srgbClr val="FFA6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>
              <a:stCxn id="87" idx="2"/>
              <a:endCxn id="90" idx="0"/>
            </p:cNvCxnSpPr>
            <p:nvPr/>
          </p:nvCxnSpPr>
          <p:spPr>
            <a:xfrm flipH="1">
              <a:off x="2287827" y="2918392"/>
              <a:ext cx="1595913" cy="1110142"/>
            </a:xfrm>
            <a:prstGeom prst="line">
              <a:avLst/>
            </a:prstGeom>
            <a:ln w="19050">
              <a:solidFill>
                <a:srgbClr val="FFA6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stCxn id="87" idx="2"/>
              <a:endCxn id="89" idx="0"/>
            </p:cNvCxnSpPr>
            <p:nvPr/>
          </p:nvCxnSpPr>
          <p:spPr>
            <a:xfrm flipH="1">
              <a:off x="3882252" y="2918392"/>
              <a:ext cx="1488" cy="1107755"/>
            </a:xfrm>
            <a:prstGeom prst="line">
              <a:avLst/>
            </a:prstGeom>
            <a:ln w="19050">
              <a:solidFill>
                <a:srgbClr val="FFA6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88" idx="2"/>
              <a:endCxn id="89" idx="0"/>
            </p:cNvCxnSpPr>
            <p:nvPr/>
          </p:nvCxnSpPr>
          <p:spPr>
            <a:xfrm flipH="1">
              <a:off x="3882252" y="2928202"/>
              <a:ext cx="2029151" cy="1097945"/>
            </a:xfrm>
            <a:prstGeom prst="line">
              <a:avLst/>
            </a:prstGeom>
            <a:ln w="19050">
              <a:solidFill>
                <a:srgbClr val="FFA6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>
              <a:stCxn id="88" idx="2"/>
              <a:endCxn id="92" idx="0"/>
            </p:cNvCxnSpPr>
            <p:nvPr/>
          </p:nvCxnSpPr>
          <p:spPr>
            <a:xfrm flipH="1">
              <a:off x="5292257" y="2928202"/>
              <a:ext cx="619146" cy="1122901"/>
            </a:xfrm>
            <a:prstGeom prst="line">
              <a:avLst/>
            </a:prstGeom>
            <a:ln w="19050">
              <a:solidFill>
                <a:srgbClr val="FFA6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>
              <a:stCxn id="88" idx="2"/>
              <a:endCxn id="104" idx="0"/>
            </p:cNvCxnSpPr>
            <p:nvPr/>
          </p:nvCxnSpPr>
          <p:spPr>
            <a:xfrm>
              <a:off x="5911403" y="2928202"/>
              <a:ext cx="643087" cy="1122901"/>
            </a:xfrm>
            <a:prstGeom prst="line">
              <a:avLst/>
            </a:prstGeom>
            <a:ln w="19050">
              <a:solidFill>
                <a:srgbClr val="FFA6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90" idx="2"/>
              <a:endCxn id="95" idx="0"/>
            </p:cNvCxnSpPr>
            <p:nvPr/>
          </p:nvCxnSpPr>
          <p:spPr>
            <a:xfrm flipH="1">
              <a:off x="2287826" y="4631649"/>
              <a:ext cx="1" cy="1017645"/>
            </a:xfrm>
            <a:prstGeom prst="line">
              <a:avLst/>
            </a:prstGeom>
            <a:ln w="19050">
              <a:solidFill>
                <a:srgbClr val="F545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>
              <a:stCxn id="95" idx="0"/>
              <a:endCxn id="89" idx="2"/>
            </p:cNvCxnSpPr>
            <p:nvPr/>
          </p:nvCxnSpPr>
          <p:spPr>
            <a:xfrm flipV="1">
              <a:off x="2287826" y="4629262"/>
              <a:ext cx="1594426" cy="1020032"/>
            </a:xfrm>
            <a:prstGeom prst="line">
              <a:avLst/>
            </a:prstGeom>
            <a:ln w="19050">
              <a:solidFill>
                <a:srgbClr val="F545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90" idx="2"/>
              <a:endCxn id="94" idx="0"/>
            </p:cNvCxnSpPr>
            <p:nvPr/>
          </p:nvCxnSpPr>
          <p:spPr>
            <a:xfrm>
              <a:off x="2287827" y="4631649"/>
              <a:ext cx="1595912" cy="1017646"/>
            </a:xfrm>
            <a:prstGeom prst="line">
              <a:avLst/>
            </a:prstGeom>
            <a:ln w="19050">
              <a:solidFill>
                <a:srgbClr val="F545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>
              <a:stCxn id="94" idx="0"/>
              <a:endCxn id="89" idx="2"/>
            </p:cNvCxnSpPr>
            <p:nvPr/>
          </p:nvCxnSpPr>
          <p:spPr>
            <a:xfrm flipH="1" flipV="1">
              <a:off x="3882252" y="4629262"/>
              <a:ext cx="1487" cy="1020033"/>
            </a:xfrm>
            <a:prstGeom prst="line">
              <a:avLst/>
            </a:prstGeom>
            <a:ln w="19050">
              <a:solidFill>
                <a:srgbClr val="F545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>
              <a:stCxn id="92" idx="2"/>
              <a:endCxn id="98" idx="0"/>
            </p:cNvCxnSpPr>
            <p:nvPr/>
          </p:nvCxnSpPr>
          <p:spPr>
            <a:xfrm flipH="1">
              <a:off x="5292256" y="4654218"/>
              <a:ext cx="1" cy="995073"/>
            </a:xfrm>
            <a:prstGeom prst="line">
              <a:avLst/>
            </a:prstGeom>
            <a:ln w="19050">
              <a:solidFill>
                <a:srgbClr val="F545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>
              <a:stCxn id="98" idx="0"/>
              <a:endCxn id="104" idx="2"/>
            </p:cNvCxnSpPr>
            <p:nvPr/>
          </p:nvCxnSpPr>
          <p:spPr>
            <a:xfrm flipV="1">
              <a:off x="5292256" y="4654218"/>
              <a:ext cx="1262234" cy="995073"/>
            </a:xfrm>
            <a:prstGeom prst="line">
              <a:avLst/>
            </a:prstGeom>
            <a:ln w="19050">
              <a:solidFill>
                <a:srgbClr val="F545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 139"/>
          <p:cNvGrpSpPr/>
          <p:nvPr/>
        </p:nvGrpSpPr>
        <p:grpSpPr>
          <a:xfrm>
            <a:off x="10378602" y="2298316"/>
            <a:ext cx="1620216" cy="1240152"/>
            <a:chOff x="9983666" y="1411117"/>
            <a:chExt cx="1620216" cy="1240152"/>
          </a:xfrm>
        </p:grpSpPr>
        <p:sp>
          <p:nvSpPr>
            <p:cNvPr id="141" name="Shape 164"/>
            <p:cNvSpPr/>
            <p:nvPr/>
          </p:nvSpPr>
          <p:spPr>
            <a:xfrm>
              <a:off x="9983666" y="1411117"/>
              <a:ext cx="292608" cy="292608"/>
            </a:xfrm>
            <a:prstGeom prst="ellipse">
              <a:avLst/>
            </a:prstGeom>
            <a:solidFill>
              <a:srgbClr val="FF9715">
                <a:alpha val="8538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endParaRPr lang="en" sz="12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2" name="Shape 164"/>
            <p:cNvSpPr/>
            <p:nvPr/>
          </p:nvSpPr>
          <p:spPr>
            <a:xfrm>
              <a:off x="9983666" y="1873407"/>
              <a:ext cx="292608" cy="292608"/>
            </a:xfrm>
            <a:prstGeom prst="ellipse">
              <a:avLst/>
            </a:prstGeom>
            <a:solidFill>
              <a:srgbClr val="91D5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endParaRPr lang="en" sz="12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3" name="Shape 164"/>
            <p:cNvSpPr/>
            <p:nvPr/>
          </p:nvSpPr>
          <p:spPr>
            <a:xfrm>
              <a:off x="9983666" y="2331783"/>
              <a:ext cx="292608" cy="292608"/>
            </a:xfrm>
            <a:prstGeom prst="ellipse">
              <a:avLst/>
            </a:prstGeom>
            <a:solidFill>
              <a:srgbClr val="F3276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endParaRPr lang="en" sz="12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0276274" y="2343492"/>
              <a:ext cx="6832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Prices</a:t>
              </a:r>
              <a:endParaRPr lang="en-US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10276274" y="1858238"/>
              <a:ext cx="8915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Products</a:t>
              </a:r>
              <a:endParaRPr lang="en-US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10276274" y="1422267"/>
              <a:ext cx="13276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Manufacturers</a:t>
              </a:r>
              <a:endParaRPr lang="en-US" dirty="0"/>
            </a:p>
          </p:txBody>
        </p:sp>
      </p:grpSp>
      <p:sp>
        <p:nvSpPr>
          <p:cNvPr id="147" name="TextBox 146"/>
          <p:cNvSpPr txBox="1"/>
          <p:nvPr/>
        </p:nvSpPr>
        <p:spPr>
          <a:xfrm>
            <a:off x="10324754" y="3574504"/>
            <a:ext cx="15744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Multi-type graph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5337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Straight Connector 106"/>
          <p:cNvCxnSpPr>
            <a:stCxn id="31" idx="4"/>
            <a:endCxn id="45" idx="0"/>
          </p:cNvCxnSpPr>
          <p:nvPr/>
        </p:nvCxnSpPr>
        <p:spPr>
          <a:xfrm flipH="1">
            <a:off x="761387" y="3553790"/>
            <a:ext cx="97349" cy="1026364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29" idx="4"/>
            <a:endCxn id="45" idx="0"/>
          </p:cNvCxnSpPr>
          <p:nvPr/>
        </p:nvCxnSpPr>
        <p:spPr>
          <a:xfrm>
            <a:off x="384542" y="3553790"/>
            <a:ext cx="376845" cy="1026364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35" idx="4"/>
            <a:endCxn id="45" idx="0"/>
          </p:cNvCxnSpPr>
          <p:nvPr/>
        </p:nvCxnSpPr>
        <p:spPr>
          <a:xfrm flipH="1">
            <a:off x="761387" y="3553790"/>
            <a:ext cx="573619" cy="1026364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33" idx="4"/>
            <a:endCxn id="54" idx="0"/>
          </p:cNvCxnSpPr>
          <p:nvPr/>
        </p:nvCxnSpPr>
        <p:spPr>
          <a:xfrm flipH="1">
            <a:off x="2812729" y="3547088"/>
            <a:ext cx="226686" cy="1035783"/>
          </a:xfrm>
          <a:prstGeom prst="line">
            <a:avLst/>
          </a:prstGeom>
          <a:ln w="3810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61" idx="2"/>
            <a:endCxn id="53" idx="0"/>
          </p:cNvCxnSpPr>
          <p:nvPr/>
        </p:nvCxnSpPr>
        <p:spPr>
          <a:xfrm flipH="1">
            <a:off x="2814743" y="3530300"/>
            <a:ext cx="624187" cy="1045642"/>
          </a:xfrm>
          <a:prstGeom prst="line">
            <a:avLst/>
          </a:prstGeom>
          <a:ln w="3810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32" idx="4"/>
            <a:endCxn id="48" idx="0"/>
          </p:cNvCxnSpPr>
          <p:nvPr/>
        </p:nvCxnSpPr>
        <p:spPr>
          <a:xfrm flipH="1">
            <a:off x="1799706" y="3557268"/>
            <a:ext cx="764830" cy="1031491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0" y="420624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K-Partite Graph Summarization</a:t>
            </a:r>
          </a:p>
          <a:p>
            <a:pPr algn="ctr"/>
            <a:endParaRPr lang="en-US" sz="2800" b="1" kern="0" dirty="0">
              <a:solidFill>
                <a:srgbClr val="000000">
                  <a:lumMod val="65000"/>
                  <a:lumOff val="35000"/>
                </a:srgbClr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44" name="Shape 164"/>
          <p:cNvSpPr/>
          <p:nvPr/>
        </p:nvSpPr>
        <p:spPr>
          <a:xfrm>
            <a:off x="612968" y="4561381"/>
            <a:ext cx="292608" cy="292608"/>
          </a:xfrm>
          <a:prstGeom prst="ellipse">
            <a:avLst/>
          </a:prstGeom>
          <a:solidFill>
            <a:srgbClr val="F3276C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65400" y="4580154"/>
            <a:ext cx="391974" cy="27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200" b="1">
                <a:solidFill>
                  <a:srgbClr val="FFFFFF"/>
                </a:solidFill>
                <a:latin typeface="Lato"/>
                <a:ea typeface="Lato"/>
                <a:cs typeface="Lato"/>
              </a:defRPr>
            </a:lvl1pPr>
          </a:lstStyle>
          <a:p>
            <a:r>
              <a:rPr lang="en-US" kern="0" dirty="0" smtClean="0">
                <a:sym typeface="Arial"/>
              </a:rPr>
              <a:t>12</a:t>
            </a:r>
            <a:endParaRPr lang="en-US" kern="0" dirty="0">
              <a:sym typeface="Arial"/>
            </a:endParaRPr>
          </a:p>
        </p:txBody>
      </p:sp>
      <p:sp>
        <p:nvSpPr>
          <p:cNvPr id="47" name="Shape 164"/>
          <p:cNvSpPr/>
          <p:nvPr/>
        </p:nvSpPr>
        <p:spPr>
          <a:xfrm>
            <a:off x="1645057" y="4576644"/>
            <a:ext cx="292608" cy="292608"/>
          </a:xfrm>
          <a:prstGeom prst="ellipse">
            <a:avLst/>
          </a:prstGeom>
          <a:solidFill>
            <a:srgbClr val="F3276C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603719" y="4588759"/>
            <a:ext cx="391974" cy="27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200" b="1">
                <a:solidFill>
                  <a:srgbClr val="FFFFFF"/>
                </a:solidFill>
                <a:latin typeface="Lato"/>
                <a:ea typeface="Lato"/>
                <a:cs typeface="Lato"/>
              </a:defRPr>
            </a:lvl1pPr>
          </a:lstStyle>
          <a:p>
            <a:r>
              <a:rPr lang="en-US" kern="0" dirty="0" smtClean="0">
                <a:sym typeface="Arial"/>
              </a:rPr>
              <a:t>13</a:t>
            </a:r>
            <a:endParaRPr lang="en-US" kern="0" dirty="0">
              <a:sym typeface="Arial"/>
            </a:endParaRPr>
          </a:p>
        </p:txBody>
      </p:sp>
      <p:sp>
        <p:nvSpPr>
          <p:cNvPr id="53" name="Shape 164"/>
          <p:cNvSpPr/>
          <p:nvPr/>
        </p:nvSpPr>
        <p:spPr>
          <a:xfrm>
            <a:off x="2668439" y="4575942"/>
            <a:ext cx="292608" cy="292608"/>
          </a:xfrm>
          <a:prstGeom prst="ellipse">
            <a:avLst/>
          </a:prstGeom>
          <a:solidFill>
            <a:srgbClr val="F3276C">
              <a:alpha val="85380"/>
            </a:srgbClr>
          </a:solidFill>
          <a:ln w="38100">
            <a:solidFill>
              <a:srgbClr val="C00000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616742" y="4582871"/>
            <a:ext cx="391974" cy="27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200" b="1">
                <a:solidFill>
                  <a:srgbClr val="FFFFFF"/>
                </a:solidFill>
                <a:latin typeface="Lato"/>
                <a:ea typeface="Lato"/>
                <a:cs typeface="Lato"/>
              </a:defRPr>
            </a:lvl1pPr>
          </a:lstStyle>
          <a:p>
            <a:r>
              <a:rPr lang="en-US" kern="0" dirty="0" smtClean="0">
                <a:sym typeface="Arial"/>
              </a:rPr>
              <a:t>15</a:t>
            </a:r>
            <a:endParaRPr lang="en-US" kern="0" dirty="0">
              <a:sym typeface="Arial"/>
            </a:endParaRPr>
          </a:p>
        </p:txBody>
      </p:sp>
      <p:sp>
        <p:nvSpPr>
          <p:cNvPr id="56" name="Shape 164"/>
          <p:cNvSpPr/>
          <p:nvPr/>
        </p:nvSpPr>
        <p:spPr>
          <a:xfrm>
            <a:off x="3305576" y="4568134"/>
            <a:ext cx="292608" cy="292608"/>
          </a:xfrm>
          <a:prstGeom prst="ellipse">
            <a:avLst/>
          </a:prstGeom>
          <a:solidFill>
            <a:srgbClr val="F3276C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257542" y="4570861"/>
            <a:ext cx="391974" cy="27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200" b="1">
                <a:solidFill>
                  <a:srgbClr val="FFFFFF"/>
                </a:solidFill>
                <a:latin typeface="Lato"/>
                <a:ea typeface="Lato"/>
                <a:cs typeface="Lato"/>
              </a:defRPr>
            </a:lvl1pPr>
          </a:lstStyle>
          <a:p>
            <a:r>
              <a:rPr lang="en-US" kern="0" dirty="0" smtClean="0">
                <a:sym typeface="Arial"/>
              </a:rPr>
              <a:t>16</a:t>
            </a:r>
            <a:endParaRPr lang="en-US" kern="0" dirty="0">
              <a:sym typeface="Arial"/>
            </a:endParaRPr>
          </a:p>
        </p:txBody>
      </p:sp>
      <p:cxnSp>
        <p:nvCxnSpPr>
          <p:cNvPr id="73" name="Straight Connector 72"/>
          <p:cNvCxnSpPr>
            <a:endCxn id="29" idx="0"/>
          </p:cNvCxnSpPr>
          <p:nvPr/>
        </p:nvCxnSpPr>
        <p:spPr>
          <a:xfrm>
            <a:off x="384542" y="2261018"/>
            <a:ext cx="0" cy="1000164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endCxn id="31" idx="0"/>
          </p:cNvCxnSpPr>
          <p:nvPr/>
        </p:nvCxnSpPr>
        <p:spPr>
          <a:xfrm>
            <a:off x="384542" y="2261018"/>
            <a:ext cx="474194" cy="1000164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endCxn id="35" idx="0"/>
          </p:cNvCxnSpPr>
          <p:nvPr/>
        </p:nvCxnSpPr>
        <p:spPr>
          <a:xfrm>
            <a:off x="383504" y="2261018"/>
            <a:ext cx="951502" cy="1000164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20" idx="4"/>
            <a:endCxn id="29" idx="0"/>
          </p:cNvCxnSpPr>
          <p:nvPr/>
        </p:nvCxnSpPr>
        <p:spPr>
          <a:xfrm flipH="1">
            <a:off x="384542" y="2261018"/>
            <a:ext cx="563620" cy="1000164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20" idx="4"/>
            <a:endCxn id="35" idx="0"/>
          </p:cNvCxnSpPr>
          <p:nvPr/>
        </p:nvCxnSpPr>
        <p:spPr>
          <a:xfrm>
            <a:off x="948162" y="2261018"/>
            <a:ext cx="386844" cy="1000164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endCxn id="35" idx="0"/>
          </p:cNvCxnSpPr>
          <p:nvPr/>
        </p:nvCxnSpPr>
        <p:spPr>
          <a:xfrm flipH="1">
            <a:off x="1335006" y="2261018"/>
            <a:ext cx="630235" cy="1000164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22" idx="4"/>
            <a:endCxn id="32" idx="0"/>
          </p:cNvCxnSpPr>
          <p:nvPr/>
        </p:nvCxnSpPr>
        <p:spPr>
          <a:xfrm>
            <a:off x="1965241" y="2261018"/>
            <a:ext cx="599295" cy="1003642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22" idx="4"/>
            <a:endCxn id="33" idx="0"/>
          </p:cNvCxnSpPr>
          <p:nvPr/>
        </p:nvCxnSpPr>
        <p:spPr>
          <a:xfrm>
            <a:off x="1965241" y="2261018"/>
            <a:ext cx="1074174" cy="993462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24" idx="4"/>
            <a:endCxn id="32" idx="0"/>
          </p:cNvCxnSpPr>
          <p:nvPr/>
        </p:nvCxnSpPr>
        <p:spPr>
          <a:xfrm>
            <a:off x="2528861" y="2261018"/>
            <a:ext cx="35675" cy="1003642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24" idx="4"/>
            <a:endCxn id="33" idx="0"/>
          </p:cNvCxnSpPr>
          <p:nvPr/>
        </p:nvCxnSpPr>
        <p:spPr>
          <a:xfrm>
            <a:off x="2528861" y="2261018"/>
            <a:ext cx="510554" cy="993462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24" idx="4"/>
            <a:endCxn id="61" idx="0"/>
          </p:cNvCxnSpPr>
          <p:nvPr/>
        </p:nvCxnSpPr>
        <p:spPr>
          <a:xfrm>
            <a:off x="2528861" y="2261018"/>
            <a:ext cx="910069" cy="992283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28" idx="4"/>
            <a:endCxn id="61" idx="0"/>
          </p:cNvCxnSpPr>
          <p:nvPr/>
        </p:nvCxnSpPr>
        <p:spPr>
          <a:xfrm flipH="1">
            <a:off x="3438930" y="2261018"/>
            <a:ext cx="12845" cy="992283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29" idx="4"/>
            <a:endCxn id="2" idx="0"/>
          </p:cNvCxnSpPr>
          <p:nvPr/>
        </p:nvCxnSpPr>
        <p:spPr>
          <a:xfrm flipH="1">
            <a:off x="382130" y="3553790"/>
            <a:ext cx="2412" cy="1006239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31" idx="4"/>
            <a:endCxn id="2" idx="0"/>
          </p:cNvCxnSpPr>
          <p:nvPr/>
        </p:nvCxnSpPr>
        <p:spPr>
          <a:xfrm flipH="1">
            <a:off x="382130" y="3553790"/>
            <a:ext cx="476606" cy="1006239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32" idx="4"/>
            <a:endCxn id="51" idx="0"/>
          </p:cNvCxnSpPr>
          <p:nvPr/>
        </p:nvCxnSpPr>
        <p:spPr>
          <a:xfrm flipH="1">
            <a:off x="2402766" y="3557268"/>
            <a:ext cx="161770" cy="1043646"/>
          </a:xfrm>
          <a:prstGeom prst="line">
            <a:avLst/>
          </a:prstGeom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33" idx="4"/>
            <a:endCxn id="51" idx="0"/>
          </p:cNvCxnSpPr>
          <p:nvPr/>
        </p:nvCxnSpPr>
        <p:spPr>
          <a:xfrm flipH="1">
            <a:off x="2402766" y="3547088"/>
            <a:ext cx="636649" cy="1053826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61" idx="2"/>
            <a:endCxn id="51" idx="0"/>
          </p:cNvCxnSpPr>
          <p:nvPr/>
        </p:nvCxnSpPr>
        <p:spPr>
          <a:xfrm flipH="1">
            <a:off x="2402766" y="3530300"/>
            <a:ext cx="1036164" cy="1070614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61" idx="2"/>
            <a:endCxn id="57" idx="0"/>
          </p:cNvCxnSpPr>
          <p:nvPr/>
        </p:nvCxnSpPr>
        <p:spPr>
          <a:xfrm>
            <a:off x="3438930" y="3530300"/>
            <a:ext cx="14599" cy="1040561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735" y="1925705"/>
            <a:ext cx="363165" cy="365760"/>
          </a:xfrm>
          <a:prstGeom prst="rect">
            <a:avLst/>
          </a:prstGeom>
        </p:spPr>
      </p:pic>
      <p:sp>
        <p:nvSpPr>
          <p:cNvPr id="74" name="Oval 73"/>
          <p:cNvSpPr/>
          <p:nvPr/>
        </p:nvSpPr>
        <p:spPr>
          <a:xfrm>
            <a:off x="4396892" y="2054298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5</a:t>
            </a:r>
          </a:p>
        </p:txBody>
      </p:sp>
      <p:sp>
        <p:nvSpPr>
          <p:cNvPr id="76" name="Shape 164"/>
          <p:cNvSpPr/>
          <p:nvPr/>
        </p:nvSpPr>
        <p:spPr>
          <a:xfrm>
            <a:off x="5014773" y="1998857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6</a:t>
            </a:r>
          </a:p>
        </p:txBody>
      </p:sp>
      <p:sp>
        <p:nvSpPr>
          <p:cNvPr id="78" name="Right Arrow 77"/>
          <p:cNvSpPr/>
          <p:nvPr/>
        </p:nvSpPr>
        <p:spPr>
          <a:xfrm>
            <a:off x="4736135" y="2081153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157" y="2281234"/>
            <a:ext cx="363165" cy="365760"/>
          </a:xfrm>
          <a:prstGeom prst="rect">
            <a:avLst/>
          </a:prstGeom>
        </p:spPr>
      </p:pic>
      <p:sp>
        <p:nvSpPr>
          <p:cNvPr id="82" name="Oval 81"/>
          <p:cNvSpPr/>
          <p:nvPr/>
        </p:nvSpPr>
        <p:spPr>
          <a:xfrm>
            <a:off x="4396314" y="2409827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5</a:t>
            </a:r>
          </a:p>
        </p:txBody>
      </p:sp>
      <p:sp>
        <p:nvSpPr>
          <p:cNvPr id="84" name="Shape 164"/>
          <p:cNvSpPr/>
          <p:nvPr/>
        </p:nvSpPr>
        <p:spPr>
          <a:xfrm>
            <a:off x="5014195" y="2354386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7</a:t>
            </a:r>
          </a:p>
        </p:txBody>
      </p:sp>
      <p:sp>
        <p:nvSpPr>
          <p:cNvPr id="86" name="Right Arrow 85"/>
          <p:cNvSpPr/>
          <p:nvPr/>
        </p:nvSpPr>
        <p:spPr>
          <a:xfrm>
            <a:off x="4735557" y="2436682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157" y="2709502"/>
            <a:ext cx="363165" cy="365760"/>
          </a:xfrm>
          <a:prstGeom prst="rect">
            <a:avLst/>
          </a:prstGeom>
        </p:spPr>
      </p:pic>
      <p:sp>
        <p:nvSpPr>
          <p:cNvPr id="88" name="Oval 87"/>
          <p:cNvSpPr/>
          <p:nvPr/>
        </p:nvSpPr>
        <p:spPr>
          <a:xfrm>
            <a:off x="4396314" y="2838095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6</a:t>
            </a:r>
          </a:p>
        </p:txBody>
      </p:sp>
      <p:sp>
        <p:nvSpPr>
          <p:cNvPr id="90" name="Shape 164"/>
          <p:cNvSpPr/>
          <p:nvPr/>
        </p:nvSpPr>
        <p:spPr>
          <a:xfrm>
            <a:off x="5014195" y="2782654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7</a:t>
            </a:r>
          </a:p>
        </p:txBody>
      </p:sp>
      <p:sp>
        <p:nvSpPr>
          <p:cNvPr id="92" name="Right Arrow 91"/>
          <p:cNvSpPr/>
          <p:nvPr/>
        </p:nvSpPr>
        <p:spPr>
          <a:xfrm>
            <a:off x="4735557" y="2864950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4" name="Shape 164"/>
          <p:cNvSpPr/>
          <p:nvPr/>
        </p:nvSpPr>
        <p:spPr>
          <a:xfrm>
            <a:off x="238238" y="1968410"/>
            <a:ext cx="292608" cy="292608"/>
          </a:xfrm>
          <a:prstGeom prst="ellipse">
            <a:avLst/>
          </a:prstGeom>
          <a:solidFill>
            <a:srgbClr val="FF9715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0</a:t>
            </a:r>
          </a:p>
        </p:txBody>
      </p:sp>
      <p:sp>
        <p:nvSpPr>
          <p:cNvPr id="20" name="Shape 164"/>
          <p:cNvSpPr/>
          <p:nvPr/>
        </p:nvSpPr>
        <p:spPr>
          <a:xfrm>
            <a:off x="801858" y="1968410"/>
            <a:ext cx="292608" cy="292608"/>
          </a:xfrm>
          <a:prstGeom prst="ellipse">
            <a:avLst/>
          </a:prstGeom>
          <a:solidFill>
            <a:srgbClr val="FF9715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</a:t>
            </a:r>
          </a:p>
        </p:txBody>
      </p:sp>
      <p:pic>
        <p:nvPicPr>
          <p:cNvPr id="93" name="Picture 9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712" y="1925705"/>
            <a:ext cx="363165" cy="365760"/>
          </a:xfrm>
          <a:prstGeom prst="rect">
            <a:avLst/>
          </a:prstGeom>
        </p:spPr>
      </p:pic>
      <p:sp>
        <p:nvSpPr>
          <p:cNvPr id="94" name="Oval 93"/>
          <p:cNvSpPr/>
          <p:nvPr/>
        </p:nvSpPr>
        <p:spPr>
          <a:xfrm>
            <a:off x="5682869" y="2054298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5</a:t>
            </a:r>
          </a:p>
        </p:txBody>
      </p:sp>
      <p:sp>
        <p:nvSpPr>
          <p:cNvPr id="96" name="Shape 164"/>
          <p:cNvSpPr/>
          <p:nvPr/>
        </p:nvSpPr>
        <p:spPr>
          <a:xfrm>
            <a:off x="6300750" y="1998857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7</a:t>
            </a:r>
          </a:p>
        </p:txBody>
      </p:sp>
      <p:sp>
        <p:nvSpPr>
          <p:cNvPr id="98" name="Right Arrow 97"/>
          <p:cNvSpPr/>
          <p:nvPr/>
        </p:nvSpPr>
        <p:spPr>
          <a:xfrm>
            <a:off x="6022112" y="2081153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809" y="1925705"/>
            <a:ext cx="363165" cy="365760"/>
          </a:xfrm>
          <a:prstGeom prst="rect">
            <a:avLst/>
          </a:prstGeom>
        </p:spPr>
      </p:pic>
      <p:sp>
        <p:nvSpPr>
          <p:cNvPr id="102" name="Oval 101"/>
          <p:cNvSpPr/>
          <p:nvPr/>
        </p:nvSpPr>
        <p:spPr>
          <a:xfrm>
            <a:off x="7036966" y="2054298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7</a:t>
            </a:r>
          </a:p>
        </p:txBody>
      </p:sp>
      <p:sp>
        <p:nvSpPr>
          <p:cNvPr id="104" name="Shape 164"/>
          <p:cNvSpPr/>
          <p:nvPr/>
        </p:nvSpPr>
        <p:spPr>
          <a:xfrm>
            <a:off x="7654847" y="1998857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8</a:t>
            </a:r>
          </a:p>
        </p:txBody>
      </p:sp>
      <p:sp>
        <p:nvSpPr>
          <p:cNvPr id="106" name="Right Arrow 105"/>
          <p:cNvSpPr/>
          <p:nvPr/>
        </p:nvSpPr>
        <p:spPr>
          <a:xfrm>
            <a:off x="7376209" y="2081153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108" name="Picture 10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231" y="2281234"/>
            <a:ext cx="363165" cy="365760"/>
          </a:xfrm>
          <a:prstGeom prst="rect">
            <a:avLst/>
          </a:prstGeom>
        </p:spPr>
      </p:pic>
      <p:sp>
        <p:nvSpPr>
          <p:cNvPr id="110" name="Oval 109"/>
          <p:cNvSpPr/>
          <p:nvPr/>
        </p:nvSpPr>
        <p:spPr>
          <a:xfrm>
            <a:off x="7036388" y="2409827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7</a:t>
            </a:r>
          </a:p>
        </p:txBody>
      </p:sp>
      <p:sp>
        <p:nvSpPr>
          <p:cNvPr id="112" name="Shape 164"/>
          <p:cNvSpPr/>
          <p:nvPr/>
        </p:nvSpPr>
        <p:spPr>
          <a:xfrm>
            <a:off x="7654269" y="2354386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9</a:t>
            </a:r>
          </a:p>
        </p:txBody>
      </p:sp>
      <p:sp>
        <p:nvSpPr>
          <p:cNvPr id="113" name="Right Arrow 112"/>
          <p:cNvSpPr/>
          <p:nvPr/>
        </p:nvSpPr>
        <p:spPr>
          <a:xfrm>
            <a:off x="7375631" y="2436682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231" y="2709502"/>
            <a:ext cx="363165" cy="365760"/>
          </a:xfrm>
          <a:prstGeom prst="rect">
            <a:avLst/>
          </a:prstGeom>
        </p:spPr>
      </p:pic>
      <p:sp>
        <p:nvSpPr>
          <p:cNvPr id="116" name="Oval 115"/>
          <p:cNvSpPr/>
          <p:nvPr/>
        </p:nvSpPr>
        <p:spPr>
          <a:xfrm>
            <a:off x="7036388" y="2838095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8</a:t>
            </a:r>
          </a:p>
        </p:txBody>
      </p:sp>
      <p:sp>
        <p:nvSpPr>
          <p:cNvPr id="118" name="Shape 164"/>
          <p:cNvSpPr/>
          <p:nvPr/>
        </p:nvSpPr>
        <p:spPr>
          <a:xfrm>
            <a:off x="7654269" y="2782654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9</a:t>
            </a:r>
          </a:p>
        </p:txBody>
      </p:sp>
      <p:sp>
        <p:nvSpPr>
          <p:cNvPr id="120" name="Right Arrow 119"/>
          <p:cNvSpPr/>
          <p:nvPr/>
        </p:nvSpPr>
        <p:spPr>
          <a:xfrm>
            <a:off x="7375631" y="2864950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2" name="Shape 164"/>
          <p:cNvSpPr/>
          <p:nvPr/>
        </p:nvSpPr>
        <p:spPr>
          <a:xfrm>
            <a:off x="1818937" y="1968410"/>
            <a:ext cx="292608" cy="292608"/>
          </a:xfrm>
          <a:prstGeom prst="ellipse">
            <a:avLst/>
          </a:prstGeom>
          <a:solidFill>
            <a:srgbClr val="FF9715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</a:t>
            </a:r>
          </a:p>
        </p:txBody>
      </p:sp>
      <p:sp>
        <p:nvSpPr>
          <p:cNvPr id="32" name="Shape 164"/>
          <p:cNvSpPr/>
          <p:nvPr/>
        </p:nvSpPr>
        <p:spPr>
          <a:xfrm>
            <a:off x="2418232" y="3264660"/>
            <a:ext cx="292608" cy="292608"/>
          </a:xfrm>
          <a:prstGeom prst="ellipse">
            <a:avLst/>
          </a:prstGeom>
          <a:solidFill>
            <a:srgbClr val="91D5FD"/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8</a:t>
            </a:r>
          </a:p>
        </p:txBody>
      </p:sp>
      <p:sp>
        <p:nvSpPr>
          <p:cNvPr id="33" name="Shape 164"/>
          <p:cNvSpPr/>
          <p:nvPr/>
        </p:nvSpPr>
        <p:spPr>
          <a:xfrm>
            <a:off x="2893111" y="3254480"/>
            <a:ext cx="292608" cy="292608"/>
          </a:xfrm>
          <a:prstGeom prst="ellipse">
            <a:avLst/>
          </a:prstGeom>
          <a:solidFill>
            <a:srgbClr val="91D5FD"/>
          </a:solidFill>
          <a:ln w="38100">
            <a:solidFill>
              <a:schemeClr val="accent3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9</a:t>
            </a:r>
          </a:p>
        </p:txBody>
      </p:sp>
      <p:sp>
        <p:nvSpPr>
          <p:cNvPr id="24" name="Shape 164"/>
          <p:cNvSpPr/>
          <p:nvPr/>
        </p:nvSpPr>
        <p:spPr>
          <a:xfrm>
            <a:off x="2382557" y="1968410"/>
            <a:ext cx="292608" cy="292608"/>
          </a:xfrm>
          <a:prstGeom prst="ellipse">
            <a:avLst/>
          </a:prstGeom>
          <a:solidFill>
            <a:srgbClr val="FF9715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3</a:t>
            </a:r>
          </a:p>
        </p:txBody>
      </p:sp>
      <p:sp>
        <p:nvSpPr>
          <p:cNvPr id="60" name="Shape 164"/>
          <p:cNvSpPr/>
          <p:nvPr/>
        </p:nvSpPr>
        <p:spPr>
          <a:xfrm>
            <a:off x="3305471" y="3246665"/>
            <a:ext cx="292608" cy="292608"/>
          </a:xfrm>
          <a:prstGeom prst="ellipse">
            <a:avLst/>
          </a:prstGeom>
          <a:solidFill>
            <a:srgbClr val="91D5FD">
              <a:alpha val="85380"/>
            </a:srgbClr>
          </a:solidFill>
          <a:ln w="38100">
            <a:solidFill>
              <a:schemeClr val="accent3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242943" y="3253301"/>
            <a:ext cx="391974" cy="27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200" b="1">
                <a:solidFill>
                  <a:srgbClr val="FFFFFF"/>
                </a:solidFill>
                <a:latin typeface="Lato"/>
                <a:ea typeface="Lato"/>
                <a:cs typeface="Lato"/>
              </a:defRPr>
            </a:lvl1pPr>
          </a:lstStyle>
          <a:p>
            <a:r>
              <a:rPr lang="en-US" kern="0" dirty="0" smtClean="0">
                <a:sym typeface="Arial"/>
              </a:rPr>
              <a:t>10</a:t>
            </a:r>
            <a:endParaRPr lang="en-US" kern="0" dirty="0">
              <a:sym typeface="Arial"/>
            </a:endParaRPr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8786" y="1925705"/>
            <a:ext cx="363165" cy="365760"/>
          </a:xfrm>
          <a:prstGeom prst="rect">
            <a:avLst/>
          </a:prstGeom>
        </p:spPr>
      </p:pic>
      <p:sp>
        <p:nvSpPr>
          <p:cNvPr id="123" name="Oval 122"/>
          <p:cNvSpPr/>
          <p:nvPr/>
        </p:nvSpPr>
        <p:spPr>
          <a:xfrm>
            <a:off x="8322943" y="2054298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8</a:t>
            </a:r>
          </a:p>
        </p:txBody>
      </p:sp>
      <p:sp>
        <p:nvSpPr>
          <p:cNvPr id="124" name="Shape 164"/>
          <p:cNvSpPr/>
          <p:nvPr/>
        </p:nvSpPr>
        <p:spPr>
          <a:xfrm>
            <a:off x="8940824" y="1998857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9</a:t>
            </a:r>
          </a:p>
        </p:txBody>
      </p:sp>
      <p:sp>
        <p:nvSpPr>
          <p:cNvPr id="126" name="Right Arrow 125"/>
          <p:cNvSpPr/>
          <p:nvPr/>
        </p:nvSpPr>
        <p:spPr>
          <a:xfrm>
            <a:off x="8662186" y="2081153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128" name="Picture 1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8208" y="2281234"/>
            <a:ext cx="363165" cy="365760"/>
          </a:xfrm>
          <a:prstGeom prst="rect">
            <a:avLst/>
          </a:prstGeom>
        </p:spPr>
      </p:pic>
      <p:sp>
        <p:nvSpPr>
          <p:cNvPr id="129" name="Oval 128"/>
          <p:cNvSpPr/>
          <p:nvPr/>
        </p:nvSpPr>
        <p:spPr>
          <a:xfrm>
            <a:off x="8322365" y="2409827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8</a:t>
            </a:r>
          </a:p>
        </p:txBody>
      </p:sp>
      <p:sp>
        <p:nvSpPr>
          <p:cNvPr id="130" name="Shape 164"/>
          <p:cNvSpPr/>
          <p:nvPr/>
        </p:nvSpPr>
        <p:spPr>
          <a:xfrm>
            <a:off x="8940246" y="2354386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Right Arrow 130"/>
          <p:cNvSpPr/>
          <p:nvPr/>
        </p:nvSpPr>
        <p:spPr>
          <a:xfrm>
            <a:off x="8661608" y="2436682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132" name="Picture 1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8208" y="2709502"/>
            <a:ext cx="363165" cy="365760"/>
          </a:xfrm>
          <a:prstGeom prst="rect">
            <a:avLst/>
          </a:prstGeom>
        </p:spPr>
      </p:pic>
      <p:sp>
        <p:nvSpPr>
          <p:cNvPr id="133" name="Oval 132"/>
          <p:cNvSpPr/>
          <p:nvPr/>
        </p:nvSpPr>
        <p:spPr>
          <a:xfrm>
            <a:off x="8322365" y="2838095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9</a:t>
            </a:r>
          </a:p>
        </p:txBody>
      </p:sp>
      <p:sp>
        <p:nvSpPr>
          <p:cNvPr id="134" name="Shape 164"/>
          <p:cNvSpPr/>
          <p:nvPr/>
        </p:nvSpPr>
        <p:spPr>
          <a:xfrm>
            <a:off x="8940246" y="2782654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Right Arrow 134"/>
          <p:cNvSpPr/>
          <p:nvPr/>
        </p:nvSpPr>
        <p:spPr>
          <a:xfrm>
            <a:off x="8661608" y="2864950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8895110" y="2358902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kern="0" dirty="0">
                <a:solidFill>
                  <a:srgbClr val="FFFFFF"/>
                </a:solidFill>
                <a:cs typeface="Arial"/>
                <a:sym typeface="Arial"/>
              </a:rPr>
              <a:t>10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8907076" y="2797077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kern="0" dirty="0">
                <a:solidFill>
                  <a:srgbClr val="FFFFFF"/>
                </a:solidFill>
                <a:cs typeface="Arial"/>
                <a:sym typeface="Arial"/>
              </a:rPr>
              <a:t>10</a:t>
            </a:r>
          </a:p>
        </p:txBody>
      </p:sp>
      <p:sp>
        <p:nvSpPr>
          <p:cNvPr id="28" name="Shape 164"/>
          <p:cNvSpPr/>
          <p:nvPr/>
        </p:nvSpPr>
        <p:spPr>
          <a:xfrm>
            <a:off x="3305471" y="1968410"/>
            <a:ext cx="292608" cy="292608"/>
          </a:xfrm>
          <a:prstGeom prst="ellipse">
            <a:avLst/>
          </a:prstGeom>
          <a:solidFill>
            <a:srgbClr val="FF9715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4</a:t>
            </a:r>
          </a:p>
        </p:txBody>
      </p:sp>
      <p:sp>
        <p:nvSpPr>
          <p:cNvPr id="29" name="Shape 164"/>
          <p:cNvSpPr/>
          <p:nvPr/>
        </p:nvSpPr>
        <p:spPr>
          <a:xfrm>
            <a:off x="238238" y="3261182"/>
            <a:ext cx="292608" cy="292608"/>
          </a:xfrm>
          <a:prstGeom prst="ellipse">
            <a:avLst/>
          </a:prstGeom>
          <a:solidFill>
            <a:srgbClr val="91D5FD"/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5</a:t>
            </a:r>
          </a:p>
        </p:txBody>
      </p:sp>
      <p:pic>
        <p:nvPicPr>
          <p:cNvPr id="147" name="Picture 1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3715" y="1968410"/>
            <a:ext cx="363165" cy="365760"/>
          </a:xfrm>
          <a:prstGeom prst="rect">
            <a:avLst/>
          </a:prstGeom>
        </p:spPr>
      </p:pic>
      <p:sp>
        <p:nvSpPr>
          <p:cNvPr id="148" name="Oval 147"/>
          <p:cNvSpPr/>
          <p:nvPr/>
        </p:nvSpPr>
        <p:spPr>
          <a:xfrm>
            <a:off x="9807872" y="2097003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0</a:t>
            </a:r>
          </a:p>
        </p:txBody>
      </p:sp>
      <p:sp>
        <p:nvSpPr>
          <p:cNvPr id="149" name="Shape 164"/>
          <p:cNvSpPr/>
          <p:nvPr/>
        </p:nvSpPr>
        <p:spPr>
          <a:xfrm>
            <a:off x="10425753" y="2041562"/>
            <a:ext cx="292608" cy="292608"/>
          </a:xfrm>
          <a:prstGeom prst="ellipse">
            <a:avLst/>
          </a:prstGeom>
          <a:solidFill>
            <a:srgbClr val="FFA63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</a:t>
            </a:r>
          </a:p>
        </p:txBody>
      </p:sp>
      <p:sp>
        <p:nvSpPr>
          <p:cNvPr id="150" name="Right Arrow 149"/>
          <p:cNvSpPr/>
          <p:nvPr/>
        </p:nvSpPr>
        <p:spPr>
          <a:xfrm>
            <a:off x="10147115" y="2123858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151" name="Picture 1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6164" y="2423647"/>
            <a:ext cx="363165" cy="365760"/>
          </a:xfrm>
          <a:prstGeom prst="rect">
            <a:avLst/>
          </a:prstGeom>
        </p:spPr>
      </p:pic>
      <p:sp>
        <p:nvSpPr>
          <p:cNvPr id="152" name="Oval 151"/>
          <p:cNvSpPr/>
          <p:nvPr/>
        </p:nvSpPr>
        <p:spPr>
          <a:xfrm>
            <a:off x="9800321" y="2552240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53" name="Right Arrow 152"/>
          <p:cNvSpPr/>
          <p:nvPr/>
        </p:nvSpPr>
        <p:spPr>
          <a:xfrm>
            <a:off x="10139564" y="2579095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9724881" y="2518145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kern="0" dirty="0">
                <a:solidFill>
                  <a:srgbClr val="FFFFFF"/>
                </a:solidFill>
                <a:cs typeface="Arial"/>
                <a:sym typeface="Arial"/>
              </a:rPr>
              <a:t>11</a:t>
            </a:r>
          </a:p>
        </p:txBody>
      </p:sp>
      <p:sp>
        <p:nvSpPr>
          <p:cNvPr id="155" name="Shape 164"/>
          <p:cNvSpPr/>
          <p:nvPr/>
        </p:nvSpPr>
        <p:spPr>
          <a:xfrm>
            <a:off x="10410205" y="2491995"/>
            <a:ext cx="292608" cy="292608"/>
          </a:xfrm>
          <a:prstGeom prst="ellipse">
            <a:avLst/>
          </a:prstGeom>
          <a:solidFill>
            <a:srgbClr val="F5468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10379168" y="2505655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kern="0" dirty="0">
                <a:solidFill>
                  <a:srgbClr val="FFFFFF"/>
                </a:solidFill>
                <a:cs typeface="Arial"/>
                <a:sym typeface="Arial"/>
              </a:rPr>
              <a:t>12</a:t>
            </a:r>
          </a:p>
        </p:txBody>
      </p:sp>
      <p:sp>
        <p:nvSpPr>
          <p:cNvPr id="31" name="Shape 164"/>
          <p:cNvSpPr/>
          <p:nvPr/>
        </p:nvSpPr>
        <p:spPr>
          <a:xfrm>
            <a:off x="712432" y="3261182"/>
            <a:ext cx="292608" cy="292608"/>
          </a:xfrm>
          <a:prstGeom prst="ellipse">
            <a:avLst/>
          </a:prstGeom>
          <a:solidFill>
            <a:srgbClr val="91D5FD"/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6</a:t>
            </a:r>
          </a:p>
        </p:txBody>
      </p:sp>
      <p:pic>
        <p:nvPicPr>
          <p:cNvPr id="138" name="Picture 1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157" y="3399780"/>
            <a:ext cx="363165" cy="365760"/>
          </a:xfrm>
          <a:prstGeom prst="rect">
            <a:avLst/>
          </a:prstGeom>
        </p:spPr>
      </p:pic>
      <p:sp>
        <p:nvSpPr>
          <p:cNvPr id="139" name="Oval 138"/>
          <p:cNvSpPr/>
          <p:nvPr/>
        </p:nvSpPr>
        <p:spPr>
          <a:xfrm>
            <a:off x="4396314" y="3528373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40" name="Right Arrow 139"/>
          <p:cNvSpPr/>
          <p:nvPr/>
        </p:nvSpPr>
        <p:spPr>
          <a:xfrm>
            <a:off x="4735557" y="3555228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4320874" y="3494278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kern="0" dirty="0">
                <a:solidFill>
                  <a:srgbClr val="FFFFFF"/>
                </a:solidFill>
                <a:cs typeface="Arial"/>
                <a:sym typeface="Arial"/>
              </a:rPr>
              <a:t>11</a:t>
            </a:r>
          </a:p>
        </p:txBody>
      </p:sp>
      <p:sp>
        <p:nvSpPr>
          <p:cNvPr id="142" name="Shape 164"/>
          <p:cNvSpPr/>
          <p:nvPr/>
        </p:nvSpPr>
        <p:spPr>
          <a:xfrm>
            <a:off x="5006198" y="3468128"/>
            <a:ext cx="292608" cy="292608"/>
          </a:xfrm>
          <a:prstGeom prst="ellipse">
            <a:avLst/>
          </a:prstGeom>
          <a:solidFill>
            <a:srgbClr val="F5468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4975161" y="3481788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kern="0" dirty="0">
                <a:solidFill>
                  <a:srgbClr val="FFFFFF"/>
                </a:solidFill>
                <a:cs typeface="Arial"/>
                <a:sym typeface="Arial"/>
              </a:rPr>
              <a:t>12</a:t>
            </a:r>
          </a:p>
        </p:txBody>
      </p:sp>
      <p:sp>
        <p:nvSpPr>
          <p:cNvPr id="35" name="Shape 164"/>
          <p:cNvSpPr/>
          <p:nvPr/>
        </p:nvSpPr>
        <p:spPr>
          <a:xfrm>
            <a:off x="1188702" y="3261182"/>
            <a:ext cx="292608" cy="292608"/>
          </a:xfrm>
          <a:prstGeom prst="ellipse">
            <a:avLst/>
          </a:prstGeom>
          <a:solidFill>
            <a:srgbClr val="91D5FD"/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7</a:t>
            </a:r>
          </a:p>
        </p:txBody>
      </p:sp>
      <p:pic>
        <p:nvPicPr>
          <p:cNvPr id="144" name="Picture 1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712" y="4243152"/>
            <a:ext cx="363165" cy="365760"/>
          </a:xfrm>
          <a:prstGeom prst="rect">
            <a:avLst/>
          </a:prstGeom>
        </p:spPr>
      </p:pic>
      <p:sp>
        <p:nvSpPr>
          <p:cNvPr id="145" name="Oval 144"/>
          <p:cNvSpPr/>
          <p:nvPr/>
        </p:nvSpPr>
        <p:spPr>
          <a:xfrm>
            <a:off x="5682869" y="4371745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1</a:t>
            </a:r>
          </a:p>
        </p:txBody>
      </p:sp>
      <p:sp>
        <p:nvSpPr>
          <p:cNvPr id="146" name="Shape 164"/>
          <p:cNvSpPr/>
          <p:nvPr/>
        </p:nvSpPr>
        <p:spPr>
          <a:xfrm>
            <a:off x="6300750" y="4316304"/>
            <a:ext cx="292608" cy="292608"/>
          </a:xfrm>
          <a:prstGeom prst="ellipse">
            <a:avLst/>
          </a:prstGeom>
          <a:solidFill>
            <a:srgbClr val="FFA63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</a:t>
            </a:r>
          </a:p>
        </p:txBody>
      </p:sp>
      <p:sp>
        <p:nvSpPr>
          <p:cNvPr id="157" name="Right Arrow 156"/>
          <p:cNvSpPr/>
          <p:nvPr/>
        </p:nvSpPr>
        <p:spPr>
          <a:xfrm>
            <a:off x="6022112" y="4398600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158" name="Picture 1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712" y="3448004"/>
            <a:ext cx="363165" cy="365760"/>
          </a:xfrm>
          <a:prstGeom prst="rect">
            <a:avLst/>
          </a:prstGeom>
        </p:spPr>
      </p:pic>
      <p:sp>
        <p:nvSpPr>
          <p:cNvPr id="159" name="Oval 158"/>
          <p:cNvSpPr/>
          <p:nvPr/>
        </p:nvSpPr>
        <p:spPr>
          <a:xfrm>
            <a:off x="5682869" y="3576597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0</a:t>
            </a:r>
          </a:p>
        </p:txBody>
      </p:sp>
      <p:sp>
        <p:nvSpPr>
          <p:cNvPr id="160" name="Shape 164"/>
          <p:cNvSpPr/>
          <p:nvPr/>
        </p:nvSpPr>
        <p:spPr>
          <a:xfrm>
            <a:off x="6300750" y="3521156"/>
            <a:ext cx="292608" cy="292608"/>
          </a:xfrm>
          <a:prstGeom prst="ellipse">
            <a:avLst/>
          </a:prstGeom>
          <a:solidFill>
            <a:srgbClr val="FFA63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</a:t>
            </a:r>
          </a:p>
        </p:txBody>
      </p:sp>
      <p:sp>
        <p:nvSpPr>
          <p:cNvPr id="161" name="Right Arrow 160"/>
          <p:cNvSpPr/>
          <p:nvPr/>
        </p:nvSpPr>
        <p:spPr>
          <a:xfrm>
            <a:off x="6022112" y="3603452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162" name="Picture 1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712" y="3845578"/>
            <a:ext cx="363165" cy="365760"/>
          </a:xfrm>
          <a:prstGeom prst="rect">
            <a:avLst/>
          </a:prstGeom>
        </p:spPr>
      </p:pic>
      <p:sp>
        <p:nvSpPr>
          <p:cNvPr id="163" name="Oval 162"/>
          <p:cNvSpPr/>
          <p:nvPr/>
        </p:nvSpPr>
        <p:spPr>
          <a:xfrm>
            <a:off x="5682869" y="3974171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0</a:t>
            </a:r>
          </a:p>
        </p:txBody>
      </p:sp>
      <p:sp>
        <p:nvSpPr>
          <p:cNvPr id="164" name="Shape 164"/>
          <p:cNvSpPr/>
          <p:nvPr/>
        </p:nvSpPr>
        <p:spPr>
          <a:xfrm>
            <a:off x="6300750" y="3918730"/>
            <a:ext cx="292608" cy="292608"/>
          </a:xfrm>
          <a:prstGeom prst="ellipse">
            <a:avLst/>
          </a:prstGeom>
          <a:solidFill>
            <a:srgbClr val="FFA63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</a:t>
            </a:r>
          </a:p>
        </p:txBody>
      </p:sp>
      <p:sp>
        <p:nvSpPr>
          <p:cNvPr id="165" name="Right Arrow 164"/>
          <p:cNvSpPr/>
          <p:nvPr/>
        </p:nvSpPr>
        <p:spPr>
          <a:xfrm>
            <a:off x="6022112" y="4001026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50" name="Shape 164"/>
          <p:cNvSpPr/>
          <p:nvPr/>
        </p:nvSpPr>
        <p:spPr>
          <a:xfrm>
            <a:off x="2266191" y="4593304"/>
            <a:ext cx="292608" cy="292608"/>
          </a:xfrm>
          <a:prstGeom prst="ellipse">
            <a:avLst/>
          </a:prstGeom>
          <a:solidFill>
            <a:srgbClr val="F3276C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206779" y="4600914"/>
            <a:ext cx="391974" cy="27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200" b="1">
                <a:solidFill>
                  <a:srgbClr val="FFFFFF"/>
                </a:solidFill>
                <a:latin typeface="Lato"/>
                <a:ea typeface="Lato"/>
                <a:cs typeface="Lato"/>
              </a:defRPr>
            </a:lvl1pPr>
          </a:lstStyle>
          <a:p>
            <a:r>
              <a:rPr lang="en-US" kern="0" dirty="0" smtClean="0">
                <a:sym typeface="Arial"/>
              </a:rPr>
              <a:t>14</a:t>
            </a:r>
            <a:endParaRPr lang="en-US" kern="0" dirty="0">
              <a:sym typeface="Arial"/>
            </a:endParaRPr>
          </a:p>
        </p:txBody>
      </p:sp>
      <p:pic>
        <p:nvPicPr>
          <p:cNvPr id="166" name="Picture 1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0944" y="3476525"/>
            <a:ext cx="363165" cy="365760"/>
          </a:xfrm>
          <a:prstGeom prst="rect">
            <a:avLst/>
          </a:prstGeom>
        </p:spPr>
      </p:pic>
      <p:sp>
        <p:nvSpPr>
          <p:cNvPr id="167" name="Oval 166"/>
          <p:cNvSpPr/>
          <p:nvPr/>
        </p:nvSpPr>
        <p:spPr>
          <a:xfrm>
            <a:off x="6985101" y="3605118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2</a:t>
            </a:r>
          </a:p>
        </p:txBody>
      </p:sp>
      <p:sp>
        <p:nvSpPr>
          <p:cNvPr id="168" name="Shape 164"/>
          <p:cNvSpPr/>
          <p:nvPr/>
        </p:nvSpPr>
        <p:spPr>
          <a:xfrm>
            <a:off x="7602982" y="3549677"/>
            <a:ext cx="292608" cy="292608"/>
          </a:xfrm>
          <a:prstGeom prst="ellipse">
            <a:avLst/>
          </a:prstGeom>
          <a:solidFill>
            <a:srgbClr val="FFA63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3</a:t>
            </a:r>
          </a:p>
        </p:txBody>
      </p:sp>
      <p:sp>
        <p:nvSpPr>
          <p:cNvPr id="169" name="Right Arrow 168"/>
          <p:cNvSpPr/>
          <p:nvPr/>
        </p:nvSpPr>
        <p:spPr>
          <a:xfrm>
            <a:off x="7324344" y="3631973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170" name="Picture 1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808" y="3909572"/>
            <a:ext cx="363165" cy="365760"/>
          </a:xfrm>
          <a:prstGeom prst="rect">
            <a:avLst/>
          </a:prstGeom>
        </p:spPr>
      </p:pic>
      <p:sp>
        <p:nvSpPr>
          <p:cNvPr id="171" name="Oval 170"/>
          <p:cNvSpPr/>
          <p:nvPr/>
        </p:nvSpPr>
        <p:spPr>
          <a:xfrm>
            <a:off x="6977965" y="4038165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72" name="Right Arrow 171"/>
          <p:cNvSpPr/>
          <p:nvPr/>
        </p:nvSpPr>
        <p:spPr>
          <a:xfrm>
            <a:off x="7317208" y="4065020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6902525" y="40040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kern="0" dirty="0">
                <a:solidFill>
                  <a:srgbClr val="FFFFFF"/>
                </a:solidFill>
                <a:cs typeface="Arial"/>
                <a:sym typeface="Arial"/>
              </a:rPr>
              <a:t>13</a:t>
            </a:r>
          </a:p>
        </p:txBody>
      </p:sp>
      <p:sp>
        <p:nvSpPr>
          <p:cNvPr id="174" name="Shape 164"/>
          <p:cNvSpPr/>
          <p:nvPr/>
        </p:nvSpPr>
        <p:spPr>
          <a:xfrm>
            <a:off x="7587849" y="3977920"/>
            <a:ext cx="292608" cy="292608"/>
          </a:xfrm>
          <a:prstGeom prst="ellipse">
            <a:avLst/>
          </a:prstGeom>
          <a:solidFill>
            <a:srgbClr val="F5468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7556812" y="3991580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kern="0" dirty="0">
                <a:solidFill>
                  <a:srgbClr val="FFFFFF"/>
                </a:solidFill>
                <a:cs typeface="Arial"/>
                <a:sym typeface="Arial"/>
              </a:rPr>
              <a:t>14</a:t>
            </a:r>
          </a:p>
        </p:txBody>
      </p:sp>
      <p:pic>
        <p:nvPicPr>
          <p:cNvPr id="176" name="Picture 17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5681" y="3513528"/>
            <a:ext cx="363165" cy="365760"/>
          </a:xfrm>
          <a:prstGeom prst="rect">
            <a:avLst/>
          </a:prstGeom>
        </p:spPr>
      </p:pic>
      <p:sp>
        <p:nvSpPr>
          <p:cNvPr id="177" name="Oval 176"/>
          <p:cNvSpPr/>
          <p:nvPr/>
        </p:nvSpPr>
        <p:spPr>
          <a:xfrm>
            <a:off x="8239838" y="3642121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2</a:t>
            </a:r>
          </a:p>
        </p:txBody>
      </p:sp>
      <p:sp>
        <p:nvSpPr>
          <p:cNvPr id="178" name="Shape 164"/>
          <p:cNvSpPr/>
          <p:nvPr/>
        </p:nvSpPr>
        <p:spPr>
          <a:xfrm>
            <a:off x="8857719" y="3586680"/>
            <a:ext cx="292608" cy="292608"/>
          </a:xfrm>
          <a:prstGeom prst="ellipse">
            <a:avLst/>
          </a:prstGeom>
          <a:solidFill>
            <a:srgbClr val="FFA63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3</a:t>
            </a:r>
          </a:p>
        </p:txBody>
      </p:sp>
      <p:sp>
        <p:nvSpPr>
          <p:cNvPr id="179" name="Right Arrow 178"/>
          <p:cNvSpPr/>
          <p:nvPr/>
        </p:nvSpPr>
        <p:spPr>
          <a:xfrm>
            <a:off x="8579081" y="3668976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180" name="Picture 17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7354" y="3914376"/>
            <a:ext cx="363165" cy="365760"/>
          </a:xfrm>
          <a:prstGeom prst="rect">
            <a:avLst/>
          </a:prstGeom>
        </p:spPr>
      </p:pic>
      <p:sp>
        <p:nvSpPr>
          <p:cNvPr id="181" name="Oval 180"/>
          <p:cNvSpPr/>
          <p:nvPr/>
        </p:nvSpPr>
        <p:spPr>
          <a:xfrm>
            <a:off x="8241511" y="4042969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82" name="Right Arrow 181"/>
          <p:cNvSpPr/>
          <p:nvPr/>
        </p:nvSpPr>
        <p:spPr>
          <a:xfrm>
            <a:off x="8580754" y="4069824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8166071" y="400887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kern="0" dirty="0">
                <a:solidFill>
                  <a:srgbClr val="FFFFFF"/>
                </a:solidFill>
                <a:cs typeface="Arial"/>
                <a:sym typeface="Arial"/>
              </a:rPr>
              <a:t>14</a:t>
            </a:r>
          </a:p>
        </p:txBody>
      </p:sp>
      <p:sp>
        <p:nvSpPr>
          <p:cNvPr id="184" name="Shape 164"/>
          <p:cNvSpPr/>
          <p:nvPr/>
        </p:nvSpPr>
        <p:spPr>
          <a:xfrm>
            <a:off x="8851395" y="3982724"/>
            <a:ext cx="292608" cy="292608"/>
          </a:xfrm>
          <a:prstGeom prst="ellipse">
            <a:avLst/>
          </a:prstGeom>
          <a:solidFill>
            <a:srgbClr val="F5468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8820358" y="3996384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kern="0" dirty="0">
                <a:solidFill>
                  <a:srgbClr val="FFFFFF"/>
                </a:solidFill>
                <a:cs typeface="Arial"/>
                <a:sym typeface="Arial"/>
              </a:rPr>
              <a:t>15</a:t>
            </a:r>
          </a:p>
        </p:txBody>
      </p:sp>
      <p:pic>
        <p:nvPicPr>
          <p:cNvPr id="186" name="Picture 1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1809" y="3483297"/>
            <a:ext cx="363165" cy="365760"/>
          </a:xfrm>
          <a:prstGeom prst="rect">
            <a:avLst/>
          </a:prstGeom>
        </p:spPr>
      </p:pic>
      <p:sp>
        <p:nvSpPr>
          <p:cNvPr id="187" name="Oval 186"/>
          <p:cNvSpPr/>
          <p:nvPr/>
        </p:nvSpPr>
        <p:spPr>
          <a:xfrm>
            <a:off x="9815966" y="3611890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3</a:t>
            </a:r>
          </a:p>
        </p:txBody>
      </p:sp>
      <p:sp>
        <p:nvSpPr>
          <p:cNvPr id="188" name="Shape 164"/>
          <p:cNvSpPr/>
          <p:nvPr/>
        </p:nvSpPr>
        <p:spPr>
          <a:xfrm>
            <a:off x="10433847" y="3556449"/>
            <a:ext cx="292608" cy="292608"/>
          </a:xfrm>
          <a:prstGeom prst="ellipse">
            <a:avLst/>
          </a:prstGeom>
          <a:solidFill>
            <a:srgbClr val="FFA63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4</a:t>
            </a:r>
          </a:p>
        </p:txBody>
      </p:sp>
      <p:sp>
        <p:nvSpPr>
          <p:cNvPr id="189" name="Right Arrow 188"/>
          <p:cNvSpPr/>
          <p:nvPr/>
        </p:nvSpPr>
        <p:spPr>
          <a:xfrm>
            <a:off x="10155209" y="3638745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190" name="Picture 1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3482" y="3884145"/>
            <a:ext cx="363165" cy="365760"/>
          </a:xfrm>
          <a:prstGeom prst="rect">
            <a:avLst/>
          </a:prstGeom>
        </p:spPr>
      </p:pic>
      <p:sp>
        <p:nvSpPr>
          <p:cNvPr id="191" name="Oval 190"/>
          <p:cNvSpPr/>
          <p:nvPr/>
        </p:nvSpPr>
        <p:spPr>
          <a:xfrm>
            <a:off x="9817639" y="4012738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92" name="Right Arrow 191"/>
          <p:cNvSpPr/>
          <p:nvPr/>
        </p:nvSpPr>
        <p:spPr>
          <a:xfrm>
            <a:off x="10156882" y="4039593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9742199" y="397864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kern="0" dirty="0">
                <a:solidFill>
                  <a:srgbClr val="FFFFFF"/>
                </a:solidFill>
                <a:cs typeface="Arial"/>
                <a:sym typeface="Arial"/>
              </a:rPr>
              <a:t>14</a:t>
            </a:r>
          </a:p>
        </p:txBody>
      </p:sp>
      <p:sp>
        <p:nvSpPr>
          <p:cNvPr id="194" name="Shape 164"/>
          <p:cNvSpPr/>
          <p:nvPr/>
        </p:nvSpPr>
        <p:spPr>
          <a:xfrm>
            <a:off x="10427523" y="3952493"/>
            <a:ext cx="292608" cy="292608"/>
          </a:xfrm>
          <a:prstGeom prst="ellipse">
            <a:avLst/>
          </a:prstGeom>
          <a:solidFill>
            <a:srgbClr val="F5468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10396486" y="3966153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kern="0" dirty="0">
                <a:solidFill>
                  <a:srgbClr val="FFFFFF"/>
                </a:solidFill>
                <a:cs typeface="Arial"/>
                <a:sym typeface="Arial"/>
              </a:rPr>
              <a:t>15</a:t>
            </a:r>
          </a:p>
        </p:txBody>
      </p:sp>
      <p:pic>
        <p:nvPicPr>
          <p:cNvPr id="196" name="Picture 19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4764" y="4246630"/>
            <a:ext cx="363165" cy="365760"/>
          </a:xfrm>
          <a:prstGeom prst="rect">
            <a:avLst/>
          </a:prstGeom>
        </p:spPr>
      </p:pic>
      <p:sp>
        <p:nvSpPr>
          <p:cNvPr id="197" name="Oval 196"/>
          <p:cNvSpPr/>
          <p:nvPr/>
        </p:nvSpPr>
        <p:spPr>
          <a:xfrm>
            <a:off x="9798921" y="4375223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98" name="Right Arrow 197"/>
          <p:cNvSpPr/>
          <p:nvPr/>
        </p:nvSpPr>
        <p:spPr>
          <a:xfrm>
            <a:off x="10138164" y="4402078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9723481" y="4341128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kern="0" dirty="0">
                <a:solidFill>
                  <a:srgbClr val="FFFFFF"/>
                </a:solidFill>
                <a:cs typeface="Arial"/>
                <a:sym typeface="Arial"/>
              </a:rPr>
              <a:t>14</a:t>
            </a:r>
          </a:p>
        </p:txBody>
      </p:sp>
      <p:sp>
        <p:nvSpPr>
          <p:cNvPr id="200" name="Shape 164"/>
          <p:cNvSpPr/>
          <p:nvPr/>
        </p:nvSpPr>
        <p:spPr>
          <a:xfrm>
            <a:off x="10408805" y="4314978"/>
            <a:ext cx="292608" cy="292608"/>
          </a:xfrm>
          <a:prstGeom prst="ellipse">
            <a:avLst/>
          </a:prstGeom>
          <a:solidFill>
            <a:srgbClr val="F5468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10377768" y="4328638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kern="0" dirty="0">
                <a:solidFill>
                  <a:srgbClr val="FFFFFF"/>
                </a:solidFill>
                <a:cs typeface="Arial"/>
                <a:sym typeface="Arial"/>
              </a:rPr>
              <a:t>16</a:t>
            </a:r>
          </a:p>
        </p:txBody>
      </p:sp>
      <p:pic>
        <p:nvPicPr>
          <p:cNvPr id="202" name="Picture 2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3715" y="4591698"/>
            <a:ext cx="363165" cy="365760"/>
          </a:xfrm>
          <a:prstGeom prst="rect">
            <a:avLst/>
          </a:prstGeom>
        </p:spPr>
      </p:pic>
      <p:sp>
        <p:nvSpPr>
          <p:cNvPr id="203" name="Oval 202"/>
          <p:cNvSpPr/>
          <p:nvPr/>
        </p:nvSpPr>
        <p:spPr>
          <a:xfrm>
            <a:off x="9807872" y="4720291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04" name="Right Arrow 203"/>
          <p:cNvSpPr/>
          <p:nvPr/>
        </p:nvSpPr>
        <p:spPr>
          <a:xfrm>
            <a:off x="10147115" y="4747146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9732432" y="4686196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kern="0" dirty="0">
                <a:solidFill>
                  <a:srgbClr val="FFFFFF"/>
                </a:solidFill>
                <a:cs typeface="Arial"/>
                <a:sym typeface="Arial"/>
              </a:rPr>
              <a:t>15</a:t>
            </a:r>
          </a:p>
        </p:txBody>
      </p:sp>
      <p:sp>
        <p:nvSpPr>
          <p:cNvPr id="206" name="Shape 164"/>
          <p:cNvSpPr/>
          <p:nvPr/>
        </p:nvSpPr>
        <p:spPr>
          <a:xfrm>
            <a:off x="10417756" y="4660046"/>
            <a:ext cx="292608" cy="292608"/>
          </a:xfrm>
          <a:prstGeom prst="ellipse">
            <a:avLst/>
          </a:prstGeom>
          <a:solidFill>
            <a:srgbClr val="F5468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10386719" y="4673706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kern="0" dirty="0">
                <a:solidFill>
                  <a:srgbClr val="FFFFFF"/>
                </a:solidFill>
                <a:cs typeface="Arial"/>
                <a:sym typeface="Arial"/>
              </a:rPr>
              <a:t>16</a:t>
            </a:r>
          </a:p>
        </p:txBody>
      </p:sp>
      <p:sp>
        <p:nvSpPr>
          <p:cNvPr id="42" name="Shape 164"/>
          <p:cNvSpPr/>
          <p:nvPr/>
        </p:nvSpPr>
        <p:spPr>
          <a:xfrm>
            <a:off x="236199" y="4554279"/>
            <a:ext cx="292608" cy="292608"/>
          </a:xfrm>
          <a:prstGeom prst="ellipse">
            <a:avLst/>
          </a:prstGeom>
          <a:solidFill>
            <a:srgbClr val="F3276C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6143" y="4560029"/>
            <a:ext cx="391974" cy="27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200" b="1">
                <a:solidFill>
                  <a:srgbClr val="FFFFFF"/>
                </a:solidFill>
                <a:latin typeface="Lato"/>
                <a:ea typeface="Lato"/>
                <a:cs typeface="Lato"/>
              </a:defRPr>
            </a:lvl1pPr>
          </a:lstStyle>
          <a:p>
            <a:r>
              <a:rPr lang="en-US" kern="0" dirty="0" smtClean="0">
                <a:sym typeface="Arial"/>
              </a:rPr>
              <a:t>11</a:t>
            </a:r>
            <a:endParaRPr lang="en-US" kern="0" dirty="0">
              <a:sym typeface="Arial"/>
            </a:endParaRPr>
          </a:p>
        </p:txBody>
      </p:sp>
      <p:pic>
        <p:nvPicPr>
          <p:cNvPr id="208" name="Picture 20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6755" y="4766417"/>
            <a:ext cx="363165" cy="365760"/>
          </a:xfrm>
          <a:prstGeom prst="rect">
            <a:avLst/>
          </a:prstGeom>
        </p:spPr>
      </p:pic>
      <p:sp>
        <p:nvSpPr>
          <p:cNvPr id="209" name="Oval 208"/>
          <p:cNvSpPr/>
          <p:nvPr/>
        </p:nvSpPr>
        <p:spPr>
          <a:xfrm>
            <a:off x="4340912" y="4895010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5</a:t>
            </a:r>
          </a:p>
        </p:txBody>
      </p:sp>
      <p:sp>
        <p:nvSpPr>
          <p:cNvPr id="210" name="Shape 164"/>
          <p:cNvSpPr/>
          <p:nvPr/>
        </p:nvSpPr>
        <p:spPr>
          <a:xfrm>
            <a:off x="4958793" y="4839569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6</a:t>
            </a:r>
          </a:p>
        </p:txBody>
      </p:sp>
      <p:sp>
        <p:nvSpPr>
          <p:cNvPr id="211" name="Right Arrow 210"/>
          <p:cNvSpPr/>
          <p:nvPr/>
        </p:nvSpPr>
        <p:spPr>
          <a:xfrm>
            <a:off x="4680155" y="4921865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212" name="Picture 2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289" y="4835106"/>
            <a:ext cx="363165" cy="365760"/>
          </a:xfrm>
          <a:prstGeom prst="rect">
            <a:avLst/>
          </a:prstGeom>
        </p:spPr>
      </p:pic>
      <p:sp>
        <p:nvSpPr>
          <p:cNvPr id="213" name="Oval 212"/>
          <p:cNvSpPr/>
          <p:nvPr/>
        </p:nvSpPr>
        <p:spPr>
          <a:xfrm>
            <a:off x="5694446" y="4963699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5</a:t>
            </a:r>
          </a:p>
        </p:txBody>
      </p:sp>
      <p:sp>
        <p:nvSpPr>
          <p:cNvPr id="214" name="Shape 164"/>
          <p:cNvSpPr/>
          <p:nvPr/>
        </p:nvSpPr>
        <p:spPr>
          <a:xfrm>
            <a:off x="6312327" y="4908258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6</a:t>
            </a:r>
          </a:p>
        </p:txBody>
      </p:sp>
      <p:sp>
        <p:nvSpPr>
          <p:cNvPr id="215" name="Right Arrow 214"/>
          <p:cNvSpPr/>
          <p:nvPr/>
        </p:nvSpPr>
        <p:spPr>
          <a:xfrm>
            <a:off x="6033689" y="4990554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9711" y="5190635"/>
            <a:ext cx="363165" cy="365760"/>
          </a:xfrm>
          <a:prstGeom prst="rect">
            <a:avLst/>
          </a:prstGeom>
        </p:spPr>
      </p:pic>
      <p:sp>
        <p:nvSpPr>
          <p:cNvPr id="217" name="Oval 216"/>
          <p:cNvSpPr/>
          <p:nvPr/>
        </p:nvSpPr>
        <p:spPr>
          <a:xfrm>
            <a:off x="5693868" y="5319228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5</a:t>
            </a:r>
          </a:p>
        </p:txBody>
      </p:sp>
      <p:sp>
        <p:nvSpPr>
          <p:cNvPr id="218" name="Shape 164"/>
          <p:cNvSpPr/>
          <p:nvPr/>
        </p:nvSpPr>
        <p:spPr>
          <a:xfrm>
            <a:off x="6311749" y="5263787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7</a:t>
            </a:r>
          </a:p>
        </p:txBody>
      </p:sp>
      <p:sp>
        <p:nvSpPr>
          <p:cNvPr id="219" name="Right Arrow 218"/>
          <p:cNvSpPr/>
          <p:nvPr/>
        </p:nvSpPr>
        <p:spPr>
          <a:xfrm>
            <a:off x="6033111" y="5346083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220" name="Picture 2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9711" y="5618903"/>
            <a:ext cx="363165" cy="365760"/>
          </a:xfrm>
          <a:prstGeom prst="rect">
            <a:avLst/>
          </a:prstGeom>
        </p:spPr>
      </p:pic>
      <p:sp>
        <p:nvSpPr>
          <p:cNvPr id="221" name="Oval 220"/>
          <p:cNvSpPr/>
          <p:nvPr/>
        </p:nvSpPr>
        <p:spPr>
          <a:xfrm>
            <a:off x="5693868" y="5747496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6</a:t>
            </a:r>
          </a:p>
        </p:txBody>
      </p:sp>
      <p:sp>
        <p:nvSpPr>
          <p:cNvPr id="222" name="Shape 164"/>
          <p:cNvSpPr/>
          <p:nvPr/>
        </p:nvSpPr>
        <p:spPr>
          <a:xfrm>
            <a:off x="6311749" y="5692055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7</a:t>
            </a:r>
          </a:p>
        </p:txBody>
      </p:sp>
      <p:sp>
        <p:nvSpPr>
          <p:cNvPr id="223" name="Right Arrow 222"/>
          <p:cNvSpPr/>
          <p:nvPr/>
        </p:nvSpPr>
        <p:spPr>
          <a:xfrm>
            <a:off x="6033111" y="5774351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224" name="Picture 2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4774" y="4848713"/>
            <a:ext cx="363165" cy="365760"/>
          </a:xfrm>
          <a:prstGeom prst="rect">
            <a:avLst/>
          </a:prstGeom>
        </p:spPr>
      </p:pic>
      <p:sp>
        <p:nvSpPr>
          <p:cNvPr id="225" name="Oval 224"/>
          <p:cNvSpPr/>
          <p:nvPr/>
        </p:nvSpPr>
        <p:spPr>
          <a:xfrm>
            <a:off x="6938931" y="4977306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9</a:t>
            </a:r>
          </a:p>
        </p:txBody>
      </p:sp>
      <p:sp>
        <p:nvSpPr>
          <p:cNvPr id="227" name="Right Arrow 226"/>
          <p:cNvSpPr/>
          <p:nvPr/>
        </p:nvSpPr>
        <p:spPr>
          <a:xfrm>
            <a:off x="7278174" y="5004161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28" name="Shape 164"/>
          <p:cNvSpPr/>
          <p:nvPr/>
        </p:nvSpPr>
        <p:spPr>
          <a:xfrm>
            <a:off x="7555642" y="4909735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7510506" y="4914251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kern="0" dirty="0">
                <a:solidFill>
                  <a:srgbClr val="FFFFFF"/>
                </a:solidFill>
                <a:cs typeface="Arial"/>
                <a:sym typeface="Arial"/>
              </a:rPr>
              <a:t>10</a:t>
            </a:r>
          </a:p>
        </p:txBody>
      </p:sp>
      <p:pic>
        <p:nvPicPr>
          <p:cNvPr id="226" name="Picture 2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2680" y="4881421"/>
            <a:ext cx="363165" cy="365760"/>
          </a:xfrm>
          <a:prstGeom prst="rect">
            <a:avLst/>
          </a:prstGeom>
        </p:spPr>
      </p:pic>
      <p:sp>
        <p:nvSpPr>
          <p:cNvPr id="230" name="Oval 229"/>
          <p:cNvSpPr/>
          <p:nvPr/>
        </p:nvSpPr>
        <p:spPr>
          <a:xfrm>
            <a:off x="8246837" y="5010014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9</a:t>
            </a:r>
          </a:p>
        </p:txBody>
      </p:sp>
      <p:sp>
        <p:nvSpPr>
          <p:cNvPr id="231" name="Right Arrow 230"/>
          <p:cNvSpPr/>
          <p:nvPr/>
        </p:nvSpPr>
        <p:spPr>
          <a:xfrm>
            <a:off x="8586080" y="5036869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32" name="Shape 164"/>
          <p:cNvSpPr/>
          <p:nvPr/>
        </p:nvSpPr>
        <p:spPr>
          <a:xfrm>
            <a:off x="8863548" y="4942443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8818412" y="4946959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kern="0" dirty="0">
                <a:solidFill>
                  <a:srgbClr val="FFFFFF"/>
                </a:solidFill>
                <a:cs typeface="Arial"/>
                <a:sym typeface="Arial"/>
              </a:rPr>
              <a:t>10</a:t>
            </a:r>
          </a:p>
        </p:txBody>
      </p:sp>
      <p:sp>
        <p:nvSpPr>
          <p:cNvPr id="234" name="TextBox 233"/>
          <p:cNvSpPr txBox="1"/>
          <p:nvPr/>
        </p:nvSpPr>
        <p:spPr>
          <a:xfrm>
            <a:off x="327734" y="1242477"/>
            <a:ext cx="3682418" cy="307777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US" sz="1400" b="1" kern="0" dirty="0">
                <a:solidFill>
                  <a:srgbClr val="FFFFFF"/>
                </a:solidFill>
                <a:cs typeface="Arial"/>
                <a:sym typeface="Arial"/>
              </a:rPr>
              <a:t>Message Shuffling Phase [ Super step 0 ]</a:t>
            </a:r>
          </a:p>
        </p:txBody>
      </p:sp>
      <p:pic>
        <p:nvPicPr>
          <p:cNvPr id="235" name="Picture 2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7263" y="182437"/>
            <a:ext cx="3734737" cy="180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28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Straight Connector 124"/>
          <p:cNvCxnSpPr>
            <a:stCxn id="61" idx="2"/>
            <a:endCxn id="57" idx="0"/>
          </p:cNvCxnSpPr>
          <p:nvPr/>
        </p:nvCxnSpPr>
        <p:spPr>
          <a:xfrm>
            <a:off x="3438930" y="3530300"/>
            <a:ext cx="14691" cy="1052571"/>
          </a:xfrm>
          <a:prstGeom prst="line">
            <a:avLst/>
          </a:prstGeom>
          <a:ln w="3810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31" idx="4"/>
            <a:endCxn id="45" idx="0"/>
          </p:cNvCxnSpPr>
          <p:nvPr/>
        </p:nvCxnSpPr>
        <p:spPr>
          <a:xfrm flipH="1">
            <a:off x="761387" y="3553790"/>
            <a:ext cx="97349" cy="1026364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29" idx="4"/>
            <a:endCxn id="45" idx="0"/>
          </p:cNvCxnSpPr>
          <p:nvPr/>
        </p:nvCxnSpPr>
        <p:spPr>
          <a:xfrm>
            <a:off x="384542" y="3553790"/>
            <a:ext cx="376845" cy="1026364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35" idx="4"/>
            <a:endCxn id="45" idx="0"/>
          </p:cNvCxnSpPr>
          <p:nvPr/>
        </p:nvCxnSpPr>
        <p:spPr>
          <a:xfrm flipH="1">
            <a:off x="761387" y="3553790"/>
            <a:ext cx="573619" cy="1026364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33" idx="4"/>
            <a:endCxn id="54" idx="0"/>
          </p:cNvCxnSpPr>
          <p:nvPr/>
        </p:nvCxnSpPr>
        <p:spPr>
          <a:xfrm flipH="1">
            <a:off x="2812729" y="3547088"/>
            <a:ext cx="226686" cy="1035783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61" idx="2"/>
            <a:endCxn id="53" idx="0"/>
          </p:cNvCxnSpPr>
          <p:nvPr/>
        </p:nvCxnSpPr>
        <p:spPr>
          <a:xfrm flipH="1">
            <a:off x="2814743" y="3530300"/>
            <a:ext cx="624187" cy="1045642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32" idx="4"/>
            <a:endCxn id="48" idx="0"/>
          </p:cNvCxnSpPr>
          <p:nvPr/>
        </p:nvCxnSpPr>
        <p:spPr>
          <a:xfrm flipH="1">
            <a:off x="1799706" y="3557268"/>
            <a:ext cx="764830" cy="1031491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0" y="420624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K-Partite Graph Summarization</a:t>
            </a:r>
          </a:p>
          <a:p>
            <a:endParaRPr lang="en-US" sz="2800" b="1" kern="0" dirty="0">
              <a:solidFill>
                <a:srgbClr val="000000">
                  <a:lumMod val="65000"/>
                  <a:lumOff val="35000"/>
                </a:srgbClr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44" name="Shape 164"/>
          <p:cNvSpPr/>
          <p:nvPr/>
        </p:nvSpPr>
        <p:spPr>
          <a:xfrm>
            <a:off x="612968" y="4561381"/>
            <a:ext cx="292608" cy="292608"/>
          </a:xfrm>
          <a:prstGeom prst="ellipse">
            <a:avLst/>
          </a:prstGeom>
          <a:solidFill>
            <a:srgbClr val="F3276C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65400" y="4580154"/>
            <a:ext cx="391974" cy="27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200" b="1">
                <a:solidFill>
                  <a:srgbClr val="FFFFFF"/>
                </a:solidFill>
                <a:latin typeface="Lato"/>
                <a:ea typeface="Lato"/>
                <a:cs typeface="Lato"/>
              </a:defRPr>
            </a:lvl1pPr>
          </a:lstStyle>
          <a:p>
            <a:r>
              <a:rPr lang="en-US" kern="0" dirty="0" smtClean="0">
                <a:sym typeface="Arial"/>
              </a:rPr>
              <a:t>12</a:t>
            </a:r>
            <a:endParaRPr lang="en-US" kern="0" dirty="0">
              <a:sym typeface="Arial"/>
            </a:endParaRPr>
          </a:p>
        </p:txBody>
      </p:sp>
      <p:sp>
        <p:nvSpPr>
          <p:cNvPr id="47" name="Shape 164"/>
          <p:cNvSpPr/>
          <p:nvPr/>
        </p:nvSpPr>
        <p:spPr>
          <a:xfrm>
            <a:off x="1645057" y="4576644"/>
            <a:ext cx="292608" cy="292608"/>
          </a:xfrm>
          <a:prstGeom prst="ellipse">
            <a:avLst/>
          </a:prstGeom>
          <a:solidFill>
            <a:srgbClr val="F3276C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603719" y="4588759"/>
            <a:ext cx="391974" cy="27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200" b="1">
                <a:solidFill>
                  <a:srgbClr val="FFFFFF"/>
                </a:solidFill>
                <a:latin typeface="Lato"/>
                <a:ea typeface="Lato"/>
                <a:cs typeface="Lato"/>
              </a:defRPr>
            </a:lvl1pPr>
          </a:lstStyle>
          <a:p>
            <a:r>
              <a:rPr lang="en-US" kern="0" dirty="0" smtClean="0">
                <a:sym typeface="Arial"/>
              </a:rPr>
              <a:t>13</a:t>
            </a:r>
            <a:endParaRPr lang="en-US" kern="0" dirty="0">
              <a:sym typeface="Arial"/>
            </a:endParaRPr>
          </a:p>
        </p:txBody>
      </p:sp>
      <p:sp>
        <p:nvSpPr>
          <p:cNvPr id="53" name="Shape 164"/>
          <p:cNvSpPr/>
          <p:nvPr/>
        </p:nvSpPr>
        <p:spPr>
          <a:xfrm>
            <a:off x="2668439" y="4575942"/>
            <a:ext cx="292608" cy="292608"/>
          </a:xfrm>
          <a:prstGeom prst="ellipse">
            <a:avLst/>
          </a:prstGeom>
          <a:solidFill>
            <a:srgbClr val="F3276C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616742" y="4582871"/>
            <a:ext cx="391974" cy="27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200" b="1">
                <a:solidFill>
                  <a:srgbClr val="FFFFFF"/>
                </a:solidFill>
                <a:latin typeface="Lato"/>
                <a:ea typeface="Lato"/>
                <a:cs typeface="Lato"/>
              </a:defRPr>
            </a:lvl1pPr>
          </a:lstStyle>
          <a:p>
            <a:r>
              <a:rPr lang="en-US" kern="0" dirty="0" smtClean="0">
                <a:sym typeface="Arial"/>
              </a:rPr>
              <a:t>15</a:t>
            </a:r>
            <a:endParaRPr lang="en-US" kern="0" dirty="0">
              <a:sym typeface="Arial"/>
            </a:endParaRPr>
          </a:p>
        </p:txBody>
      </p:sp>
      <p:sp>
        <p:nvSpPr>
          <p:cNvPr id="56" name="Shape 164"/>
          <p:cNvSpPr/>
          <p:nvPr/>
        </p:nvSpPr>
        <p:spPr>
          <a:xfrm>
            <a:off x="3305576" y="4568134"/>
            <a:ext cx="292608" cy="292608"/>
          </a:xfrm>
          <a:prstGeom prst="ellipse">
            <a:avLst/>
          </a:prstGeom>
          <a:solidFill>
            <a:srgbClr val="F3276C">
              <a:alpha val="85380"/>
            </a:srgbClr>
          </a:solidFill>
          <a:ln w="38100">
            <a:solidFill>
              <a:srgbClr val="C00000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257634" y="4582871"/>
            <a:ext cx="391974" cy="27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200" b="1">
                <a:solidFill>
                  <a:srgbClr val="FFFFFF"/>
                </a:solidFill>
                <a:latin typeface="Lato"/>
                <a:ea typeface="Lato"/>
                <a:cs typeface="Lato"/>
              </a:defRPr>
            </a:lvl1pPr>
          </a:lstStyle>
          <a:p>
            <a:r>
              <a:rPr lang="en-US" kern="0" dirty="0" smtClean="0">
                <a:sym typeface="Arial"/>
              </a:rPr>
              <a:t>16</a:t>
            </a:r>
            <a:endParaRPr lang="en-US" kern="0" dirty="0">
              <a:sym typeface="Arial"/>
            </a:endParaRPr>
          </a:p>
        </p:txBody>
      </p:sp>
      <p:cxnSp>
        <p:nvCxnSpPr>
          <p:cNvPr id="73" name="Straight Connector 72"/>
          <p:cNvCxnSpPr>
            <a:endCxn id="29" idx="0"/>
          </p:cNvCxnSpPr>
          <p:nvPr/>
        </p:nvCxnSpPr>
        <p:spPr>
          <a:xfrm>
            <a:off x="384542" y="2261018"/>
            <a:ext cx="0" cy="1000164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endCxn id="31" idx="0"/>
          </p:cNvCxnSpPr>
          <p:nvPr/>
        </p:nvCxnSpPr>
        <p:spPr>
          <a:xfrm>
            <a:off x="384542" y="2261018"/>
            <a:ext cx="474194" cy="1000164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endCxn id="35" idx="0"/>
          </p:cNvCxnSpPr>
          <p:nvPr/>
        </p:nvCxnSpPr>
        <p:spPr>
          <a:xfrm>
            <a:off x="383504" y="2261018"/>
            <a:ext cx="951502" cy="1000164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20" idx="4"/>
            <a:endCxn id="29" idx="0"/>
          </p:cNvCxnSpPr>
          <p:nvPr/>
        </p:nvCxnSpPr>
        <p:spPr>
          <a:xfrm flipH="1">
            <a:off x="384542" y="2261018"/>
            <a:ext cx="563620" cy="1000164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20" idx="4"/>
            <a:endCxn id="35" idx="0"/>
          </p:cNvCxnSpPr>
          <p:nvPr/>
        </p:nvCxnSpPr>
        <p:spPr>
          <a:xfrm>
            <a:off x="948162" y="2261018"/>
            <a:ext cx="386844" cy="1000164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endCxn id="35" idx="0"/>
          </p:cNvCxnSpPr>
          <p:nvPr/>
        </p:nvCxnSpPr>
        <p:spPr>
          <a:xfrm flipH="1">
            <a:off x="1335006" y="2261018"/>
            <a:ext cx="630235" cy="1000164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22" idx="4"/>
            <a:endCxn id="32" idx="0"/>
          </p:cNvCxnSpPr>
          <p:nvPr/>
        </p:nvCxnSpPr>
        <p:spPr>
          <a:xfrm>
            <a:off x="1965241" y="2261018"/>
            <a:ext cx="599295" cy="1003642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22" idx="4"/>
            <a:endCxn id="33" idx="0"/>
          </p:cNvCxnSpPr>
          <p:nvPr/>
        </p:nvCxnSpPr>
        <p:spPr>
          <a:xfrm>
            <a:off x="1965241" y="2261018"/>
            <a:ext cx="1074174" cy="993462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24" idx="4"/>
            <a:endCxn id="32" idx="0"/>
          </p:cNvCxnSpPr>
          <p:nvPr/>
        </p:nvCxnSpPr>
        <p:spPr>
          <a:xfrm>
            <a:off x="2528861" y="2261018"/>
            <a:ext cx="35675" cy="1003642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24" idx="4"/>
            <a:endCxn id="33" idx="0"/>
          </p:cNvCxnSpPr>
          <p:nvPr/>
        </p:nvCxnSpPr>
        <p:spPr>
          <a:xfrm>
            <a:off x="2528861" y="2261018"/>
            <a:ext cx="510554" cy="993462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24" idx="4"/>
            <a:endCxn id="61" idx="0"/>
          </p:cNvCxnSpPr>
          <p:nvPr/>
        </p:nvCxnSpPr>
        <p:spPr>
          <a:xfrm>
            <a:off x="2528861" y="2261018"/>
            <a:ext cx="910069" cy="992283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28" idx="4"/>
            <a:endCxn id="61" idx="0"/>
          </p:cNvCxnSpPr>
          <p:nvPr/>
        </p:nvCxnSpPr>
        <p:spPr>
          <a:xfrm flipH="1">
            <a:off x="3438930" y="2261018"/>
            <a:ext cx="12845" cy="992283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29" idx="4"/>
            <a:endCxn id="2" idx="0"/>
          </p:cNvCxnSpPr>
          <p:nvPr/>
        </p:nvCxnSpPr>
        <p:spPr>
          <a:xfrm flipH="1">
            <a:off x="382130" y="3553790"/>
            <a:ext cx="2412" cy="1006239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31" idx="4"/>
            <a:endCxn id="2" idx="0"/>
          </p:cNvCxnSpPr>
          <p:nvPr/>
        </p:nvCxnSpPr>
        <p:spPr>
          <a:xfrm flipH="1">
            <a:off x="382130" y="3553790"/>
            <a:ext cx="476606" cy="1006239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32" idx="4"/>
            <a:endCxn id="51" idx="0"/>
          </p:cNvCxnSpPr>
          <p:nvPr/>
        </p:nvCxnSpPr>
        <p:spPr>
          <a:xfrm flipH="1">
            <a:off x="2402766" y="3557268"/>
            <a:ext cx="161770" cy="1043646"/>
          </a:xfrm>
          <a:prstGeom prst="line">
            <a:avLst/>
          </a:prstGeom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33" idx="4"/>
            <a:endCxn id="51" idx="0"/>
          </p:cNvCxnSpPr>
          <p:nvPr/>
        </p:nvCxnSpPr>
        <p:spPr>
          <a:xfrm flipH="1">
            <a:off x="2402766" y="3547088"/>
            <a:ext cx="636649" cy="1053826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61" idx="2"/>
            <a:endCxn id="51" idx="0"/>
          </p:cNvCxnSpPr>
          <p:nvPr/>
        </p:nvCxnSpPr>
        <p:spPr>
          <a:xfrm flipH="1">
            <a:off x="2402766" y="3530300"/>
            <a:ext cx="1036164" cy="1070614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735" y="1925705"/>
            <a:ext cx="363165" cy="365760"/>
          </a:xfrm>
          <a:prstGeom prst="rect">
            <a:avLst/>
          </a:prstGeom>
        </p:spPr>
      </p:pic>
      <p:sp>
        <p:nvSpPr>
          <p:cNvPr id="74" name="Oval 73"/>
          <p:cNvSpPr/>
          <p:nvPr/>
        </p:nvSpPr>
        <p:spPr>
          <a:xfrm>
            <a:off x="4396892" y="2054298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5</a:t>
            </a:r>
          </a:p>
        </p:txBody>
      </p:sp>
      <p:sp>
        <p:nvSpPr>
          <p:cNvPr id="76" name="Shape 164"/>
          <p:cNvSpPr/>
          <p:nvPr/>
        </p:nvSpPr>
        <p:spPr>
          <a:xfrm>
            <a:off x="5014773" y="1998857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6</a:t>
            </a:r>
          </a:p>
        </p:txBody>
      </p:sp>
      <p:sp>
        <p:nvSpPr>
          <p:cNvPr id="78" name="Right Arrow 77"/>
          <p:cNvSpPr/>
          <p:nvPr/>
        </p:nvSpPr>
        <p:spPr>
          <a:xfrm>
            <a:off x="4736135" y="2081153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157" y="2281234"/>
            <a:ext cx="363165" cy="365760"/>
          </a:xfrm>
          <a:prstGeom prst="rect">
            <a:avLst/>
          </a:prstGeom>
        </p:spPr>
      </p:pic>
      <p:sp>
        <p:nvSpPr>
          <p:cNvPr id="82" name="Oval 81"/>
          <p:cNvSpPr/>
          <p:nvPr/>
        </p:nvSpPr>
        <p:spPr>
          <a:xfrm>
            <a:off x="4396314" y="2409827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5</a:t>
            </a:r>
          </a:p>
        </p:txBody>
      </p:sp>
      <p:sp>
        <p:nvSpPr>
          <p:cNvPr id="84" name="Shape 164"/>
          <p:cNvSpPr/>
          <p:nvPr/>
        </p:nvSpPr>
        <p:spPr>
          <a:xfrm>
            <a:off x="5014195" y="2354386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7</a:t>
            </a:r>
          </a:p>
        </p:txBody>
      </p:sp>
      <p:sp>
        <p:nvSpPr>
          <p:cNvPr id="86" name="Right Arrow 85"/>
          <p:cNvSpPr/>
          <p:nvPr/>
        </p:nvSpPr>
        <p:spPr>
          <a:xfrm>
            <a:off x="4735557" y="2436682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157" y="2709502"/>
            <a:ext cx="363165" cy="365760"/>
          </a:xfrm>
          <a:prstGeom prst="rect">
            <a:avLst/>
          </a:prstGeom>
        </p:spPr>
      </p:pic>
      <p:sp>
        <p:nvSpPr>
          <p:cNvPr id="88" name="Oval 87"/>
          <p:cNvSpPr/>
          <p:nvPr/>
        </p:nvSpPr>
        <p:spPr>
          <a:xfrm>
            <a:off x="4396314" y="2838095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6</a:t>
            </a:r>
          </a:p>
        </p:txBody>
      </p:sp>
      <p:sp>
        <p:nvSpPr>
          <p:cNvPr id="90" name="Shape 164"/>
          <p:cNvSpPr/>
          <p:nvPr/>
        </p:nvSpPr>
        <p:spPr>
          <a:xfrm>
            <a:off x="5014195" y="2782654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7</a:t>
            </a:r>
          </a:p>
        </p:txBody>
      </p:sp>
      <p:sp>
        <p:nvSpPr>
          <p:cNvPr id="92" name="Right Arrow 91"/>
          <p:cNvSpPr/>
          <p:nvPr/>
        </p:nvSpPr>
        <p:spPr>
          <a:xfrm>
            <a:off x="4735557" y="2864950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4" name="Shape 164"/>
          <p:cNvSpPr/>
          <p:nvPr/>
        </p:nvSpPr>
        <p:spPr>
          <a:xfrm>
            <a:off x="238238" y="1968410"/>
            <a:ext cx="292608" cy="292608"/>
          </a:xfrm>
          <a:prstGeom prst="ellipse">
            <a:avLst/>
          </a:prstGeom>
          <a:solidFill>
            <a:srgbClr val="FF9715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0</a:t>
            </a:r>
          </a:p>
        </p:txBody>
      </p:sp>
      <p:sp>
        <p:nvSpPr>
          <p:cNvPr id="20" name="Shape 164"/>
          <p:cNvSpPr/>
          <p:nvPr/>
        </p:nvSpPr>
        <p:spPr>
          <a:xfrm>
            <a:off x="801858" y="1968410"/>
            <a:ext cx="292608" cy="292608"/>
          </a:xfrm>
          <a:prstGeom prst="ellipse">
            <a:avLst/>
          </a:prstGeom>
          <a:solidFill>
            <a:srgbClr val="FF9715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</a:t>
            </a:r>
          </a:p>
        </p:txBody>
      </p:sp>
      <p:pic>
        <p:nvPicPr>
          <p:cNvPr id="93" name="Picture 9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712" y="1925705"/>
            <a:ext cx="363165" cy="365760"/>
          </a:xfrm>
          <a:prstGeom prst="rect">
            <a:avLst/>
          </a:prstGeom>
        </p:spPr>
      </p:pic>
      <p:sp>
        <p:nvSpPr>
          <p:cNvPr id="94" name="Oval 93"/>
          <p:cNvSpPr/>
          <p:nvPr/>
        </p:nvSpPr>
        <p:spPr>
          <a:xfrm>
            <a:off x="5682869" y="2054298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5</a:t>
            </a:r>
          </a:p>
        </p:txBody>
      </p:sp>
      <p:sp>
        <p:nvSpPr>
          <p:cNvPr id="96" name="Shape 164"/>
          <p:cNvSpPr/>
          <p:nvPr/>
        </p:nvSpPr>
        <p:spPr>
          <a:xfrm>
            <a:off x="6300750" y="1998857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7</a:t>
            </a:r>
          </a:p>
        </p:txBody>
      </p:sp>
      <p:sp>
        <p:nvSpPr>
          <p:cNvPr id="98" name="Right Arrow 97"/>
          <p:cNvSpPr/>
          <p:nvPr/>
        </p:nvSpPr>
        <p:spPr>
          <a:xfrm>
            <a:off x="6022112" y="2081153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809" y="1925705"/>
            <a:ext cx="363165" cy="365760"/>
          </a:xfrm>
          <a:prstGeom prst="rect">
            <a:avLst/>
          </a:prstGeom>
        </p:spPr>
      </p:pic>
      <p:sp>
        <p:nvSpPr>
          <p:cNvPr id="102" name="Oval 101"/>
          <p:cNvSpPr/>
          <p:nvPr/>
        </p:nvSpPr>
        <p:spPr>
          <a:xfrm>
            <a:off x="7036966" y="2054298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7</a:t>
            </a:r>
          </a:p>
        </p:txBody>
      </p:sp>
      <p:sp>
        <p:nvSpPr>
          <p:cNvPr id="104" name="Shape 164"/>
          <p:cNvSpPr/>
          <p:nvPr/>
        </p:nvSpPr>
        <p:spPr>
          <a:xfrm>
            <a:off x="7654847" y="1998857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8</a:t>
            </a:r>
          </a:p>
        </p:txBody>
      </p:sp>
      <p:sp>
        <p:nvSpPr>
          <p:cNvPr id="106" name="Right Arrow 105"/>
          <p:cNvSpPr/>
          <p:nvPr/>
        </p:nvSpPr>
        <p:spPr>
          <a:xfrm>
            <a:off x="7376209" y="2081153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108" name="Picture 10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231" y="2281234"/>
            <a:ext cx="363165" cy="365760"/>
          </a:xfrm>
          <a:prstGeom prst="rect">
            <a:avLst/>
          </a:prstGeom>
        </p:spPr>
      </p:pic>
      <p:sp>
        <p:nvSpPr>
          <p:cNvPr id="110" name="Oval 109"/>
          <p:cNvSpPr/>
          <p:nvPr/>
        </p:nvSpPr>
        <p:spPr>
          <a:xfrm>
            <a:off x="7036388" y="2409827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7</a:t>
            </a:r>
          </a:p>
        </p:txBody>
      </p:sp>
      <p:sp>
        <p:nvSpPr>
          <p:cNvPr id="112" name="Shape 164"/>
          <p:cNvSpPr/>
          <p:nvPr/>
        </p:nvSpPr>
        <p:spPr>
          <a:xfrm>
            <a:off x="7654269" y="2354386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9</a:t>
            </a:r>
          </a:p>
        </p:txBody>
      </p:sp>
      <p:sp>
        <p:nvSpPr>
          <p:cNvPr id="113" name="Right Arrow 112"/>
          <p:cNvSpPr/>
          <p:nvPr/>
        </p:nvSpPr>
        <p:spPr>
          <a:xfrm>
            <a:off x="7375631" y="2436682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231" y="2709502"/>
            <a:ext cx="363165" cy="365760"/>
          </a:xfrm>
          <a:prstGeom prst="rect">
            <a:avLst/>
          </a:prstGeom>
        </p:spPr>
      </p:pic>
      <p:sp>
        <p:nvSpPr>
          <p:cNvPr id="116" name="Oval 115"/>
          <p:cNvSpPr/>
          <p:nvPr/>
        </p:nvSpPr>
        <p:spPr>
          <a:xfrm>
            <a:off x="7036388" y="2838095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8</a:t>
            </a:r>
          </a:p>
        </p:txBody>
      </p:sp>
      <p:sp>
        <p:nvSpPr>
          <p:cNvPr id="118" name="Shape 164"/>
          <p:cNvSpPr/>
          <p:nvPr/>
        </p:nvSpPr>
        <p:spPr>
          <a:xfrm>
            <a:off x="7654269" y="2782654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9</a:t>
            </a:r>
          </a:p>
        </p:txBody>
      </p:sp>
      <p:sp>
        <p:nvSpPr>
          <p:cNvPr id="120" name="Right Arrow 119"/>
          <p:cNvSpPr/>
          <p:nvPr/>
        </p:nvSpPr>
        <p:spPr>
          <a:xfrm>
            <a:off x="7375631" y="2864950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2" name="Shape 164"/>
          <p:cNvSpPr/>
          <p:nvPr/>
        </p:nvSpPr>
        <p:spPr>
          <a:xfrm>
            <a:off x="1818937" y="1968410"/>
            <a:ext cx="292608" cy="292608"/>
          </a:xfrm>
          <a:prstGeom prst="ellipse">
            <a:avLst/>
          </a:prstGeom>
          <a:solidFill>
            <a:srgbClr val="FF9715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</a:t>
            </a:r>
          </a:p>
        </p:txBody>
      </p:sp>
      <p:sp>
        <p:nvSpPr>
          <p:cNvPr id="32" name="Shape 164"/>
          <p:cNvSpPr/>
          <p:nvPr/>
        </p:nvSpPr>
        <p:spPr>
          <a:xfrm>
            <a:off x="2418232" y="3264660"/>
            <a:ext cx="292608" cy="292608"/>
          </a:xfrm>
          <a:prstGeom prst="ellipse">
            <a:avLst/>
          </a:prstGeom>
          <a:solidFill>
            <a:srgbClr val="91D5FD"/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8</a:t>
            </a:r>
          </a:p>
        </p:txBody>
      </p:sp>
      <p:sp>
        <p:nvSpPr>
          <p:cNvPr id="33" name="Shape 164"/>
          <p:cNvSpPr/>
          <p:nvPr/>
        </p:nvSpPr>
        <p:spPr>
          <a:xfrm>
            <a:off x="2893111" y="3254480"/>
            <a:ext cx="292608" cy="292608"/>
          </a:xfrm>
          <a:prstGeom prst="ellipse">
            <a:avLst/>
          </a:prstGeom>
          <a:solidFill>
            <a:srgbClr val="91D5FD"/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9</a:t>
            </a:r>
          </a:p>
        </p:txBody>
      </p:sp>
      <p:sp>
        <p:nvSpPr>
          <p:cNvPr id="24" name="Shape 164"/>
          <p:cNvSpPr/>
          <p:nvPr/>
        </p:nvSpPr>
        <p:spPr>
          <a:xfrm>
            <a:off x="2382557" y="1968410"/>
            <a:ext cx="292608" cy="292608"/>
          </a:xfrm>
          <a:prstGeom prst="ellipse">
            <a:avLst/>
          </a:prstGeom>
          <a:solidFill>
            <a:srgbClr val="FF9715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3</a:t>
            </a:r>
          </a:p>
        </p:txBody>
      </p:sp>
      <p:sp>
        <p:nvSpPr>
          <p:cNvPr id="60" name="Shape 164"/>
          <p:cNvSpPr/>
          <p:nvPr/>
        </p:nvSpPr>
        <p:spPr>
          <a:xfrm>
            <a:off x="3305471" y="3246665"/>
            <a:ext cx="292608" cy="292608"/>
          </a:xfrm>
          <a:prstGeom prst="ellipse">
            <a:avLst/>
          </a:prstGeom>
          <a:solidFill>
            <a:srgbClr val="91D5FD">
              <a:alpha val="85380"/>
            </a:srgbClr>
          </a:solidFill>
          <a:ln w="38100">
            <a:solidFill>
              <a:schemeClr val="accent3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242943" y="3253301"/>
            <a:ext cx="391974" cy="27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200" b="1">
                <a:solidFill>
                  <a:srgbClr val="FFFFFF"/>
                </a:solidFill>
                <a:latin typeface="Lato"/>
                <a:ea typeface="Lato"/>
                <a:cs typeface="Lato"/>
              </a:defRPr>
            </a:lvl1pPr>
          </a:lstStyle>
          <a:p>
            <a:r>
              <a:rPr lang="en-US" kern="0" dirty="0" smtClean="0">
                <a:sym typeface="Arial"/>
              </a:rPr>
              <a:t>10</a:t>
            </a:r>
            <a:endParaRPr lang="en-US" kern="0" dirty="0">
              <a:sym typeface="Arial"/>
            </a:endParaRPr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8786" y="1925705"/>
            <a:ext cx="363165" cy="365760"/>
          </a:xfrm>
          <a:prstGeom prst="rect">
            <a:avLst/>
          </a:prstGeom>
        </p:spPr>
      </p:pic>
      <p:sp>
        <p:nvSpPr>
          <p:cNvPr id="123" name="Oval 122"/>
          <p:cNvSpPr/>
          <p:nvPr/>
        </p:nvSpPr>
        <p:spPr>
          <a:xfrm>
            <a:off x="8322943" y="2054298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8</a:t>
            </a:r>
          </a:p>
        </p:txBody>
      </p:sp>
      <p:sp>
        <p:nvSpPr>
          <p:cNvPr id="124" name="Shape 164"/>
          <p:cNvSpPr/>
          <p:nvPr/>
        </p:nvSpPr>
        <p:spPr>
          <a:xfrm>
            <a:off x="8940824" y="1998857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9</a:t>
            </a:r>
          </a:p>
        </p:txBody>
      </p:sp>
      <p:sp>
        <p:nvSpPr>
          <p:cNvPr id="126" name="Right Arrow 125"/>
          <p:cNvSpPr/>
          <p:nvPr/>
        </p:nvSpPr>
        <p:spPr>
          <a:xfrm>
            <a:off x="8662186" y="2081153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128" name="Picture 1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8208" y="2281234"/>
            <a:ext cx="363165" cy="365760"/>
          </a:xfrm>
          <a:prstGeom prst="rect">
            <a:avLst/>
          </a:prstGeom>
        </p:spPr>
      </p:pic>
      <p:sp>
        <p:nvSpPr>
          <p:cNvPr id="129" name="Oval 128"/>
          <p:cNvSpPr/>
          <p:nvPr/>
        </p:nvSpPr>
        <p:spPr>
          <a:xfrm>
            <a:off x="8322365" y="2409827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8</a:t>
            </a:r>
          </a:p>
        </p:txBody>
      </p:sp>
      <p:sp>
        <p:nvSpPr>
          <p:cNvPr id="130" name="Shape 164"/>
          <p:cNvSpPr/>
          <p:nvPr/>
        </p:nvSpPr>
        <p:spPr>
          <a:xfrm>
            <a:off x="8940246" y="2354386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Right Arrow 130"/>
          <p:cNvSpPr/>
          <p:nvPr/>
        </p:nvSpPr>
        <p:spPr>
          <a:xfrm>
            <a:off x="8661608" y="2436682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132" name="Picture 1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8208" y="2709502"/>
            <a:ext cx="363165" cy="365760"/>
          </a:xfrm>
          <a:prstGeom prst="rect">
            <a:avLst/>
          </a:prstGeom>
        </p:spPr>
      </p:pic>
      <p:sp>
        <p:nvSpPr>
          <p:cNvPr id="133" name="Oval 132"/>
          <p:cNvSpPr/>
          <p:nvPr/>
        </p:nvSpPr>
        <p:spPr>
          <a:xfrm>
            <a:off x="8322365" y="2838095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9</a:t>
            </a:r>
          </a:p>
        </p:txBody>
      </p:sp>
      <p:sp>
        <p:nvSpPr>
          <p:cNvPr id="134" name="Shape 164"/>
          <p:cNvSpPr/>
          <p:nvPr/>
        </p:nvSpPr>
        <p:spPr>
          <a:xfrm>
            <a:off x="8940246" y="2782654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Right Arrow 134"/>
          <p:cNvSpPr/>
          <p:nvPr/>
        </p:nvSpPr>
        <p:spPr>
          <a:xfrm>
            <a:off x="8661608" y="2864950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8895110" y="2358902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kern="0" dirty="0">
                <a:solidFill>
                  <a:srgbClr val="FFFFFF"/>
                </a:solidFill>
                <a:cs typeface="Arial"/>
                <a:sym typeface="Arial"/>
              </a:rPr>
              <a:t>10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8907076" y="2797077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kern="0" dirty="0">
                <a:solidFill>
                  <a:srgbClr val="FFFFFF"/>
                </a:solidFill>
                <a:cs typeface="Arial"/>
                <a:sym typeface="Arial"/>
              </a:rPr>
              <a:t>10</a:t>
            </a:r>
          </a:p>
        </p:txBody>
      </p:sp>
      <p:sp>
        <p:nvSpPr>
          <p:cNvPr id="28" name="Shape 164"/>
          <p:cNvSpPr/>
          <p:nvPr/>
        </p:nvSpPr>
        <p:spPr>
          <a:xfrm>
            <a:off x="3305471" y="1968410"/>
            <a:ext cx="292608" cy="292608"/>
          </a:xfrm>
          <a:prstGeom prst="ellipse">
            <a:avLst/>
          </a:prstGeom>
          <a:solidFill>
            <a:srgbClr val="FF9715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4</a:t>
            </a:r>
          </a:p>
        </p:txBody>
      </p:sp>
      <p:sp>
        <p:nvSpPr>
          <p:cNvPr id="29" name="Shape 164"/>
          <p:cNvSpPr/>
          <p:nvPr/>
        </p:nvSpPr>
        <p:spPr>
          <a:xfrm>
            <a:off x="238238" y="3261182"/>
            <a:ext cx="292608" cy="292608"/>
          </a:xfrm>
          <a:prstGeom prst="ellipse">
            <a:avLst/>
          </a:prstGeom>
          <a:solidFill>
            <a:srgbClr val="91D5FD"/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5</a:t>
            </a:r>
          </a:p>
        </p:txBody>
      </p:sp>
      <p:pic>
        <p:nvPicPr>
          <p:cNvPr id="147" name="Picture 1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3715" y="1968410"/>
            <a:ext cx="363165" cy="365760"/>
          </a:xfrm>
          <a:prstGeom prst="rect">
            <a:avLst/>
          </a:prstGeom>
        </p:spPr>
      </p:pic>
      <p:sp>
        <p:nvSpPr>
          <p:cNvPr id="148" name="Oval 147"/>
          <p:cNvSpPr/>
          <p:nvPr/>
        </p:nvSpPr>
        <p:spPr>
          <a:xfrm>
            <a:off x="9807872" y="2097003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0</a:t>
            </a:r>
          </a:p>
        </p:txBody>
      </p:sp>
      <p:sp>
        <p:nvSpPr>
          <p:cNvPr id="149" name="Shape 164"/>
          <p:cNvSpPr/>
          <p:nvPr/>
        </p:nvSpPr>
        <p:spPr>
          <a:xfrm>
            <a:off x="10425753" y="2041562"/>
            <a:ext cx="292608" cy="292608"/>
          </a:xfrm>
          <a:prstGeom prst="ellipse">
            <a:avLst/>
          </a:prstGeom>
          <a:solidFill>
            <a:srgbClr val="FFA63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</a:t>
            </a:r>
          </a:p>
        </p:txBody>
      </p:sp>
      <p:sp>
        <p:nvSpPr>
          <p:cNvPr id="150" name="Right Arrow 149"/>
          <p:cNvSpPr/>
          <p:nvPr/>
        </p:nvSpPr>
        <p:spPr>
          <a:xfrm>
            <a:off x="10147115" y="2123858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151" name="Picture 1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6164" y="2423647"/>
            <a:ext cx="363165" cy="365760"/>
          </a:xfrm>
          <a:prstGeom prst="rect">
            <a:avLst/>
          </a:prstGeom>
        </p:spPr>
      </p:pic>
      <p:sp>
        <p:nvSpPr>
          <p:cNvPr id="152" name="Oval 151"/>
          <p:cNvSpPr/>
          <p:nvPr/>
        </p:nvSpPr>
        <p:spPr>
          <a:xfrm>
            <a:off x="9800321" y="2552240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53" name="Right Arrow 152"/>
          <p:cNvSpPr/>
          <p:nvPr/>
        </p:nvSpPr>
        <p:spPr>
          <a:xfrm>
            <a:off x="10139564" y="2579095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9724881" y="2518145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kern="0" dirty="0">
                <a:solidFill>
                  <a:srgbClr val="FFFFFF"/>
                </a:solidFill>
                <a:cs typeface="Arial"/>
                <a:sym typeface="Arial"/>
              </a:rPr>
              <a:t>11</a:t>
            </a:r>
          </a:p>
        </p:txBody>
      </p:sp>
      <p:sp>
        <p:nvSpPr>
          <p:cNvPr id="155" name="Shape 164"/>
          <p:cNvSpPr/>
          <p:nvPr/>
        </p:nvSpPr>
        <p:spPr>
          <a:xfrm>
            <a:off x="10410205" y="2491995"/>
            <a:ext cx="292608" cy="292608"/>
          </a:xfrm>
          <a:prstGeom prst="ellipse">
            <a:avLst/>
          </a:prstGeom>
          <a:solidFill>
            <a:srgbClr val="F5468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10379168" y="2505655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kern="0" dirty="0">
                <a:solidFill>
                  <a:srgbClr val="FFFFFF"/>
                </a:solidFill>
                <a:cs typeface="Arial"/>
                <a:sym typeface="Arial"/>
              </a:rPr>
              <a:t>12</a:t>
            </a:r>
          </a:p>
        </p:txBody>
      </p:sp>
      <p:sp>
        <p:nvSpPr>
          <p:cNvPr id="31" name="Shape 164"/>
          <p:cNvSpPr/>
          <p:nvPr/>
        </p:nvSpPr>
        <p:spPr>
          <a:xfrm>
            <a:off x="712432" y="3261182"/>
            <a:ext cx="292608" cy="292608"/>
          </a:xfrm>
          <a:prstGeom prst="ellipse">
            <a:avLst/>
          </a:prstGeom>
          <a:solidFill>
            <a:srgbClr val="91D5FD"/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6</a:t>
            </a:r>
          </a:p>
        </p:txBody>
      </p:sp>
      <p:pic>
        <p:nvPicPr>
          <p:cNvPr id="138" name="Picture 1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157" y="3399780"/>
            <a:ext cx="363165" cy="365760"/>
          </a:xfrm>
          <a:prstGeom prst="rect">
            <a:avLst/>
          </a:prstGeom>
        </p:spPr>
      </p:pic>
      <p:sp>
        <p:nvSpPr>
          <p:cNvPr id="139" name="Oval 138"/>
          <p:cNvSpPr/>
          <p:nvPr/>
        </p:nvSpPr>
        <p:spPr>
          <a:xfrm>
            <a:off x="4396314" y="3528373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40" name="Right Arrow 139"/>
          <p:cNvSpPr/>
          <p:nvPr/>
        </p:nvSpPr>
        <p:spPr>
          <a:xfrm>
            <a:off x="4735557" y="3555228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4320874" y="3494278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kern="0" dirty="0">
                <a:solidFill>
                  <a:srgbClr val="FFFFFF"/>
                </a:solidFill>
                <a:cs typeface="Arial"/>
                <a:sym typeface="Arial"/>
              </a:rPr>
              <a:t>11</a:t>
            </a:r>
          </a:p>
        </p:txBody>
      </p:sp>
      <p:sp>
        <p:nvSpPr>
          <p:cNvPr id="142" name="Shape 164"/>
          <p:cNvSpPr/>
          <p:nvPr/>
        </p:nvSpPr>
        <p:spPr>
          <a:xfrm>
            <a:off x="5006198" y="3468128"/>
            <a:ext cx="292608" cy="292608"/>
          </a:xfrm>
          <a:prstGeom prst="ellipse">
            <a:avLst/>
          </a:prstGeom>
          <a:solidFill>
            <a:srgbClr val="F5468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4975161" y="3481788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kern="0" dirty="0">
                <a:solidFill>
                  <a:srgbClr val="FFFFFF"/>
                </a:solidFill>
                <a:cs typeface="Arial"/>
                <a:sym typeface="Arial"/>
              </a:rPr>
              <a:t>12</a:t>
            </a:r>
          </a:p>
        </p:txBody>
      </p:sp>
      <p:sp>
        <p:nvSpPr>
          <p:cNvPr id="35" name="Shape 164"/>
          <p:cNvSpPr/>
          <p:nvPr/>
        </p:nvSpPr>
        <p:spPr>
          <a:xfrm>
            <a:off x="1188702" y="3261182"/>
            <a:ext cx="292608" cy="292608"/>
          </a:xfrm>
          <a:prstGeom prst="ellipse">
            <a:avLst/>
          </a:prstGeom>
          <a:solidFill>
            <a:srgbClr val="91D5FD"/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7</a:t>
            </a:r>
          </a:p>
        </p:txBody>
      </p:sp>
      <p:pic>
        <p:nvPicPr>
          <p:cNvPr id="144" name="Picture 1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712" y="4243152"/>
            <a:ext cx="363165" cy="365760"/>
          </a:xfrm>
          <a:prstGeom prst="rect">
            <a:avLst/>
          </a:prstGeom>
        </p:spPr>
      </p:pic>
      <p:sp>
        <p:nvSpPr>
          <p:cNvPr id="145" name="Oval 144"/>
          <p:cNvSpPr/>
          <p:nvPr/>
        </p:nvSpPr>
        <p:spPr>
          <a:xfrm>
            <a:off x="5682869" y="4371745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1</a:t>
            </a:r>
          </a:p>
        </p:txBody>
      </p:sp>
      <p:sp>
        <p:nvSpPr>
          <p:cNvPr id="146" name="Shape 164"/>
          <p:cNvSpPr/>
          <p:nvPr/>
        </p:nvSpPr>
        <p:spPr>
          <a:xfrm>
            <a:off x="6300750" y="4316304"/>
            <a:ext cx="292608" cy="292608"/>
          </a:xfrm>
          <a:prstGeom prst="ellipse">
            <a:avLst/>
          </a:prstGeom>
          <a:solidFill>
            <a:srgbClr val="FFA63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</a:t>
            </a:r>
          </a:p>
        </p:txBody>
      </p:sp>
      <p:sp>
        <p:nvSpPr>
          <p:cNvPr id="157" name="Right Arrow 156"/>
          <p:cNvSpPr/>
          <p:nvPr/>
        </p:nvSpPr>
        <p:spPr>
          <a:xfrm>
            <a:off x="6022112" y="4398600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158" name="Picture 1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712" y="3448004"/>
            <a:ext cx="363165" cy="365760"/>
          </a:xfrm>
          <a:prstGeom prst="rect">
            <a:avLst/>
          </a:prstGeom>
        </p:spPr>
      </p:pic>
      <p:sp>
        <p:nvSpPr>
          <p:cNvPr id="159" name="Oval 158"/>
          <p:cNvSpPr/>
          <p:nvPr/>
        </p:nvSpPr>
        <p:spPr>
          <a:xfrm>
            <a:off x="5682869" y="3576597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0</a:t>
            </a:r>
          </a:p>
        </p:txBody>
      </p:sp>
      <p:sp>
        <p:nvSpPr>
          <p:cNvPr id="160" name="Shape 164"/>
          <p:cNvSpPr/>
          <p:nvPr/>
        </p:nvSpPr>
        <p:spPr>
          <a:xfrm>
            <a:off x="6300750" y="3521156"/>
            <a:ext cx="292608" cy="292608"/>
          </a:xfrm>
          <a:prstGeom prst="ellipse">
            <a:avLst/>
          </a:prstGeom>
          <a:solidFill>
            <a:srgbClr val="FFA63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</a:t>
            </a:r>
          </a:p>
        </p:txBody>
      </p:sp>
      <p:sp>
        <p:nvSpPr>
          <p:cNvPr id="161" name="Right Arrow 160"/>
          <p:cNvSpPr/>
          <p:nvPr/>
        </p:nvSpPr>
        <p:spPr>
          <a:xfrm>
            <a:off x="6022112" y="3603452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162" name="Picture 1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712" y="3845578"/>
            <a:ext cx="363165" cy="365760"/>
          </a:xfrm>
          <a:prstGeom prst="rect">
            <a:avLst/>
          </a:prstGeom>
        </p:spPr>
      </p:pic>
      <p:sp>
        <p:nvSpPr>
          <p:cNvPr id="163" name="Oval 162"/>
          <p:cNvSpPr/>
          <p:nvPr/>
        </p:nvSpPr>
        <p:spPr>
          <a:xfrm>
            <a:off x="5682869" y="3974171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0</a:t>
            </a:r>
          </a:p>
        </p:txBody>
      </p:sp>
      <p:sp>
        <p:nvSpPr>
          <p:cNvPr id="164" name="Shape 164"/>
          <p:cNvSpPr/>
          <p:nvPr/>
        </p:nvSpPr>
        <p:spPr>
          <a:xfrm>
            <a:off x="6300750" y="3918730"/>
            <a:ext cx="292608" cy="292608"/>
          </a:xfrm>
          <a:prstGeom prst="ellipse">
            <a:avLst/>
          </a:prstGeom>
          <a:solidFill>
            <a:srgbClr val="FFA63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</a:t>
            </a:r>
          </a:p>
        </p:txBody>
      </p:sp>
      <p:sp>
        <p:nvSpPr>
          <p:cNvPr id="165" name="Right Arrow 164"/>
          <p:cNvSpPr/>
          <p:nvPr/>
        </p:nvSpPr>
        <p:spPr>
          <a:xfrm>
            <a:off x="6022112" y="4001026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50" name="Shape 164"/>
          <p:cNvSpPr/>
          <p:nvPr/>
        </p:nvSpPr>
        <p:spPr>
          <a:xfrm>
            <a:off x="2266191" y="4593304"/>
            <a:ext cx="292608" cy="292608"/>
          </a:xfrm>
          <a:prstGeom prst="ellipse">
            <a:avLst/>
          </a:prstGeom>
          <a:solidFill>
            <a:srgbClr val="F3276C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206779" y="4600914"/>
            <a:ext cx="391974" cy="27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200" b="1">
                <a:solidFill>
                  <a:srgbClr val="FFFFFF"/>
                </a:solidFill>
                <a:latin typeface="Lato"/>
                <a:ea typeface="Lato"/>
                <a:cs typeface="Lato"/>
              </a:defRPr>
            </a:lvl1pPr>
          </a:lstStyle>
          <a:p>
            <a:r>
              <a:rPr lang="en-US" kern="0" dirty="0" smtClean="0">
                <a:sym typeface="Arial"/>
              </a:rPr>
              <a:t>14</a:t>
            </a:r>
            <a:endParaRPr lang="en-US" kern="0" dirty="0">
              <a:sym typeface="Arial"/>
            </a:endParaRPr>
          </a:p>
        </p:txBody>
      </p:sp>
      <p:pic>
        <p:nvPicPr>
          <p:cNvPr id="166" name="Picture 1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0944" y="3476525"/>
            <a:ext cx="363165" cy="365760"/>
          </a:xfrm>
          <a:prstGeom prst="rect">
            <a:avLst/>
          </a:prstGeom>
        </p:spPr>
      </p:pic>
      <p:sp>
        <p:nvSpPr>
          <p:cNvPr id="167" name="Oval 166"/>
          <p:cNvSpPr/>
          <p:nvPr/>
        </p:nvSpPr>
        <p:spPr>
          <a:xfrm>
            <a:off x="6985101" y="3605118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2</a:t>
            </a:r>
          </a:p>
        </p:txBody>
      </p:sp>
      <p:sp>
        <p:nvSpPr>
          <p:cNvPr id="168" name="Shape 164"/>
          <p:cNvSpPr/>
          <p:nvPr/>
        </p:nvSpPr>
        <p:spPr>
          <a:xfrm>
            <a:off x="7602982" y="3549677"/>
            <a:ext cx="292608" cy="292608"/>
          </a:xfrm>
          <a:prstGeom prst="ellipse">
            <a:avLst/>
          </a:prstGeom>
          <a:solidFill>
            <a:srgbClr val="FFA63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3</a:t>
            </a:r>
          </a:p>
        </p:txBody>
      </p:sp>
      <p:sp>
        <p:nvSpPr>
          <p:cNvPr id="169" name="Right Arrow 168"/>
          <p:cNvSpPr/>
          <p:nvPr/>
        </p:nvSpPr>
        <p:spPr>
          <a:xfrm>
            <a:off x="7324344" y="3631973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170" name="Picture 1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808" y="3909572"/>
            <a:ext cx="363165" cy="365760"/>
          </a:xfrm>
          <a:prstGeom prst="rect">
            <a:avLst/>
          </a:prstGeom>
        </p:spPr>
      </p:pic>
      <p:sp>
        <p:nvSpPr>
          <p:cNvPr id="171" name="Oval 170"/>
          <p:cNvSpPr/>
          <p:nvPr/>
        </p:nvSpPr>
        <p:spPr>
          <a:xfrm>
            <a:off x="6977965" y="4038165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72" name="Right Arrow 171"/>
          <p:cNvSpPr/>
          <p:nvPr/>
        </p:nvSpPr>
        <p:spPr>
          <a:xfrm>
            <a:off x="7317208" y="4065020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6902525" y="40040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kern="0" dirty="0">
                <a:solidFill>
                  <a:srgbClr val="FFFFFF"/>
                </a:solidFill>
                <a:cs typeface="Arial"/>
                <a:sym typeface="Arial"/>
              </a:rPr>
              <a:t>13</a:t>
            </a:r>
          </a:p>
        </p:txBody>
      </p:sp>
      <p:sp>
        <p:nvSpPr>
          <p:cNvPr id="174" name="Shape 164"/>
          <p:cNvSpPr/>
          <p:nvPr/>
        </p:nvSpPr>
        <p:spPr>
          <a:xfrm>
            <a:off x="7587849" y="3977920"/>
            <a:ext cx="292608" cy="292608"/>
          </a:xfrm>
          <a:prstGeom prst="ellipse">
            <a:avLst/>
          </a:prstGeom>
          <a:solidFill>
            <a:srgbClr val="F5468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7556812" y="3991580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kern="0" dirty="0">
                <a:solidFill>
                  <a:srgbClr val="FFFFFF"/>
                </a:solidFill>
                <a:cs typeface="Arial"/>
                <a:sym typeface="Arial"/>
              </a:rPr>
              <a:t>14</a:t>
            </a:r>
          </a:p>
        </p:txBody>
      </p:sp>
      <p:pic>
        <p:nvPicPr>
          <p:cNvPr id="176" name="Picture 17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5681" y="3513528"/>
            <a:ext cx="363165" cy="365760"/>
          </a:xfrm>
          <a:prstGeom prst="rect">
            <a:avLst/>
          </a:prstGeom>
        </p:spPr>
      </p:pic>
      <p:sp>
        <p:nvSpPr>
          <p:cNvPr id="177" name="Oval 176"/>
          <p:cNvSpPr/>
          <p:nvPr/>
        </p:nvSpPr>
        <p:spPr>
          <a:xfrm>
            <a:off x="8239838" y="3642121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2</a:t>
            </a:r>
          </a:p>
        </p:txBody>
      </p:sp>
      <p:sp>
        <p:nvSpPr>
          <p:cNvPr id="178" name="Shape 164"/>
          <p:cNvSpPr/>
          <p:nvPr/>
        </p:nvSpPr>
        <p:spPr>
          <a:xfrm>
            <a:off x="8857719" y="3586680"/>
            <a:ext cx="292608" cy="292608"/>
          </a:xfrm>
          <a:prstGeom prst="ellipse">
            <a:avLst/>
          </a:prstGeom>
          <a:solidFill>
            <a:srgbClr val="FFA63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3</a:t>
            </a:r>
          </a:p>
        </p:txBody>
      </p:sp>
      <p:sp>
        <p:nvSpPr>
          <p:cNvPr id="179" name="Right Arrow 178"/>
          <p:cNvSpPr/>
          <p:nvPr/>
        </p:nvSpPr>
        <p:spPr>
          <a:xfrm>
            <a:off x="8579081" y="3668976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180" name="Picture 17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7354" y="3914376"/>
            <a:ext cx="363165" cy="365760"/>
          </a:xfrm>
          <a:prstGeom prst="rect">
            <a:avLst/>
          </a:prstGeom>
        </p:spPr>
      </p:pic>
      <p:sp>
        <p:nvSpPr>
          <p:cNvPr id="181" name="Oval 180"/>
          <p:cNvSpPr/>
          <p:nvPr/>
        </p:nvSpPr>
        <p:spPr>
          <a:xfrm>
            <a:off x="8241511" y="4042969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82" name="Right Arrow 181"/>
          <p:cNvSpPr/>
          <p:nvPr/>
        </p:nvSpPr>
        <p:spPr>
          <a:xfrm>
            <a:off x="8580754" y="4069824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8166071" y="400887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kern="0" dirty="0">
                <a:solidFill>
                  <a:srgbClr val="FFFFFF"/>
                </a:solidFill>
                <a:cs typeface="Arial"/>
                <a:sym typeface="Arial"/>
              </a:rPr>
              <a:t>14</a:t>
            </a:r>
          </a:p>
        </p:txBody>
      </p:sp>
      <p:sp>
        <p:nvSpPr>
          <p:cNvPr id="184" name="Shape 164"/>
          <p:cNvSpPr/>
          <p:nvPr/>
        </p:nvSpPr>
        <p:spPr>
          <a:xfrm>
            <a:off x="8851395" y="3982724"/>
            <a:ext cx="292608" cy="292608"/>
          </a:xfrm>
          <a:prstGeom prst="ellipse">
            <a:avLst/>
          </a:prstGeom>
          <a:solidFill>
            <a:srgbClr val="F5468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8820358" y="3996384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kern="0" dirty="0">
                <a:solidFill>
                  <a:srgbClr val="FFFFFF"/>
                </a:solidFill>
                <a:cs typeface="Arial"/>
                <a:sym typeface="Arial"/>
              </a:rPr>
              <a:t>15</a:t>
            </a:r>
          </a:p>
        </p:txBody>
      </p:sp>
      <p:pic>
        <p:nvPicPr>
          <p:cNvPr id="186" name="Picture 1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1809" y="3483297"/>
            <a:ext cx="363165" cy="365760"/>
          </a:xfrm>
          <a:prstGeom prst="rect">
            <a:avLst/>
          </a:prstGeom>
        </p:spPr>
      </p:pic>
      <p:sp>
        <p:nvSpPr>
          <p:cNvPr id="187" name="Oval 186"/>
          <p:cNvSpPr/>
          <p:nvPr/>
        </p:nvSpPr>
        <p:spPr>
          <a:xfrm>
            <a:off x="9815966" y="3611890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3</a:t>
            </a:r>
          </a:p>
        </p:txBody>
      </p:sp>
      <p:sp>
        <p:nvSpPr>
          <p:cNvPr id="188" name="Shape 164"/>
          <p:cNvSpPr/>
          <p:nvPr/>
        </p:nvSpPr>
        <p:spPr>
          <a:xfrm>
            <a:off x="10433847" y="3556449"/>
            <a:ext cx="292608" cy="292608"/>
          </a:xfrm>
          <a:prstGeom prst="ellipse">
            <a:avLst/>
          </a:prstGeom>
          <a:solidFill>
            <a:srgbClr val="FFA63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4</a:t>
            </a:r>
          </a:p>
        </p:txBody>
      </p:sp>
      <p:sp>
        <p:nvSpPr>
          <p:cNvPr id="189" name="Right Arrow 188"/>
          <p:cNvSpPr/>
          <p:nvPr/>
        </p:nvSpPr>
        <p:spPr>
          <a:xfrm>
            <a:off x="10155209" y="3638745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190" name="Picture 1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3482" y="3884145"/>
            <a:ext cx="363165" cy="365760"/>
          </a:xfrm>
          <a:prstGeom prst="rect">
            <a:avLst/>
          </a:prstGeom>
        </p:spPr>
      </p:pic>
      <p:sp>
        <p:nvSpPr>
          <p:cNvPr id="191" name="Oval 190"/>
          <p:cNvSpPr/>
          <p:nvPr/>
        </p:nvSpPr>
        <p:spPr>
          <a:xfrm>
            <a:off x="9817639" y="4012738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92" name="Right Arrow 191"/>
          <p:cNvSpPr/>
          <p:nvPr/>
        </p:nvSpPr>
        <p:spPr>
          <a:xfrm>
            <a:off x="10156882" y="4039593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9742199" y="397864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kern="0" dirty="0">
                <a:solidFill>
                  <a:srgbClr val="FFFFFF"/>
                </a:solidFill>
                <a:cs typeface="Arial"/>
                <a:sym typeface="Arial"/>
              </a:rPr>
              <a:t>14</a:t>
            </a:r>
          </a:p>
        </p:txBody>
      </p:sp>
      <p:sp>
        <p:nvSpPr>
          <p:cNvPr id="194" name="Shape 164"/>
          <p:cNvSpPr/>
          <p:nvPr/>
        </p:nvSpPr>
        <p:spPr>
          <a:xfrm>
            <a:off x="10427523" y="3952493"/>
            <a:ext cx="292608" cy="292608"/>
          </a:xfrm>
          <a:prstGeom prst="ellipse">
            <a:avLst/>
          </a:prstGeom>
          <a:solidFill>
            <a:srgbClr val="F5468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10396486" y="3966153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kern="0" dirty="0">
                <a:solidFill>
                  <a:srgbClr val="FFFFFF"/>
                </a:solidFill>
                <a:cs typeface="Arial"/>
                <a:sym typeface="Arial"/>
              </a:rPr>
              <a:t>15</a:t>
            </a:r>
          </a:p>
        </p:txBody>
      </p:sp>
      <p:pic>
        <p:nvPicPr>
          <p:cNvPr id="196" name="Picture 19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4764" y="4246630"/>
            <a:ext cx="363165" cy="365760"/>
          </a:xfrm>
          <a:prstGeom prst="rect">
            <a:avLst/>
          </a:prstGeom>
        </p:spPr>
      </p:pic>
      <p:sp>
        <p:nvSpPr>
          <p:cNvPr id="197" name="Oval 196"/>
          <p:cNvSpPr/>
          <p:nvPr/>
        </p:nvSpPr>
        <p:spPr>
          <a:xfrm>
            <a:off x="9798921" y="4375223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98" name="Right Arrow 197"/>
          <p:cNvSpPr/>
          <p:nvPr/>
        </p:nvSpPr>
        <p:spPr>
          <a:xfrm>
            <a:off x="10138164" y="4402078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9723481" y="4341128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kern="0" dirty="0">
                <a:solidFill>
                  <a:srgbClr val="FFFFFF"/>
                </a:solidFill>
                <a:cs typeface="Arial"/>
                <a:sym typeface="Arial"/>
              </a:rPr>
              <a:t>14</a:t>
            </a:r>
          </a:p>
        </p:txBody>
      </p:sp>
      <p:sp>
        <p:nvSpPr>
          <p:cNvPr id="200" name="Shape 164"/>
          <p:cNvSpPr/>
          <p:nvPr/>
        </p:nvSpPr>
        <p:spPr>
          <a:xfrm>
            <a:off x="10408805" y="4314978"/>
            <a:ext cx="292608" cy="292608"/>
          </a:xfrm>
          <a:prstGeom prst="ellipse">
            <a:avLst/>
          </a:prstGeom>
          <a:solidFill>
            <a:srgbClr val="F5468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10377768" y="4328638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kern="0" dirty="0">
                <a:solidFill>
                  <a:srgbClr val="FFFFFF"/>
                </a:solidFill>
                <a:cs typeface="Arial"/>
                <a:sym typeface="Arial"/>
              </a:rPr>
              <a:t>16</a:t>
            </a:r>
          </a:p>
        </p:txBody>
      </p:sp>
      <p:pic>
        <p:nvPicPr>
          <p:cNvPr id="202" name="Picture 2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3715" y="4591698"/>
            <a:ext cx="363165" cy="365760"/>
          </a:xfrm>
          <a:prstGeom prst="rect">
            <a:avLst/>
          </a:prstGeom>
        </p:spPr>
      </p:pic>
      <p:sp>
        <p:nvSpPr>
          <p:cNvPr id="203" name="Oval 202"/>
          <p:cNvSpPr/>
          <p:nvPr/>
        </p:nvSpPr>
        <p:spPr>
          <a:xfrm>
            <a:off x="9807872" y="4720291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04" name="Right Arrow 203"/>
          <p:cNvSpPr/>
          <p:nvPr/>
        </p:nvSpPr>
        <p:spPr>
          <a:xfrm>
            <a:off x="10147115" y="4747146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9732432" y="4686196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kern="0" dirty="0">
                <a:solidFill>
                  <a:srgbClr val="FFFFFF"/>
                </a:solidFill>
                <a:cs typeface="Arial"/>
                <a:sym typeface="Arial"/>
              </a:rPr>
              <a:t>15</a:t>
            </a:r>
          </a:p>
        </p:txBody>
      </p:sp>
      <p:sp>
        <p:nvSpPr>
          <p:cNvPr id="206" name="Shape 164"/>
          <p:cNvSpPr/>
          <p:nvPr/>
        </p:nvSpPr>
        <p:spPr>
          <a:xfrm>
            <a:off x="10417756" y="4660046"/>
            <a:ext cx="292608" cy="292608"/>
          </a:xfrm>
          <a:prstGeom prst="ellipse">
            <a:avLst/>
          </a:prstGeom>
          <a:solidFill>
            <a:srgbClr val="F5468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10386719" y="4673706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kern="0" dirty="0">
                <a:solidFill>
                  <a:srgbClr val="FFFFFF"/>
                </a:solidFill>
                <a:cs typeface="Arial"/>
                <a:sym typeface="Arial"/>
              </a:rPr>
              <a:t>16</a:t>
            </a:r>
          </a:p>
        </p:txBody>
      </p:sp>
      <p:sp>
        <p:nvSpPr>
          <p:cNvPr id="42" name="Shape 164"/>
          <p:cNvSpPr/>
          <p:nvPr/>
        </p:nvSpPr>
        <p:spPr>
          <a:xfrm>
            <a:off x="236199" y="4554279"/>
            <a:ext cx="292608" cy="292608"/>
          </a:xfrm>
          <a:prstGeom prst="ellipse">
            <a:avLst/>
          </a:prstGeom>
          <a:solidFill>
            <a:srgbClr val="F3276C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6143" y="4560029"/>
            <a:ext cx="391974" cy="27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200" b="1">
                <a:solidFill>
                  <a:srgbClr val="FFFFFF"/>
                </a:solidFill>
                <a:latin typeface="Lato"/>
                <a:ea typeface="Lato"/>
                <a:cs typeface="Lato"/>
              </a:defRPr>
            </a:lvl1pPr>
          </a:lstStyle>
          <a:p>
            <a:r>
              <a:rPr lang="en-US" kern="0" dirty="0" smtClean="0">
                <a:sym typeface="Arial"/>
              </a:rPr>
              <a:t>11</a:t>
            </a:r>
            <a:endParaRPr lang="en-US" kern="0" dirty="0">
              <a:sym typeface="Arial"/>
            </a:endParaRPr>
          </a:p>
        </p:txBody>
      </p:sp>
      <p:pic>
        <p:nvPicPr>
          <p:cNvPr id="208" name="Picture 20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6755" y="4766417"/>
            <a:ext cx="363165" cy="365760"/>
          </a:xfrm>
          <a:prstGeom prst="rect">
            <a:avLst/>
          </a:prstGeom>
        </p:spPr>
      </p:pic>
      <p:sp>
        <p:nvSpPr>
          <p:cNvPr id="209" name="Oval 208"/>
          <p:cNvSpPr/>
          <p:nvPr/>
        </p:nvSpPr>
        <p:spPr>
          <a:xfrm>
            <a:off x="4340912" y="4895010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5</a:t>
            </a:r>
          </a:p>
        </p:txBody>
      </p:sp>
      <p:sp>
        <p:nvSpPr>
          <p:cNvPr id="210" name="Shape 164"/>
          <p:cNvSpPr/>
          <p:nvPr/>
        </p:nvSpPr>
        <p:spPr>
          <a:xfrm>
            <a:off x="4958793" y="4839569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6</a:t>
            </a:r>
          </a:p>
        </p:txBody>
      </p:sp>
      <p:sp>
        <p:nvSpPr>
          <p:cNvPr id="211" name="Right Arrow 210"/>
          <p:cNvSpPr/>
          <p:nvPr/>
        </p:nvSpPr>
        <p:spPr>
          <a:xfrm>
            <a:off x="4680155" y="4921865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212" name="Picture 2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289" y="4835106"/>
            <a:ext cx="363165" cy="365760"/>
          </a:xfrm>
          <a:prstGeom prst="rect">
            <a:avLst/>
          </a:prstGeom>
        </p:spPr>
      </p:pic>
      <p:sp>
        <p:nvSpPr>
          <p:cNvPr id="213" name="Oval 212"/>
          <p:cNvSpPr/>
          <p:nvPr/>
        </p:nvSpPr>
        <p:spPr>
          <a:xfrm>
            <a:off x="5694446" y="4963699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5</a:t>
            </a:r>
          </a:p>
        </p:txBody>
      </p:sp>
      <p:sp>
        <p:nvSpPr>
          <p:cNvPr id="214" name="Shape 164"/>
          <p:cNvSpPr/>
          <p:nvPr/>
        </p:nvSpPr>
        <p:spPr>
          <a:xfrm>
            <a:off x="6312327" y="4908258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6</a:t>
            </a:r>
          </a:p>
        </p:txBody>
      </p:sp>
      <p:sp>
        <p:nvSpPr>
          <p:cNvPr id="215" name="Right Arrow 214"/>
          <p:cNvSpPr/>
          <p:nvPr/>
        </p:nvSpPr>
        <p:spPr>
          <a:xfrm>
            <a:off x="6033689" y="4990554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9711" y="5190635"/>
            <a:ext cx="363165" cy="365760"/>
          </a:xfrm>
          <a:prstGeom prst="rect">
            <a:avLst/>
          </a:prstGeom>
        </p:spPr>
      </p:pic>
      <p:sp>
        <p:nvSpPr>
          <p:cNvPr id="217" name="Oval 216"/>
          <p:cNvSpPr/>
          <p:nvPr/>
        </p:nvSpPr>
        <p:spPr>
          <a:xfrm>
            <a:off x="5693868" y="5319228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5</a:t>
            </a:r>
          </a:p>
        </p:txBody>
      </p:sp>
      <p:sp>
        <p:nvSpPr>
          <p:cNvPr id="218" name="Shape 164"/>
          <p:cNvSpPr/>
          <p:nvPr/>
        </p:nvSpPr>
        <p:spPr>
          <a:xfrm>
            <a:off x="6311749" y="5263787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7</a:t>
            </a:r>
          </a:p>
        </p:txBody>
      </p:sp>
      <p:sp>
        <p:nvSpPr>
          <p:cNvPr id="219" name="Right Arrow 218"/>
          <p:cNvSpPr/>
          <p:nvPr/>
        </p:nvSpPr>
        <p:spPr>
          <a:xfrm>
            <a:off x="6033111" y="5346083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220" name="Picture 2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9711" y="5618903"/>
            <a:ext cx="363165" cy="365760"/>
          </a:xfrm>
          <a:prstGeom prst="rect">
            <a:avLst/>
          </a:prstGeom>
        </p:spPr>
      </p:pic>
      <p:sp>
        <p:nvSpPr>
          <p:cNvPr id="221" name="Oval 220"/>
          <p:cNvSpPr/>
          <p:nvPr/>
        </p:nvSpPr>
        <p:spPr>
          <a:xfrm>
            <a:off x="5693868" y="5747496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6</a:t>
            </a:r>
          </a:p>
        </p:txBody>
      </p:sp>
      <p:sp>
        <p:nvSpPr>
          <p:cNvPr id="222" name="Shape 164"/>
          <p:cNvSpPr/>
          <p:nvPr/>
        </p:nvSpPr>
        <p:spPr>
          <a:xfrm>
            <a:off x="6311749" y="5692055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7</a:t>
            </a:r>
          </a:p>
        </p:txBody>
      </p:sp>
      <p:sp>
        <p:nvSpPr>
          <p:cNvPr id="223" name="Right Arrow 222"/>
          <p:cNvSpPr/>
          <p:nvPr/>
        </p:nvSpPr>
        <p:spPr>
          <a:xfrm>
            <a:off x="6033111" y="5774351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224" name="Picture 2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4774" y="4848713"/>
            <a:ext cx="363165" cy="365760"/>
          </a:xfrm>
          <a:prstGeom prst="rect">
            <a:avLst/>
          </a:prstGeom>
        </p:spPr>
      </p:pic>
      <p:sp>
        <p:nvSpPr>
          <p:cNvPr id="225" name="Oval 224"/>
          <p:cNvSpPr/>
          <p:nvPr/>
        </p:nvSpPr>
        <p:spPr>
          <a:xfrm>
            <a:off x="6938931" y="4977306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9</a:t>
            </a:r>
          </a:p>
        </p:txBody>
      </p:sp>
      <p:sp>
        <p:nvSpPr>
          <p:cNvPr id="227" name="Right Arrow 226"/>
          <p:cNvSpPr/>
          <p:nvPr/>
        </p:nvSpPr>
        <p:spPr>
          <a:xfrm>
            <a:off x="7278174" y="5004161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28" name="Shape 164"/>
          <p:cNvSpPr/>
          <p:nvPr/>
        </p:nvSpPr>
        <p:spPr>
          <a:xfrm>
            <a:off x="7555642" y="4909735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7510506" y="4914251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kern="0" dirty="0">
                <a:solidFill>
                  <a:srgbClr val="FFFFFF"/>
                </a:solidFill>
                <a:cs typeface="Arial"/>
                <a:sym typeface="Arial"/>
              </a:rPr>
              <a:t>10</a:t>
            </a:r>
          </a:p>
        </p:txBody>
      </p:sp>
      <p:pic>
        <p:nvPicPr>
          <p:cNvPr id="226" name="Picture 2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2680" y="4881421"/>
            <a:ext cx="363165" cy="365760"/>
          </a:xfrm>
          <a:prstGeom prst="rect">
            <a:avLst/>
          </a:prstGeom>
        </p:spPr>
      </p:pic>
      <p:sp>
        <p:nvSpPr>
          <p:cNvPr id="230" name="Oval 229"/>
          <p:cNvSpPr/>
          <p:nvPr/>
        </p:nvSpPr>
        <p:spPr>
          <a:xfrm>
            <a:off x="8246837" y="5010014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rgbClr val="FFFFFF"/>
                </a:solidFill>
                <a:sym typeface="Arial"/>
              </a:rPr>
              <a:t>9</a:t>
            </a:r>
          </a:p>
        </p:txBody>
      </p:sp>
      <p:sp>
        <p:nvSpPr>
          <p:cNvPr id="231" name="Right Arrow 230"/>
          <p:cNvSpPr/>
          <p:nvPr/>
        </p:nvSpPr>
        <p:spPr>
          <a:xfrm>
            <a:off x="8586080" y="5036869"/>
            <a:ext cx="201168" cy="128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32" name="Shape 164"/>
          <p:cNvSpPr/>
          <p:nvPr/>
        </p:nvSpPr>
        <p:spPr>
          <a:xfrm>
            <a:off x="8863548" y="4942443"/>
            <a:ext cx="292608" cy="292608"/>
          </a:xfrm>
          <a:prstGeom prst="ellipse">
            <a:avLst/>
          </a:prstGeom>
          <a:solidFill>
            <a:srgbClr val="91D5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8818412" y="4946959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kern="0" dirty="0">
                <a:solidFill>
                  <a:srgbClr val="FFFFFF"/>
                </a:solidFill>
                <a:cs typeface="Arial"/>
                <a:sym typeface="Arial"/>
              </a:rPr>
              <a:t>10</a:t>
            </a:r>
          </a:p>
        </p:txBody>
      </p:sp>
      <p:sp>
        <p:nvSpPr>
          <p:cNvPr id="234" name="TextBox 233"/>
          <p:cNvSpPr txBox="1"/>
          <p:nvPr/>
        </p:nvSpPr>
        <p:spPr>
          <a:xfrm>
            <a:off x="327734" y="1242477"/>
            <a:ext cx="3682418" cy="307777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US" sz="1400" b="1" kern="0" dirty="0">
                <a:solidFill>
                  <a:srgbClr val="FFFFFF"/>
                </a:solidFill>
                <a:cs typeface="Arial"/>
                <a:sym typeface="Arial"/>
              </a:rPr>
              <a:t>Message Shuffling Phase [ Super step 0 ]</a:t>
            </a:r>
          </a:p>
        </p:txBody>
      </p:sp>
      <p:pic>
        <p:nvPicPr>
          <p:cNvPr id="235" name="Picture 2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7263" y="182437"/>
            <a:ext cx="3734737" cy="180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43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Straight Connector 124"/>
          <p:cNvCxnSpPr>
            <a:stCxn id="61" idx="2"/>
            <a:endCxn id="57" idx="0"/>
          </p:cNvCxnSpPr>
          <p:nvPr/>
        </p:nvCxnSpPr>
        <p:spPr>
          <a:xfrm>
            <a:off x="3441760" y="3531936"/>
            <a:ext cx="4921" cy="1044565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31" idx="4"/>
            <a:endCxn id="45" idx="0"/>
          </p:cNvCxnSpPr>
          <p:nvPr/>
        </p:nvCxnSpPr>
        <p:spPr>
          <a:xfrm flipH="1">
            <a:off x="761387" y="3553790"/>
            <a:ext cx="97349" cy="1026364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29" idx="4"/>
            <a:endCxn id="45" idx="0"/>
          </p:cNvCxnSpPr>
          <p:nvPr/>
        </p:nvCxnSpPr>
        <p:spPr>
          <a:xfrm>
            <a:off x="384542" y="3553790"/>
            <a:ext cx="376845" cy="1026364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35" idx="4"/>
            <a:endCxn id="45" idx="0"/>
          </p:cNvCxnSpPr>
          <p:nvPr/>
        </p:nvCxnSpPr>
        <p:spPr>
          <a:xfrm flipH="1">
            <a:off x="761387" y="3553790"/>
            <a:ext cx="573619" cy="1026364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33" idx="4"/>
            <a:endCxn id="54" idx="0"/>
          </p:cNvCxnSpPr>
          <p:nvPr/>
        </p:nvCxnSpPr>
        <p:spPr>
          <a:xfrm flipH="1">
            <a:off x="2812729" y="3547088"/>
            <a:ext cx="226686" cy="1035783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61" idx="2"/>
            <a:endCxn id="53" idx="0"/>
          </p:cNvCxnSpPr>
          <p:nvPr/>
        </p:nvCxnSpPr>
        <p:spPr>
          <a:xfrm flipH="1">
            <a:off x="2814743" y="3531936"/>
            <a:ext cx="627017" cy="1044006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32" idx="4"/>
            <a:endCxn id="48" idx="0"/>
          </p:cNvCxnSpPr>
          <p:nvPr/>
        </p:nvCxnSpPr>
        <p:spPr>
          <a:xfrm flipH="1">
            <a:off x="1799706" y="3557268"/>
            <a:ext cx="764830" cy="1031491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0" y="420624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K-Partite Graph Summarization</a:t>
            </a:r>
          </a:p>
        </p:txBody>
      </p:sp>
      <p:sp>
        <p:nvSpPr>
          <p:cNvPr id="44" name="Shape 164"/>
          <p:cNvSpPr/>
          <p:nvPr/>
        </p:nvSpPr>
        <p:spPr>
          <a:xfrm>
            <a:off x="612968" y="4561381"/>
            <a:ext cx="292608" cy="292608"/>
          </a:xfrm>
          <a:prstGeom prst="ellipse">
            <a:avLst/>
          </a:prstGeom>
          <a:solidFill>
            <a:srgbClr val="F3276C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65400" y="4580154"/>
            <a:ext cx="391974" cy="27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200" b="1">
                <a:solidFill>
                  <a:srgbClr val="FFFFFF"/>
                </a:solidFill>
                <a:latin typeface="Lato"/>
                <a:ea typeface="Lato"/>
                <a:cs typeface="Lato"/>
              </a:defRPr>
            </a:lvl1pPr>
          </a:lstStyle>
          <a:p>
            <a:r>
              <a:rPr lang="en-US" kern="0" dirty="0" smtClean="0">
                <a:sym typeface="Arial"/>
              </a:rPr>
              <a:t>12</a:t>
            </a:r>
            <a:endParaRPr lang="en-US" kern="0" dirty="0">
              <a:sym typeface="Arial"/>
            </a:endParaRPr>
          </a:p>
        </p:txBody>
      </p:sp>
      <p:sp>
        <p:nvSpPr>
          <p:cNvPr id="47" name="Shape 164"/>
          <p:cNvSpPr/>
          <p:nvPr/>
        </p:nvSpPr>
        <p:spPr>
          <a:xfrm>
            <a:off x="1645057" y="4576644"/>
            <a:ext cx="292608" cy="292608"/>
          </a:xfrm>
          <a:prstGeom prst="ellipse">
            <a:avLst/>
          </a:prstGeom>
          <a:solidFill>
            <a:srgbClr val="F3276C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603719" y="4588759"/>
            <a:ext cx="391974" cy="27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200" b="1">
                <a:solidFill>
                  <a:srgbClr val="FFFFFF"/>
                </a:solidFill>
                <a:latin typeface="Lato"/>
                <a:ea typeface="Lato"/>
                <a:cs typeface="Lato"/>
              </a:defRPr>
            </a:lvl1pPr>
          </a:lstStyle>
          <a:p>
            <a:r>
              <a:rPr lang="en-US" kern="0" dirty="0" smtClean="0">
                <a:sym typeface="Arial"/>
              </a:rPr>
              <a:t>13</a:t>
            </a:r>
            <a:endParaRPr lang="en-US" kern="0" dirty="0">
              <a:sym typeface="Arial"/>
            </a:endParaRPr>
          </a:p>
        </p:txBody>
      </p:sp>
      <p:sp>
        <p:nvSpPr>
          <p:cNvPr id="53" name="Shape 164"/>
          <p:cNvSpPr/>
          <p:nvPr/>
        </p:nvSpPr>
        <p:spPr>
          <a:xfrm>
            <a:off x="2668439" y="4575942"/>
            <a:ext cx="292608" cy="292608"/>
          </a:xfrm>
          <a:prstGeom prst="ellipse">
            <a:avLst/>
          </a:prstGeom>
          <a:solidFill>
            <a:srgbClr val="F3276C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616742" y="4582871"/>
            <a:ext cx="391974" cy="27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200" b="1">
                <a:solidFill>
                  <a:srgbClr val="FFFFFF"/>
                </a:solidFill>
                <a:latin typeface="Lato"/>
                <a:ea typeface="Lato"/>
                <a:cs typeface="Lato"/>
              </a:defRPr>
            </a:lvl1pPr>
          </a:lstStyle>
          <a:p>
            <a:r>
              <a:rPr lang="en-US" kern="0" dirty="0" smtClean="0">
                <a:sym typeface="Arial"/>
              </a:rPr>
              <a:t>15</a:t>
            </a:r>
            <a:endParaRPr lang="en-US" kern="0" dirty="0">
              <a:sym typeface="Arial"/>
            </a:endParaRPr>
          </a:p>
        </p:txBody>
      </p:sp>
      <p:sp>
        <p:nvSpPr>
          <p:cNvPr id="56" name="Shape 164"/>
          <p:cNvSpPr/>
          <p:nvPr/>
        </p:nvSpPr>
        <p:spPr>
          <a:xfrm>
            <a:off x="3305576" y="4568134"/>
            <a:ext cx="292608" cy="292608"/>
          </a:xfrm>
          <a:prstGeom prst="ellipse">
            <a:avLst/>
          </a:prstGeom>
          <a:solidFill>
            <a:srgbClr val="F3276C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250694" y="4576501"/>
            <a:ext cx="391974" cy="27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200" b="1">
                <a:solidFill>
                  <a:srgbClr val="FFFFFF"/>
                </a:solidFill>
                <a:latin typeface="Lato"/>
                <a:ea typeface="Lato"/>
                <a:cs typeface="Lato"/>
              </a:defRPr>
            </a:lvl1pPr>
          </a:lstStyle>
          <a:p>
            <a:r>
              <a:rPr lang="en-US" kern="0" dirty="0" smtClean="0">
                <a:sym typeface="Arial"/>
              </a:rPr>
              <a:t>16</a:t>
            </a:r>
            <a:endParaRPr lang="en-US" kern="0" dirty="0">
              <a:sym typeface="Arial"/>
            </a:endParaRPr>
          </a:p>
        </p:txBody>
      </p:sp>
      <p:cxnSp>
        <p:nvCxnSpPr>
          <p:cNvPr id="73" name="Straight Connector 72"/>
          <p:cNvCxnSpPr>
            <a:endCxn id="29" idx="0"/>
          </p:cNvCxnSpPr>
          <p:nvPr/>
        </p:nvCxnSpPr>
        <p:spPr>
          <a:xfrm>
            <a:off x="384542" y="2261018"/>
            <a:ext cx="0" cy="1000164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endCxn id="31" idx="0"/>
          </p:cNvCxnSpPr>
          <p:nvPr/>
        </p:nvCxnSpPr>
        <p:spPr>
          <a:xfrm>
            <a:off x="384542" y="2261018"/>
            <a:ext cx="474194" cy="1000164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endCxn id="35" idx="0"/>
          </p:cNvCxnSpPr>
          <p:nvPr/>
        </p:nvCxnSpPr>
        <p:spPr>
          <a:xfrm>
            <a:off x="383504" y="2261018"/>
            <a:ext cx="951502" cy="1000164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20" idx="4"/>
            <a:endCxn id="29" idx="0"/>
          </p:cNvCxnSpPr>
          <p:nvPr/>
        </p:nvCxnSpPr>
        <p:spPr>
          <a:xfrm flipH="1">
            <a:off x="384542" y="2261018"/>
            <a:ext cx="563620" cy="1000164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20" idx="4"/>
            <a:endCxn id="35" idx="0"/>
          </p:cNvCxnSpPr>
          <p:nvPr/>
        </p:nvCxnSpPr>
        <p:spPr>
          <a:xfrm>
            <a:off x="948162" y="2261018"/>
            <a:ext cx="386844" cy="1000164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endCxn id="35" idx="0"/>
          </p:cNvCxnSpPr>
          <p:nvPr/>
        </p:nvCxnSpPr>
        <p:spPr>
          <a:xfrm flipH="1">
            <a:off x="1335006" y="2261018"/>
            <a:ext cx="630235" cy="1000164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22" idx="4"/>
            <a:endCxn id="32" idx="0"/>
          </p:cNvCxnSpPr>
          <p:nvPr/>
        </p:nvCxnSpPr>
        <p:spPr>
          <a:xfrm>
            <a:off x="1965241" y="2261018"/>
            <a:ext cx="599295" cy="1003642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22" idx="4"/>
            <a:endCxn id="33" idx="0"/>
          </p:cNvCxnSpPr>
          <p:nvPr/>
        </p:nvCxnSpPr>
        <p:spPr>
          <a:xfrm>
            <a:off x="1965241" y="2261018"/>
            <a:ext cx="1074174" cy="993462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24" idx="4"/>
            <a:endCxn id="32" idx="0"/>
          </p:cNvCxnSpPr>
          <p:nvPr/>
        </p:nvCxnSpPr>
        <p:spPr>
          <a:xfrm>
            <a:off x="2528861" y="2261018"/>
            <a:ext cx="35675" cy="1003642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24" idx="4"/>
            <a:endCxn id="33" idx="0"/>
          </p:cNvCxnSpPr>
          <p:nvPr/>
        </p:nvCxnSpPr>
        <p:spPr>
          <a:xfrm>
            <a:off x="2528861" y="2261018"/>
            <a:ext cx="510554" cy="993462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24" idx="4"/>
            <a:endCxn id="61" idx="0"/>
          </p:cNvCxnSpPr>
          <p:nvPr/>
        </p:nvCxnSpPr>
        <p:spPr>
          <a:xfrm>
            <a:off x="2528861" y="2261018"/>
            <a:ext cx="912899" cy="993919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28" idx="4"/>
            <a:endCxn id="61" idx="0"/>
          </p:cNvCxnSpPr>
          <p:nvPr/>
        </p:nvCxnSpPr>
        <p:spPr>
          <a:xfrm flipH="1">
            <a:off x="3441760" y="2261018"/>
            <a:ext cx="10015" cy="993919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29" idx="4"/>
            <a:endCxn id="2" idx="0"/>
          </p:cNvCxnSpPr>
          <p:nvPr/>
        </p:nvCxnSpPr>
        <p:spPr>
          <a:xfrm flipH="1">
            <a:off x="382130" y="3553790"/>
            <a:ext cx="2412" cy="1006239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31" idx="4"/>
            <a:endCxn id="2" idx="0"/>
          </p:cNvCxnSpPr>
          <p:nvPr/>
        </p:nvCxnSpPr>
        <p:spPr>
          <a:xfrm flipH="1">
            <a:off x="382130" y="3553790"/>
            <a:ext cx="476606" cy="1006239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32" idx="4"/>
            <a:endCxn id="51" idx="0"/>
          </p:cNvCxnSpPr>
          <p:nvPr/>
        </p:nvCxnSpPr>
        <p:spPr>
          <a:xfrm flipH="1">
            <a:off x="2402766" y="3557268"/>
            <a:ext cx="161770" cy="1043646"/>
          </a:xfrm>
          <a:prstGeom prst="line">
            <a:avLst/>
          </a:prstGeom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33" idx="4"/>
            <a:endCxn id="51" idx="0"/>
          </p:cNvCxnSpPr>
          <p:nvPr/>
        </p:nvCxnSpPr>
        <p:spPr>
          <a:xfrm flipH="1">
            <a:off x="2402766" y="3547088"/>
            <a:ext cx="636649" cy="1053826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61" idx="2"/>
            <a:endCxn id="51" idx="0"/>
          </p:cNvCxnSpPr>
          <p:nvPr/>
        </p:nvCxnSpPr>
        <p:spPr>
          <a:xfrm flipH="1">
            <a:off x="2402766" y="3531936"/>
            <a:ext cx="1038994" cy="1068978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hape 164"/>
          <p:cNvSpPr/>
          <p:nvPr/>
        </p:nvSpPr>
        <p:spPr>
          <a:xfrm>
            <a:off x="238238" y="1968410"/>
            <a:ext cx="292608" cy="292608"/>
          </a:xfrm>
          <a:prstGeom prst="ellipse">
            <a:avLst/>
          </a:prstGeom>
          <a:solidFill>
            <a:srgbClr val="FF9715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0</a:t>
            </a:r>
          </a:p>
        </p:txBody>
      </p:sp>
      <p:sp>
        <p:nvSpPr>
          <p:cNvPr id="20" name="Shape 164"/>
          <p:cNvSpPr/>
          <p:nvPr/>
        </p:nvSpPr>
        <p:spPr>
          <a:xfrm>
            <a:off x="801858" y="1968410"/>
            <a:ext cx="292608" cy="292608"/>
          </a:xfrm>
          <a:prstGeom prst="ellipse">
            <a:avLst/>
          </a:prstGeom>
          <a:solidFill>
            <a:srgbClr val="FF9715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</a:t>
            </a:r>
          </a:p>
        </p:txBody>
      </p:sp>
      <p:sp>
        <p:nvSpPr>
          <p:cNvPr id="22" name="Shape 164"/>
          <p:cNvSpPr/>
          <p:nvPr/>
        </p:nvSpPr>
        <p:spPr>
          <a:xfrm>
            <a:off x="1818937" y="1968410"/>
            <a:ext cx="292608" cy="292608"/>
          </a:xfrm>
          <a:prstGeom prst="ellipse">
            <a:avLst/>
          </a:prstGeom>
          <a:solidFill>
            <a:srgbClr val="FF9715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</a:t>
            </a:r>
          </a:p>
        </p:txBody>
      </p:sp>
      <p:sp>
        <p:nvSpPr>
          <p:cNvPr id="32" name="Shape 164"/>
          <p:cNvSpPr/>
          <p:nvPr/>
        </p:nvSpPr>
        <p:spPr>
          <a:xfrm>
            <a:off x="2418232" y="3264660"/>
            <a:ext cx="292608" cy="292608"/>
          </a:xfrm>
          <a:prstGeom prst="ellipse">
            <a:avLst/>
          </a:prstGeom>
          <a:solidFill>
            <a:srgbClr val="91D5FD"/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8</a:t>
            </a:r>
          </a:p>
        </p:txBody>
      </p:sp>
      <p:sp>
        <p:nvSpPr>
          <p:cNvPr id="33" name="Shape 164"/>
          <p:cNvSpPr/>
          <p:nvPr/>
        </p:nvSpPr>
        <p:spPr>
          <a:xfrm>
            <a:off x="2893111" y="3254480"/>
            <a:ext cx="292608" cy="292608"/>
          </a:xfrm>
          <a:prstGeom prst="ellipse">
            <a:avLst/>
          </a:prstGeom>
          <a:solidFill>
            <a:srgbClr val="91D5FD"/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9</a:t>
            </a:r>
          </a:p>
        </p:txBody>
      </p:sp>
      <p:sp>
        <p:nvSpPr>
          <p:cNvPr id="24" name="Shape 164"/>
          <p:cNvSpPr/>
          <p:nvPr/>
        </p:nvSpPr>
        <p:spPr>
          <a:xfrm>
            <a:off x="2382557" y="1968410"/>
            <a:ext cx="292608" cy="292608"/>
          </a:xfrm>
          <a:prstGeom prst="ellipse">
            <a:avLst/>
          </a:prstGeom>
          <a:solidFill>
            <a:srgbClr val="FF9715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3</a:t>
            </a:r>
          </a:p>
        </p:txBody>
      </p:sp>
      <p:sp>
        <p:nvSpPr>
          <p:cNvPr id="60" name="Shape 164"/>
          <p:cNvSpPr/>
          <p:nvPr/>
        </p:nvSpPr>
        <p:spPr>
          <a:xfrm>
            <a:off x="3305471" y="3246665"/>
            <a:ext cx="292608" cy="292608"/>
          </a:xfrm>
          <a:prstGeom prst="ellipse">
            <a:avLst/>
          </a:prstGeom>
          <a:solidFill>
            <a:srgbClr val="91D5FD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245773" y="3254937"/>
            <a:ext cx="391974" cy="27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200" b="1">
                <a:solidFill>
                  <a:srgbClr val="FFFFFF"/>
                </a:solidFill>
                <a:latin typeface="Lato"/>
                <a:ea typeface="Lato"/>
                <a:cs typeface="Lato"/>
              </a:defRPr>
            </a:lvl1pPr>
          </a:lstStyle>
          <a:p>
            <a:r>
              <a:rPr lang="en-US" kern="0" dirty="0" smtClean="0">
                <a:sym typeface="Arial"/>
              </a:rPr>
              <a:t>10</a:t>
            </a:r>
            <a:endParaRPr lang="en-US" kern="0" dirty="0">
              <a:sym typeface="Arial"/>
            </a:endParaRPr>
          </a:p>
        </p:txBody>
      </p:sp>
      <p:sp>
        <p:nvSpPr>
          <p:cNvPr id="28" name="Shape 164"/>
          <p:cNvSpPr/>
          <p:nvPr/>
        </p:nvSpPr>
        <p:spPr>
          <a:xfrm>
            <a:off x="3305471" y="1968410"/>
            <a:ext cx="292608" cy="292608"/>
          </a:xfrm>
          <a:prstGeom prst="ellipse">
            <a:avLst/>
          </a:prstGeom>
          <a:solidFill>
            <a:srgbClr val="FF9715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4</a:t>
            </a:r>
          </a:p>
        </p:txBody>
      </p:sp>
      <p:sp>
        <p:nvSpPr>
          <p:cNvPr id="29" name="Shape 164"/>
          <p:cNvSpPr/>
          <p:nvPr/>
        </p:nvSpPr>
        <p:spPr>
          <a:xfrm>
            <a:off x="238238" y="3261182"/>
            <a:ext cx="292608" cy="292608"/>
          </a:xfrm>
          <a:prstGeom prst="ellipse">
            <a:avLst/>
          </a:prstGeom>
          <a:solidFill>
            <a:srgbClr val="91D5FD"/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5</a:t>
            </a:r>
          </a:p>
        </p:txBody>
      </p:sp>
      <p:sp>
        <p:nvSpPr>
          <p:cNvPr id="31" name="Shape 164"/>
          <p:cNvSpPr/>
          <p:nvPr/>
        </p:nvSpPr>
        <p:spPr>
          <a:xfrm>
            <a:off x="712432" y="3261182"/>
            <a:ext cx="292608" cy="292608"/>
          </a:xfrm>
          <a:prstGeom prst="ellipse">
            <a:avLst/>
          </a:prstGeom>
          <a:solidFill>
            <a:srgbClr val="91D5FD"/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6</a:t>
            </a:r>
          </a:p>
        </p:txBody>
      </p:sp>
      <p:sp>
        <p:nvSpPr>
          <p:cNvPr id="35" name="Shape 164"/>
          <p:cNvSpPr/>
          <p:nvPr/>
        </p:nvSpPr>
        <p:spPr>
          <a:xfrm>
            <a:off x="1188702" y="3261182"/>
            <a:ext cx="292608" cy="292608"/>
          </a:xfrm>
          <a:prstGeom prst="ellipse">
            <a:avLst/>
          </a:prstGeom>
          <a:solidFill>
            <a:srgbClr val="91D5FD"/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7</a:t>
            </a:r>
          </a:p>
        </p:txBody>
      </p:sp>
      <p:sp>
        <p:nvSpPr>
          <p:cNvPr id="50" name="Shape 164"/>
          <p:cNvSpPr/>
          <p:nvPr/>
        </p:nvSpPr>
        <p:spPr>
          <a:xfrm>
            <a:off x="2266191" y="4593304"/>
            <a:ext cx="292608" cy="292608"/>
          </a:xfrm>
          <a:prstGeom prst="ellipse">
            <a:avLst/>
          </a:prstGeom>
          <a:solidFill>
            <a:srgbClr val="F3276C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206779" y="4600914"/>
            <a:ext cx="391974" cy="27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200" b="1">
                <a:solidFill>
                  <a:srgbClr val="FFFFFF"/>
                </a:solidFill>
                <a:latin typeface="Lato"/>
                <a:ea typeface="Lato"/>
                <a:cs typeface="Lato"/>
              </a:defRPr>
            </a:lvl1pPr>
          </a:lstStyle>
          <a:p>
            <a:r>
              <a:rPr lang="en-US" kern="0" dirty="0" smtClean="0">
                <a:sym typeface="Arial"/>
              </a:rPr>
              <a:t>14</a:t>
            </a:r>
            <a:endParaRPr lang="en-US" kern="0" dirty="0">
              <a:sym typeface="Arial"/>
            </a:endParaRPr>
          </a:p>
        </p:txBody>
      </p:sp>
      <p:sp>
        <p:nvSpPr>
          <p:cNvPr id="42" name="Shape 164"/>
          <p:cNvSpPr/>
          <p:nvPr/>
        </p:nvSpPr>
        <p:spPr>
          <a:xfrm>
            <a:off x="236199" y="4554279"/>
            <a:ext cx="292608" cy="292608"/>
          </a:xfrm>
          <a:prstGeom prst="ellipse">
            <a:avLst/>
          </a:prstGeom>
          <a:solidFill>
            <a:srgbClr val="F3276C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6143" y="4560029"/>
            <a:ext cx="391974" cy="27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200" b="1">
                <a:solidFill>
                  <a:srgbClr val="FFFFFF"/>
                </a:solidFill>
                <a:latin typeface="Lato"/>
                <a:ea typeface="Lato"/>
                <a:cs typeface="Lato"/>
              </a:defRPr>
            </a:lvl1pPr>
          </a:lstStyle>
          <a:p>
            <a:r>
              <a:rPr lang="en-US" kern="0" dirty="0" smtClean="0">
                <a:sym typeface="Arial"/>
              </a:rPr>
              <a:t>11</a:t>
            </a:r>
            <a:endParaRPr lang="en-US" kern="0" dirty="0">
              <a:sym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7734" y="1242477"/>
            <a:ext cx="3836307" cy="307777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US" sz="1400" b="1" kern="0" dirty="0">
                <a:solidFill>
                  <a:srgbClr val="FFFFFF"/>
                </a:solidFill>
                <a:cs typeface="Arial"/>
                <a:sym typeface="Arial"/>
              </a:rPr>
              <a:t>Compute Common Neighbors [ Algorithm ]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8512" y="1331036"/>
            <a:ext cx="68580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03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Straight Connector 124"/>
          <p:cNvCxnSpPr>
            <a:stCxn id="61" idx="2"/>
            <a:endCxn id="57" idx="0"/>
          </p:cNvCxnSpPr>
          <p:nvPr/>
        </p:nvCxnSpPr>
        <p:spPr>
          <a:xfrm>
            <a:off x="3441760" y="3531936"/>
            <a:ext cx="4921" cy="1044565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31" idx="4"/>
            <a:endCxn id="45" idx="0"/>
          </p:cNvCxnSpPr>
          <p:nvPr/>
        </p:nvCxnSpPr>
        <p:spPr>
          <a:xfrm flipH="1">
            <a:off x="761387" y="3553790"/>
            <a:ext cx="97349" cy="1026364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29" idx="4"/>
            <a:endCxn id="45" idx="0"/>
          </p:cNvCxnSpPr>
          <p:nvPr/>
        </p:nvCxnSpPr>
        <p:spPr>
          <a:xfrm>
            <a:off x="384542" y="3553790"/>
            <a:ext cx="376845" cy="1026364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35" idx="4"/>
            <a:endCxn id="45" idx="0"/>
          </p:cNvCxnSpPr>
          <p:nvPr/>
        </p:nvCxnSpPr>
        <p:spPr>
          <a:xfrm flipH="1">
            <a:off x="761387" y="3553790"/>
            <a:ext cx="573619" cy="1026364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33" idx="4"/>
            <a:endCxn id="54" idx="0"/>
          </p:cNvCxnSpPr>
          <p:nvPr/>
        </p:nvCxnSpPr>
        <p:spPr>
          <a:xfrm flipH="1">
            <a:off x="2812729" y="3547088"/>
            <a:ext cx="226686" cy="1035783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61" idx="2"/>
            <a:endCxn id="53" idx="0"/>
          </p:cNvCxnSpPr>
          <p:nvPr/>
        </p:nvCxnSpPr>
        <p:spPr>
          <a:xfrm flipH="1">
            <a:off x="2814743" y="3531936"/>
            <a:ext cx="627017" cy="1044006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32" idx="4"/>
            <a:endCxn id="48" idx="0"/>
          </p:cNvCxnSpPr>
          <p:nvPr/>
        </p:nvCxnSpPr>
        <p:spPr>
          <a:xfrm flipH="1">
            <a:off x="1799706" y="3557268"/>
            <a:ext cx="764830" cy="1031491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0" y="420624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K-Partite Graph Summarization</a:t>
            </a:r>
          </a:p>
        </p:txBody>
      </p:sp>
      <p:sp>
        <p:nvSpPr>
          <p:cNvPr id="44" name="Shape 164"/>
          <p:cNvSpPr/>
          <p:nvPr/>
        </p:nvSpPr>
        <p:spPr>
          <a:xfrm>
            <a:off x="612968" y="4561381"/>
            <a:ext cx="292608" cy="292608"/>
          </a:xfrm>
          <a:prstGeom prst="ellipse">
            <a:avLst/>
          </a:prstGeom>
          <a:solidFill>
            <a:srgbClr val="F3276C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65400" y="4580154"/>
            <a:ext cx="391974" cy="27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200" b="1">
                <a:solidFill>
                  <a:srgbClr val="FFFFFF"/>
                </a:solidFill>
                <a:latin typeface="Lato"/>
                <a:ea typeface="Lato"/>
                <a:cs typeface="Lato"/>
              </a:defRPr>
            </a:lvl1pPr>
          </a:lstStyle>
          <a:p>
            <a:r>
              <a:rPr lang="en-US" kern="0" dirty="0" smtClean="0">
                <a:sym typeface="Arial"/>
              </a:rPr>
              <a:t>12</a:t>
            </a:r>
            <a:endParaRPr lang="en-US" kern="0" dirty="0">
              <a:sym typeface="Arial"/>
            </a:endParaRPr>
          </a:p>
        </p:txBody>
      </p:sp>
      <p:sp>
        <p:nvSpPr>
          <p:cNvPr id="47" name="Shape 164"/>
          <p:cNvSpPr/>
          <p:nvPr/>
        </p:nvSpPr>
        <p:spPr>
          <a:xfrm>
            <a:off x="1645057" y="4576644"/>
            <a:ext cx="292608" cy="292608"/>
          </a:xfrm>
          <a:prstGeom prst="ellipse">
            <a:avLst/>
          </a:prstGeom>
          <a:solidFill>
            <a:srgbClr val="F3276C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603719" y="4588759"/>
            <a:ext cx="391974" cy="27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200" b="1">
                <a:solidFill>
                  <a:srgbClr val="FFFFFF"/>
                </a:solidFill>
                <a:latin typeface="Lato"/>
                <a:ea typeface="Lato"/>
                <a:cs typeface="Lato"/>
              </a:defRPr>
            </a:lvl1pPr>
          </a:lstStyle>
          <a:p>
            <a:r>
              <a:rPr lang="en-US" kern="0" dirty="0" smtClean="0">
                <a:sym typeface="Arial"/>
              </a:rPr>
              <a:t>13</a:t>
            </a:r>
            <a:endParaRPr lang="en-US" kern="0" dirty="0">
              <a:sym typeface="Arial"/>
            </a:endParaRPr>
          </a:p>
        </p:txBody>
      </p:sp>
      <p:sp>
        <p:nvSpPr>
          <p:cNvPr id="53" name="Shape 164"/>
          <p:cNvSpPr/>
          <p:nvPr/>
        </p:nvSpPr>
        <p:spPr>
          <a:xfrm>
            <a:off x="2668439" y="4575942"/>
            <a:ext cx="292608" cy="292608"/>
          </a:xfrm>
          <a:prstGeom prst="ellipse">
            <a:avLst/>
          </a:prstGeom>
          <a:solidFill>
            <a:srgbClr val="F3276C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616742" y="4582871"/>
            <a:ext cx="391974" cy="27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200" b="1">
                <a:solidFill>
                  <a:srgbClr val="FFFFFF"/>
                </a:solidFill>
                <a:latin typeface="Lato"/>
                <a:ea typeface="Lato"/>
                <a:cs typeface="Lato"/>
              </a:defRPr>
            </a:lvl1pPr>
          </a:lstStyle>
          <a:p>
            <a:r>
              <a:rPr lang="en-US" kern="0" dirty="0" smtClean="0">
                <a:sym typeface="Arial"/>
              </a:rPr>
              <a:t>15</a:t>
            </a:r>
            <a:endParaRPr lang="en-US" kern="0" dirty="0">
              <a:sym typeface="Arial"/>
            </a:endParaRPr>
          </a:p>
        </p:txBody>
      </p:sp>
      <p:sp>
        <p:nvSpPr>
          <p:cNvPr id="56" name="Shape 164"/>
          <p:cNvSpPr/>
          <p:nvPr/>
        </p:nvSpPr>
        <p:spPr>
          <a:xfrm>
            <a:off x="3305576" y="4568134"/>
            <a:ext cx="292608" cy="292608"/>
          </a:xfrm>
          <a:prstGeom prst="ellipse">
            <a:avLst/>
          </a:prstGeom>
          <a:solidFill>
            <a:srgbClr val="F3276C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250694" y="4576501"/>
            <a:ext cx="391974" cy="27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200" b="1">
                <a:solidFill>
                  <a:srgbClr val="FFFFFF"/>
                </a:solidFill>
                <a:latin typeface="Lato"/>
                <a:ea typeface="Lato"/>
                <a:cs typeface="Lato"/>
              </a:defRPr>
            </a:lvl1pPr>
          </a:lstStyle>
          <a:p>
            <a:r>
              <a:rPr lang="en-US" kern="0" dirty="0" smtClean="0">
                <a:sym typeface="Arial"/>
              </a:rPr>
              <a:t>16</a:t>
            </a:r>
            <a:endParaRPr lang="en-US" kern="0" dirty="0">
              <a:sym typeface="Arial"/>
            </a:endParaRPr>
          </a:p>
        </p:txBody>
      </p:sp>
      <p:cxnSp>
        <p:nvCxnSpPr>
          <p:cNvPr id="73" name="Straight Connector 72"/>
          <p:cNvCxnSpPr>
            <a:endCxn id="29" idx="0"/>
          </p:cNvCxnSpPr>
          <p:nvPr/>
        </p:nvCxnSpPr>
        <p:spPr>
          <a:xfrm>
            <a:off x="384542" y="2261018"/>
            <a:ext cx="0" cy="1000164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endCxn id="31" idx="0"/>
          </p:cNvCxnSpPr>
          <p:nvPr/>
        </p:nvCxnSpPr>
        <p:spPr>
          <a:xfrm>
            <a:off x="384542" y="2261018"/>
            <a:ext cx="474194" cy="1000164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endCxn id="35" idx="0"/>
          </p:cNvCxnSpPr>
          <p:nvPr/>
        </p:nvCxnSpPr>
        <p:spPr>
          <a:xfrm>
            <a:off x="383504" y="2261018"/>
            <a:ext cx="951502" cy="1000164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20" idx="4"/>
            <a:endCxn id="29" idx="0"/>
          </p:cNvCxnSpPr>
          <p:nvPr/>
        </p:nvCxnSpPr>
        <p:spPr>
          <a:xfrm flipH="1">
            <a:off x="384542" y="2261018"/>
            <a:ext cx="563620" cy="1000164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20" idx="4"/>
            <a:endCxn id="35" idx="0"/>
          </p:cNvCxnSpPr>
          <p:nvPr/>
        </p:nvCxnSpPr>
        <p:spPr>
          <a:xfrm>
            <a:off x="948162" y="2261018"/>
            <a:ext cx="386844" cy="1000164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endCxn id="35" idx="0"/>
          </p:cNvCxnSpPr>
          <p:nvPr/>
        </p:nvCxnSpPr>
        <p:spPr>
          <a:xfrm flipH="1">
            <a:off x="1335006" y="2261018"/>
            <a:ext cx="630235" cy="1000164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22" idx="4"/>
            <a:endCxn id="32" idx="0"/>
          </p:cNvCxnSpPr>
          <p:nvPr/>
        </p:nvCxnSpPr>
        <p:spPr>
          <a:xfrm>
            <a:off x="1965241" y="2261018"/>
            <a:ext cx="599295" cy="1003642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22" idx="4"/>
            <a:endCxn id="33" idx="0"/>
          </p:cNvCxnSpPr>
          <p:nvPr/>
        </p:nvCxnSpPr>
        <p:spPr>
          <a:xfrm>
            <a:off x="1965241" y="2261018"/>
            <a:ext cx="1074174" cy="993462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24" idx="4"/>
            <a:endCxn id="32" idx="0"/>
          </p:cNvCxnSpPr>
          <p:nvPr/>
        </p:nvCxnSpPr>
        <p:spPr>
          <a:xfrm>
            <a:off x="2528861" y="2261018"/>
            <a:ext cx="35675" cy="1003642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24" idx="4"/>
            <a:endCxn id="33" idx="0"/>
          </p:cNvCxnSpPr>
          <p:nvPr/>
        </p:nvCxnSpPr>
        <p:spPr>
          <a:xfrm>
            <a:off x="2528861" y="2261018"/>
            <a:ext cx="510554" cy="993462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24" idx="4"/>
            <a:endCxn id="61" idx="0"/>
          </p:cNvCxnSpPr>
          <p:nvPr/>
        </p:nvCxnSpPr>
        <p:spPr>
          <a:xfrm>
            <a:off x="2528861" y="2261018"/>
            <a:ext cx="912899" cy="993919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28" idx="4"/>
            <a:endCxn id="61" idx="0"/>
          </p:cNvCxnSpPr>
          <p:nvPr/>
        </p:nvCxnSpPr>
        <p:spPr>
          <a:xfrm flipH="1">
            <a:off x="3441760" y="2261018"/>
            <a:ext cx="10015" cy="993919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29" idx="4"/>
            <a:endCxn id="2" idx="0"/>
          </p:cNvCxnSpPr>
          <p:nvPr/>
        </p:nvCxnSpPr>
        <p:spPr>
          <a:xfrm flipH="1">
            <a:off x="382130" y="3553790"/>
            <a:ext cx="2412" cy="1006239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31" idx="4"/>
            <a:endCxn id="2" idx="0"/>
          </p:cNvCxnSpPr>
          <p:nvPr/>
        </p:nvCxnSpPr>
        <p:spPr>
          <a:xfrm flipH="1">
            <a:off x="382130" y="3553790"/>
            <a:ext cx="476606" cy="1006239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32" idx="4"/>
            <a:endCxn id="51" idx="0"/>
          </p:cNvCxnSpPr>
          <p:nvPr/>
        </p:nvCxnSpPr>
        <p:spPr>
          <a:xfrm flipH="1">
            <a:off x="2402766" y="3557268"/>
            <a:ext cx="161770" cy="1043646"/>
          </a:xfrm>
          <a:prstGeom prst="line">
            <a:avLst/>
          </a:prstGeom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33" idx="4"/>
            <a:endCxn id="51" idx="0"/>
          </p:cNvCxnSpPr>
          <p:nvPr/>
        </p:nvCxnSpPr>
        <p:spPr>
          <a:xfrm flipH="1">
            <a:off x="2402766" y="3547088"/>
            <a:ext cx="636649" cy="1053826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61" idx="2"/>
            <a:endCxn id="51" idx="0"/>
          </p:cNvCxnSpPr>
          <p:nvPr/>
        </p:nvCxnSpPr>
        <p:spPr>
          <a:xfrm flipH="1">
            <a:off x="2402766" y="3531936"/>
            <a:ext cx="1038994" cy="1068978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hape 164"/>
          <p:cNvSpPr/>
          <p:nvPr/>
        </p:nvSpPr>
        <p:spPr>
          <a:xfrm>
            <a:off x="238238" y="1968410"/>
            <a:ext cx="292608" cy="292608"/>
          </a:xfrm>
          <a:prstGeom prst="ellipse">
            <a:avLst/>
          </a:prstGeom>
          <a:solidFill>
            <a:srgbClr val="FF9715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0</a:t>
            </a:r>
          </a:p>
        </p:txBody>
      </p:sp>
      <p:sp>
        <p:nvSpPr>
          <p:cNvPr id="20" name="Shape 164"/>
          <p:cNvSpPr/>
          <p:nvPr/>
        </p:nvSpPr>
        <p:spPr>
          <a:xfrm>
            <a:off x="801858" y="1968410"/>
            <a:ext cx="292608" cy="292608"/>
          </a:xfrm>
          <a:prstGeom prst="ellipse">
            <a:avLst/>
          </a:prstGeom>
          <a:solidFill>
            <a:srgbClr val="FF9715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</a:t>
            </a:r>
          </a:p>
        </p:txBody>
      </p:sp>
      <p:sp>
        <p:nvSpPr>
          <p:cNvPr id="22" name="Shape 164"/>
          <p:cNvSpPr/>
          <p:nvPr/>
        </p:nvSpPr>
        <p:spPr>
          <a:xfrm>
            <a:off x="1818937" y="1968410"/>
            <a:ext cx="292608" cy="292608"/>
          </a:xfrm>
          <a:prstGeom prst="ellipse">
            <a:avLst/>
          </a:prstGeom>
          <a:solidFill>
            <a:srgbClr val="FF9715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</a:t>
            </a:r>
          </a:p>
        </p:txBody>
      </p:sp>
      <p:sp>
        <p:nvSpPr>
          <p:cNvPr id="32" name="Shape 164"/>
          <p:cNvSpPr/>
          <p:nvPr/>
        </p:nvSpPr>
        <p:spPr>
          <a:xfrm>
            <a:off x="2418232" y="3264660"/>
            <a:ext cx="292608" cy="292608"/>
          </a:xfrm>
          <a:prstGeom prst="ellipse">
            <a:avLst/>
          </a:prstGeom>
          <a:solidFill>
            <a:srgbClr val="91D5FD"/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8</a:t>
            </a:r>
          </a:p>
        </p:txBody>
      </p:sp>
      <p:sp>
        <p:nvSpPr>
          <p:cNvPr id="33" name="Shape 164"/>
          <p:cNvSpPr/>
          <p:nvPr/>
        </p:nvSpPr>
        <p:spPr>
          <a:xfrm>
            <a:off x="2893111" y="3254480"/>
            <a:ext cx="292608" cy="292608"/>
          </a:xfrm>
          <a:prstGeom prst="ellipse">
            <a:avLst/>
          </a:prstGeom>
          <a:solidFill>
            <a:srgbClr val="91D5FD"/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9</a:t>
            </a:r>
          </a:p>
        </p:txBody>
      </p:sp>
      <p:sp>
        <p:nvSpPr>
          <p:cNvPr id="24" name="Shape 164"/>
          <p:cNvSpPr/>
          <p:nvPr/>
        </p:nvSpPr>
        <p:spPr>
          <a:xfrm>
            <a:off x="2382557" y="1968410"/>
            <a:ext cx="292608" cy="292608"/>
          </a:xfrm>
          <a:prstGeom prst="ellipse">
            <a:avLst/>
          </a:prstGeom>
          <a:solidFill>
            <a:srgbClr val="FF9715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3</a:t>
            </a:r>
          </a:p>
        </p:txBody>
      </p:sp>
      <p:sp>
        <p:nvSpPr>
          <p:cNvPr id="60" name="Shape 164"/>
          <p:cNvSpPr/>
          <p:nvPr/>
        </p:nvSpPr>
        <p:spPr>
          <a:xfrm>
            <a:off x="3305471" y="3246665"/>
            <a:ext cx="292608" cy="292608"/>
          </a:xfrm>
          <a:prstGeom prst="ellipse">
            <a:avLst/>
          </a:prstGeom>
          <a:solidFill>
            <a:srgbClr val="91D5FD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245773" y="3254937"/>
            <a:ext cx="391974" cy="27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200" b="1">
                <a:solidFill>
                  <a:srgbClr val="FFFFFF"/>
                </a:solidFill>
                <a:latin typeface="Lato"/>
                <a:ea typeface="Lato"/>
                <a:cs typeface="Lato"/>
              </a:defRPr>
            </a:lvl1pPr>
          </a:lstStyle>
          <a:p>
            <a:r>
              <a:rPr lang="en-US" kern="0" dirty="0" smtClean="0">
                <a:sym typeface="Arial"/>
              </a:rPr>
              <a:t>10</a:t>
            </a:r>
            <a:endParaRPr lang="en-US" kern="0" dirty="0">
              <a:sym typeface="Arial"/>
            </a:endParaRPr>
          </a:p>
        </p:txBody>
      </p:sp>
      <p:sp>
        <p:nvSpPr>
          <p:cNvPr id="28" name="Shape 164"/>
          <p:cNvSpPr/>
          <p:nvPr/>
        </p:nvSpPr>
        <p:spPr>
          <a:xfrm>
            <a:off x="3305471" y="1968410"/>
            <a:ext cx="292608" cy="292608"/>
          </a:xfrm>
          <a:prstGeom prst="ellipse">
            <a:avLst/>
          </a:prstGeom>
          <a:solidFill>
            <a:srgbClr val="FF9715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4</a:t>
            </a:r>
          </a:p>
        </p:txBody>
      </p:sp>
      <p:sp>
        <p:nvSpPr>
          <p:cNvPr id="29" name="Shape 164"/>
          <p:cNvSpPr/>
          <p:nvPr/>
        </p:nvSpPr>
        <p:spPr>
          <a:xfrm>
            <a:off x="238238" y="3261182"/>
            <a:ext cx="292608" cy="292608"/>
          </a:xfrm>
          <a:prstGeom prst="ellipse">
            <a:avLst/>
          </a:prstGeom>
          <a:solidFill>
            <a:srgbClr val="91D5FD"/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5</a:t>
            </a:r>
          </a:p>
        </p:txBody>
      </p:sp>
      <p:sp>
        <p:nvSpPr>
          <p:cNvPr id="31" name="Shape 164"/>
          <p:cNvSpPr/>
          <p:nvPr/>
        </p:nvSpPr>
        <p:spPr>
          <a:xfrm>
            <a:off x="712432" y="3261182"/>
            <a:ext cx="292608" cy="292608"/>
          </a:xfrm>
          <a:prstGeom prst="ellipse">
            <a:avLst/>
          </a:prstGeom>
          <a:solidFill>
            <a:srgbClr val="91D5FD"/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6</a:t>
            </a:r>
          </a:p>
        </p:txBody>
      </p:sp>
      <p:sp>
        <p:nvSpPr>
          <p:cNvPr id="35" name="Shape 164"/>
          <p:cNvSpPr/>
          <p:nvPr/>
        </p:nvSpPr>
        <p:spPr>
          <a:xfrm>
            <a:off x="1188702" y="3261182"/>
            <a:ext cx="292608" cy="292608"/>
          </a:xfrm>
          <a:prstGeom prst="ellipse">
            <a:avLst/>
          </a:prstGeom>
          <a:solidFill>
            <a:srgbClr val="91D5FD"/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7</a:t>
            </a:r>
          </a:p>
        </p:txBody>
      </p:sp>
      <p:sp>
        <p:nvSpPr>
          <p:cNvPr id="50" name="Shape 164"/>
          <p:cNvSpPr/>
          <p:nvPr/>
        </p:nvSpPr>
        <p:spPr>
          <a:xfrm>
            <a:off x="2266191" y="4593304"/>
            <a:ext cx="292608" cy="292608"/>
          </a:xfrm>
          <a:prstGeom prst="ellipse">
            <a:avLst/>
          </a:prstGeom>
          <a:solidFill>
            <a:srgbClr val="F3276C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206779" y="4600914"/>
            <a:ext cx="391974" cy="27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200" b="1">
                <a:solidFill>
                  <a:srgbClr val="FFFFFF"/>
                </a:solidFill>
                <a:latin typeface="Lato"/>
                <a:ea typeface="Lato"/>
                <a:cs typeface="Lato"/>
              </a:defRPr>
            </a:lvl1pPr>
          </a:lstStyle>
          <a:p>
            <a:r>
              <a:rPr lang="en-US" kern="0" dirty="0" smtClean="0">
                <a:sym typeface="Arial"/>
              </a:rPr>
              <a:t>14</a:t>
            </a:r>
            <a:endParaRPr lang="en-US" kern="0" dirty="0">
              <a:sym typeface="Arial"/>
            </a:endParaRPr>
          </a:p>
        </p:txBody>
      </p:sp>
      <p:sp>
        <p:nvSpPr>
          <p:cNvPr id="42" name="Shape 164"/>
          <p:cNvSpPr/>
          <p:nvPr/>
        </p:nvSpPr>
        <p:spPr>
          <a:xfrm>
            <a:off x="236199" y="4554279"/>
            <a:ext cx="292608" cy="292608"/>
          </a:xfrm>
          <a:prstGeom prst="ellipse">
            <a:avLst/>
          </a:prstGeom>
          <a:solidFill>
            <a:srgbClr val="F3276C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6143" y="4560029"/>
            <a:ext cx="391974" cy="27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200" b="1">
                <a:solidFill>
                  <a:srgbClr val="FFFFFF"/>
                </a:solidFill>
                <a:latin typeface="Lato"/>
                <a:ea typeface="Lato"/>
                <a:cs typeface="Lato"/>
              </a:defRPr>
            </a:lvl1pPr>
          </a:lstStyle>
          <a:p>
            <a:r>
              <a:rPr lang="en-US" kern="0" dirty="0" smtClean="0">
                <a:sym typeface="Arial"/>
              </a:rPr>
              <a:t>11</a:t>
            </a:r>
            <a:endParaRPr lang="en-US" kern="0" dirty="0">
              <a:sym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7734" y="1242477"/>
            <a:ext cx="4063933" cy="307777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US" sz="1400" b="1" kern="0" dirty="0">
                <a:solidFill>
                  <a:srgbClr val="FFFFFF"/>
                </a:solidFill>
                <a:cs typeface="Arial"/>
                <a:sym typeface="Arial"/>
              </a:rPr>
              <a:t>Compute Common Neighbors [ Super step 1 ]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7512" y="295915"/>
            <a:ext cx="3634514" cy="22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6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Straight Connector 124"/>
          <p:cNvCxnSpPr>
            <a:stCxn id="61" idx="2"/>
            <a:endCxn id="57" idx="0"/>
          </p:cNvCxnSpPr>
          <p:nvPr/>
        </p:nvCxnSpPr>
        <p:spPr>
          <a:xfrm>
            <a:off x="3441760" y="3531936"/>
            <a:ext cx="4921" cy="1044565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31" idx="4"/>
            <a:endCxn id="45" idx="0"/>
          </p:cNvCxnSpPr>
          <p:nvPr/>
        </p:nvCxnSpPr>
        <p:spPr>
          <a:xfrm flipH="1">
            <a:off x="761387" y="3553790"/>
            <a:ext cx="97349" cy="1026364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29" idx="4"/>
            <a:endCxn id="45" idx="0"/>
          </p:cNvCxnSpPr>
          <p:nvPr/>
        </p:nvCxnSpPr>
        <p:spPr>
          <a:xfrm>
            <a:off x="384542" y="3553790"/>
            <a:ext cx="376845" cy="1026364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35" idx="4"/>
            <a:endCxn id="45" idx="0"/>
          </p:cNvCxnSpPr>
          <p:nvPr/>
        </p:nvCxnSpPr>
        <p:spPr>
          <a:xfrm flipH="1">
            <a:off x="761387" y="3553790"/>
            <a:ext cx="573619" cy="1026364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33" idx="4"/>
            <a:endCxn id="54" idx="0"/>
          </p:cNvCxnSpPr>
          <p:nvPr/>
        </p:nvCxnSpPr>
        <p:spPr>
          <a:xfrm flipH="1">
            <a:off x="2812729" y="3547088"/>
            <a:ext cx="226686" cy="1035783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61" idx="2"/>
            <a:endCxn id="53" idx="0"/>
          </p:cNvCxnSpPr>
          <p:nvPr/>
        </p:nvCxnSpPr>
        <p:spPr>
          <a:xfrm flipH="1">
            <a:off x="2814743" y="3531936"/>
            <a:ext cx="627017" cy="1044006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32" idx="4"/>
            <a:endCxn id="48" idx="0"/>
          </p:cNvCxnSpPr>
          <p:nvPr/>
        </p:nvCxnSpPr>
        <p:spPr>
          <a:xfrm flipH="1">
            <a:off x="1799706" y="3557268"/>
            <a:ext cx="764830" cy="1031491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0" y="420624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K-Partite Graph Summarization</a:t>
            </a:r>
          </a:p>
        </p:txBody>
      </p:sp>
      <p:sp>
        <p:nvSpPr>
          <p:cNvPr id="44" name="Shape 164"/>
          <p:cNvSpPr/>
          <p:nvPr/>
        </p:nvSpPr>
        <p:spPr>
          <a:xfrm>
            <a:off x="612968" y="4561381"/>
            <a:ext cx="292608" cy="292608"/>
          </a:xfrm>
          <a:prstGeom prst="ellipse">
            <a:avLst/>
          </a:prstGeom>
          <a:solidFill>
            <a:srgbClr val="F3276C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65400" y="4580154"/>
            <a:ext cx="391974" cy="27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200" b="1">
                <a:solidFill>
                  <a:srgbClr val="FFFFFF"/>
                </a:solidFill>
                <a:latin typeface="Lato"/>
                <a:ea typeface="Lato"/>
                <a:cs typeface="Lato"/>
              </a:defRPr>
            </a:lvl1pPr>
          </a:lstStyle>
          <a:p>
            <a:r>
              <a:rPr lang="en-US" kern="0" dirty="0" smtClean="0">
                <a:sym typeface="Arial"/>
              </a:rPr>
              <a:t>12</a:t>
            </a:r>
            <a:endParaRPr lang="en-US" kern="0" dirty="0">
              <a:sym typeface="Arial"/>
            </a:endParaRPr>
          </a:p>
        </p:txBody>
      </p:sp>
      <p:sp>
        <p:nvSpPr>
          <p:cNvPr id="47" name="Shape 164"/>
          <p:cNvSpPr/>
          <p:nvPr/>
        </p:nvSpPr>
        <p:spPr>
          <a:xfrm>
            <a:off x="1645057" y="4576644"/>
            <a:ext cx="292608" cy="292608"/>
          </a:xfrm>
          <a:prstGeom prst="ellipse">
            <a:avLst/>
          </a:prstGeom>
          <a:solidFill>
            <a:srgbClr val="F3276C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603719" y="4588759"/>
            <a:ext cx="391974" cy="27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200" b="1">
                <a:solidFill>
                  <a:srgbClr val="FFFFFF"/>
                </a:solidFill>
                <a:latin typeface="Lato"/>
                <a:ea typeface="Lato"/>
                <a:cs typeface="Lato"/>
              </a:defRPr>
            </a:lvl1pPr>
          </a:lstStyle>
          <a:p>
            <a:r>
              <a:rPr lang="en-US" kern="0" dirty="0" smtClean="0">
                <a:sym typeface="Arial"/>
              </a:rPr>
              <a:t>13</a:t>
            </a:r>
            <a:endParaRPr lang="en-US" kern="0" dirty="0">
              <a:sym typeface="Arial"/>
            </a:endParaRPr>
          </a:p>
        </p:txBody>
      </p:sp>
      <p:sp>
        <p:nvSpPr>
          <p:cNvPr id="53" name="Shape 164"/>
          <p:cNvSpPr/>
          <p:nvPr/>
        </p:nvSpPr>
        <p:spPr>
          <a:xfrm>
            <a:off x="2668439" y="4575942"/>
            <a:ext cx="292608" cy="292608"/>
          </a:xfrm>
          <a:prstGeom prst="ellipse">
            <a:avLst/>
          </a:prstGeom>
          <a:solidFill>
            <a:srgbClr val="F3276C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616742" y="4582871"/>
            <a:ext cx="391974" cy="27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200" b="1">
                <a:solidFill>
                  <a:srgbClr val="FFFFFF"/>
                </a:solidFill>
                <a:latin typeface="Lato"/>
                <a:ea typeface="Lato"/>
                <a:cs typeface="Lato"/>
              </a:defRPr>
            </a:lvl1pPr>
          </a:lstStyle>
          <a:p>
            <a:r>
              <a:rPr lang="en-US" kern="0" dirty="0" smtClean="0">
                <a:sym typeface="Arial"/>
              </a:rPr>
              <a:t>15</a:t>
            </a:r>
            <a:endParaRPr lang="en-US" kern="0" dirty="0">
              <a:sym typeface="Arial"/>
            </a:endParaRPr>
          </a:p>
        </p:txBody>
      </p:sp>
      <p:sp>
        <p:nvSpPr>
          <p:cNvPr id="56" name="Shape 164"/>
          <p:cNvSpPr/>
          <p:nvPr/>
        </p:nvSpPr>
        <p:spPr>
          <a:xfrm>
            <a:off x="3305576" y="4568134"/>
            <a:ext cx="292608" cy="292608"/>
          </a:xfrm>
          <a:prstGeom prst="ellipse">
            <a:avLst/>
          </a:prstGeom>
          <a:solidFill>
            <a:srgbClr val="F3276C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250694" y="4576501"/>
            <a:ext cx="391974" cy="27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200" b="1">
                <a:solidFill>
                  <a:srgbClr val="FFFFFF"/>
                </a:solidFill>
                <a:latin typeface="Lato"/>
                <a:ea typeface="Lato"/>
                <a:cs typeface="Lato"/>
              </a:defRPr>
            </a:lvl1pPr>
          </a:lstStyle>
          <a:p>
            <a:r>
              <a:rPr lang="en-US" kern="0" dirty="0" smtClean="0">
                <a:sym typeface="Arial"/>
              </a:rPr>
              <a:t>16</a:t>
            </a:r>
            <a:endParaRPr lang="en-US" kern="0" dirty="0">
              <a:sym typeface="Arial"/>
            </a:endParaRPr>
          </a:p>
        </p:txBody>
      </p:sp>
      <p:cxnSp>
        <p:nvCxnSpPr>
          <p:cNvPr id="73" name="Straight Connector 72"/>
          <p:cNvCxnSpPr>
            <a:endCxn id="29" idx="0"/>
          </p:cNvCxnSpPr>
          <p:nvPr/>
        </p:nvCxnSpPr>
        <p:spPr>
          <a:xfrm>
            <a:off x="384542" y="2261018"/>
            <a:ext cx="0" cy="1000164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endCxn id="31" idx="0"/>
          </p:cNvCxnSpPr>
          <p:nvPr/>
        </p:nvCxnSpPr>
        <p:spPr>
          <a:xfrm>
            <a:off x="384542" y="2261018"/>
            <a:ext cx="474194" cy="1000164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endCxn id="35" idx="0"/>
          </p:cNvCxnSpPr>
          <p:nvPr/>
        </p:nvCxnSpPr>
        <p:spPr>
          <a:xfrm>
            <a:off x="383504" y="2261018"/>
            <a:ext cx="951502" cy="1000164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20" idx="4"/>
            <a:endCxn id="29" idx="0"/>
          </p:cNvCxnSpPr>
          <p:nvPr/>
        </p:nvCxnSpPr>
        <p:spPr>
          <a:xfrm flipH="1">
            <a:off x="384542" y="2261018"/>
            <a:ext cx="563620" cy="1000164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20" idx="4"/>
            <a:endCxn id="35" idx="0"/>
          </p:cNvCxnSpPr>
          <p:nvPr/>
        </p:nvCxnSpPr>
        <p:spPr>
          <a:xfrm>
            <a:off x="948162" y="2261018"/>
            <a:ext cx="386844" cy="1000164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endCxn id="35" idx="0"/>
          </p:cNvCxnSpPr>
          <p:nvPr/>
        </p:nvCxnSpPr>
        <p:spPr>
          <a:xfrm flipH="1">
            <a:off x="1335006" y="2261018"/>
            <a:ext cx="630235" cy="1000164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22" idx="4"/>
            <a:endCxn id="32" idx="0"/>
          </p:cNvCxnSpPr>
          <p:nvPr/>
        </p:nvCxnSpPr>
        <p:spPr>
          <a:xfrm>
            <a:off x="1965241" y="2261018"/>
            <a:ext cx="599295" cy="1003642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22" idx="4"/>
            <a:endCxn id="33" idx="0"/>
          </p:cNvCxnSpPr>
          <p:nvPr/>
        </p:nvCxnSpPr>
        <p:spPr>
          <a:xfrm>
            <a:off x="1965241" y="2261018"/>
            <a:ext cx="1074174" cy="993462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24" idx="4"/>
            <a:endCxn id="32" idx="0"/>
          </p:cNvCxnSpPr>
          <p:nvPr/>
        </p:nvCxnSpPr>
        <p:spPr>
          <a:xfrm>
            <a:off x="2528861" y="2261018"/>
            <a:ext cx="35675" cy="1003642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24" idx="4"/>
            <a:endCxn id="33" idx="0"/>
          </p:cNvCxnSpPr>
          <p:nvPr/>
        </p:nvCxnSpPr>
        <p:spPr>
          <a:xfrm>
            <a:off x="2528861" y="2261018"/>
            <a:ext cx="510554" cy="993462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24" idx="4"/>
            <a:endCxn id="61" idx="0"/>
          </p:cNvCxnSpPr>
          <p:nvPr/>
        </p:nvCxnSpPr>
        <p:spPr>
          <a:xfrm>
            <a:off x="2528861" y="2261018"/>
            <a:ext cx="912899" cy="993919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28" idx="4"/>
            <a:endCxn id="61" idx="0"/>
          </p:cNvCxnSpPr>
          <p:nvPr/>
        </p:nvCxnSpPr>
        <p:spPr>
          <a:xfrm flipH="1">
            <a:off x="3441760" y="2261018"/>
            <a:ext cx="10015" cy="993919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29" idx="4"/>
            <a:endCxn id="2" idx="0"/>
          </p:cNvCxnSpPr>
          <p:nvPr/>
        </p:nvCxnSpPr>
        <p:spPr>
          <a:xfrm flipH="1">
            <a:off x="382130" y="3553790"/>
            <a:ext cx="2412" cy="1006239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31" idx="4"/>
            <a:endCxn id="2" idx="0"/>
          </p:cNvCxnSpPr>
          <p:nvPr/>
        </p:nvCxnSpPr>
        <p:spPr>
          <a:xfrm flipH="1">
            <a:off x="382130" y="3553790"/>
            <a:ext cx="476606" cy="1006239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32" idx="4"/>
            <a:endCxn id="51" idx="0"/>
          </p:cNvCxnSpPr>
          <p:nvPr/>
        </p:nvCxnSpPr>
        <p:spPr>
          <a:xfrm flipH="1">
            <a:off x="2402766" y="3557268"/>
            <a:ext cx="161770" cy="1043646"/>
          </a:xfrm>
          <a:prstGeom prst="line">
            <a:avLst/>
          </a:prstGeom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33" idx="4"/>
            <a:endCxn id="51" idx="0"/>
          </p:cNvCxnSpPr>
          <p:nvPr/>
        </p:nvCxnSpPr>
        <p:spPr>
          <a:xfrm flipH="1">
            <a:off x="2402766" y="3547088"/>
            <a:ext cx="636649" cy="1053826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61" idx="2"/>
            <a:endCxn id="51" idx="0"/>
          </p:cNvCxnSpPr>
          <p:nvPr/>
        </p:nvCxnSpPr>
        <p:spPr>
          <a:xfrm flipH="1">
            <a:off x="2402766" y="3531936"/>
            <a:ext cx="1038994" cy="1068978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hape 164"/>
          <p:cNvSpPr/>
          <p:nvPr/>
        </p:nvSpPr>
        <p:spPr>
          <a:xfrm>
            <a:off x="238238" y="1968410"/>
            <a:ext cx="292608" cy="292608"/>
          </a:xfrm>
          <a:prstGeom prst="ellipse">
            <a:avLst/>
          </a:prstGeom>
          <a:solidFill>
            <a:srgbClr val="FF9715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0</a:t>
            </a:r>
          </a:p>
        </p:txBody>
      </p:sp>
      <p:sp>
        <p:nvSpPr>
          <p:cNvPr id="20" name="Shape 164"/>
          <p:cNvSpPr/>
          <p:nvPr/>
        </p:nvSpPr>
        <p:spPr>
          <a:xfrm>
            <a:off x="801858" y="1968410"/>
            <a:ext cx="292608" cy="292608"/>
          </a:xfrm>
          <a:prstGeom prst="ellipse">
            <a:avLst/>
          </a:prstGeom>
          <a:solidFill>
            <a:srgbClr val="FF9715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</a:t>
            </a:r>
          </a:p>
        </p:txBody>
      </p:sp>
      <p:sp>
        <p:nvSpPr>
          <p:cNvPr id="22" name="Shape 164"/>
          <p:cNvSpPr/>
          <p:nvPr/>
        </p:nvSpPr>
        <p:spPr>
          <a:xfrm>
            <a:off x="1818937" y="1968410"/>
            <a:ext cx="292608" cy="292608"/>
          </a:xfrm>
          <a:prstGeom prst="ellipse">
            <a:avLst/>
          </a:prstGeom>
          <a:solidFill>
            <a:srgbClr val="FF9715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</a:t>
            </a:r>
          </a:p>
        </p:txBody>
      </p:sp>
      <p:sp>
        <p:nvSpPr>
          <p:cNvPr id="32" name="Shape 164"/>
          <p:cNvSpPr/>
          <p:nvPr/>
        </p:nvSpPr>
        <p:spPr>
          <a:xfrm>
            <a:off x="2418232" y="3264660"/>
            <a:ext cx="292608" cy="292608"/>
          </a:xfrm>
          <a:prstGeom prst="ellipse">
            <a:avLst/>
          </a:prstGeom>
          <a:solidFill>
            <a:srgbClr val="91D5FD"/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8</a:t>
            </a:r>
          </a:p>
        </p:txBody>
      </p:sp>
      <p:sp>
        <p:nvSpPr>
          <p:cNvPr id="33" name="Shape 164"/>
          <p:cNvSpPr/>
          <p:nvPr/>
        </p:nvSpPr>
        <p:spPr>
          <a:xfrm>
            <a:off x="2893111" y="3254480"/>
            <a:ext cx="292608" cy="292608"/>
          </a:xfrm>
          <a:prstGeom prst="ellipse">
            <a:avLst/>
          </a:prstGeom>
          <a:solidFill>
            <a:srgbClr val="91D5FD"/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9</a:t>
            </a:r>
          </a:p>
        </p:txBody>
      </p:sp>
      <p:sp>
        <p:nvSpPr>
          <p:cNvPr id="24" name="Shape 164"/>
          <p:cNvSpPr/>
          <p:nvPr/>
        </p:nvSpPr>
        <p:spPr>
          <a:xfrm>
            <a:off x="2382557" y="1968410"/>
            <a:ext cx="292608" cy="292608"/>
          </a:xfrm>
          <a:prstGeom prst="ellipse">
            <a:avLst/>
          </a:prstGeom>
          <a:solidFill>
            <a:srgbClr val="FF9715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3</a:t>
            </a:r>
          </a:p>
        </p:txBody>
      </p:sp>
      <p:sp>
        <p:nvSpPr>
          <p:cNvPr id="60" name="Shape 164"/>
          <p:cNvSpPr/>
          <p:nvPr/>
        </p:nvSpPr>
        <p:spPr>
          <a:xfrm>
            <a:off x="3305471" y="3246665"/>
            <a:ext cx="292608" cy="292608"/>
          </a:xfrm>
          <a:prstGeom prst="ellipse">
            <a:avLst/>
          </a:prstGeom>
          <a:solidFill>
            <a:srgbClr val="91D5FD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245773" y="3254937"/>
            <a:ext cx="391974" cy="27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200" b="1">
                <a:solidFill>
                  <a:srgbClr val="FFFFFF"/>
                </a:solidFill>
                <a:latin typeface="Lato"/>
                <a:ea typeface="Lato"/>
                <a:cs typeface="Lato"/>
              </a:defRPr>
            </a:lvl1pPr>
          </a:lstStyle>
          <a:p>
            <a:r>
              <a:rPr lang="en-US" kern="0" dirty="0" smtClean="0">
                <a:sym typeface="Arial"/>
              </a:rPr>
              <a:t>10</a:t>
            </a:r>
            <a:endParaRPr lang="en-US" kern="0" dirty="0">
              <a:sym typeface="Arial"/>
            </a:endParaRPr>
          </a:p>
        </p:txBody>
      </p:sp>
      <p:sp>
        <p:nvSpPr>
          <p:cNvPr id="28" name="Shape 164"/>
          <p:cNvSpPr/>
          <p:nvPr/>
        </p:nvSpPr>
        <p:spPr>
          <a:xfrm>
            <a:off x="3305471" y="1968410"/>
            <a:ext cx="292608" cy="292608"/>
          </a:xfrm>
          <a:prstGeom prst="ellipse">
            <a:avLst/>
          </a:prstGeom>
          <a:solidFill>
            <a:srgbClr val="FF9715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4</a:t>
            </a:r>
          </a:p>
        </p:txBody>
      </p:sp>
      <p:sp>
        <p:nvSpPr>
          <p:cNvPr id="29" name="Shape 164"/>
          <p:cNvSpPr/>
          <p:nvPr/>
        </p:nvSpPr>
        <p:spPr>
          <a:xfrm>
            <a:off x="238238" y="3261182"/>
            <a:ext cx="292608" cy="292608"/>
          </a:xfrm>
          <a:prstGeom prst="ellipse">
            <a:avLst/>
          </a:prstGeom>
          <a:solidFill>
            <a:srgbClr val="91D5FD"/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5</a:t>
            </a:r>
          </a:p>
        </p:txBody>
      </p:sp>
      <p:sp>
        <p:nvSpPr>
          <p:cNvPr id="31" name="Shape 164"/>
          <p:cNvSpPr/>
          <p:nvPr/>
        </p:nvSpPr>
        <p:spPr>
          <a:xfrm>
            <a:off x="712432" y="3261182"/>
            <a:ext cx="292608" cy="292608"/>
          </a:xfrm>
          <a:prstGeom prst="ellipse">
            <a:avLst/>
          </a:prstGeom>
          <a:solidFill>
            <a:srgbClr val="91D5FD"/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6</a:t>
            </a:r>
          </a:p>
        </p:txBody>
      </p:sp>
      <p:sp>
        <p:nvSpPr>
          <p:cNvPr id="35" name="Shape 164"/>
          <p:cNvSpPr/>
          <p:nvPr/>
        </p:nvSpPr>
        <p:spPr>
          <a:xfrm>
            <a:off x="1188702" y="3261182"/>
            <a:ext cx="292608" cy="292608"/>
          </a:xfrm>
          <a:prstGeom prst="ellipse">
            <a:avLst/>
          </a:prstGeom>
          <a:solidFill>
            <a:srgbClr val="91D5FD"/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7</a:t>
            </a:r>
          </a:p>
        </p:txBody>
      </p:sp>
      <p:sp>
        <p:nvSpPr>
          <p:cNvPr id="50" name="Shape 164"/>
          <p:cNvSpPr/>
          <p:nvPr/>
        </p:nvSpPr>
        <p:spPr>
          <a:xfrm>
            <a:off x="2266191" y="4593304"/>
            <a:ext cx="292608" cy="292608"/>
          </a:xfrm>
          <a:prstGeom prst="ellipse">
            <a:avLst/>
          </a:prstGeom>
          <a:solidFill>
            <a:srgbClr val="F3276C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206779" y="4600914"/>
            <a:ext cx="391974" cy="27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200" b="1">
                <a:solidFill>
                  <a:srgbClr val="FFFFFF"/>
                </a:solidFill>
                <a:latin typeface="Lato"/>
                <a:ea typeface="Lato"/>
                <a:cs typeface="Lato"/>
              </a:defRPr>
            </a:lvl1pPr>
          </a:lstStyle>
          <a:p>
            <a:r>
              <a:rPr lang="en-US" kern="0" dirty="0" smtClean="0">
                <a:sym typeface="Arial"/>
              </a:rPr>
              <a:t>14</a:t>
            </a:r>
            <a:endParaRPr lang="en-US" kern="0" dirty="0">
              <a:sym typeface="Arial"/>
            </a:endParaRPr>
          </a:p>
        </p:txBody>
      </p:sp>
      <p:sp>
        <p:nvSpPr>
          <p:cNvPr id="42" name="Shape 164"/>
          <p:cNvSpPr/>
          <p:nvPr/>
        </p:nvSpPr>
        <p:spPr>
          <a:xfrm>
            <a:off x="236199" y="4554279"/>
            <a:ext cx="292608" cy="292608"/>
          </a:xfrm>
          <a:prstGeom prst="ellipse">
            <a:avLst/>
          </a:prstGeom>
          <a:solidFill>
            <a:srgbClr val="F3276C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6143" y="4560029"/>
            <a:ext cx="391974" cy="27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200" b="1">
                <a:solidFill>
                  <a:srgbClr val="FFFFFF"/>
                </a:solidFill>
                <a:latin typeface="Lato"/>
                <a:ea typeface="Lato"/>
                <a:cs typeface="Lato"/>
              </a:defRPr>
            </a:lvl1pPr>
          </a:lstStyle>
          <a:p>
            <a:r>
              <a:rPr lang="en-US" kern="0" dirty="0" smtClean="0">
                <a:sym typeface="Arial"/>
              </a:rPr>
              <a:t>11</a:t>
            </a:r>
            <a:endParaRPr lang="en-US" kern="0" dirty="0">
              <a:sym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7734" y="1242477"/>
            <a:ext cx="4063933" cy="307777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US" sz="1400" b="1" kern="0" dirty="0">
                <a:solidFill>
                  <a:srgbClr val="FFFFFF"/>
                </a:solidFill>
                <a:cs typeface="Arial"/>
                <a:sym typeface="Arial"/>
              </a:rPr>
              <a:t>Compute Common Neighbors [ Super step 1 ]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7512" y="295915"/>
            <a:ext cx="3634514" cy="220090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4013435" y="2692221"/>
            <a:ext cx="1717411" cy="308878"/>
            <a:chOff x="4013435" y="2692221"/>
            <a:chExt cx="1717411" cy="308878"/>
          </a:xfrm>
        </p:grpSpPr>
        <p:sp>
          <p:nvSpPr>
            <p:cNvPr id="59" name="Shape 164"/>
            <p:cNvSpPr/>
            <p:nvPr/>
          </p:nvSpPr>
          <p:spPr>
            <a:xfrm>
              <a:off x="4013435" y="2692221"/>
              <a:ext cx="292608" cy="292608"/>
            </a:xfrm>
            <a:prstGeom prst="ellipse">
              <a:avLst/>
            </a:prstGeom>
            <a:solidFill>
              <a:srgbClr val="FF9715">
                <a:alpha val="85380"/>
              </a:srgbClr>
            </a:solidFill>
            <a:ln w="38100"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" sz="1200" b="1" kern="0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2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279808" y="2693322"/>
              <a:ext cx="1451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kern="0" dirty="0">
                  <a:solidFill>
                    <a:srgbClr val="000000"/>
                  </a:solidFill>
                  <a:cs typeface="Arial"/>
                  <a:sym typeface="Arial"/>
                </a:rPr>
                <a:t>[</a:t>
              </a:r>
              <a:r>
                <a:rPr lang="en-US" sz="1400" b="1" kern="0" dirty="0">
                  <a:solidFill>
                    <a:srgbClr val="D89F39"/>
                  </a:solidFill>
                  <a:cs typeface="Arial"/>
                  <a:sym typeface="Arial"/>
                </a:rPr>
                <a:t>0,1</a:t>
              </a:r>
              <a:r>
                <a:rPr lang="en-US" sz="1400" kern="0" dirty="0">
                  <a:solidFill>
                    <a:srgbClr val="000000"/>
                  </a:solidFill>
                  <a:cs typeface="Arial"/>
                  <a:sym typeface="Arial"/>
                </a:rPr>
                <a:t>] = {</a:t>
              </a:r>
              <a:r>
                <a:rPr lang="en-US" sz="1400" b="1" kern="0" dirty="0">
                  <a:solidFill>
                    <a:srgbClr val="D89F39"/>
                  </a:solidFill>
                  <a:cs typeface="Arial"/>
                  <a:sym typeface="Arial"/>
                </a:rPr>
                <a:t>0</a:t>
              </a:r>
              <a:r>
                <a:rPr lang="en-US" sz="1400" kern="0" dirty="0">
                  <a:solidFill>
                    <a:srgbClr val="000000"/>
                  </a:solidFill>
                  <a:cs typeface="Arial"/>
                  <a:sym typeface="Arial"/>
                </a:rPr>
                <a:t>:1, </a:t>
              </a:r>
              <a:r>
                <a:rPr lang="en-US" sz="1400" b="1" kern="0" dirty="0">
                  <a:solidFill>
                    <a:srgbClr val="D89F39"/>
                  </a:solidFill>
                  <a:cs typeface="Arial"/>
                  <a:sym typeface="Arial"/>
                </a:rPr>
                <a:t>1</a:t>
              </a:r>
              <a:r>
                <a:rPr lang="en-US" sz="1400" kern="0" dirty="0">
                  <a:solidFill>
                    <a:srgbClr val="000000"/>
                  </a:solidFill>
                  <a:cs typeface="Arial"/>
                  <a:sym typeface="Arial"/>
                </a:rPr>
                <a:t>:1}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011870" y="3385384"/>
            <a:ext cx="1214121" cy="314710"/>
            <a:chOff x="4011870" y="3385384"/>
            <a:chExt cx="1214121" cy="314710"/>
          </a:xfrm>
        </p:grpSpPr>
        <p:sp>
          <p:nvSpPr>
            <p:cNvPr id="66" name="Shape 164"/>
            <p:cNvSpPr/>
            <p:nvPr/>
          </p:nvSpPr>
          <p:spPr>
            <a:xfrm>
              <a:off x="4011870" y="3407486"/>
              <a:ext cx="292608" cy="292608"/>
            </a:xfrm>
            <a:prstGeom prst="ellipse">
              <a:avLst/>
            </a:prstGeom>
            <a:solidFill>
              <a:srgbClr val="FF9715">
                <a:alpha val="85380"/>
              </a:srgbClr>
            </a:solidFill>
            <a:ln w="38100"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" sz="1200" b="1" kern="0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4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271884" y="3385384"/>
              <a:ext cx="9541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kern="0" dirty="0">
                  <a:solidFill>
                    <a:srgbClr val="000000"/>
                  </a:solidFill>
                  <a:cs typeface="Arial"/>
                  <a:sym typeface="Arial"/>
                </a:rPr>
                <a:t>[</a:t>
              </a:r>
              <a:r>
                <a:rPr lang="en-US" sz="1400" b="1" kern="0" dirty="0">
                  <a:solidFill>
                    <a:srgbClr val="D89F39"/>
                  </a:solidFill>
                  <a:cs typeface="Arial"/>
                  <a:sym typeface="Arial"/>
                </a:rPr>
                <a:t>3</a:t>
              </a:r>
              <a:r>
                <a:rPr lang="en-US" sz="1400" kern="0" dirty="0">
                  <a:solidFill>
                    <a:srgbClr val="000000"/>
                  </a:solidFill>
                  <a:cs typeface="Arial"/>
                  <a:sym typeface="Arial"/>
                </a:rPr>
                <a:t>] = {</a:t>
              </a:r>
              <a:r>
                <a:rPr lang="en-US" sz="1400" b="1" kern="0" dirty="0">
                  <a:solidFill>
                    <a:srgbClr val="D89F39"/>
                  </a:solidFill>
                  <a:cs typeface="Arial"/>
                  <a:sym typeface="Arial"/>
                </a:rPr>
                <a:t>3</a:t>
              </a:r>
              <a:r>
                <a:rPr lang="en-US" sz="1400" kern="0" dirty="0">
                  <a:solidFill>
                    <a:srgbClr val="000000"/>
                  </a:solidFill>
                  <a:cs typeface="Arial"/>
                  <a:sym typeface="Arial"/>
                </a:rPr>
                <a:t>:1}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011870" y="3704080"/>
            <a:ext cx="856703" cy="316921"/>
            <a:chOff x="4011870" y="3704080"/>
            <a:chExt cx="856703" cy="316921"/>
          </a:xfrm>
        </p:grpSpPr>
        <p:sp>
          <p:nvSpPr>
            <p:cNvPr id="68" name="Shape 164"/>
            <p:cNvSpPr/>
            <p:nvPr/>
          </p:nvSpPr>
          <p:spPr>
            <a:xfrm>
              <a:off x="4011870" y="3728393"/>
              <a:ext cx="292608" cy="292608"/>
            </a:xfrm>
            <a:prstGeom prst="ellipse">
              <a:avLst/>
            </a:prstGeom>
            <a:solidFill>
              <a:srgbClr val="91D5FD"/>
            </a:solidFill>
            <a:ln w="38100"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" sz="1200" b="1" kern="0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5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262317" y="3704080"/>
              <a:ext cx="6062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kern="0" dirty="0">
                  <a:solidFill>
                    <a:srgbClr val="000000"/>
                  </a:solidFill>
                  <a:cs typeface="Arial"/>
                  <a:sym typeface="Arial"/>
                </a:rPr>
                <a:t>[] = {}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011870" y="4699611"/>
            <a:ext cx="1181624" cy="324606"/>
            <a:chOff x="4011870" y="4699611"/>
            <a:chExt cx="1181624" cy="324606"/>
          </a:xfrm>
        </p:grpSpPr>
        <p:sp>
          <p:nvSpPr>
            <p:cNvPr id="76" name="Shape 164"/>
            <p:cNvSpPr/>
            <p:nvPr/>
          </p:nvSpPr>
          <p:spPr>
            <a:xfrm>
              <a:off x="4011870" y="4731609"/>
              <a:ext cx="292608" cy="292608"/>
            </a:xfrm>
            <a:prstGeom prst="ellipse">
              <a:avLst/>
            </a:prstGeom>
            <a:solidFill>
              <a:srgbClr val="91D5FD"/>
            </a:solidFill>
            <a:ln w="38100"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" sz="1200" b="1" kern="0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8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239387" y="4699611"/>
              <a:ext cx="9541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kern="0" dirty="0">
                  <a:solidFill>
                    <a:srgbClr val="000000"/>
                  </a:solidFill>
                  <a:cs typeface="Arial"/>
                  <a:sym typeface="Arial"/>
                </a:rPr>
                <a:t>[</a:t>
              </a:r>
              <a:r>
                <a:rPr lang="en-US" sz="1400" b="1" kern="0" dirty="0">
                  <a:solidFill>
                    <a:srgbClr val="91D5FD"/>
                  </a:solidFill>
                  <a:cs typeface="Arial"/>
                  <a:sym typeface="Arial"/>
                </a:rPr>
                <a:t>7</a:t>
              </a:r>
              <a:r>
                <a:rPr lang="en-US" sz="1400" kern="0" dirty="0">
                  <a:solidFill>
                    <a:srgbClr val="000000"/>
                  </a:solidFill>
                  <a:cs typeface="Arial"/>
                  <a:sym typeface="Arial"/>
                </a:rPr>
                <a:t>] = {</a:t>
              </a:r>
              <a:r>
                <a:rPr lang="en-US" sz="1400" b="1" kern="0" dirty="0">
                  <a:solidFill>
                    <a:srgbClr val="91D5FD"/>
                  </a:solidFill>
                  <a:cs typeface="Arial"/>
                  <a:sym typeface="Arial"/>
                </a:rPr>
                <a:t>7</a:t>
              </a:r>
              <a:r>
                <a:rPr lang="en-US" sz="1400" kern="0" dirty="0">
                  <a:solidFill>
                    <a:srgbClr val="000000"/>
                  </a:solidFill>
                  <a:cs typeface="Arial"/>
                  <a:sym typeface="Arial"/>
                </a:rPr>
                <a:t>:1}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017912" y="1945072"/>
            <a:ext cx="868152" cy="318677"/>
            <a:chOff x="4017912" y="1945072"/>
            <a:chExt cx="868152" cy="318677"/>
          </a:xfrm>
        </p:grpSpPr>
        <p:sp>
          <p:nvSpPr>
            <p:cNvPr id="55" name="Shape 164"/>
            <p:cNvSpPr/>
            <p:nvPr/>
          </p:nvSpPr>
          <p:spPr>
            <a:xfrm>
              <a:off x="4017912" y="1971141"/>
              <a:ext cx="292608" cy="292608"/>
            </a:xfrm>
            <a:prstGeom prst="ellipse">
              <a:avLst/>
            </a:prstGeom>
            <a:solidFill>
              <a:srgbClr val="FF9715">
                <a:alpha val="85380"/>
              </a:srgbClr>
            </a:solidFill>
            <a:ln w="38100"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" sz="1200" b="1" kern="0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279808" y="1945072"/>
              <a:ext cx="6062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kern="0" dirty="0">
                  <a:solidFill>
                    <a:srgbClr val="000000"/>
                  </a:solidFill>
                  <a:cs typeface="Arial"/>
                  <a:sym typeface="Arial"/>
                </a:rPr>
                <a:t>[] = {}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8317512" y="3664984"/>
            <a:ext cx="926127" cy="326203"/>
            <a:chOff x="8317512" y="3664984"/>
            <a:chExt cx="926127" cy="326203"/>
          </a:xfrm>
        </p:grpSpPr>
        <p:sp>
          <p:nvSpPr>
            <p:cNvPr id="90" name="Shape 164"/>
            <p:cNvSpPr/>
            <p:nvPr/>
          </p:nvSpPr>
          <p:spPr>
            <a:xfrm>
              <a:off x="8367568" y="3698579"/>
              <a:ext cx="292608" cy="292608"/>
            </a:xfrm>
            <a:prstGeom prst="ellipse">
              <a:avLst/>
            </a:prstGeom>
            <a:solidFill>
              <a:srgbClr val="F3276C">
                <a:alpha val="85380"/>
              </a:srgbClr>
            </a:solidFill>
            <a:ln w="38100"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endPara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8317512" y="3704329"/>
              <a:ext cx="391974" cy="2769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ctr">
                <a:defRPr sz="1200" b="1">
                  <a:solidFill>
                    <a:srgbClr val="FFFFFF"/>
                  </a:solidFill>
                  <a:latin typeface="Lato"/>
                  <a:ea typeface="Lato"/>
                  <a:cs typeface="Lato"/>
                </a:defRPr>
              </a:lvl1pPr>
            </a:lstStyle>
            <a:p>
              <a:r>
                <a:rPr lang="en-US" kern="0" dirty="0" smtClean="0">
                  <a:sym typeface="Arial"/>
                </a:rPr>
                <a:t>11</a:t>
              </a:r>
              <a:endParaRPr lang="en-US" kern="0" dirty="0">
                <a:sym typeface="Arial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8637383" y="3664984"/>
              <a:ext cx="6062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kern="0" dirty="0">
                  <a:solidFill>
                    <a:srgbClr val="000000"/>
                  </a:solidFill>
                  <a:cs typeface="Arial"/>
                  <a:sym typeface="Arial"/>
                </a:rPr>
                <a:t>[] = {}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8317512" y="4347773"/>
            <a:ext cx="910637" cy="325050"/>
            <a:chOff x="8317512" y="4347773"/>
            <a:chExt cx="910637" cy="325050"/>
          </a:xfrm>
        </p:grpSpPr>
        <p:sp>
          <p:nvSpPr>
            <p:cNvPr id="96" name="Shape 164"/>
            <p:cNvSpPr/>
            <p:nvPr/>
          </p:nvSpPr>
          <p:spPr>
            <a:xfrm>
              <a:off x="8367568" y="4380215"/>
              <a:ext cx="292608" cy="292608"/>
            </a:xfrm>
            <a:prstGeom prst="ellipse">
              <a:avLst/>
            </a:prstGeom>
            <a:solidFill>
              <a:srgbClr val="F3276C">
                <a:alpha val="85380"/>
              </a:srgbClr>
            </a:solidFill>
            <a:ln w="38100"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endPara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8317512" y="4385965"/>
              <a:ext cx="391974" cy="2769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ctr">
                <a:defRPr sz="1200" b="1">
                  <a:solidFill>
                    <a:srgbClr val="FFFFFF"/>
                  </a:solidFill>
                  <a:latin typeface="Lato"/>
                  <a:ea typeface="Lato"/>
                  <a:cs typeface="Lato"/>
                </a:defRPr>
              </a:lvl1pPr>
            </a:lstStyle>
            <a:p>
              <a:r>
                <a:rPr lang="en-US" kern="0" dirty="0" smtClean="0">
                  <a:sym typeface="Arial"/>
                </a:rPr>
                <a:t>13</a:t>
              </a:r>
              <a:endParaRPr lang="en-US" kern="0" dirty="0">
                <a:sym typeface="Arial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8621893" y="4347773"/>
              <a:ext cx="6062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kern="0" dirty="0">
                  <a:solidFill>
                    <a:srgbClr val="000000"/>
                  </a:solidFill>
                  <a:cs typeface="Arial"/>
                  <a:sym typeface="Arial"/>
                </a:rPr>
                <a:t>[] = {}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8317512" y="4696431"/>
            <a:ext cx="1445906" cy="335610"/>
            <a:chOff x="8317512" y="4696431"/>
            <a:chExt cx="1445906" cy="335610"/>
          </a:xfrm>
        </p:grpSpPr>
        <p:sp>
          <p:nvSpPr>
            <p:cNvPr id="100" name="Shape 164"/>
            <p:cNvSpPr/>
            <p:nvPr/>
          </p:nvSpPr>
          <p:spPr>
            <a:xfrm>
              <a:off x="8367568" y="4739433"/>
              <a:ext cx="292608" cy="292608"/>
            </a:xfrm>
            <a:prstGeom prst="ellipse">
              <a:avLst/>
            </a:prstGeom>
            <a:solidFill>
              <a:srgbClr val="F3276C">
                <a:alpha val="85380"/>
              </a:srgbClr>
            </a:solidFill>
            <a:ln w="38100"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endPara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8317512" y="4745183"/>
              <a:ext cx="391974" cy="2769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ctr">
                <a:defRPr sz="1200" b="1">
                  <a:solidFill>
                    <a:srgbClr val="FFFFFF"/>
                  </a:solidFill>
                  <a:latin typeface="Lato"/>
                  <a:ea typeface="Lato"/>
                  <a:cs typeface="Lato"/>
                </a:defRPr>
              </a:lvl1pPr>
            </a:lstStyle>
            <a:p>
              <a:r>
                <a:rPr lang="en-US" kern="0" dirty="0" smtClean="0">
                  <a:sym typeface="Arial"/>
                </a:rPr>
                <a:t>14</a:t>
              </a:r>
              <a:endParaRPr lang="en-US" kern="0" dirty="0">
                <a:sym typeface="Arial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8610538" y="4696431"/>
              <a:ext cx="1152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kern="0" dirty="0">
                  <a:solidFill>
                    <a:srgbClr val="000000"/>
                  </a:solidFill>
                  <a:cs typeface="Arial"/>
                  <a:sym typeface="Arial"/>
                </a:rPr>
                <a:t>[</a:t>
              </a:r>
              <a:r>
                <a:rPr lang="en-US" sz="1400" b="1" kern="0" dirty="0">
                  <a:solidFill>
                    <a:srgbClr val="F54681"/>
                  </a:solidFill>
                  <a:cs typeface="Arial"/>
                  <a:sym typeface="Arial"/>
                </a:rPr>
                <a:t>13</a:t>
              </a:r>
              <a:r>
                <a:rPr lang="en-US" sz="1400" kern="0" dirty="0">
                  <a:solidFill>
                    <a:srgbClr val="000000"/>
                  </a:solidFill>
                  <a:cs typeface="Arial"/>
                  <a:sym typeface="Arial"/>
                </a:rPr>
                <a:t>] = {</a:t>
              </a:r>
              <a:r>
                <a:rPr lang="en-US" sz="1400" b="1" kern="0" dirty="0">
                  <a:solidFill>
                    <a:srgbClr val="F54681"/>
                  </a:solidFill>
                  <a:cs typeface="Arial"/>
                  <a:sym typeface="Arial"/>
                </a:rPr>
                <a:t>13</a:t>
              </a:r>
              <a:r>
                <a:rPr lang="en-US" sz="1400" kern="0" dirty="0">
                  <a:solidFill>
                    <a:srgbClr val="000000"/>
                  </a:solidFill>
                  <a:cs typeface="Arial"/>
                  <a:sym typeface="Arial"/>
                </a:rPr>
                <a:t>:1}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8317512" y="5403301"/>
            <a:ext cx="2141609" cy="332530"/>
            <a:chOff x="8317512" y="5403301"/>
            <a:chExt cx="2141609" cy="332530"/>
          </a:xfrm>
        </p:grpSpPr>
        <p:sp>
          <p:nvSpPr>
            <p:cNvPr id="108" name="Shape 164"/>
            <p:cNvSpPr/>
            <p:nvPr/>
          </p:nvSpPr>
          <p:spPr>
            <a:xfrm>
              <a:off x="8367568" y="5443223"/>
              <a:ext cx="292608" cy="292608"/>
            </a:xfrm>
            <a:prstGeom prst="ellipse">
              <a:avLst/>
            </a:prstGeom>
            <a:solidFill>
              <a:srgbClr val="F3276C">
                <a:alpha val="85380"/>
              </a:srgbClr>
            </a:solidFill>
            <a:ln w="38100"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endPara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8317512" y="5448973"/>
              <a:ext cx="391974" cy="2769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ctr">
                <a:defRPr sz="1200" b="1">
                  <a:solidFill>
                    <a:srgbClr val="FFFFFF"/>
                  </a:solidFill>
                  <a:latin typeface="Lato"/>
                  <a:ea typeface="Lato"/>
                  <a:cs typeface="Lato"/>
                </a:defRPr>
              </a:lvl1pPr>
            </a:lstStyle>
            <a:p>
              <a:r>
                <a:rPr lang="en-US" kern="0" dirty="0" smtClean="0">
                  <a:sym typeface="Arial"/>
                </a:rPr>
                <a:t>16</a:t>
              </a:r>
              <a:endParaRPr lang="en-US" kern="0" dirty="0">
                <a:sym typeface="Arial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8610538" y="5403301"/>
              <a:ext cx="18485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kern="0" dirty="0">
                  <a:solidFill>
                    <a:srgbClr val="000000"/>
                  </a:solidFill>
                  <a:cs typeface="Arial"/>
                  <a:sym typeface="Arial"/>
                </a:rPr>
                <a:t>[</a:t>
              </a:r>
              <a:r>
                <a:rPr lang="en-US" sz="1400" b="1" kern="0" dirty="0">
                  <a:solidFill>
                    <a:srgbClr val="F54681"/>
                  </a:solidFill>
                  <a:cs typeface="Arial"/>
                  <a:sym typeface="Arial"/>
                </a:rPr>
                <a:t>14,15</a:t>
              </a:r>
              <a:r>
                <a:rPr lang="en-US" sz="1400" kern="0" dirty="0">
                  <a:solidFill>
                    <a:srgbClr val="000000"/>
                  </a:solidFill>
                  <a:cs typeface="Arial"/>
                  <a:sym typeface="Arial"/>
                </a:rPr>
                <a:t>] = {</a:t>
              </a:r>
              <a:r>
                <a:rPr lang="en-US" sz="1400" b="1" kern="0" dirty="0">
                  <a:solidFill>
                    <a:srgbClr val="F54681"/>
                  </a:solidFill>
                  <a:cs typeface="Arial"/>
                  <a:sym typeface="Arial"/>
                </a:rPr>
                <a:t>14</a:t>
              </a:r>
              <a:r>
                <a:rPr lang="en-US" sz="1400" kern="0" dirty="0">
                  <a:solidFill>
                    <a:srgbClr val="000000"/>
                  </a:solidFill>
                  <a:cs typeface="Arial"/>
                  <a:sym typeface="Arial"/>
                </a:rPr>
                <a:t>:1,</a:t>
              </a:r>
              <a:r>
                <a:rPr lang="en-US" sz="1400" b="1" kern="0" dirty="0">
                  <a:solidFill>
                    <a:srgbClr val="F54681"/>
                  </a:solidFill>
                  <a:cs typeface="Arial"/>
                  <a:sym typeface="Arial"/>
                </a:rPr>
                <a:t> 15</a:t>
              </a:r>
              <a:r>
                <a:rPr lang="en-US" sz="1400" kern="0" dirty="0">
                  <a:solidFill>
                    <a:srgbClr val="000000"/>
                  </a:solidFill>
                  <a:cs typeface="Arial"/>
                  <a:sym typeface="Arial"/>
                </a:rPr>
                <a:t>:1}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014523" y="2249192"/>
            <a:ext cx="2572706" cy="375182"/>
            <a:chOff x="4014523" y="2249192"/>
            <a:chExt cx="2572706" cy="375182"/>
          </a:xfrm>
        </p:grpSpPr>
        <p:sp>
          <p:nvSpPr>
            <p:cNvPr id="58" name="Shape 164"/>
            <p:cNvSpPr/>
            <p:nvPr/>
          </p:nvSpPr>
          <p:spPr>
            <a:xfrm>
              <a:off x="4014523" y="2331766"/>
              <a:ext cx="292608" cy="292608"/>
            </a:xfrm>
            <a:prstGeom prst="ellipse">
              <a:avLst/>
            </a:prstGeom>
            <a:solidFill>
              <a:srgbClr val="FF9715">
                <a:alpha val="85380"/>
              </a:srgbClr>
            </a:solidFill>
            <a:ln w="38100"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" sz="1200" b="1" kern="0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1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274151" y="2315326"/>
              <a:ext cx="1152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kern="0" dirty="0">
                  <a:solidFill>
                    <a:srgbClr val="000000"/>
                  </a:solidFill>
                  <a:cs typeface="Arial"/>
                  <a:sym typeface="Arial"/>
                </a:rPr>
                <a:t>[</a:t>
              </a:r>
              <a:r>
                <a:rPr lang="en-US" sz="1400" b="1" kern="0" dirty="0">
                  <a:solidFill>
                    <a:srgbClr val="D89F39"/>
                  </a:solidFill>
                  <a:cs typeface="Arial"/>
                  <a:sym typeface="Arial"/>
                </a:rPr>
                <a:t>0, 0</a:t>
              </a:r>
              <a:r>
                <a:rPr lang="en-US" sz="1400" kern="0" dirty="0">
                  <a:solidFill>
                    <a:srgbClr val="000000"/>
                  </a:solidFill>
                  <a:cs typeface="Arial"/>
                  <a:sym typeface="Arial"/>
                </a:rPr>
                <a:t>] = {</a:t>
              </a:r>
              <a:r>
                <a:rPr lang="en-US" sz="1400" b="1" kern="0" dirty="0">
                  <a:solidFill>
                    <a:srgbClr val="D89F39"/>
                  </a:solidFill>
                  <a:cs typeface="Arial"/>
                  <a:sym typeface="Arial"/>
                </a:rPr>
                <a:t>0</a:t>
              </a:r>
              <a:r>
                <a:rPr lang="en-US" sz="1400" kern="0" dirty="0">
                  <a:solidFill>
                    <a:srgbClr val="000000"/>
                  </a:solidFill>
                  <a:cs typeface="Arial"/>
                  <a:sym typeface="Arial"/>
                </a:rPr>
                <a:t>:2}</a:t>
              </a:r>
            </a:p>
          </p:txBody>
        </p:sp>
        <p:pic>
          <p:nvPicPr>
            <p:cNvPr id="122" name="Picture 12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78169" y="2249192"/>
              <a:ext cx="363165" cy="365760"/>
            </a:xfrm>
            <a:prstGeom prst="rect">
              <a:avLst/>
            </a:prstGeom>
          </p:spPr>
        </p:pic>
        <p:sp>
          <p:nvSpPr>
            <p:cNvPr id="123" name="Oval 122"/>
            <p:cNvSpPr/>
            <p:nvPr/>
          </p:nvSpPr>
          <p:spPr>
            <a:xfrm>
              <a:off x="5672326" y="2377785"/>
              <a:ext cx="182880" cy="18288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kern="0" dirty="0">
                  <a:solidFill>
                    <a:srgbClr val="FFFFFF"/>
                  </a:solidFill>
                  <a:sym typeface="Arial"/>
                </a:rPr>
                <a:t>R</a:t>
              </a:r>
            </a:p>
          </p:txBody>
        </p:sp>
        <p:sp>
          <p:nvSpPr>
            <p:cNvPr id="126" name="Right Arrow 125"/>
            <p:cNvSpPr/>
            <p:nvPr/>
          </p:nvSpPr>
          <p:spPr>
            <a:xfrm>
              <a:off x="6011569" y="2404640"/>
              <a:ext cx="201168" cy="128593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128" name="Shape 164"/>
            <p:cNvSpPr/>
            <p:nvPr/>
          </p:nvSpPr>
          <p:spPr>
            <a:xfrm>
              <a:off x="6294621" y="2331766"/>
              <a:ext cx="292608" cy="292608"/>
            </a:xfrm>
            <a:prstGeom prst="ellipse">
              <a:avLst/>
            </a:prstGeom>
            <a:solidFill>
              <a:srgbClr val="FF9715">
                <a:alpha val="85380"/>
              </a:srgbClr>
            </a:solidFill>
            <a:ln w="38100"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" sz="1200" b="1" kern="0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013435" y="3043525"/>
            <a:ext cx="2371801" cy="367259"/>
            <a:chOff x="4013435" y="3043525"/>
            <a:chExt cx="2371801" cy="367259"/>
          </a:xfrm>
        </p:grpSpPr>
        <p:sp>
          <p:nvSpPr>
            <p:cNvPr id="64" name="Shape 164"/>
            <p:cNvSpPr/>
            <p:nvPr/>
          </p:nvSpPr>
          <p:spPr>
            <a:xfrm>
              <a:off x="4013435" y="3052676"/>
              <a:ext cx="292608" cy="292608"/>
            </a:xfrm>
            <a:prstGeom prst="ellipse">
              <a:avLst/>
            </a:prstGeom>
            <a:solidFill>
              <a:srgbClr val="FF9715">
                <a:alpha val="85380"/>
              </a:srgbClr>
            </a:solidFill>
            <a:ln w="38100"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" sz="1200" b="1" kern="0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3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271885" y="3060260"/>
              <a:ext cx="11031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kern="0" dirty="0">
                  <a:solidFill>
                    <a:srgbClr val="000000"/>
                  </a:solidFill>
                  <a:cs typeface="Arial"/>
                  <a:sym typeface="Arial"/>
                </a:rPr>
                <a:t>[</a:t>
              </a:r>
              <a:r>
                <a:rPr lang="en-US" sz="1400" b="1" kern="0" dirty="0">
                  <a:solidFill>
                    <a:srgbClr val="D89F39"/>
                  </a:solidFill>
                  <a:cs typeface="Arial"/>
                  <a:sym typeface="Arial"/>
                </a:rPr>
                <a:t>2,2</a:t>
              </a:r>
              <a:r>
                <a:rPr lang="en-US" sz="1400" kern="0" dirty="0">
                  <a:solidFill>
                    <a:srgbClr val="000000"/>
                  </a:solidFill>
                  <a:cs typeface="Arial"/>
                  <a:sym typeface="Arial"/>
                </a:rPr>
                <a:t>] = {</a:t>
              </a:r>
              <a:r>
                <a:rPr lang="en-US" sz="1400" b="1" kern="0" dirty="0">
                  <a:solidFill>
                    <a:srgbClr val="D89F39"/>
                  </a:solidFill>
                  <a:cs typeface="Arial"/>
                  <a:sym typeface="Arial"/>
                </a:rPr>
                <a:t>2</a:t>
              </a:r>
              <a:r>
                <a:rPr lang="en-US" sz="1400" kern="0" dirty="0">
                  <a:solidFill>
                    <a:srgbClr val="000000"/>
                  </a:solidFill>
                  <a:cs typeface="Arial"/>
                  <a:sym typeface="Arial"/>
                </a:rPr>
                <a:t>:2}</a:t>
              </a:r>
            </a:p>
          </p:txBody>
        </p:sp>
        <p:pic>
          <p:nvPicPr>
            <p:cNvPr id="136" name="Picture 1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96586" y="3043525"/>
              <a:ext cx="363165" cy="365760"/>
            </a:xfrm>
            <a:prstGeom prst="rect">
              <a:avLst/>
            </a:prstGeom>
          </p:spPr>
        </p:pic>
        <p:sp>
          <p:nvSpPr>
            <p:cNvPr id="137" name="Oval 136"/>
            <p:cNvSpPr/>
            <p:nvPr/>
          </p:nvSpPr>
          <p:spPr>
            <a:xfrm>
              <a:off x="5490743" y="3172118"/>
              <a:ext cx="182880" cy="18288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kern="0" dirty="0">
                  <a:solidFill>
                    <a:srgbClr val="FFFFFF"/>
                  </a:solidFill>
                  <a:sym typeface="Arial"/>
                </a:rPr>
                <a:t>R</a:t>
              </a:r>
            </a:p>
          </p:txBody>
        </p:sp>
        <p:sp>
          <p:nvSpPr>
            <p:cNvPr id="138" name="Right Arrow 137"/>
            <p:cNvSpPr/>
            <p:nvPr/>
          </p:nvSpPr>
          <p:spPr>
            <a:xfrm>
              <a:off x="5829986" y="3198973"/>
              <a:ext cx="201168" cy="128593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139" name="Shape 164"/>
            <p:cNvSpPr/>
            <p:nvPr/>
          </p:nvSpPr>
          <p:spPr>
            <a:xfrm>
              <a:off x="6092628" y="3118176"/>
              <a:ext cx="292608" cy="292608"/>
            </a:xfrm>
            <a:prstGeom prst="ellipse">
              <a:avLst/>
            </a:prstGeom>
            <a:solidFill>
              <a:srgbClr val="FF9715">
                <a:alpha val="85380"/>
              </a:srgbClr>
            </a:solidFill>
            <a:ln w="38100"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" sz="1200" b="1" kern="0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2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948479" y="218247"/>
            <a:ext cx="15039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Threshold =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          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4011870" y="3988555"/>
            <a:ext cx="2457040" cy="365760"/>
            <a:chOff x="4011870" y="3988555"/>
            <a:chExt cx="2457040" cy="365760"/>
          </a:xfrm>
        </p:grpSpPr>
        <p:sp>
          <p:nvSpPr>
            <p:cNvPr id="70" name="Shape 164"/>
            <p:cNvSpPr/>
            <p:nvPr/>
          </p:nvSpPr>
          <p:spPr>
            <a:xfrm>
              <a:off x="4011870" y="4060670"/>
              <a:ext cx="292608" cy="292608"/>
            </a:xfrm>
            <a:prstGeom prst="ellipse">
              <a:avLst/>
            </a:prstGeom>
            <a:solidFill>
              <a:srgbClr val="91D5FD"/>
            </a:solidFill>
            <a:ln w="38100"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" sz="1200" b="1" kern="0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6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262317" y="4036357"/>
              <a:ext cx="12522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kern="0" dirty="0">
                  <a:solidFill>
                    <a:srgbClr val="000000"/>
                  </a:solidFill>
                  <a:cs typeface="Arial"/>
                  <a:sym typeface="Arial"/>
                </a:rPr>
                <a:t>[</a:t>
              </a:r>
              <a:r>
                <a:rPr lang="en-US" sz="1400" b="1" kern="0" dirty="0">
                  <a:solidFill>
                    <a:srgbClr val="91D5FD"/>
                  </a:solidFill>
                  <a:cs typeface="Arial"/>
                  <a:sym typeface="Arial"/>
                </a:rPr>
                <a:t>5,5,5</a:t>
              </a:r>
              <a:r>
                <a:rPr lang="en-US" sz="1400" kern="0" dirty="0">
                  <a:solidFill>
                    <a:srgbClr val="000000"/>
                  </a:solidFill>
                  <a:cs typeface="Arial"/>
                  <a:sym typeface="Arial"/>
                </a:rPr>
                <a:t>] = {</a:t>
              </a:r>
              <a:r>
                <a:rPr lang="en-US" sz="1400" b="1" kern="0" dirty="0">
                  <a:solidFill>
                    <a:srgbClr val="91D5FD"/>
                  </a:solidFill>
                  <a:cs typeface="Arial"/>
                  <a:sym typeface="Arial"/>
                </a:rPr>
                <a:t>5</a:t>
              </a:r>
              <a:r>
                <a:rPr lang="en-US" sz="1400" kern="0" dirty="0">
                  <a:solidFill>
                    <a:srgbClr val="000000"/>
                  </a:solidFill>
                  <a:cs typeface="Arial"/>
                  <a:sym typeface="Arial"/>
                </a:rPr>
                <a:t>:3}</a:t>
              </a:r>
            </a:p>
          </p:txBody>
        </p:sp>
        <p:pic>
          <p:nvPicPr>
            <p:cNvPr id="140" name="Picture 13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81682" y="3988555"/>
              <a:ext cx="363165" cy="365760"/>
            </a:xfrm>
            <a:prstGeom prst="rect">
              <a:avLst/>
            </a:prstGeom>
          </p:spPr>
        </p:pic>
        <p:sp>
          <p:nvSpPr>
            <p:cNvPr id="141" name="Oval 140"/>
            <p:cNvSpPr/>
            <p:nvPr/>
          </p:nvSpPr>
          <p:spPr>
            <a:xfrm>
              <a:off x="5575839" y="4117148"/>
              <a:ext cx="182880" cy="18288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kern="0" dirty="0">
                  <a:solidFill>
                    <a:srgbClr val="FFFFFF"/>
                  </a:solidFill>
                  <a:sym typeface="Arial"/>
                </a:rPr>
                <a:t>R</a:t>
              </a:r>
            </a:p>
          </p:txBody>
        </p:sp>
        <p:sp>
          <p:nvSpPr>
            <p:cNvPr id="142" name="Right Arrow 141"/>
            <p:cNvSpPr/>
            <p:nvPr/>
          </p:nvSpPr>
          <p:spPr>
            <a:xfrm>
              <a:off x="5915082" y="4144003"/>
              <a:ext cx="201168" cy="128593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143" name="Shape 164"/>
            <p:cNvSpPr/>
            <p:nvPr/>
          </p:nvSpPr>
          <p:spPr>
            <a:xfrm>
              <a:off x="6176302" y="4048146"/>
              <a:ext cx="292608" cy="292608"/>
            </a:xfrm>
            <a:prstGeom prst="ellipse">
              <a:avLst/>
            </a:prstGeom>
            <a:solidFill>
              <a:srgbClr val="91D5FD"/>
            </a:solidFill>
            <a:ln w="38100"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" sz="1200" b="1" kern="0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5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013389" y="4353095"/>
            <a:ext cx="3111295" cy="365760"/>
            <a:chOff x="4013389" y="4353095"/>
            <a:chExt cx="3111295" cy="365760"/>
          </a:xfrm>
        </p:grpSpPr>
        <p:sp>
          <p:nvSpPr>
            <p:cNvPr id="72" name="Shape 164"/>
            <p:cNvSpPr/>
            <p:nvPr/>
          </p:nvSpPr>
          <p:spPr>
            <a:xfrm>
              <a:off x="4013389" y="4376524"/>
              <a:ext cx="292608" cy="292608"/>
            </a:xfrm>
            <a:prstGeom prst="ellipse">
              <a:avLst/>
            </a:prstGeom>
            <a:solidFill>
              <a:srgbClr val="91D5FD"/>
            </a:solidFill>
            <a:ln w="38100"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" sz="1200" b="1" kern="0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7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241373" y="4354252"/>
              <a:ext cx="18982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kern="0" dirty="0">
                  <a:solidFill>
                    <a:srgbClr val="000000"/>
                  </a:solidFill>
                  <a:cs typeface="Arial"/>
                  <a:sym typeface="Arial"/>
                </a:rPr>
                <a:t>[</a:t>
              </a:r>
              <a:r>
                <a:rPr lang="en-US" sz="1400" b="1" kern="0" dirty="0">
                  <a:solidFill>
                    <a:srgbClr val="91D5FD"/>
                  </a:solidFill>
                  <a:cs typeface="Arial"/>
                  <a:sym typeface="Arial"/>
                </a:rPr>
                <a:t>5,5,5,6,6</a:t>
              </a:r>
              <a:r>
                <a:rPr lang="en-US" sz="1400" kern="0" dirty="0">
                  <a:solidFill>
                    <a:srgbClr val="000000"/>
                  </a:solidFill>
                  <a:cs typeface="Arial"/>
                  <a:sym typeface="Arial"/>
                </a:rPr>
                <a:t>] = {</a:t>
              </a:r>
              <a:r>
                <a:rPr lang="en-US" sz="1400" b="1" kern="0" dirty="0">
                  <a:solidFill>
                    <a:srgbClr val="91D5FD"/>
                  </a:solidFill>
                  <a:cs typeface="Arial"/>
                  <a:sym typeface="Arial"/>
                </a:rPr>
                <a:t>5</a:t>
              </a:r>
              <a:r>
                <a:rPr lang="en-US" sz="1400" kern="0" dirty="0">
                  <a:solidFill>
                    <a:srgbClr val="000000"/>
                  </a:solidFill>
                  <a:cs typeface="Arial"/>
                  <a:sym typeface="Arial"/>
                </a:rPr>
                <a:t>:3,</a:t>
              </a:r>
              <a:r>
                <a:rPr lang="en-US" sz="1400" b="1" kern="0" dirty="0">
                  <a:solidFill>
                    <a:srgbClr val="91D5FD"/>
                  </a:solidFill>
                  <a:cs typeface="Arial"/>
                  <a:sym typeface="Arial"/>
                </a:rPr>
                <a:t> 6</a:t>
              </a:r>
              <a:r>
                <a:rPr lang="en-US" sz="1400" kern="0" dirty="0">
                  <a:solidFill>
                    <a:srgbClr val="000000"/>
                  </a:solidFill>
                  <a:cs typeface="Arial"/>
                  <a:sym typeface="Arial"/>
                </a:rPr>
                <a:t>:2}</a:t>
              </a:r>
            </a:p>
          </p:txBody>
        </p:sp>
        <p:pic>
          <p:nvPicPr>
            <p:cNvPr id="145" name="Picture 14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37456" y="4353095"/>
              <a:ext cx="363165" cy="365760"/>
            </a:xfrm>
            <a:prstGeom prst="rect">
              <a:avLst/>
            </a:prstGeom>
          </p:spPr>
        </p:pic>
        <p:sp>
          <p:nvSpPr>
            <p:cNvPr id="146" name="Oval 145"/>
            <p:cNvSpPr/>
            <p:nvPr/>
          </p:nvSpPr>
          <p:spPr>
            <a:xfrm>
              <a:off x="6231613" y="4481688"/>
              <a:ext cx="182880" cy="18288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kern="0" dirty="0">
                  <a:solidFill>
                    <a:srgbClr val="FFFFFF"/>
                  </a:solidFill>
                  <a:sym typeface="Arial"/>
                </a:rPr>
                <a:t>R</a:t>
              </a:r>
            </a:p>
          </p:txBody>
        </p:sp>
        <p:sp>
          <p:nvSpPr>
            <p:cNvPr id="147" name="Right Arrow 146"/>
            <p:cNvSpPr/>
            <p:nvPr/>
          </p:nvSpPr>
          <p:spPr>
            <a:xfrm>
              <a:off x="6570856" y="4508543"/>
              <a:ext cx="201168" cy="128593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148" name="Shape 164"/>
            <p:cNvSpPr/>
            <p:nvPr/>
          </p:nvSpPr>
          <p:spPr>
            <a:xfrm>
              <a:off x="6832076" y="4412686"/>
              <a:ext cx="292608" cy="292608"/>
            </a:xfrm>
            <a:prstGeom prst="ellipse">
              <a:avLst/>
            </a:prstGeom>
            <a:solidFill>
              <a:srgbClr val="91D5FD"/>
            </a:solidFill>
            <a:ln w="38100"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" sz="1200" b="1" kern="0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5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011870" y="4998501"/>
            <a:ext cx="2808309" cy="365760"/>
            <a:chOff x="4011870" y="4998501"/>
            <a:chExt cx="2808309" cy="365760"/>
          </a:xfrm>
        </p:grpSpPr>
        <p:sp>
          <p:nvSpPr>
            <p:cNvPr id="78" name="TextBox 77"/>
            <p:cNvSpPr txBox="1"/>
            <p:nvPr/>
          </p:nvSpPr>
          <p:spPr>
            <a:xfrm>
              <a:off x="4243499" y="5042433"/>
              <a:ext cx="16001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kern="0" dirty="0">
                  <a:solidFill>
                    <a:srgbClr val="000000"/>
                  </a:solidFill>
                  <a:cs typeface="Arial"/>
                  <a:sym typeface="Arial"/>
                </a:rPr>
                <a:t>[</a:t>
              </a:r>
              <a:r>
                <a:rPr lang="en-US" sz="1400" b="1" kern="0" dirty="0">
                  <a:solidFill>
                    <a:srgbClr val="91D5FD"/>
                  </a:solidFill>
                  <a:cs typeface="Arial"/>
                  <a:sym typeface="Arial"/>
                </a:rPr>
                <a:t>7,8,8</a:t>
              </a:r>
              <a:r>
                <a:rPr lang="en-US" sz="1400" kern="0" dirty="0">
                  <a:solidFill>
                    <a:srgbClr val="000000"/>
                  </a:solidFill>
                  <a:cs typeface="Arial"/>
                  <a:sym typeface="Arial"/>
                </a:rPr>
                <a:t>] = {</a:t>
              </a:r>
              <a:r>
                <a:rPr lang="en-US" sz="1400" b="1" kern="0" dirty="0">
                  <a:solidFill>
                    <a:srgbClr val="91D5FD"/>
                  </a:solidFill>
                  <a:cs typeface="Arial"/>
                  <a:sym typeface="Arial"/>
                </a:rPr>
                <a:t>7</a:t>
              </a:r>
              <a:r>
                <a:rPr lang="en-US" sz="1400" kern="0" dirty="0">
                  <a:solidFill>
                    <a:srgbClr val="000000"/>
                  </a:solidFill>
                  <a:cs typeface="Arial"/>
                  <a:sym typeface="Arial"/>
                </a:rPr>
                <a:t>:1,</a:t>
              </a:r>
              <a:r>
                <a:rPr lang="en-US" sz="1400" b="1" kern="0" dirty="0">
                  <a:solidFill>
                    <a:srgbClr val="91D5FD"/>
                  </a:solidFill>
                  <a:cs typeface="Arial"/>
                  <a:sym typeface="Arial"/>
                </a:rPr>
                <a:t> 8</a:t>
              </a:r>
              <a:r>
                <a:rPr lang="en-US" sz="1400" kern="0" dirty="0">
                  <a:solidFill>
                    <a:srgbClr val="000000"/>
                  </a:solidFill>
                  <a:cs typeface="Arial"/>
                  <a:sym typeface="Arial"/>
                </a:rPr>
                <a:t>:2}</a:t>
              </a:r>
            </a:p>
          </p:txBody>
        </p:sp>
        <p:sp>
          <p:nvSpPr>
            <p:cNvPr id="80" name="Shape 164"/>
            <p:cNvSpPr/>
            <p:nvPr/>
          </p:nvSpPr>
          <p:spPr>
            <a:xfrm>
              <a:off x="4011870" y="5060677"/>
              <a:ext cx="292608" cy="292608"/>
            </a:xfrm>
            <a:prstGeom prst="ellipse">
              <a:avLst/>
            </a:prstGeom>
            <a:solidFill>
              <a:srgbClr val="91D5FD"/>
            </a:solidFill>
            <a:ln w="38100"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" sz="1200" b="1" kern="0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9</a:t>
              </a:r>
            </a:p>
          </p:txBody>
        </p:sp>
        <p:pic>
          <p:nvPicPr>
            <p:cNvPr id="149" name="Picture 14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32951" y="4998501"/>
              <a:ext cx="363165" cy="365760"/>
            </a:xfrm>
            <a:prstGeom prst="rect">
              <a:avLst/>
            </a:prstGeom>
          </p:spPr>
        </p:pic>
        <p:sp>
          <p:nvSpPr>
            <p:cNvPr id="150" name="Oval 149"/>
            <p:cNvSpPr/>
            <p:nvPr/>
          </p:nvSpPr>
          <p:spPr>
            <a:xfrm>
              <a:off x="5927108" y="5127094"/>
              <a:ext cx="182880" cy="18288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kern="0" dirty="0">
                  <a:solidFill>
                    <a:srgbClr val="FFFFFF"/>
                  </a:solidFill>
                  <a:sym typeface="Arial"/>
                </a:rPr>
                <a:t>R</a:t>
              </a:r>
            </a:p>
          </p:txBody>
        </p:sp>
        <p:sp>
          <p:nvSpPr>
            <p:cNvPr id="151" name="Right Arrow 150"/>
            <p:cNvSpPr/>
            <p:nvPr/>
          </p:nvSpPr>
          <p:spPr>
            <a:xfrm>
              <a:off x="6266351" y="5153949"/>
              <a:ext cx="201168" cy="128593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152" name="Shape 164"/>
            <p:cNvSpPr/>
            <p:nvPr/>
          </p:nvSpPr>
          <p:spPr>
            <a:xfrm>
              <a:off x="6527571" y="5058092"/>
              <a:ext cx="292608" cy="292608"/>
            </a:xfrm>
            <a:prstGeom prst="ellipse">
              <a:avLst/>
            </a:prstGeom>
            <a:solidFill>
              <a:srgbClr val="91D5FD"/>
            </a:solidFill>
            <a:ln w="38100"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" sz="1200" b="1" kern="0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8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68054" y="5429573"/>
            <a:ext cx="2843121" cy="365760"/>
            <a:chOff x="3968054" y="5429573"/>
            <a:chExt cx="2843121" cy="365760"/>
          </a:xfrm>
        </p:grpSpPr>
        <p:sp>
          <p:nvSpPr>
            <p:cNvPr id="86" name="Shape 164"/>
            <p:cNvSpPr/>
            <p:nvPr/>
          </p:nvSpPr>
          <p:spPr>
            <a:xfrm>
              <a:off x="4027752" y="5435503"/>
              <a:ext cx="292608" cy="303002"/>
            </a:xfrm>
            <a:prstGeom prst="ellipse">
              <a:avLst/>
            </a:prstGeom>
            <a:solidFill>
              <a:srgbClr val="91D5FD">
                <a:alpha val="85380"/>
              </a:srgbClr>
            </a:solidFill>
            <a:ln w="38100"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endPara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968054" y="5443775"/>
              <a:ext cx="391974" cy="28683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ctr">
                <a:defRPr sz="1200" b="1">
                  <a:solidFill>
                    <a:srgbClr val="FFFFFF"/>
                  </a:solidFill>
                  <a:latin typeface="Lato"/>
                  <a:ea typeface="Lato"/>
                  <a:cs typeface="Lato"/>
                </a:defRPr>
              </a:lvl1pPr>
            </a:lstStyle>
            <a:p>
              <a:r>
                <a:rPr lang="en-US" kern="0" dirty="0" smtClean="0">
                  <a:sym typeface="Arial"/>
                </a:rPr>
                <a:t>10</a:t>
              </a:r>
              <a:endParaRPr lang="en-US" kern="0" dirty="0">
                <a:sym typeface="Arial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278208" y="5443775"/>
              <a:ext cx="16001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kern="0" dirty="0">
                  <a:solidFill>
                    <a:srgbClr val="000000"/>
                  </a:solidFill>
                  <a:cs typeface="Arial"/>
                  <a:sym typeface="Arial"/>
                </a:rPr>
                <a:t>[</a:t>
              </a:r>
              <a:r>
                <a:rPr lang="en-US" sz="1400" b="1" kern="0" dirty="0">
                  <a:solidFill>
                    <a:srgbClr val="91D5FD"/>
                  </a:solidFill>
                  <a:cs typeface="Arial"/>
                  <a:sym typeface="Arial"/>
                </a:rPr>
                <a:t>8,9,9</a:t>
              </a:r>
              <a:r>
                <a:rPr lang="en-US" sz="1400" kern="0" dirty="0">
                  <a:solidFill>
                    <a:srgbClr val="000000"/>
                  </a:solidFill>
                  <a:cs typeface="Arial"/>
                  <a:sym typeface="Arial"/>
                </a:rPr>
                <a:t>] = {</a:t>
              </a:r>
              <a:r>
                <a:rPr lang="en-US" sz="1400" b="1" kern="0" dirty="0">
                  <a:solidFill>
                    <a:srgbClr val="91D5FD"/>
                  </a:solidFill>
                  <a:cs typeface="Arial"/>
                  <a:sym typeface="Arial"/>
                </a:rPr>
                <a:t>8</a:t>
              </a:r>
              <a:r>
                <a:rPr lang="en-US" sz="1400" kern="0" dirty="0">
                  <a:solidFill>
                    <a:srgbClr val="000000"/>
                  </a:solidFill>
                  <a:cs typeface="Arial"/>
                  <a:sym typeface="Arial"/>
                </a:rPr>
                <a:t>:1,</a:t>
              </a:r>
              <a:r>
                <a:rPr lang="en-US" sz="1400" b="1" kern="0" dirty="0">
                  <a:solidFill>
                    <a:srgbClr val="91D5FD"/>
                  </a:solidFill>
                  <a:cs typeface="Arial"/>
                  <a:sym typeface="Arial"/>
                </a:rPr>
                <a:t> 9</a:t>
              </a:r>
              <a:r>
                <a:rPr lang="en-US" sz="1400" kern="0" dirty="0">
                  <a:solidFill>
                    <a:srgbClr val="000000"/>
                  </a:solidFill>
                  <a:cs typeface="Arial"/>
                  <a:sym typeface="Arial"/>
                </a:rPr>
                <a:t>:2}</a:t>
              </a:r>
            </a:p>
          </p:txBody>
        </p:sp>
        <p:pic>
          <p:nvPicPr>
            <p:cNvPr id="153" name="Picture 15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23947" y="5429573"/>
              <a:ext cx="363165" cy="365760"/>
            </a:xfrm>
            <a:prstGeom prst="rect">
              <a:avLst/>
            </a:prstGeom>
          </p:spPr>
        </p:pic>
        <p:sp>
          <p:nvSpPr>
            <p:cNvPr id="154" name="Oval 153"/>
            <p:cNvSpPr/>
            <p:nvPr/>
          </p:nvSpPr>
          <p:spPr>
            <a:xfrm>
              <a:off x="5918104" y="5558166"/>
              <a:ext cx="182880" cy="18288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kern="0" dirty="0">
                  <a:solidFill>
                    <a:srgbClr val="FFFFFF"/>
                  </a:solidFill>
                  <a:sym typeface="Arial"/>
                </a:rPr>
                <a:t>R</a:t>
              </a:r>
            </a:p>
          </p:txBody>
        </p:sp>
        <p:sp>
          <p:nvSpPr>
            <p:cNvPr id="155" name="Right Arrow 154"/>
            <p:cNvSpPr/>
            <p:nvPr/>
          </p:nvSpPr>
          <p:spPr>
            <a:xfrm>
              <a:off x="6257347" y="5585021"/>
              <a:ext cx="201168" cy="128593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156" name="Shape 164"/>
            <p:cNvSpPr/>
            <p:nvPr/>
          </p:nvSpPr>
          <p:spPr>
            <a:xfrm>
              <a:off x="6518567" y="5489164"/>
              <a:ext cx="292608" cy="292608"/>
            </a:xfrm>
            <a:prstGeom prst="ellipse">
              <a:avLst/>
            </a:prstGeom>
            <a:solidFill>
              <a:srgbClr val="91D5FD"/>
            </a:solidFill>
            <a:ln w="38100"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" sz="1200" b="1" kern="0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9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262253" y="653628"/>
            <a:ext cx="2512627" cy="365760"/>
            <a:chOff x="5324702" y="1387145"/>
            <a:chExt cx="2512627" cy="365760"/>
          </a:xfrm>
        </p:grpSpPr>
        <p:grpSp>
          <p:nvGrpSpPr>
            <p:cNvPr id="46" name="Group 45"/>
            <p:cNvGrpSpPr/>
            <p:nvPr/>
          </p:nvGrpSpPr>
          <p:grpSpPr>
            <a:xfrm>
              <a:off x="5324702" y="1387145"/>
              <a:ext cx="363165" cy="365760"/>
              <a:chOff x="5149994" y="1387403"/>
              <a:chExt cx="363165" cy="365760"/>
            </a:xfrm>
          </p:grpSpPr>
          <p:pic>
            <p:nvPicPr>
              <p:cNvPr id="133" name="Picture 13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49994" y="1387403"/>
                <a:ext cx="363165" cy="365760"/>
              </a:xfrm>
              <a:prstGeom prst="rect">
                <a:avLst/>
              </a:prstGeom>
            </p:spPr>
          </p:pic>
          <p:sp>
            <p:nvSpPr>
              <p:cNvPr id="134" name="Oval 133"/>
              <p:cNvSpPr/>
              <p:nvPr/>
            </p:nvSpPr>
            <p:spPr>
              <a:xfrm>
                <a:off x="5244151" y="1515996"/>
                <a:ext cx="182880" cy="18288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kern="0" dirty="0">
                    <a:solidFill>
                      <a:srgbClr val="FFFFFF"/>
                    </a:solidFill>
                    <a:sym typeface="Arial"/>
                  </a:rPr>
                  <a:t>R</a:t>
                </a:r>
              </a:p>
            </p:txBody>
          </p:sp>
        </p:grpSp>
        <p:sp>
          <p:nvSpPr>
            <p:cNvPr id="135" name="Right Arrow 134"/>
            <p:cNvSpPr/>
            <p:nvPr/>
          </p:nvSpPr>
          <p:spPr>
            <a:xfrm>
              <a:off x="5693259" y="1542960"/>
              <a:ext cx="201168" cy="128593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kern="0" dirty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65928" y="1424766"/>
              <a:ext cx="20714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</a:rPr>
                <a:t>   = send merge request to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8317512" y="3961700"/>
            <a:ext cx="2840196" cy="365760"/>
            <a:chOff x="8317512" y="3961700"/>
            <a:chExt cx="2840196" cy="365760"/>
          </a:xfrm>
        </p:grpSpPr>
        <p:sp>
          <p:nvSpPr>
            <p:cNvPr id="93" name="Shape 164"/>
            <p:cNvSpPr/>
            <p:nvPr/>
          </p:nvSpPr>
          <p:spPr>
            <a:xfrm>
              <a:off x="8367568" y="4030856"/>
              <a:ext cx="292608" cy="292608"/>
            </a:xfrm>
            <a:prstGeom prst="ellipse">
              <a:avLst/>
            </a:prstGeom>
            <a:solidFill>
              <a:srgbClr val="F3276C">
                <a:alpha val="85380"/>
              </a:srgbClr>
            </a:solidFill>
            <a:ln w="38100"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endPara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8317512" y="4036606"/>
              <a:ext cx="391974" cy="2769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ctr">
                <a:defRPr sz="1200" b="1">
                  <a:solidFill>
                    <a:srgbClr val="FFFFFF"/>
                  </a:solidFill>
                  <a:latin typeface="Lato"/>
                  <a:ea typeface="Lato"/>
                  <a:cs typeface="Lato"/>
                </a:defRPr>
              </a:lvl1pPr>
            </a:lstStyle>
            <a:p>
              <a:r>
                <a:rPr lang="en-US" kern="0" dirty="0" smtClean="0">
                  <a:sym typeface="Arial"/>
                </a:rPr>
                <a:t>12</a:t>
              </a:r>
              <a:endParaRPr lang="en-US" kern="0" dirty="0">
                <a:sym typeface="Arial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8637383" y="3988555"/>
              <a:ext cx="14013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kern="0" dirty="0">
                  <a:solidFill>
                    <a:srgbClr val="000000"/>
                  </a:solidFill>
                  <a:cs typeface="Arial"/>
                  <a:sym typeface="Arial"/>
                </a:rPr>
                <a:t>[</a:t>
              </a:r>
              <a:r>
                <a:rPr lang="en-US" sz="1400" b="1" kern="0" dirty="0">
                  <a:solidFill>
                    <a:srgbClr val="F54681"/>
                  </a:solidFill>
                  <a:cs typeface="Arial"/>
                  <a:sym typeface="Arial"/>
                </a:rPr>
                <a:t>11,11</a:t>
              </a:r>
              <a:r>
                <a:rPr lang="en-US" sz="1400" kern="0" dirty="0">
                  <a:solidFill>
                    <a:srgbClr val="000000"/>
                  </a:solidFill>
                  <a:cs typeface="Arial"/>
                  <a:sym typeface="Arial"/>
                </a:rPr>
                <a:t>] = {</a:t>
              </a:r>
              <a:r>
                <a:rPr lang="en-US" sz="1400" b="1" kern="0" dirty="0">
                  <a:solidFill>
                    <a:srgbClr val="F54681"/>
                  </a:solidFill>
                  <a:cs typeface="Arial"/>
                  <a:sym typeface="Arial"/>
                </a:rPr>
                <a:t>11</a:t>
              </a:r>
              <a:r>
                <a:rPr lang="en-US" sz="1400" kern="0" dirty="0">
                  <a:solidFill>
                    <a:srgbClr val="000000"/>
                  </a:solidFill>
                  <a:cs typeface="Arial"/>
                  <a:sym typeface="Arial"/>
                </a:rPr>
                <a:t>:2}</a:t>
              </a:r>
            </a:p>
          </p:txBody>
        </p:sp>
        <p:pic>
          <p:nvPicPr>
            <p:cNvPr id="158" name="Picture 15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131166" y="3961700"/>
              <a:ext cx="363165" cy="365760"/>
            </a:xfrm>
            <a:prstGeom prst="rect">
              <a:avLst/>
            </a:prstGeom>
          </p:spPr>
        </p:pic>
        <p:sp>
          <p:nvSpPr>
            <p:cNvPr id="159" name="Oval 158"/>
            <p:cNvSpPr/>
            <p:nvPr/>
          </p:nvSpPr>
          <p:spPr>
            <a:xfrm>
              <a:off x="10225323" y="4090293"/>
              <a:ext cx="182880" cy="18288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kern="0" dirty="0">
                  <a:solidFill>
                    <a:srgbClr val="FFFFFF"/>
                  </a:solidFill>
                  <a:sym typeface="Arial"/>
                </a:rPr>
                <a:t>R</a:t>
              </a:r>
            </a:p>
          </p:txBody>
        </p:sp>
        <p:sp>
          <p:nvSpPr>
            <p:cNvPr id="160" name="Right Arrow 159"/>
            <p:cNvSpPr/>
            <p:nvPr/>
          </p:nvSpPr>
          <p:spPr>
            <a:xfrm>
              <a:off x="10564566" y="4117148"/>
              <a:ext cx="201168" cy="128593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kern="0" dirty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162" name="Shape 164"/>
            <p:cNvSpPr/>
            <p:nvPr/>
          </p:nvSpPr>
          <p:spPr>
            <a:xfrm>
              <a:off x="10815790" y="4030856"/>
              <a:ext cx="292608" cy="292608"/>
            </a:xfrm>
            <a:prstGeom prst="ellipse">
              <a:avLst/>
            </a:prstGeom>
            <a:solidFill>
              <a:srgbClr val="F3276C">
                <a:alpha val="85380"/>
              </a:srgbClr>
            </a:solidFill>
            <a:ln w="38100"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endPara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10765734" y="4036606"/>
              <a:ext cx="391974" cy="2769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ctr">
                <a:defRPr sz="1200" b="1">
                  <a:solidFill>
                    <a:srgbClr val="FFFFFF"/>
                  </a:solidFill>
                  <a:latin typeface="Lato"/>
                  <a:ea typeface="Lato"/>
                  <a:cs typeface="Lato"/>
                </a:defRPr>
              </a:lvl1pPr>
            </a:lstStyle>
            <a:p>
              <a:r>
                <a:rPr lang="en-US" kern="0" dirty="0" smtClean="0">
                  <a:sym typeface="Arial"/>
                </a:rPr>
                <a:t>11</a:t>
              </a:r>
              <a:endParaRPr lang="en-US" kern="0" dirty="0">
                <a:sym typeface="Arial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8317512" y="4982651"/>
            <a:ext cx="2685005" cy="392298"/>
            <a:chOff x="8317512" y="4982651"/>
            <a:chExt cx="2685005" cy="392298"/>
          </a:xfrm>
        </p:grpSpPr>
        <p:sp>
          <p:nvSpPr>
            <p:cNvPr id="104" name="Shape 164"/>
            <p:cNvSpPr/>
            <p:nvPr/>
          </p:nvSpPr>
          <p:spPr>
            <a:xfrm>
              <a:off x="8367568" y="5082341"/>
              <a:ext cx="292608" cy="292608"/>
            </a:xfrm>
            <a:prstGeom prst="ellipse">
              <a:avLst/>
            </a:prstGeom>
            <a:solidFill>
              <a:srgbClr val="F3276C">
                <a:alpha val="85380"/>
              </a:srgbClr>
            </a:solidFill>
            <a:ln w="38100"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endPara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8317512" y="5088091"/>
              <a:ext cx="391974" cy="2769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ctr">
                <a:defRPr sz="1200" b="1">
                  <a:solidFill>
                    <a:srgbClr val="FFFFFF"/>
                  </a:solidFill>
                  <a:latin typeface="Lato"/>
                  <a:ea typeface="Lato"/>
                  <a:cs typeface="Lato"/>
                </a:defRPr>
              </a:lvl1pPr>
            </a:lstStyle>
            <a:p>
              <a:r>
                <a:rPr lang="en-US" kern="0" dirty="0" smtClean="0">
                  <a:sym typeface="Arial"/>
                </a:rPr>
                <a:t>15</a:t>
              </a:r>
              <a:endParaRPr lang="en-US" kern="0" dirty="0">
                <a:sym typeface="Arial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8610538" y="5040634"/>
              <a:ext cx="14013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kern="0" dirty="0">
                  <a:solidFill>
                    <a:srgbClr val="000000"/>
                  </a:solidFill>
                  <a:cs typeface="Arial"/>
                  <a:sym typeface="Arial"/>
                </a:rPr>
                <a:t>[</a:t>
              </a:r>
              <a:r>
                <a:rPr lang="en-US" sz="1400" b="1" kern="0" dirty="0">
                  <a:solidFill>
                    <a:srgbClr val="F54681"/>
                  </a:solidFill>
                  <a:cs typeface="Arial"/>
                  <a:sym typeface="Arial"/>
                </a:rPr>
                <a:t>14,14</a:t>
              </a:r>
              <a:r>
                <a:rPr lang="en-US" sz="1400" kern="0" dirty="0">
                  <a:solidFill>
                    <a:srgbClr val="000000"/>
                  </a:solidFill>
                  <a:cs typeface="Arial"/>
                  <a:sym typeface="Arial"/>
                </a:rPr>
                <a:t>] = {</a:t>
              </a:r>
              <a:r>
                <a:rPr lang="en-US" sz="1400" b="1" kern="0" dirty="0">
                  <a:solidFill>
                    <a:srgbClr val="F54681"/>
                  </a:solidFill>
                  <a:cs typeface="Arial"/>
                  <a:sym typeface="Arial"/>
                </a:rPr>
                <a:t>14</a:t>
              </a:r>
              <a:r>
                <a:rPr lang="en-US" sz="1400" kern="0" dirty="0">
                  <a:solidFill>
                    <a:srgbClr val="000000"/>
                  </a:solidFill>
                  <a:cs typeface="Arial"/>
                  <a:sym typeface="Arial"/>
                </a:rPr>
                <a:t>:2}</a:t>
              </a:r>
            </a:p>
          </p:txBody>
        </p:sp>
        <p:pic>
          <p:nvPicPr>
            <p:cNvPr id="164" name="Picture 16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975975" y="4982651"/>
              <a:ext cx="363165" cy="365760"/>
            </a:xfrm>
            <a:prstGeom prst="rect">
              <a:avLst/>
            </a:prstGeom>
          </p:spPr>
        </p:pic>
        <p:sp>
          <p:nvSpPr>
            <p:cNvPr id="165" name="Oval 164"/>
            <p:cNvSpPr/>
            <p:nvPr/>
          </p:nvSpPr>
          <p:spPr>
            <a:xfrm>
              <a:off x="10070132" y="5111244"/>
              <a:ext cx="182880" cy="18288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kern="0" dirty="0">
                  <a:solidFill>
                    <a:srgbClr val="FFFFFF"/>
                  </a:solidFill>
                  <a:sym typeface="Arial"/>
                </a:rPr>
                <a:t>R</a:t>
              </a:r>
            </a:p>
          </p:txBody>
        </p:sp>
        <p:sp>
          <p:nvSpPr>
            <p:cNvPr id="166" name="Right Arrow 165"/>
            <p:cNvSpPr/>
            <p:nvPr/>
          </p:nvSpPr>
          <p:spPr>
            <a:xfrm>
              <a:off x="10409375" y="5138099"/>
              <a:ext cx="201168" cy="128593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kern="0" dirty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167" name="Shape 164"/>
            <p:cNvSpPr/>
            <p:nvPr/>
          </p:nvSpPr>
          <p:spPr>
            <a:xfrm>
              <a:off x="10660599" y="5051807"/>
              <a:ext cx="292608" cy="292608"/>
            </a:xfrm>
            <a:prstGeom prst="ellipse">
              <a:avLst/>
            </a:prstGeom>
            <a:solidFill>
              <a:srgbClr val="F3276C">
                <a:alpha val="85380"/>
              </a:srgbClr>
            </a:solidFill>
            <a:ln w="38100"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endPara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10610543" y="5057557"/>
              <a:ext cx="391974" cy="2769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ctr">
                <a:defRPr sz="1200" b="1">
                  <a:solidFill>
                    <a:srgbClr val="FFFFFF"/>
                  </a:solidFill>
                  <a:latin typeface="Lato"/>
                  <a:ea typeface="Lato"/>
                  <a:cs typeface="Lato"/>
                </a:defRPr>
              </a:lvl1pPr>
            </a:lstStyle>
            <a:p>
              <a:r>
                <a:rPr lang="en-US" kern="0" dirty="0" smtClean="0">
                  <a:sym typeface="Arial"/>
                </a:rPr>
                <a:t>14</a:t>
              </a:r>
              <a:endParaRPr lang="en-US" kern="0" dirty="0">
                <a:sym typeface="Arial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963698" y="1037560"/>
            <a:ext cx="2710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each merging vertex updates its owner 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Default </a:t>
            </a:r>
            <a:r>
              <a:rPr lang="en-US" sz="1000" kern="0" dirty="0" err="1">
                <a:solidFill>
                  <a:srgbClr val="000000">
                    <a:lumMod val="50000"/>
                    <a:lumOff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OwnerID</a:t>
            </a:r>
            <a:r>
              <a:rPr lang="en-US" sz="10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= vertex.ID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1134" y="115164"/>
            <a:ext cx="4196852" cy="26361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7" name="Rectangle 156"/>
          <p:cNvSpPr/>
          <p:nvPr/>
        </p:nvSpPr>
        <p:spPr>
          <a:xfrm>
            <a:off x="7804558" y="2785101"/>
            <a:ext cx="1853238" cy="3113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kern="0" dirty="0">
                <a:solidFill>
                  <a:srgbClr val="FFFFFF"/>
                </a:solidFill>
                <a:sym typeface="Arial"/>
              </a:rPr>
              <a:t>Previous Phase</a:t>
            </a:r>
          </a:p>
        </p:txBody>
      </p:sp>
    </p:spTree>
    <p:extLst>
      <p:ext uri="{BB962C8B-B14F-4D97-AF65-F5344CB8AC3E}">
        <p14:creationId xmlns:p14="http://schemas.microsoft.com/office/powerpoint/2010/main" val="2760150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Straight Connector 124"/>
          <p:cNvCxnSpPr>
            <a:stCxn id="61" idx="2"/>
            <a:endCxn id="57" idx="0"/>
          </p:cNvCxnSpPr>
          <p:nvPr/>
        </p:nvCxnSpPr>
        <p:spPr>
          <a:xfrm>
            <a:off x="3441760" y="3531936"/>
            <a:ext cx="4921" cy="1044565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31" idx="4"/>
            <a:endCxn id="45" idx="0"/>
          </p:cNvCxnSpPr>
          <p:nvPr/>
        </p:nvCxnSpPr>
        <p:spPr>
          <a:xfrm flipH="1">
            <a:off x="761387" y="3553790"/>
            <a:ext cx="97349" cy="1026364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29" idx="4"/>
            <a:endCxn id="45" idx="0"/>
          </p:cNvCxnSpPr>
          <p:nvPr/>
        </p:nvCxnSpPr>
        <p:spPr>
          <a:xfrm>
            <a:off x="384542" y="3553790"/>
            <a:ext cx="376845" cy="1026364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35" idx="4"/>
            <a:endCxn id="45" idx="0"/>
          </p:cNvCxnSpPr>
          <p:nvPr/>
        </p:nvCxnSpPr>
        <p:spPr>
          <a:xfrm flipH="1">
            <a:off x="761387" y="3553790"/>
            <a:ext cx="573619" cy="1026364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33" idx="4"/>
            <a:endCxn id="54" idx="0"/>
          </p:cNvCxnSpPr>
          <p:nvPr/>
        </p:nvCxnSpPr>
        <p:spPr>
          <a:xfrm flipH="1">
            <a:off x="2812729" y="3547088"/>
            <a:ext cx="226686" cy="1035783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61" idx="2"/>
            <a:endCxn id="53" idx="0"/>
          </p:cNvCxnSpPr>
          <p:nvPr/>
        </p:nvCxnSpPr>
        <p:spPr>
          <a:xfrm flipH="1">
            <a:off x="2814743" y="3531936"/>
            <a:ext cx="627017" cy="1044006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32" idx="4"/>
            <a:endCxn id="48" idx="0"/>
          </p:cNvCxnSpPr>
          <p:nvPr/>
        </p:nvCxnSpPr>
        <p:spPr>
          <a:xfrm flipH="1">
            <a:off x="1799706" y="3557268"/>
            <a:ext cx="764830" cy="1031491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0" y="420624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K-Partite Graph Summarization</a:t>
            </a:r>
          </a:p>
        </p:txBody>
      </p:sp>
      <p:sp>
        <p:nvSpPr>
          <p:cNvPr id="44" name="Shape 164"/>
          <p:cNvSpPr/>
          <p:nvPr/>
        </p:nvSpPr>
        <p:spPr>
          <a:xfrm>
            <a:off x="612968" y="4561381"/>
            <a:ext cx="292608" cy="292608"/>
          </a:xfrm>
          <a:prstGeom prst="ellipse">
            <a:avLst/>
          </a:prstGeom>
          <a:solidFill>
            <a:srgbClr val="F3276C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65400" y="4580154"/>
            <a:ext cx="391974" cy="27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200" b="1">
                <a:solidFill>
                  <a:srgbClr val="FFFFFF"/>
                </a:solidFill>
                <a:latin typeface="Lato"/>
                <a:ea typeface="Lato"/>
                <a:cs typeface="Lato"/>
              </a:defRPr>
            </a:lvl1pPr>
          </a:lstStyle>
          <a:p>
            <a:r>
              <a:rPr lang="en-US" kern="0" dirty="0" smtClean="0">
                <a:sym typeface="Arial"/>
              </a:rPr>
              <a:t>12</a:t>
            </a:r>
            <a:endParaRPr lang="en-US" kern="0" dirty="0">
              <a:sym typeface="Arial"/>
            </a:endParaRPr>
          </a:p>
        </p:txBody>
      </p:sp>
      <p:sp>
        <p:nvSpPr>
          <p:cNvPr id="47" name="Shape 164"/>
          <p:cNvSpPr/>
          <p:nvPr/>
        </p:nvSpPr>
        <p:spPr>
          <a:xfrm>
            <a:off x="1645057" y="4576644"/>
            <a:ext cx="292608" cy="292608"/>
          </a:xfrm>
          <a:prstGeom prst="ellipse">
            <a:avLst/>
          </a:prstGeom>
          <a:solidFill>
            <a:srgbClr val="F3276C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603719" y="4588759"/>
            <a:ext cx="391974" cy="27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200" b="1">
                <a:solidFill>
                  <a:srgbClr val="FFFFFF"/>
                </a:solidFill>
                <a:latin typeface="Lato"/>
                <a:ea typeface="Lato"/>
                <a:cs typeface="Lato"/>
              </a:defRPr>
            </a:lvl1pPr>
          </a:lstStyle>
          <a:p>
            <a:r>
              <a:rPr lang="en-US" kern="0" dirty="0" smtClean="0">
                <a:sym typeface="Arial"/>
              </a:rPr>
              <a:t>13</a:t>
            </a:r>
            <a:endParaRPr lang="en-US" kern="0" dirty="0">
              <a:sym typeface="Arial"/>
            </a:endParaRPr>
          </a:p>
        </p:txBody>
      </p:sp>
      <p:sp>
        <p:nvSpPr>
          <p:cNvPr id="53" name="Shape 164"/>
          <p:cNvSpPr/>
          <p:nvPr/>
        </p:nvSpPr>
        <p:spPr>
          <a:xfrm>
            <a:off x="2668439" y="4575942"/>
            <a:ext cx="292608" cy="292608"/>
          </a:xfrm>
          <a:prstGeom prst="ellipse">
            <a:avLst/>
          </a:prstGeom>
          <a:solidFill>
            <a:srgbClr val="F3276C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616742" y="4582871"/>
            <a:ext cx="391974" cy="27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200" b="1">
                <a:solidFill>
                  <a:srgbClr val="FFFFFF"/>
                </a:solidFill>
                <a:latin typeface="Lato"/>
                <a:ea typeface="Lato"/>
                <a:cs typeface="Lato"/>
              </a:defRPr>
            </a:lvl1pPr>
          </a:lstStyle>
          <a:p>
            <a:r>
              <a:rPr lang="en-US" kern="0" dirty="0" smtClean="0">
                <a:sym typeface="Arial"/>
              </a:rPr>
              <a:t>15</a:t>
            </a:r>
            <a:endParaRPr lang="en-US" kern="0" dirty="0">
              <a:sym typeface="Arial"/>
            </a:endParaRPr>
          </a:p>
        </p:txBody>
      </p:sp>
      <p:sp>
        <p:nvSpPr>
          <p:cNvPr id="56" name="Shape 164"/>
          <p:cNvSpPr/>
          <p:nvPr/>
        </p:nvSpPr>
        <p:spPr>
          <a:xfrm>
            <a:off x="3305576" y="4568134"/>
            <a:ext cx="292608" cy="292608"/>
          </a:xfrm>
          <a:prstGeom prst="ellipse">
            <a:avLst/>
          </a:prstGeom>
          <a:solidFill>
            <a:srgbClr val="F3276C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250694" y="4576501"/>
            <a:ext cx="391974" cy="27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200" b="1">
                <a:solidFill>
                  <a:srgbClr val="FFFFFF"/>
                </a:solidFill>
                <a:latin typeface="Lato"/>
                <a:ea typeface="Lato"/>
                <a:cs typeface="Lato"/>
              </a:defRPr>
            </a:lvl1pPr>
          </a:lstStyle>
          <a:p>
            <a:r>
              <a:rPr lang="en-US" kern="0" dirty="0" smtClean="0">
                <a:sym typeface="Arial"/>
              </a:rPr>
              <a:t>16</a:t>
            </a:r>
            <a:endParaRPr lang="en-US" kern="0" dirty="0">
              <a:sym typeface="Arial"/>
            </a:endParaRPr>
          </a:p>
        </p:txBody>
      </p:sp>
      <p:cxnSp>
        <p:nvCxnSpPr>
          <p:cNvPr id="73" name="Straight Connector 72"/>
          <p:cNvCxnSpPr>
            <a:endCxn id="29" idx="0"/>
          </p:cNvCxnSpPr>
          <p:nvPr/>
        </p:nvCxnSpPr>
        <p:spPr>
          <a:xfrm>
            <a:off x="384542" y="2261018"/>
            <a:ext cx="0" cy="1000164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endCxn id="31" idx="0"/>
          </p:cNvCxnSpPr>
          <p:nvPr/>
        </p:nvCxnSpPr>
        <p:spPr>
          <a:xfrm>
            <a:off x="384542" y="2261018"/>
            <a:ext cx="474194" cy="1000164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endCxn id="35" idx="0"/>
          </p:cNvCxnSpPr>
          <p:nvPr/>
        </p:nvCxnSpPr>
        <p:spPr>
          <a:xfrm>
            <a:off x="383504" y="2261018"/>
            <a:ext cx="951502" cy="1000164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20" idx="4"/>
            <a:endCxn id="29" idx="0"/>
          </p:cNvCxnSpPr>
          <p:nvPr/>
        </p:nvCxnSpPr>
        <p:spPr>
          <a:xfrm flipH="1">
            <a:off x="384542" y="2261018"/>
            <a:ext cx="563620" cy="1000164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20" idx="4"/>
            <a:endCxn id="35" idx="0"/>
          </p:cNvCxnSpPr>
          <p:nvPr/>
        </p:nvCxnSpPr>
        <p:spPr>
          <a:xfrm>
            <a:off x="948162" y="2261018"/>
            <a:ext cx="386844" cy="1000164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endCxn id="35" idx="0"/>
          </p:cNvCxnSpPr>
          <p:nvPr/>
        </p:nvCxnSpPr>
        <p:spPr>
          <a:xfrm flipH="1">
            <a:off x="1335006" y="2261018"/>
            <a:ext cx="630235" cy="1000164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22" idx="4"/>
            <a:endCxn id="32" idx="0"/>
          </p:cNvCxnSpPr>
          <p:nvPr/>
        </p:nvCxnSpPr>
        <p:spPr>
          <a:xfrm>
            <a:off x="1965241" y="2261018"/>
            <a:ext cx="599295" cy="1003642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22" idx="4"/>
            <a:endCxn id="33" idx="0"/>
          </p:cNvCxnSpPr>
          <p:nvPr/>
        </p:nvCxnSpPr>
        <p:spPr>
          <a:xfrm>
            <a:off x="1965241" y="2261018"/>
            <a:ext cx="1074174" cy="993462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24" idx="4"/>
            <a:endCxn id="32" idx="0"/>
          </p:cNvCxnSpPr>
          <p:nvPr/>
        </p:nvCxnSpPr>
        <p:spPr>
          <a:xfrm>
            <a:off x="2528861" y="2261018"/>
            <a:ext cx="35675" cy="1003642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24" idx="4"/>
            <a:endCxn id="33" idx="0"/>
          </p:cNvCxnSpPr>
          <p:nvPr/>
        </p:nvCxnSpPr>
        <p:spPr>
          <a:xfrm>
            <a:off x="2528861" y="2261018"/>
            <a:ext cx="510554" cy="993462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24" idx="4"/>
            <a:endCxn id="61" idx="0"/>
          </p:cNvCxnSpPr>
          <p:nvPr/>
        </p:nvCxnSpPr>
        <p:spPr>
          <a:xfrm>
            <a:off x="2528861" y="2261018"/>
            <a:ext cx="912899" cy="993919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28" idx="4"/>
            <a:endCxn id="61" idx="0"/>
          </p:cNvCxnSpPr>
          <p:nvPr/>
        </p:nvCxnSpPr>
        <p:spPr>
          <a:xfrm flipH="1">
            <a:off x="3441760" y="2261018"/>
            <a:ext cx="10015" cy="993919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29" idx="4"/>
            <a:endCxn id="2" idx="0"/>
          </p:cNvCxnSpPr>
          <p:nvPr/>
        </p:nvCxnSpPr>
        <p:spPr>
          <a:xfrm flipH="1">
            <a:off x="382130" y="3553790"/>
            <a:ext cx="2412" cy="1006239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31" idx="4"/>
            <a:endCxn id="2" idx="0"/>
          </p:cNvCxnSpPr>
          <p:nvPr/>
        </p:nvCxnSpPr>
        <p:spPr>
          <a:xfrm flipH="1">
            <a:off x="382130" y="3553790"/>
            <a:ext cx="476606" cy="1006239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32" idx="4"/>
            <a:endCxn id="51" idx="0"/>
          </p:cNvCxnSpPr>
          <p:nvPr/>
        </p:nvCxnSpPr>
        <p:spPr>
          <a:xfrm flipH="1">
            <a:off x="2402766" y="3557268"/>
            <a:ext cx="161770" cy="1043646"/>
          </a:xfrm>
          <a:prstGeom prst="line">
            <a:avLst/>
          </a:prstGeom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33" idx="4"/>
            <a:endCxn id="51" idx="0"/>
          </p:cNvCxnSpPr>
          <p:nvPr/>
        </p:nvCxnSpPr>
        <p:spPr>
          <a:xfrm flipH="1">
            <a:off x="2402766" y="3547088"/>
            <a:ext cx="636649" cy="1053826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61" idx="2"/>
            <a:endCxn id="51" idx="0"/>
          </p:cNvCxnSpPr>
          <p:nvPr/>
        </p:nvCxnSpPr>
        <p:spPr>
          <a:xfrm flipH="1">
            <a:off x="2402766" y="3531936"/>
            <a:ext cx="1038994" cy="1068978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hape 164"/>
          <p:cNvSpPr/>
          <p:nvPr/>
        </p:nvSpPr>
        <p:spPr>
          <a:xfrm>
            <a:off x="238238" y="1968410"/>
            <a:ext cx="292608" cy="292608"/>
          </a:xfrm>
          <a:prstGeom prst="ellipse">
            <a:avLst/>
          </a:prstGeom>
          <a:solidFill>
            <a:srgbClr val="FF9715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0</a:t>
            </a:r>
          </a:p>
        </p:txBody>
      </p:sp>
      <p:sp>
        <p:nvSpPr>
          <p:cNvPr id="20" name="Shape 164"/>
          <p:cNvSpPr/>
          <p:nvPr/>
        </p:nvSpPr>
        <p:spPr>
          <a:xfrm>
            <a:off x="801858" y="1968410"/>
            <a:ext cx="292608" cy="292608"/>
          </a:xfrm>
          <a:prstGeom prst="ellipse">
            <a:avLst/>
          </a:prstGeom>
          <a:solidFill>
            <a:srgbClr val="FF9715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</a:t>
            </a:r>
          </a:p>
        </p:txBody>
      </p:sp>
      <p:sp>
        <p:nvSpPr>
          <p:cNvPr id="22" name="Shape 164"/>
          <p:cNvSpPr/>
          <p:nvPr/>
        </p:nvSpPr>
        <p:spPr>
          <a:xfrm>
            <a:off x="1818937" y="1968410"/>
            <a:ext cx="292608" cy="292608"/>
          </a:xfrm>
          <a:prstGeom prst="ellipse">
            <a:avLst/>
          </a:prstGeom>
          <a:solidFill>
            <a:srgbClr val="FF9715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</a:t>
            </a:r>
          </a:p>
        </p:txBody>
      </p:sp>
      <p:sp>
        <p:nvSpPr>
          <p:cNvPr id="32" name="Shape 164"/>
          <p:cNvSpPr/>
          <p:nvPr/>
        </p:nvSpPr>
        <p:spPr>
          <a:xfrm>
            <a:off x="2418232" y="3264660"/>
            <a:ext cx="292608" cy="292608"/>
          </a:xfrm>
          <a:prstGeom prst="ellipse">
            <a:avLst/>
          </a:prstGeom>
          <a:solidFill>
            <a:srgbClr val="91D5FD"/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8</a:t>
            </a:r>
          </a:p>
        </p:txBody>
      </p:sp>
      <p:sp>
        <p:nvSpPr>
          <p:cNvPr id="33" name="Shape 164"/>
          <p:cNvSpPr/>
          <p:nvPr/>
        </p:nvSpPr>
        <p:spPr>
          <a:xfrm>
            <a:off x="2893111" y="3254480"/>
            <a:ext cx="292608" cy="292608"/>
          </a:xfrm>
          <a:prstGeom prst="ellipse">
            <a:avLst/>
          </a:prstGeom>
          <a:solidFill>
            <a:srgbClr val="91D5FD"/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9</a:t>
            </a:r>
          </a:p>
        </p:txBody>
      </p:sp>
      <p:sp>
        <p:nvSpPr>
          <p:cNvPr id="24" name="Shape 164"/>
          <p:cNvSpPr/>
          <p:nvPr/>
        </p:nvSpPr>
        <p:spPr>
          <a:xfrm>
            <a:off x="2382557" y="1968410"/>
            <a:ext cx="292608" cy="292608"/>
          </a:xfrm>
          <a:prstGeom prst="ellipse">
            <a:avLst/>
          </a:prstGeom>
          <a:solidFill>
            <a:srgbClr val="FF9715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3</a:t>
            </a:r>
          </a:p>
        </p:txBody>
      </p:sp>
      <p:sp>
        <p:nvSpPr>
          <p:cNvPr id="60" name="Shape 164"/>
          <p:cNvSpPr/>
          <p:nvPr/>
        </p:nvSpPr>
        <p:spPr>
          <a:xfrm>
            <a:off x="3305471" y="3246665"/>
            <a:ext cx="292608" cy="292608"/>
          </a:xfrm>
          <a:prstGeom prst="ellipse">
            <a:avLst/>
          </a:prstGeom>
          <a:solidFill>
            <a:srgbClr val="91D5FD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245773" y="3254937"/>
            <a:ext cx="391974" cy="27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200" b="1">
                <a:solidFill>
                  <a:srgbClr val="FFFFFF"/>
                </a:solidFill>
                <a:latin typeface="Lato"/>
                <a:ea typeface="Lato"/>
                <a:cs typeface="Lato"/>
              </a:defRPr>
            </a:lvl1pPr>
          </a:lstStyle>
          <a:p>
            <a:r>
              <a:rPr lang="en-US" kern="0" dirty="0" smtClean="0">
                <a:sym typeface="Arial"/>
              </a:rPr>
              <a:t>10</a:t>
            </a:r>
            <a:endParaRPr lang="en-US" kern="0" dirty="0">
              <a:sym typeface="Arial"/>
            </a:endParaRPr>
          </a:p>
        </p:txBody>
      </p:sp>
      <p:sp>
        <p:nvSpPr>
          <p:cNvPr id="28" name="Shape 164"/>
          <p:cNvSpPr/>
          <p:nvPr/>
        </p:nvSpPr>
        <p:spPr>
          <a:xfrm>
            <a:off x="3305471" y="1968410"/>
            <a:ext cx="292608" cy="292608"/>
          </a:xfrm>
          <a:prstGeom prst="ellipse">
            <a:avLst/>
          </a:prstGeom>
          <a:solidFill>
            <a:srgbClr val="FF9715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4</a:t>
            </a:r>
          </a:p>
        </p:txBody>
      </p:sp>
      <p:sp>
        <p:nvSpPr>
          <p:cNvPr id="29" name="Shape 164"/>
          <p:cNvSpPr/>
          <p:nvPr/>
        </p:nvSpPr>
        <p:spPr>
          <a:xfrm>
            <a:off x="238238" y="3261182"/>
            <a:ext cx="292608" cy="292608"/>
          </a:xfrm>
          <a:prstGeom prst="ellipse">
            <a:avLst/>
          </a:prstGeom>
          <a:solidFill>
            <a:srgbClr val="91D5FD"/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5</a:t>
            </a:r>
          </a:p>
        </p:txBody>
      </p:sp>
      <p:sp>
        <p:nvSpPr>
          <p:cNvPr id="31" name="Shape 164"/>
          <p:cNvSpPr/>
          <p:nvPr/>
        </p:nvSpPr>
        <p:spPr>
          <a:xfrm>
            <a:off x="712432" y="3261182"/>
            <a:ext cx="292608" cy="292608"/>
          </a:xfrm>
          <a:prstGeom prst="ellipse">
            <a:avLst/>
          </a:prstGeom>
          <a:solidFill>
            <a:srgbClr val="91D5FD"/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6</a:t>
            </a:r>
          </a:p>
        </p:txBody>
      </p:sp>
      <p:sp>
        <p:nvSpPr>
          <p:cNvPr id="35" name="Shape 164"/>
          <p:cNvSpPr/>
          <p:nvPr/>
        </p:nvSpPr>
        <p:spPr>
          <a:xfrm>
            <a:off x="1188702" y="3261182"/>
            <a:ext cx="292608" cy="292608"/>
          </a:xfrm>
          <a:prstGeom prst="ellipse">
            <a:avLst/>
          </a:prstGeom>
          <a:solidFill>
            <a:srgbClr val="91D5FD"/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7</a:t>
            </a:r>
          </a:p>
        </p:txBody>
      </p:sp>
      <p:sp>
        <p:nvSpPr>
          <p:cNvPr id="50" name="Shape 164"/>
          <p:cNvSpPr/>
          <p:nvPr/>
        </p:nvSpPr>
        <p:spPr>
          <a:xfrm>
            <a:off x="2266191" y="4593304"/>
            <a:ext cx="292608" cy="292608"/>
          </a:xfrm>
          <a:prstGeom prst="ellipse">
            <a:avLst/>
          </a:prstGeom>
          <a:solidFill>
            <a:srgbClr val="F3276C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206779" y="4600914"/>
            <a:ext cx="391974" cy="27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200" b="1">
                <a:solidFill>
                  <a:srgbClr val="FFFFFF"/>
                </a:solidFill>
                <a:latin typeface="Lato"/>
                <a:ea typeface="Lato"/>
                <a:cs typeface="Lato"/>
              </a:defRPr>
            </a:lvl1pPr>
          </a:lstStyle>
          <a:p>
            <a:r>
              <a:rPr lang="en-US" kern="0" dirty="0" smtClean="0">
                <a:sym typeface="Arial"/>
              </a:rPr>
              <a:t>14</a:t>
            </a:r>
            <a:endParaRPr lang="en-US" kern="0" dirty="0">
              <a:sym typeface="Arial"/>
            </a:endParaRPr>
          </a:p>
        </p:txBody>
      </p:sp>
      <p:sp>
        <p:nvSpPr>
          <p:cNvPr id="42" name="Shape 164"/>
          <p:cNvSpPr/>
          <p:nvPr/>
        </p:nvSpPr>
        <p:spPr>
          <a:xfrm>
            <a:off x="236199" y="4554279"/>
            <a:ext cx="292608" cy="292608"/>
          </a:xfrm>
          <a:prstGeom prst="ellipse">
            <a:avLst/>
          </a:prstGeom>
          <a:solidFill>
            <a:srgbClr val="F3276C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6143" y="4560029"/>
            <a:ext cx="391974" cy="27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200" b="1">
                <a:solidFill>
                  <a:srgbClr val="FFFFFF"/>
                </a:solidFill>
                <a:latin typeface="Lato"/>
                <a:ea typeface="Lato"/>
                <a:cs typeface="Lato"/>
              </a:defRPr>
            </a:lvl1pPr>
          </a:lstStyle>
          <a:p>
            <a:r>
              <a:rPr lang="en-US" kern="0" dirty="0" smtClean="0">
                <a:sym typeface="Arial"/>
              </a:rPr>
              <a:t>11</a:t>
            </a:r>
            <a:endParaRPr lang="en-US" kern="0" dirty="0">
              <a:sym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7734" y="1242477"/>
            <a:ext cx="3514104" cy="307777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US" sz="1400" b="1" kern="0" dirty="0">
                <a:solidFill>
                  <a:srgbClr val="FFFFFF"/>
                </a:solidFill>
                <a:cs typeface="Arial"/>
                <a:sym typeface="Arial"/>
              </a:rPr>
              <a:t>Conflict Resolution Phase [ Algorithm ]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598" y="1255170"/>
            <a:ext cx="5670010" cy="456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18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Straight Connector 124"/>
          <p:cNvCxnSpPr>
            <a:stCxn id="61" idx="2"/>
            <a:endCxn id="57" idx="0"/>
          </p:cNvCxnSpPr>
          <p:nvPr/>
        </p:nvCxnSpPr>
        <p:spPr>
          <a:xfrm>
            <a:off x="3441760" y="3531936"/>
            <a:ext cx="4921" cy="1044565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31" idx="4"/>
            <a:endCxn id="45" idx="0"/>
          </p:cNvCxnSpPr>
          <p:nvPr/>
        </p:nvCxnSpPr>
        <p:spPr>
          <a:xfrm flipH="1">
            <a:off x="761387" y="3553790"/>
            <a:ext cx="97349" cy="1026364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29" idx="4"/>
            <a:endCxn id="45" idx="0"/>
          </p:cNvCxnSpPr>
          <p:nvPr/>
        </p:nvCxnSpPr>
        <p:spPr>
          <a:xfrm>
            <a:off x="384542" y="3553790"/>
            <a:ext cx="376845" cy="1026364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35" idx="4"/>
            <a:endCxn id="45" idx="0"/>
          </p:cNvCxnSpPr>
          <p:nvPr/>
        </p:nvCxnSpPr>
        <p:spPr>
          <a:xfrm flipH="1">
            <a:off x="761387" y="3553790"/>
            <a:ext cx="573619" cy="1026364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33" idx="4"/>
            <a:endCxn id="54" idx="0"/>
          </p:cNvCxnSpPr>
          <p:nvPr/>
        </p:nvCxnSpPr>
        <p:spPr>
          <a:xfrm flipH="1">
            <a:off x="2812729" y="3547088"/>
            <a:ext cx="226686" cy="1035783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61" idx="2"/>
            <a:endCxn id="53" idx="0"/>
          </p:cNvCxnSpPr>
          <p:nvPr/>
        </p:nvCxnSpPr>
        <p:spPr>
          <a:xfrm flipH="1">
            <a:off x="2814743" y="3531936"/>
            <a:ext cx="627017" cy="1044006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32" idx="4"/>
            <a:endCxn id="48" idx="0"/>
          </p:cNvCxnSpPr>
          <p:nvPr/>
        </p:nvCxnSpPr>
        <p:spPr>
          <a:xfrm flipH="1">
            <a:off x="1799706" y="3557268"/>
            <a:ext cx="764830" cy="1031491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0" y="420624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K-Partite Graph Summarization</a:t>
            </a:r>
          </a:p>
        </p:txBody>
      </p:sp>
      <p:sp>
        <p:nvSpPr>
          <p:cNvPr id="44" name="Shape 164"/>
          <p:cNvSpPr/>
          <p:nvPr/>
        </p:nvSpPr>
        <p:spPr>
          <a:xfrm>
            <a:off x="612968" y="4561381"/>
            <a:ext cx="292608" cy="292608"/>
          </a:xfrm>
          <a:prstGeom prst="ellipse">
            <a:avLst/>
          </a:prstGeom>
          <a:solidFill>
            <a:srgbClr val="F3276C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65400" y="4580154"/>
            <a:ext cx="391974" cy="27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200" b="1">
                <a:solidFill>
                  <a:srgbClr val="FFFFFF"/>
                </a:solidFill>
                <a:latin typeface="Lato"/>
                <a:ea typeface="Lato"/>
                <a:cs typeface="Lato"/>
              </a:defRPr>
            </a:lvl1pPr>
          </a:lstStyle>
          <a:p>
            <a:r>
              <a:rPr lang="en-US" kern="0" dirty="0" smtClean="0">
                <a:sym typeface="Arial"/>
              </a:rPr>
              <a:t>12</a:t>
            </a:r>
            <a:endParaRPr lang="en-US" kern="0" dirty="0">
              <a:sym typeface="Arial"/>
            </a:endParaRPr>
          </a:p>
        </p:txBody>
      </p:sp>
      <p:sp>
        <p:nvSpPr>
          <p:cNvPr id="47" name="Shape 164"/>
          <p:cNvSpPr/>
          <p:nvPr/>
        </p:nvSpPr>
        <p:spPr>
          <a:xfrm>
            <a:off x="1645057" y="4576644"/>
            <a:ext cx="292608" cy="292608"/>
          </a:xfrm>
          <a:prstGeom prst="ellipse">
            <a:avLst/>
          </a:prstGeom>
          <a:solidFill>
            <a:srgbClr val="F3276C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603719" y="4588759"/>
            <a:ext cx="391974" cy="27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200" b="1">
                <a:solidFill>
                  <a:srgbClr val="FFFFFF"/>
                </a:solidFill>
                <a:latin typeface="Lato"/>
                <a:ea typeface="Lato"/>
                <a:cs typeface="Lato"/>
              </a:defRPr>
            </a:lvl1pPr>
          </a:lstStyle>
          <a:p>
            <a:r>
              <a:rPr lang="en-US" kern="0" dirty="0" smtClean="0">
                <a:sym typeface="Arial"/>
              </a:rPr>
              <a:t>13</a:t>
            </a:r>
            <a:endParaRPr lang="en-US" kern="0" dirty="0">
              <a:sym typeface="Arial"/>
            </a:endParaRPr>
          </a:p>
        </p:txBody>
      </p:sp>
      <p:sp>
        <p:nvSpPr>
          <p:cNvPr id="53" name="Shape 164"/>
          <p:cNvSpPr/>
          <p:nvPr/>
        </p:nvSpPr>
        <p:spPr>
          <a:xfrm>
            <a:off x="2668439" y="4575942"/>
            <a:ext cx="292608" cy="292608"/>
          </a:xfrm>
          <a:prstGeom prst="ellipse">
            <a:avLst/>
          </a:prstGeom>
          <a:solidFill>
            <a:srgbClr val="F3276C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616742" y="4582871"/>
            <a:ext cx="391974" cy="27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200" b="1">
                <a:solidFill>
                  <a:srgbClr val="FFFFFF"/>
                </a:solidFill>
                <a:latin typeface="Lato"/>
                <a:ea typeface="Lato"/>
                <a:cs typeface="Lato"/>
              </a:defRPr>
            </a:lvl1pPr>
          </a:lstStyle>
          <a:p>
            <a:r>
              <a:rPr lang="en-US" kern="0" dirty="0" smtClean="0">
                <a:sym typeface="Arial"/>
              </a:rPr>
              <a:t>15</a:t>
            </a:r>
            <a:endParaRPr lang="en-US" kern="0" dirty="0">
              <a:sym typeface="Arial"/>
            </a:endParaRPr>
          </a:p>
        </p:txBody>
      </p:sp>
      <p:sp>
        <p:nvSpPr>
          <p:cNvPr id="56" name="Shape 164"/>
          <p:cNvSpPr/>
          <p:nvPr/>
        </p:nvSpPr>
        <p:spPr>
          <a:xfrm>
            <a:off x="3305576" y="4568134"/>
            <a:ext cx="292608" cy="292608"/>
          </a:xfrm>
          <a:prstGeom prst="ellipse">
            <a:avLst/>
          </a:prstGeom>
          <a:solidFill>
            <a:srgbClr val="F3276C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250694" y="4576501"/>
            <a:ext cx="391974" cy="27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200" b="1">
                <a:solidFill>
                  <a:srgbClr val="FFFFFF"/>
                </a:solidFill>
                <a:latin typeface="Lato"/>
                <a:ea typeface="Lato"/>
                <a:cs typeface="Lato"/>
              </a:defRPr>
            </a:lvl1pPr>
          </a:lstStyle>
          <a:p>
            <a:r>
              <a:rPr lang="en-US" kern="0" dirty="0" smtClean="0">
                <a:sym typeface="Arial"/>
              </a:rPr>
              <a:t>16</a:t>
            </a:r>
            <a:endParaRPr lang="en-US" kern="0" dirty="0">
              <a:sym typeface="Arial"/>
            </a:endParaRPr>
          </a:p>
        </p:txBody>
      </p:sp>
      <p:cxnSp>
        <p:nvCxnSpPr>
          <p:cNvPr id="73" name="Straight Connector 72"/>
          <p:cNvCxnSpPr>
            <a:endCxn id="29" idx="0"/>
          </p:cNvCxnSpPr>
          <p:nvPr/>
        </p:nvCxnSpPr>
        <p:spPr>
          <a:xfrm>
            <a:off x="384542" y="2261018"/>
            <a:ext cx="0" cy="1000164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endCxn id="31" idx="0"/>
          </p:cNvCxnSpPr>
          <p:nvPr/>
        </p:nvCxnSpPr>
        <p:spPr>
          <a:xfrm>
            <a:off x="384542" y="2261018"/>
            <a:ext cx="474194" cy="1000164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endCxn id="35" idx="0"/>
          </p:cNvCxnSpPr>
          <p:nvPr/>
        </p:nvCxnSpPr>
        <p:spPr>
          <a:xfrm>
            <a:off x="383504" y="2261018"/>
            <a:ext cx="951502" cy="1000164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20" idx="4"/>
            <a:endCxn id="29" idx="0"/>
          </p:cNvCxnSpPr>
          <p:nvPr/>
        </p:nvCxnSpPr>
        <p:spPr>
          <a:xfrm flipH="1">
            <a:off x="384542" y="2261018"/>
            <a:ext cx="563620" cy="1000164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20" idx="4"/>
            <a:endCxn id="35" idx="0"/>
          </p:cNvCxnSpPr>
          <p:nvPr/>
        </p:nvCxnSpPr>
        <p:spPr>
          <a:xfrm>
            <a:off x="948162" y="2261018"/>
            <a:ext cx="386844" cy="1000164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endCxn id="35" idx="0"/>
          </p:cNvCxnSpPr>
          <p:nvPr/>
        </p:nvCxnSpPr>
        <p:spPr>
          <a:xfrm flipH="1">
            <a:off x="1335006" y="2261018"/>
            <a:ext cx="630235" cy="1000164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22" idx="4"/>
            <a:endCxn id="32" idx="0"/>
          </p:cNvCxnSpPr>
          <p:nvPr/>
        </p:nvCxnSpPr>
        <p:spPr>
          <a:xfrm>
            <a:off x="1965241" y="2261018"/>
            <a:ext cx="599295" cy="1003642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22" idx="4"/>
            <a:endCxn id="33" idx="0"/>
          </p:cNvCxnSpPr>
          <p:nvPr/>
        </p:nvCxnSpPr>
        <p:spPr>
          <a:xfrm>
            <a:off x="1965241" y="2261018"/>
            <a:ext cx="1074174" cy="993462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24" idx="4"/>
            <a:endCxn id="32" idx="0"/>
          </p:cNvCxnSpPr>
          <p:nvPr/>
        </p:nvCxnSpPr>
        <p:spPr>
          <a:xfrm>
            <a:off x="2528861" y="2261018"/>
            <a:ext cx="35675" cy="1003642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24" idx="4"/>
            <a:endCxn id="33" idx="0"/>
          </p:cNvCxnSpPr>
          <p:nvPr/>
        </p:nvCxnSpPr>
        <p:spPr>
          <a:xfrm>
            <a:off x="2528861" y="2261018"/>
            <a:ext cx="510554" cy="993462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24" idx="4"/>
            <a:endCxn id="61" idx="0"/>
          </p:cNvCxnSpPr>
          <p:nvPr/>
        </p:nvCxnSpPr>
        <p:spPr>
          <a:xfrm>
            <a:off x="2528861" y="2261018"/>
            <a:ext cx="912899" cy="993919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28" idx="4"/>
            <a:endCxn id="61" idx="0"/>
          </p:cNvCxnSpPr>
          <p:nvPr/>
        </p:nvCxnSpPr>
        <p:spPr>
          <a:xfrm flipH="1">
            <a:off x="3441760" y="2261018"/>
            <a:ext cx="10015" cy="993919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29" idx="4"/>
            <a:endCxn id="2" idx="0"/>
          </p:cNvCxnSpPr>
          <p:nvPr/>
        </p:nvCxnSpPr>
        <p:spPr>
          <a:xfrm flipH="1">
            <a:off x="382130" y="3553790"/>
            <a:ext cx="2412" cy="1006239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31" idx="4"/>
            <a:endCxn id="2" idx="0"/>
          </p:cNvCxnSpPr>
          <p:nvPr/>
        </p:nvCxnSpPr>
        <p:spPr>
          <a:xfrm flipH="1">
            <a:off x="382130" y="3553790"/>
            <a:ext cx="476606" cy="1006239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32" idx="4"/>
            <a:endCxn id="51" idx="0"/>
          </p:cNvCxnSpPr>
          <p:nvPr/>
        </p:nvCxnSpPr>
        <p:spPr>
          <a:xfrm flipH="1">
            <a:off x="2402766" y="3557268"/>
            <a:ext cx="161770" cy="1043646"/>
          </a:xfrm>
          <a:prstGeom prst="line">
            <a:avLst/>
          </a:prstGeom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33" idx="4"/>
            <a:endCxn id="51" idx="0"/>
          </p:cNvCxnSpPr>
          <p:nvPr/>
        </p:nvCxnSpPr>
        <p:spPr>
          <a:xfrm flipH="1">
            <a:off x="2402766" y="3547088"/>
            <a:ext cx="636649" cy="1053826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61" idx="2"/>
            <a:endCxn id="51" idx="0"/>
          </p:cNvCxnSpPr>
          <p:nvPr/>
        </p:nvCxnSpPr>
        <p:spPr>
          <a:xfrm flipH="1">
            <a:off x="2402766" y="3531936"/>
            <a:ext cx="1038994" cy="1068978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hape 164"/>
          <p:cNvSpPr/>
          <p:nvPr/>
        </p:nvSpPr>
        <p:spPr>
          <a:xfrm>
            <a:off x="238238" y="1968410"/>
            <a:ext cx="292608" cy="292608"/>
          </a:xfrm>
          <a:prstGeom prst="ellipse">
            <a:avLst/>
          </a:prstGeom>
          <a:solidFill>
            <a:srgbClr val="FF9715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0</a:t>
            </a:r>
          </a:p>
        </p:txBody>
      </p:sp>
      <p:sp>
        <p:nvSpPr>
          <p:cNvPr id="20" name="Shape 164"/>
          <p:cNvSpPr/>
          <p:nvPr/>
        </p:nvSpPr>
        <p:spPr>
          <a:xfrm>
            <a:off x="801858" y="1968410"/>
            <a:ext cx="292608" cy="292608"/>
          </a:xfrm>
          <a:prstGeom prst="ellipse">
            <a:avLst/>
          </a:prstGeom>
          <a:solidFill>
            <a:srgbClr val="FF9715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</a:t>
            </a:r>
          </a:p>
        </p:txBody>
      </p:sp>
      <p:sp>
        <p:nvSpPr>
          <p:cNvPr id="22" name="Shape 164"/>
          <p:cNvSpPr/>
          <p:nvPr/>
        </p:nvSpPr>
        <p:spPr>
          <a:xfrm>
            <a:off x="1818937" y="1968410"/>
            <a:ext cx="292608" cy="292608"/>
          </a:xfrm>
          <a:prstGeom prst="ellipse">
            <a:avLst/>
          </a:prstGeom>
          <a:solidFill>
            <a:srgbClr val="FF9715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</a:t>
            </a:r>
          </a:p>
        </p:txBody>
      </p:sp>
      <p:sp>
        <p:nvSpPr>
          <p:cNvPr id="32" name="Shape 164"/>
          <p:cNvSpPr/>
          <p:nvPr/>
        </p:nvSpPr>
        <p:spPr>
          <a:xfrm>
            <a:off x="2418232" y="3264660"/>
            <a:ext cx="292608" cy="292608"/>
          </a:xfrm>
          <a:prstGeom prst="ellipse">
            <a:avLst/>
          </a:prstGeom>
          <a:solidFill>
            <a:srgbClr val="91D5FD"/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8</a:t>
            </a:r>
          </a:p>
        </p:txBody>
      </p:sp>
      <p:sp>
        <p:nvSpPr>
          <p:cNvPr id="33" name="Shape 164"/>
          <p:cNvSpPr/>
          <p:nvPr/>
        </p:nvSpPr>
        <p:spPr>
          <a:xfrm>
            <a:off x="2893111" y="3254480"/>
            <a:ext cx="292608" cy="292608"/>
          </a:xfrm>
          <a:prstGeom prst="ellipse">
            <a:avLst/>
          </a:prstGeom>
          <a:solidFill>
            <a:srgbClr val="91D5FD"/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9</a:t>
            </a:r>
          </a:p>
        </p:txBody>
      </p:sp>
      <p:sp>
        <p:nvSpPr>
          <p:cNvPr id="24" name="Shape 164"/>
          <p:cNvSpPr/>
          <p:nvPr/>
        </p:nvSpPr>
        <p:spPr>
          <a:xfrm>
            <a:off x="2382557" y="1968410"/>
            <a:ext cx="292608" cy="292608"/>
          </a:xfrm>
          <a:prstGeom prst="ellipse">
            <a:avLst/>
          </a:prstGeom>
          <a:solidFill>
            <a:srgbClr val="FF9715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3</a:t>
            </a:r>
          </a:p>
        </p:txBody>
      </p:sp>
      <p:sp>
        <p:nvSpPr>
          <p:cNvPr id="60" name="Shape 164"/>
          <p:cNvSpPr/>
          <p:nvPr/>
        </p:nvSpPr>
        <p:spPr>
          <a:xfrm>
            <a:off x="3305471" y="3246665"/>
            <a:ext cx="292608" cy="292608"/>
          </a:xfrm>
          <a:prstGeom prst="ellipse">
            <a:avLst/>
          </a:prstGeom>
          <a:solidFill>
            <a:srgbClr val="91D5FD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245773" y="3254937"/>
            <a:ext cx="391974" cy="27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200" b="1">
                <a:solidFill>
                  <a:srgbClr val="FFFFFF"/>
                </a:solidFill>
                <a:latin typeface="Lato"/>
                <a:ea typeface="Lato"/>
                <a:cs typeface="Lato"/>
              </a:defRPr>
            </a:lvl1pPr>
          </a:lstStyle>
          <a:p>
            <a:r>
              <a:rPr lang="en-US" kern="0" dirty="0" smtClean="0">
                <a:sym typeface="Arial"/>
              </a:rPr>
              <a:t>10</a:t>
            </a:r>
            <a:endParaRPr lang="en-US" kern="0" dirty="0">
              <a:sym typeface="Arial"/>
            </a:endParaRPr>
          </a:p>
        </p:txBody>
      </p:sp>
      <p:sp>
        <p:nvSpPr>
          <p:cNvPr id="28" name="Shape 164"/>
          <p:cNvSpPr/>
          <p:nvPr/>
        </p:nvSpPr>
        <p:spPr>
          <a:xfrm>
            <a:off x="3305471" y="1968410"/>
            <a:ext cx="292608" cy="292608"/>
          </a:xfrm>
          <a:prstGeom prst="ellipse">
            <a:avLst/>
          </a:prstGeom>
          <a:solidFill>
            <a:srgbClr val="FF9715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4</a:t>
            </a:r>
          </a:p>
        </p:txBody>
      </p:sp>
      <p:sp>
        <p:nvSpPr>
          <p:cNvPr id="29" name="Shape 164"/>
          <p:cNvSpPr/>
          <p:nvPr/>
        </p:nvSpPr>
        <p:spPr>
          <a:xfrm>
            <a:off x="238238" y="3261182"/>
            <a:ext cx="292608" cy="292608"/>
          </a:xfrm>
          <a:prstGeom prst="ellipse">
            <a:avLst/>
          </a:prstGeom>
          <a:solidFill>
            <a:srgbClr val="91D5FD"/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5</a:t>
            </a:r>
          </a:p>
        </p:txBody>
      </p:sp>
      <p:sp>
        <p:nvSpPr>
          <p:cNvPr id="31" name="Shape 164"/>
          <p:cNvSpPr/>
          <p:nvPr/>
        </p:nvSpPr>
        <p:spPr>
          <a:xfrm>
            <a:off x="712432" y="3261182"/>
            <a:ext cx="292608" cy="292608"/>
          </a:xfrm>
          <a:prstGeom prst="ellipse">
            <a:avLst/>
          </a:prstGeom>
          <a:solidFill>
            <a:srgbClr val="91D5FD"/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6</a:t>
            </a:r>
          </a:p>
        </p:txBody>
      </p:sp>
      <p:sp>
        <p:nvSpPr>
          <p:cNvPr id="35" name="Shape 164"/>
          <p:cNvSpPr/>
          <p:nvPr/>
        </p:nvSpPr>
        <p:spPr>
          <a:xfrm>
            <a:off x="1188702" y="3261182"/>
            <a:ext cx="292608" cy="292608"/>
          </a:xfrm>
          <a:prstGeom prst="ellipse">
            <a:avLst/>
          </a:prstGeom>
          <a:solidFill>
            <a:srgbClr val="91D5FD"/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7</a:t>
            </a:r>
          </a:p>
        </p:txBody>
      </p:sp>
      <p:sp>
        <p:nvSpPr>
          <p:cNvPr id="50" name="Shape 164"/>
          <p:cNvSpPr/>
          <p:nvPr/>
        </p:nvSpPr>
        <p:spPr>
          <a:xfrm>
            <a:off x="2266191" y="4593304"/>
            <a:ext cx="292608" cy="292608"/>
          </a:xfrm>
          <a:prstGeom prst="ellipse">
            <a:avLst/>
          </a:prstGeom>
          <a:solidFill>
            <a:srgbClr val="F3276C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206779" y="4600914"/>
            <a:ext cx="391974" cy="27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200" b="1">
                <a:solidFill>
                  <a:srgbClr val="FFFFFF"/>
                </a:solidFill>
                <a:latin typeface="Lato"/>
                <a:ea typeface="Lato"/>
                <a:cs typeface="Lato"/>
              </a:defRPr>
            </a:lvl1pPr>
          </a:lstStyle>
          <a:p>
            <a:r>
              <a:rPr lang="en-US" kern="0" dirty="0" smtClean="0">
                <a:sym typeface="Arial"/>
              </a:rPr>
              <a:t>14</a:t>
            </a:r>
            <a:endParaRPr lang="en-US" kern="0" dirty="0">
              <a:sym typeface="Arial"/>
            </a:endParaRPr>
          </a:p>
        </p:txBody>
      </p:sp>
      <p:sp>
        <p:nvSpPr>
          <p:cNvPr id="42" name="Shape 164"/>
          <p:cNvSpPr/>
          <p:nvPr/>
        </p:nvSpPr>
        <p:spPr>
          <a:xfrm>
            <a:off x="236199" y="4554279"/>
            <a:ext cx="292608" cy="292608"/>
          </a:xfrm>
          <a:prstGeom prst="ellipse">
            <a:avLst/>
          </a:prstGeom>
          <a:solidFill>
            <a:srgbClr val="F3276C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6143" y="4560029"/>
            <a:ext cx="391974" cy="27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200" b="1">
                <a:solidFill>
                  <a:srgbClr val="FFFFFF"/>
                </a:solidFill>
                <a:latin typeface="Lato"/>
                <a:ea typeface="Lato"/>
                <a:cs typeface="Lato"/>
              </a:defRPr>
            </a:lvl1pPr>
          </a:lstStyle>
          <a:p>
            <a:r>
              <a:rPr lang="en-US" kern="0" dirty="0" smtClean="0">
                <a:sym typeface="Arial"/>
              </a:rPr>
              <a:t>11</a:t>
            </a:r>
            <a:endParaRPr lang="en-US" kern="0" dirty="0">
              <a:sym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7734" y="1242477"/>
            <a:ext cx="3741730" cy="307777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US" sz="1400" b="1" kern="0" dirty="0">
                <a:solidFill>
                  <a:srgbClr val="FFFFFF"/>
                </a:solidFill>
                <a:cs typeface="Arial"/>
                <a:sym typeface="Arial"/>
              </a:rPr>
              <a:t>Conflict Resolution Phase [ Super step 2 ]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2958" y="191337"/>
            <a:ext cx="2881090" cy="2317475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4082081" y="1968410"/>
            <a:ext cx="1393582" cy="375182"/>
            <a:chOff x="4082081" y="1968410"/>
            <a:chExt cx="1393582" cy="375182"/>
          </a:xfrm>
        </p:grpSpPr>
        <p:sp>
          <p:nvSpPr>
            <p:cNvPr id="55" name="Shape 164"/>
            <p:cNvSpPr/>
            <p:nvPr/>
          </p:nvSpPr>
          <p:spPr>
            <a:xfrm>
              <a:off x="4082081" y="1998292"/>
              <a:ext cx="292608" cy="292608"/>
            </a:xfrm>
            <a:prstGeom prst="ellipse">
              <a:avLst/>
            </a:prstGeom>
            <a:solidFill>
              <a:srgbClr val="FF9715">
                <a:alpha val="85380"/>
              </a:srgbClr>
            </a:solidFill>
            <a:ln w="38100"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" sz="1200" b="1" kern="0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66603" y="1968410"/>
              <a:ext cx="363165" cy="365760"/>
            </a:xfrm>
            <a:prstGeom prst="rect">
              <a:avLst/>
            </a:prstGeom>
          </p:spPr>
        </p:pic>
        <p:sp>
          <p:nvSpPr>
            <p:cNvPr id="59" name="Oval 58"/>
            <p:cNvSpPr/>
            <p:nvPr/>
          </p:nvSpPr>
          <p:spPr>
            <a:xfrm>
              <a:off x="4560760" y="2097003"/>
              <a:ext cx="182880" cy="18288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kern="0" dirty="0">
                  <a:solidFill>
                    <a:srgbClr val="FFFFFF"/>
                  </a:solidFill>
                  <a:sym typeface="Arial"/>
                </a:rPr>
                <a:t>C</a:t>
              </a:r>
            </a:p>
          </p:txBody>
        </p:sp>
        <p:sp>
          <p:nvSpPr>
            <p:cNvPr id="62" name="Right Arrow 61"/>
            <p:cNvSpPr/>
            <p:nvPr/>
          </p:nvSpPr>
          <p:spPr>
            <a:xfrm>
              <a:off x="4900003" y="2123858"/>
              <a:ext cx="201168" cy="128593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63" name="Shape 164"/>
            <p:cNvSpPr/>
            <p:nvPr/>
          </p:nvSpPr>
          <p:spPr>
            <a:xfrm>
              <a:off x="5183055" y="2050984"/>
              <a:ext cx="292608" cy="292608"/>
            </a:xfrm>
            <a:prstGeom prst="ellipse">
              <a:avLst/>
            </a:prstGeom>
            <a:solidFill>
              <a:srgbClr val="FF9715">
                <a:alpha val="85380"/>
              </a:srgbClr>
            </a:solidFill>
            <a:ln w="38100"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" sz="1200" b="1" kern="0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1</a:t>
              </a:r>
            </a:p>
          </p:txBody>
        </p:sp>
      </p:grpSp>
      <p:sp>
        <p:nvSpPr>
          <p:cNvPr id="64" name="Shape 164"/>
          <p:cNvSpPr/>
          <p:nvPr/>
        </p:nvSpPr>
        <p:spPr>
          <a:xfrm>
            <a:off x="4082081" y="2362508"/>
            <a:ext cx="292608" cy="292608"/>
          </a:xfrm>
          <a:prstGeom prst="ellipse">
            <a:avLst/>
          </a:prstGeom>
          <a:solidFill>
            <a:srgbClr val="FF9715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082081" y="2653572"/>
            <a:ext cx="1364411" cy="375182"/>
            <a:chOff x="4082081" y="2653572"/>
            <a:chExt cx="1364411" cy="375182"/>
          </a:xfrm>
        </p:grpSpPr>
        <p:sp>
          <p:nvSpPr>
            <p:cNvPr id="65" name="Shape 164"/>
            <p:cNvSpPr/>
            <p:nvPr/>
          </p:nvSpPr>
          <p:spPr>
            <a:xfrm>
              <a:off x="4082081" y="2726724"/>
              <a:ext cx="292608" cy="292608"/>
            </a:xfrm>
            <a:prstGeom prst="ellipse">
              <a:avLst/>
            </a:prstGeom>
            <a:solidFill>
              <a:srgbClr val="FF9715">
                <a:alpha val="85380"/>
              </a:srgbClr>
            </a:solidFill>
            <a:ln w="38100"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" sz="1200" b="1" kern="0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2</a:t>
              </a:r>
            </a:p>
          </p:txBody>
        </p:sp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37432" y="2653572"/>
              <a:ext cx="363165" cy="365760"/>
            </a:xfrm>
            <a:prstGeom prst="rect">
              <a:avLst/>
            </a:prstGeom>
          </p:spPr>
        </p:pic>
        <p:sp>
          <p:nvSpPr>
            <p:cNvPr id="68" name="Oval 67"/>
            <p:cNvSpPr/>
            <p:nvPr/>
          </p:nvSpPr>
          <p:spPr>
            <a:xfrm>
              <a:off x="4531589" y="2782165"/>
              <a:ext cx="182880" cy="18288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kern="0" dirty="0">
                  <a:solidFill>
                    <a:srgbClr val="FFFFFF"/>
                  </a:solidFill>
                  <a:sym typeface="Arial"/>
                </a:rPr>
                <a:t>C</a:t>
              </a:r>
            </a:p>
          </p:txBody>
        </p:sp>
        <p:sp>
          <p:nvSpPr>
            <p:cNvPr id="69" name="Right Arrow 68"/>
            <p:cNvSpPr/>
            <p:nvPr/>
          </p:nvSpPr>
          <p:spPr>
            <a:xfrm>
              <a:off x="4870832" y="2809020"/>
              <a:ext cx="201168" cy="128593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70" name="Shape 164"/>
            <p:cNvSpPr/>
            <p:nvPr/>
          </p:nvSpPr>
          <p:spPr>
            <a:xfrm>
              <a:off x="5153884" y="2736146"/>
              <a:ext cx="292608" cy="292608"/>
            </a:xfrm>
            <a:prstGeom prst="ellipse">
              <a:avLst/>
            </a:prstGeom>
            <a:solidFill>
              <a:srgbClr val="FF9715">
                <a:alpha val="85380"/>
              </a:srgbClr>
            </a:solidFill>
            <a:ln w="38100"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" sz="1200" b="1" kern="0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3</a:t>
              </a:r>
            </a:p>
          </p:txBody>
        </p:sp>
      </p:grpSp>
      <p:sp>
        <p:nvSpPr>
          <p:cNvPr id="71" name="Shape 164"/>
          <p:cNvSpPr/>
          <p:nvPr/>
        </p:nvSpPr>
        <p:spPr>
          <a:xfrm>
            <a:off x="4082081" y="3090940"/>
            <a:ext cx="292608" cy="292608"/>
          </a:xfrm>
          <a:prstGeom prst="ellipse">
            <a:avLst/>
          </a:prstGeom>
          <a:solidFill>
            <a:srgbClr val="FF9715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3</a:t>
            </a:r>
          </a:p>
        </p:txBody>
      </p:sp>
      <p:sp>
        <p:nvSpPr>
          <p:cNvPr id="72" name="Shape 164"/>
          <p:cNvSpPr/>
          <p:nvPr/>
        </p:nvSpPr>
        <p:spPr>
          <a:xfrm>
            <a:off x="4088887" y="3455156"/>
            <a:ext cx="292608" cy="292608"/>
          </a:xfrm>
          <a:prstGeom prst="ellipse">
            <a:avLst/>
          </a:prstGeom>
          <a:solidFill>
            <a:srgbClr val="FF9715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4</a:t>
            </a:r>
          </a:p>
        </p:txBody>
      </p:sp>
      <p:sp>
        <p:nvSpPr>
          <p:cNvPr id="76" name="Shape 164"/>
          <p:cNvSpPr/>
          <p:nvPr/>
        </p:nvSpPr>
        <p:spPr>
          <a:xfrm>
            <a:off x="4101897" y="4308306"/>
            <a:ext cx="292608" cy="292608"/>
          </a:xfrm>
          <a:prstGeom prst="ellipse">
            <a:avLst/>
          </a:prstGeom>
          <a:solidFill>
            <a:srgbClr val="91D5FD"/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6</a:t>
            </a:r>
          </a:p>
        </p:txBody>
      </p:sp>
      <p:sp>
        <p:nvSpPr>
          <p:cNvPr id="78" name="Shape 164"/>
          <p:cNvSpPr/>
          <p:nvPr/>
        </p:nvSpPr>
        <p:spPr>
          <a:xfrm>
            <a:off x="4105579" y="4668614"/>
            <a:ext cx="292608" cy="292608"/>
          </a:xfrm>
          <a:prstGeom prst="ellipse">
            <a:avLst/>
          </a:prstGeom>
          <a:solidFill>
            <a:srgbClr val="91D5FD"/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7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043005" y="5747348"/>
            <a:ext cx="391974" cy="292608"/>
            <a:chOff x="4043005" y="5747348"/>
            <a:chExt cx="391974" cy="292608"/>
          </a:xfrm>
        </p:grpSpPr>
        <p:sp>
          <p:nvSpPr>
            <p:cNvPr id="86" name="Shape 164"/>
            <p:cNvSpPr/>
            <p:nvPr/>
          </p:nvSpPr>
          <p:spPr>
            <a:xfrm>
              <a:off x="4102703" y="5747348"/>
              <a:ext cx="292608" cy="292608"/>
            </a:xfrm>
            <a:prstGeom prst="ellipse">
              <a:avLst/>
            </a:prstGeom>
            <a:solidFill>
              <a:srgbClr val="91D5FD">
                <a:alpha val="85380"/>
              </a:srgbClr>
            </a:solidFill>
            <a:ln w="38100"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endPara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043005" y="5755620"/>
              <a:ext cx="391974" cy="2769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ctr">
                <a:defRPr sz="1200" b="1">
                  <a:solidFill>
                    <a:srgbClr val="FFFFFF"/>
                  </a:solidFill>
                  <a:latin typeface="Lato"/>
                  <a:ea typeface="Lato"/>
                  <a:cs typeface="Lato"/>
                </a:defRPr>
              </a:lvl1pPr>
            </a:lstStyle>
            <a:p>
              <a:r>
                <a:rPr lang="en-US" kern="0" dirty="0" smtClean="0">
                  <a:sym typeface="Arial"/>
                </a:rPr>
                <a:t>10</a:t>
              </a:r>
              <a:endParaRPr lang="en-US" kern="0" dirty="0">
                <a:sym typeface="Arial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107175" y="3847136"/>
            <a:ext cx="1605138" cy="381838"/>
            <a:chOff x="4107175" y="3847136"/>
            <a:chExt cx="1605138" cy="381838"/>
          </a:xfrm>
        </p:grpSpPr>
        <p:sp>
          <p:nvSpPr>
            <p:cNvPr id="74" name="Shape 164"/>
            <p:cNvSpPr/>
            <p:nvPr/>
          </p:nvSpPr>
          <p:spPr>
            <a:xfrm>
              <a:off x="4107175" y="3929710"/>
              <a:ext cx="292608" cy="292608"/>
            </a:xfrm>
            <a:prstGeom prst="ellipse">
              <a:avLst/>
            </a:prstGeom>
            <a:solidFill>
              <a:srgbClr val="91D5FD"/>
            </a:solidFill>
            <a:ln w="38100"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" sz="1200" b="1" kern="0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5</a:t>
              </a:r>
            </a:p>
          </p:txBody>
        </p:sp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66603" y="3847136"/>
              <a:ext cx="363165" cy="365760"/>
            </a:xfrm>
            <a:prstGeom prst="rect">
              <a:avLst/>
            </a:prstGeom>
          </p:spPr>
        </p:pic>
        <p:sp>
          <p:nvSpPr>
            <p:cNvPr id="90" name="Oval 89"/>
            <p:cNvSpPr/>
            <p:nvPr/>
          </p:nvSpPr>
          <p:spPr>
            <a:xfrm>
              <a:off x="4560760" y="3975729"/>
              <a:ext cx="182880" cy="18288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kern="0" dirty="0">
                  <a:solidFill>
                    <a:srgbClr val="FFFFFF"/>
                  </a:solidFill>
                  <a:sym typeface="Arial"/>
                </a:rPr>
                <a:t>C</a:t>
              </a:r>
            </a:p>
          </p:txBody>
        </p:sp>
        <p:sp>
          <p:nvSpPr>
            <p:cNvPr id="92" name="Right Arrow 91"/>
            <p:cNvSpPr/>
            <p:nvPr/>
          </p:nvSpPr>
          <p:spPr>
            <a:xfrm>
              <a:off x="4900003" y="4002584"/>
              <a:ext cx="201168" cy="128593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93" name="Shape 164"/>
            <p:cNvSpPr/>
            <p:nvPr/>
          </p:nvSpPr>
          <p:spPr>
            <a:xfrm>
              <a:off x="5183055" y="3929710"/>
              <a:ext cx="292608" cy="292608"/>
            </a:xfrm>
            <a:prstGeom prst="ellipse">
              <a:avLst/>
            </a:prstGeom>
            <a:solidFill>
              <a:srgbClr val="FF9715">
                <a:alpha val="85380"/>
              </a:srgbClr>
            </a:solidFill>
            <a:ln w="38100"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" sz="1200" b="1" kern="0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6</a:t>
              </a:r>
            </a:p>
          </p:txBody>
        </p:sp>
        <p:sp>
          <p:nvSpPr>
            <p:cNvPr id="100" name="Shape 164"/>
            <p:cNvSpPr/>
            <p:nvPr/>
          </p:nvSpPr>
          <p:spPr>
            <a:xfrm>
              <a:off x="5419705" y="3936366"/>
              <a:ext cx="292608" cy="292608"/>
            </a:xfrm>
            <a:prstGeom prst="ellipse">
              <a:avLst/>
            </a:prstGeom>
            <a:solidFill>
              <a:srgbClr val="FF9715">
                <a:alpha val="85380"/>
              </a:srgbClr>
            </a:solidFill>
            <a:ln w="38100"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" sz="1200" b="1" kern="0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7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097449" y="4958700"/>
            <a:ext cx="1316471" cy="375182"/>
            <a:chOff x="4097449" y="4958700"/>
            <a:chExt cx="1316471" cy="375182"/>
          </a:xfrm>
        </p:grpSpPr>
        <p:sp>
          <p:nvSpPr>
            <p:cNvPr id="80" name="Shape 164"/>
            <p:cNvSpPr/>
            <p:nvPr/>
          </p:nvSpPr>
          <p:spPr>
            <a:xfrm>
              <a:off x="4097449" y="5035621"/>
              <a:ext cx="292608" cy="292608"/>
            </a:xfrm>
            <a:prstGeom prst="ellipse">
              <a:avLst/>
            </a:prstGeom>
            <a:solidFill>
              <a:srgbClr val="91D5FD"/>
            </a:solidFill>
            <a:ln w="38100"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" sz="1200" b="1" kern="0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8</a:t>
              </a:r>
            </a:p>
          </p:txBody>
        </p:sp>
        <p:pic>
          <p:nvPicPr>
            <p:cNvPr id="108" name="Picture 10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04860" y="4958700"/>
              <a:ext cx="363165" cy="365760"/>
            </a:xfrm>
            <a:prstGeom prst="rect">
              <a:avLst/>
            </a:prstGeom>
          </p:spPr>
        </p:pic>
        <p:sp>
          <p:nvSpPr>
            <p:cNvPr id="110" name="Oval 109"/>
            <p:cNvSpPr/>
            <p:nvPr/>
          </p:nvSpPr>
          <p:spPr>
            <a:xfrm>
              <a:off x="4499017" y="5087293"/>
              <a:ext cx="182880" cy="18288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kern="0" dirty="0">
                  <a:solidFill>
                    <a:srgbClr val="FFFFFF"/>
                  </a:solidFill>
                  <a:sym typeface="Arial"/>
                </a:rPr>
                <a:t>C</a:t>
              </a:r>
            </a:p>
          </p:txBody>
        </p:sp>
        <p:sp>
          <p:nvSpPr>
            <p:cNvPr id="112" name="Right Arrow 111"/>
            <p:cNvSpPr/>
            <p:nvPr/>
          </p:nvSpPr>
          <p:spPr>
            <a:xfrm>
              <a:off x="4838260" y="5114148"/>
              <a:ext cx="201168" cy="128593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113" name="Shape 164"/>
            <p:cNvSpPr/>
            <p:nvPr/>
          </p:nvSpPr>
          <p:spPr>
            <a:xfrm>
              <a:off x="5121312" y="5041274"/>
              <a:ext cx="292608" cy="292608"/>
            </a:xfrm>
            <a:prstGeom prst="ellipse">
              <a:avLst/>
            </a:prstGeom>
            <a:solidFill>
              <a:srgbClr val="FF9715">
                <a:alpha val="85380"/>
              </a:srgbClr>
            </a:solidFill>
            <a:ln w="38100"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" sz="1200" b="1" kern="0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9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105579" y="5349910"/>
            <a:ext cx="1349923" cy="494353"/>
            <a:chOff x="4105579" y="5349910"/>
            <a:chExt cx="1349923" cy="494353"/>
          </a:xfrm>
        </p:grpSpPr>
        <p:pic>
          <p:nvPicPr>
            <p:cNvPr id="128" name="Picture 12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94649" y="5478503"/>
              <a:ext cx="363165" cy="365760"/>
            </a:xfrm>
            <a:prstGeom prst="rect">
              <a:avLst/>
            </a:prstGeom>
          </p:spPr>
        </p:pic>
        <p:grpSp>
          <p:nvGrpSpPr>
            <p:cNvPr id="9" name="Group 8"/>
            <p:cNvGrpSpPr/>
            <p:nvPr/>
          </p:nvGrpSpPr>
          <p:grpSpPr>
            <a:xfrm>
              <a:off x="4105579" y="5349910"/>
              <a:ext cx="1349923" cy="440066"/>
              <a:chOff x="4105579" y="5349910"/>
              <a:chExt cx="1349923" cy="440066"/>
            </a:xfrm>
          </p:grpSpPr>
          <p:sp>
            <p:nvSpPr>
              <p:cNvPr id="82" name="Shape 164"/>
              <p:cNvSpPr/>
              <p:nvPr/>
            </p:nvSpPr>
            <p:spPr>
              <a:xfrm>
                <a:off x="4105579" y="5401152"/>
                <a:ext cx="292608" cy="292608"/>
              </a:xfrm>
              <a:prstGeom prst="ellipse">
                <a:avLst/>
              </a:prstGeom>
              <a:solidFill>
                <a:srgbClr val="91D5FD"/>
              </a:solidFill>
              <a:ln w="38100"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algn="ctr"/>
                <a:r>
                  <a:rPr lang="en" sz="1200" b="1" kern="0" dirty="0">
                    <a:solidFill>
                      <a:srgbClr val="FFFFFF"/>
                    </a:solidFill>
                    <a:latin typeface="Lato"/>
                    <a:ea typeface="Lato"/>
                    <a:cs typeface="Lato"/>
                    <a:sym typeface="Lato"/>
                  </a:rPr>
                  <a:t>9</a:t>
                </a:r>
              </a:p>
            </p:txBody>
          </p:sp>
          <p:pic>
            <p:nvPicPr>
              <p:cNvPr id="122" name="Picture 12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28960" y="5349910"/>
                <a:ext cx="363165" cy="365760"/>
              </a:xfrm>
              <a:prstGeom prst="rect">
                <a:avLst/>
              </a:prstGeom>
            </p:spPr>
          </p:pic>
          <p:sp>
            <p:nvSpPr>
              <p:cNvPr id="123" name="Oval 122"/>
              <p:cNvSpPr/>
              <p:nvPr/>
            </p:nvSpPr>
            <p:spPr>
              <a:xfrm>
                <a:off x="4523117" y="5478503"/>
                <a:ext cx="182880" cy="18288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kern="0" dirty="0">
                    <a:solidFill>
                      <a:srgbClr val="FFFFFF"/>
                    </a:solidFill>
                    <a:sym typeface="Arial"/>
                  </a:rPr>
                  <a:t>D</a:t>
                </a:r>
              </a:p>
            </p:txBody>
          </p:sp>
          <p:sp>
            <p:nvSpPr>
              <p:cNvPr id="124" name="Right Arrow 123"/>
              <p:cNvSpPr/>
              <p:nvPr/>
            </p:nvSpPr>
            <p:spPr>
              <a:xfrm>
                <a:off x="4862360" y="5505358"/>
                <a:ext cx="201168" cy="128593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kern="0">
                  <a:solidFill>
                    <a:srgbClr val="FFFFFF"/>
                  </a:solidFill>
                  <a:sym typeface="Arial"/>
                </a:endParaRPr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4688806" y="5607096"/>
                <a:ext cx="182880" cy="18288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kern="0" dirty="0">
                    <a:solidFill>
                      <a:srgbClr val="FFFFFF"/>
                    </a:solidFill>
                    <a:sym typeface="Arial"/>
                  </a:rPr>
                  <a:t>8</a:t>
                </a:r>
              </a:p>
            </p:txBody>
          </p:sp>
          <p:sp>
            <p:nvSpPr>
              <p:cNvPr id="131" name="Shape 164"/>
              <p:cNvSpPr/>
              <p:nvPr/>
            </p:nvSpPr>
            <p:spPr>
              <a:xfrm>
                <a:off x="5123226" y="5426777"/>
                <a:ext cx="292608" cy="292608"/>
              </a:xfrm>
              <a:prstGeom prst="ellipse">
                <a:avLst/>
              </a:prstGeom>
              <a:solidFill>
                <a:srgbClr val="91D5FD">
                  <a:alpha val="85380"/>
                </a:srgbClr>
              </a:solidFill>
              <a:ln w="38100"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algn="ctr"/>
                <a:endParaRPr lang="en" sz="1200" b="1" kern="0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5063528" y="5435049"/>
                <a:ext cx="39197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ctr">
                  <a:defRPr sz="1200" b="1">
                    <a:solidFill>
                      <a:srgbClr val="FFFFFF"/>
                    </a:solidFill>
                    <a:latin typeface="Lato"/>
                    <a:ea typeface="Lato"/>
                    <a:cs typeface="Lato"/>
                  </a:defRPr>
                </a:lvl1pPr>
              </a:lstStyle>
              <a:p>
                <a:r>
                  <a:rPr lang="en-US" kern="0" dirty="0" smtClean="0">
                    <a:sym typeface="Arial"/>
                  </a:rPr>
                  <a:t>10</a:t>
                </a:r>
                <a:endParaRPr lang="en-US" kern="0" dirty="0">
                  <a:sym typeface="Arial"/>
                </a:endParaRP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6677456" y="4359000"/>
            <a:ext cx="391974" cy="295772"/>
            <a:chOff x="6677456" y="4359000"/>
            <a:chExt cx="391974" cy="295772"/>
          </a:xfrm>
        </p:grpSpPr>
        <p:sp>
          <p:nvSpPr>
            <p:cNvPr id="133" name="Shape 164"/>
            <p:cNvSpPr/>
            <p:nvPr/>
          </p:nvSpPr>
          <p:spPr>
            <a:xfrm>
              <a:off x="6725024" y="4359000"/>
              <a:ext cx="292608" cy="292608"/>
            </a:xfrm>
            <a:prstGeom prst="ellipse">
              <a:avLst/>
            </a:prstGeom>
            <a:solidFill>
              <a:srgbClr val="F3276C">
                <a:alpha val="85380"/>
              </a:srgbClr>
            </a:solidFill>
            <a:ln w="38100"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endPara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6677456" y="4377773"/>
              <a:ext cx="391974" cy="2769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ctr">
                <a:defRPr sz="1200" b="1">
                  <a:solidFill>
                    <a:srgbClr val="FFFFFF"/>
                  </a:solidFill>
                  <a:latin typeface="Lato"/>
                  <a:ea typeface="Lato"/>
                  <a:cs typeface="Lato"/>
                </a:defRPr>
              </a:lvl1pPr>
            </a:lstStyle>
            <a:p>
              <a:r>
                <a:rPr lang="en-US" kern="0" dirty="0" smtClean="0">
                  <a:sym typeface="Arial"/>
                </a:rPr>
                <a:t>12</a:t>
              </a:r>
              <a:endParaRPr lang="en-US" kern="0" dirty="0">
                <a:sym typeface="Arial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677456" y="4746507"/>
            <a:ext cx="391974" cy="292608"/>
            <a:chOff x="6677456" y="4746507"/>
            <a:chExt cx="391974" cy="292608"/>
          </a:xfrm>
        </p:grpSpPr>
        <p:sp>
          <p:nvSpPr>
            <p:cNvPr id="135" name="Shape 164"/>
            <p:cNvSpPr/>
            <p:nvPr/>
          </p:nvSpPr>
          <p:spPr>
            <a:xfrm>
              <a:off x="6718794" y="4746507"/>
              <a:ext cx="292608" cy="292608"/>
            </a:xfrm>
            <a:prstGeom prst="ellipse">
              <a:avLst/>
            </a:prstGeom>
            <a:solidFill>
              <a:srgbClr val="F3276C">
                <a:alpha val="85380"/>
              </a:srgbClr>
            </a:solidFill>
            <a:ln w="38100"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endPara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6677456" y="4758622"/>
              <a:ext cx="391974" cy="2769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ctr">
                <a:defRPr sz="1200" b="1">
                  <a:solidFill>
                    <a:srgbClr val="FFFFFF"/>
                  </a:solidFill>
                  <a:latin typeface="Lato"/>
                  <a:ea typeface="Lato"/>
                  <a:cs typeface="Lato"/>
                </a:defRPr>
              </a:lvl1pPr>
            </a:lstStyle>
            <a:p>
              <a:r>
                <a:rPr lang="en-US" kern="0" dirty="0" smtClean="0">
                  <a:sym typeface="Arial"/>
                </a:rPr>
                <a:t>13</a:t>
              </a:r>
              <a:endParaRPr lang="en-US" kern="0" dirty="0">
                <a:sym typeface="Arial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677456" y="5541235"/>
            <a:ext cx="391974" cy="292608"/>
            <a:chOff x="6677456" y="5541235"/>
            <a:chExt cx="391974" cy="292608"/>
          </a:xfrm>
        </p:grpSpPr>
        <p:sp>
          <p:nvSpPr>
            <p:cNvPr id="137" name="Shape 164"/>
            <p:cNvSpPr/>
            <p:nvPr/>
          </p:nvSpPr>
          <p:spPr>
            <a:xfrm>
              <a:off x="6729153" y="5541235"/>
              <a:ext cx="292608" cy="292608"/>
            </a:xfrm>
            <a:prstGeom prst="ellipse">
              <a:avLst/>
            </a:prstGeom>
            <a:solidFill>
              <a:srgbClr val="F3276C">
                <a:alpha val="85380"/>
              </a:srgbClr>
            </a:solidFill>
            <a:ln w="38100"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endPara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6677456" y="5548164"/>
              <a:ext cx="391974" cy="2769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ctr">
                <a:defRPr sz="1200" b="1">
                  <a:solidFill>
                    <a:srgbClr val="FFFFFF"/>
                  </a:solidFill>
                  <a:latin typeface="Lato"/>
                  <a:ea typeface="Lato"/>
                  <a:cs typeface="Lato"/>
                </a:defRPr>
              </a:lvl1pPr>
            </a:lstStyle>
            <a:p>
              <a:r>
                <a:rPr lang="en-US" kern="0" dirty="0" smtClean="0">
                  <a:sym typeface="Arial"/>
                </a:rPr>
                <a:t>15</a:t>
              </a:r>
              <a:endParaRPr lang="en-US" kern="0" dirty="0">
                <a:sym typeface="Arial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677456" y="5939399"/>
            <a:ext cx="391974" cy="292608"/>
            <a:chOff x="6677456" y="5939399"/>
            <a:chExt cx="391974" cy="292608"/>
          </a:xfrm>
        </p:grpSpPr>
        <p:sp>
          <p:nvSpPr>
            <p:cNvPr id="139" name="Shape 164"/>
            <p:cNvSpPr/>
            <p:nvPr/>
          </p:nvSpPr>
          <p:spPr>
            <a:xfrm>
              <a:off x="6732338" y="5939399"/>
              <a:ext cx="292608" cy="292608"/>
            </a:xfrm>
            <a:prstGeom prst="ellipse">
              <a:avLst/>
            </a:prstGeom>
            <a:solidFill>
              <a:srgbClr val="F3276C">
                <a:alpha val="85380"/>
              </a:srgbClr>
            </a:solidFill>
            <a:ln w="38100"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endPara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6677456" y="5947766"/>
              <a:ext cx="391974" cy="2769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ctr">
                <a:defRPr sz="1200" b="1">
                  <a:solidFill>
                    <a:srgbClr val="FFFFFF"/>
                  </a:solidFill>
                  <a:latin typeface="Lato"/>
                  <a:ea typeface="Lato"/>
                  <a:cs typeface="Lato"/>
                </a:defRPr>
              </a:lvl1pPr>
            </a:lstStyle>
            <a:p>
              <a:r>
                <a:rPr lang="en-US" kern="0" dirty="0" smtClean="0">
                  <a:sym typeface="Arial"/>
                </a:rPr>
                <a:t>16</a:t>
              </a:r>
              <a:endParaRPr lang="en-US" kern="0" dirty="0">
                <a:sym typeface="Arial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677456" y="3830938"/>
            <a:ext cx="1552731" cy="372161"/>
            <a:chOff x="6677456" y="3830938"/>
            <a:chExt cx="1552731" cy="372161"/>
          </a:xfrm>
        </p:grpSpPr>
        <p:sp>
          <p:nvSpPr>
            <p:cNvPr id="143" name="Shape 164"/>
            <p:cNvSpPr/>
            <p:nvPr/>
          </p:nvSpPr>
          <p:spPr>
            <a:xfrm>
              <a:off x="6727512" y="3910491"/>
              <a:ext cx="292608" cy="292608"/>
            </a:xfrm>
            <a:prstGeom prst="ellipse">
              <a:avLst/>
            </a:prstGeom>
            <a:solidFill>
              <a:srgbClr val="F3276C">
                <a:alpha val="85380"/>
              </a:srgbClr>
            </a:solidFill>
            <a:ln w="38100"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endPara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6677456" y="3916241"/>
              <a:ext cx="391974" cy="2769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ctr">
                <a:defRPr sz="1200" b="1">
                  <a:solidFill>
                    <a:srgbClr val="FFFFFF"/>
                  </a:solidFill>
                  <a:latin typeface="Lato"/>
                  <a:ea typeface="Lato"/>
                  <a:cs typeface="Lato"/>
                </a:defRPr>
              </a:lvl1pPr>
            </a:lstStyle>
            <a:p>
              <a:r>
                <a:rPr lang="en-US" kern="0" dirty="0" smtClean="0">
                  <a:sym typeface="Arial"/>
                </a:rPr>
                <a:t>11</a:t>
              </a:r>
              <a:endParaRPr lang="en-US" kern="0" dirty="0">
                <a:sym typeface="Arial"/>
              </a:endParaRPr>
            </a:p>
          </p:txBody>
        </p:sp>
        <p:pic>
          <p:nvPicPr>
            <p:cNvPr id="145" name="Picture 14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71817" y="3830938"/>
              <a:ext cx="363165" cy="365760"/>
            </a:xfrm>
            <a:prstGeom prst="rect">
              <a:avLst/>
            </a:prstGeom>
          </p:spPr>
        </p:pic>
        <p:sp>
          <p:nvSpPr>
            <p:cNvPr id="146" name="Oval 145"/>
            <p:cNvSpPr/>
            <p:nvPr/>
          </p:nvSpPr>
          <p:spPr>
            <a:xfrm>
              <a:off x="7265974" y="3959531"/>
              <a:ext cx="182880" cy="18288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kern="0" dirty="0">
                  <a:solidFill>
                    <a:srgbClr val="FFFFFF"/>
                  </a:solidFill>
                  <a:sym typeface="Arial"/>
                </a:rPr>
                <a:t>C</a:t>
              </a:r>
            </a:p>
          </p:txBody>
        </p:sp>
        <p:sp>
          <p:nvSpPr>
            <p:cNvPr id="147" name="Right Arrow 146"/>
            <p:cNvSpPr/>
            <p:nvPr/>
          </p:nvSpPr>
          <p:spPr>
            <a:xfrm>
              <a:off x="7605217" y="3986386"/>
              <a:ext cx="201168" cy="128593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149" name="Shape 164"/>
            <p:cNvSpPr/>
            <p:nvPr/>
          </p:nvSpPr>
          <p:spPr>
            <a:xfrm>
              <a:off x="7888269" y="3900632"/>
              <a:ext cx="292608" cy="292608"/>
            </a:xfrm>
            <a:prstGeom prst="ellipse">
              <a:avLst/>
            </a:prstGeom>
            <a:solidFill>
              <a:srgbClr val="F3276C">
                <a:alpha val="85380"/>
              </a:srgbClr>
            </a:solidFill>
            <a:ln w="38100"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endPara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7838213" y="3906382"/>
              <a:ext cx="391974" cy="2769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ctr">
                <a:defRPr sz="1200" b="1">
                  <a:solidFill>
                    <a:srgbClr val="FFFFFF"/>
                  </a:solidFill>
                  <a:latin typeface="Lato"/>
                  <a:ea typeface="Lato"/>
                  <a:cs typeface="Lato"/>
                </a:defRPr>
              </a:lvl1pPr>
            </a:lstStyle>
            <a:p>
              <a:r>
                <a:rPr lang="en-US" kern="0" dirty="0" smtClean="0">
                  <a:sym typeface="Arial"/>
                </a:rPr>
                <a:t>12</a:t>
              </a:r>
              <a:endParaRPr lang="en-US" kern="0" dirty="0">
                <a:sym typeface="Arial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668827" y="5065869"/>
            <a:ext cx="1548249" cy="383926"/>
            <a:chOff x="6668827" y="5065869"/>
            <a:chExt cx="1548249" cy="383926"/>
          </a:xfrm>
        </p:grpSpPr>
        <p:sp>
          <p:nvSpPr>
            <p:cNvPr id="141" name="Shape 164"/>
            <p:cNvSpPr/>
            <p:nvPr/>
          </p:nvSpPr>
          <p:spPr>
            <a:xfrm>
              <a:off x="6728239" y="5157187"/>
              <a:ext cx="292608" cy="292608"/>
            </a:xfrm>
            <a:prstGeom prst="ellipse">
              <a:avLst/>
            </a:prstGeom>
            <a:solidFill>
              <a:srgbClr val="F3276C">
                <a:alpha val="85380"/>
              </a:srgbClr>
            </a:solidFill>
            <a:ln w="38100"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endPara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6668827" y="5164797"/>
              <a:ext cx="391974" cy="2769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ctr">
                <a:defRPr sz="1200" b="1">
                  <a:solidFill>
                    <a:srgbClr val="FFFFFF"/>
                  </a:solidFill>
                  <a:latin typeface="Lato"/>
                  <a:ea typeface="Lato"/>
                  <a:cs typeface="Lato"/>
                </a:defRPr>
              </a:lvl1pPr>
            </a:lstStyle>
            <a:p>
              <a:r>
                <a:rPr lang="en-US" kern="0" dirty="0" smtClean="0">
                  <a:sym typeface="Arial"/>
                </a:rPr>
                <a:t>14</a:t>
              </a:r>
              <a:endParaRPr lang="en-US" kern="0" dirty="0">
                <a:sym typeface="Arial"/>
              </a:endParaRPr>
            </a:p>
          </p:txBody>
        </p:sp>
        <p:pic>
          <p:nvPicPr>
            <p:cNvPr id="151" name="Picture 15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58706" y="5065869"/>
              <a:ext cx="363165" cy="365760"/>
            </a:xfrm>
            <a:prstGeom prst="rect">
              <a:avLst/>
            </a:prstGeom>
          </p:spPr>
        </p:pic>
        <p:sp>
          <p:nvSpPr>
            <p:cNvPr id="152" name="Oval 151"/>
            <p:cNvSpPr/>
            <p:nvPr/>
          </p:nvSpPr>
          <p:spPr>
            <a:xfrm>
              <a:off x="7252863" y="5194462"/>
              <a:ext cx="182880" cy="18288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kern="0" dirty="0">
                  <a:solidFill>
                    <a:srgbClr val="FFFFFF"/>
                  </a:solidFill>
                  <a:sym typeface="Arial"/>
                </a:rPr>
                <a:t>C</a:t>
              </a:r>
            </a:p>
          </p:txBody>
        </p:sp>
        <p:sp>
          <p:nvSpPr>
            <p:cNvPr id="153" name="Right Arrow 152"/>
            <p:cNvSpPr/>
            <p:nvPr/>
          </p:nvSpPr>
          <p:spPr>
            <a:xfrm>
              <a:off x="7592106" y="5221317"/>
              <a:ext cx="201168" cy="128593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154" name="Shape 164"/>
            <p:cNvSpPr/>
            <p:nvPr/>
          </p:nvSpPr>
          <p:spPr>
            <a:xfrm>
              <a:off x="7875158" y="5135563"/>
              <a:ext cx="292608" cy="292608"/>
            </a:xfrm>
            <a:prstGeom prst="ellipse">
              <a:avLst/>
            </a:prstGeom>
            <a:solidFill>
              <a:srgbClr val="F3276C">
                <a:alpha val="85380"/>
              </a:srgbClr>
            </a:solidFill>
            <a:ln w="38100"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endPara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7825102" y="5141313"/>
              <a:ext cx="391974" cy="2769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ctr">
                <a:defRPr sz="1200" b="1">
                  <a:solidFill>
                    <a:srgbClr val="FFFFFF"/>
                  </a:solidFill>
                  <a:latin typeface="Lato"/>
                  <a:ea typeface="Lato"/>
                  <a:cs typeface="Lato"/>
                </a:defRPr>
              </a:lvl1pPr>
            </a:lstStyle>
            <a:p>
              <a:r>
                <a:rPr lang="en-US" kern="0" dirty="0" smtClean="0">
                  <a:sym typeface="Arial"/>
                </a:rPr>
                <a:t>15</a:t>
              </a:r>
              <a:endParaRPr lang="en-US" kern="0" dirty="0">
                <a:sym typeface="Arial"/>
              </a:endParaRPr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4367" y="170033"/>
            <a:ext cx="4572819" cy="25013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6" name="Rectangle 125"/>
          <p:cNvSpPr/>
          <p:nvPr/>
        </p:nvSpPr>
        <p:spPr>
          <a:xfrm>
            <a:off x="7349432" y="2702649"/>
            <a:ext cx="1853238" cy="3113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kern="0" dirty="0">
                <a:solidFill>
                  <a:srgbClr val="FFFFFF"/>
                </a:solidFill>
                <a:sym typeface="Arial"/>
              </a:rPr>
              <a:t>Previous Phase</a:t>
            </a:r>
          </a:p>
        </p:txBody>
      </p:sp>
    </p:spTree>
    <p:extLst>
      <p:ext uri="{BB962C8B-B14F-4D97-AF65-F5344CB8AC3E}">
        <p14:creationId xmlns:p14="http://schemas.microsoft.com/office/powerpoint/2010/main" val="2452380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71" grpId="0" animBg="1"/>
      <p:bldP spid="72" grpId="0" animBg="1"/>
      <p:bldP spid="76" grpId="0" animBg="1"/>
      <p:bldP spid="7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Straight Connector 124"/>
          <p:cNvCxnSpPr>
            <a:stCxn id="61" idx="2"/>
            <a:endCxn id="57" idx="0"/>
          </p:cNvCxnSpPr>
          <p:nvPr/>
        </p:nvCxnSpPr>
        <p:spPr>
          <a:xfrm>
            <a:off x="3441760" y="3531936"/>
            <a:ext cx="4921" cy="1044565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31" idx="4"/>
            <a:endCxn id="45" idx="0"/>
          </p:cNvCxnSpPr>
          <p:nvPr/>
        </p:nvCxnSpPr>
        <p:spPr>
          <a:xfrm flipH="1">
            <a:off x="761387" y="3553790"/>
            <a:ext cx="97349" cy="1026364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29" idx="4"/>
            <a:endCxn id="45" idx="0"/>
          </p:cNvCxnSpPr>
          <p:nvPr/>
        </p:nvCxnSpPr>
        <p:spPr>
          <a:xfrm>
            <a:off x="384542" y="3553790"/>
            <a:ext cx="376845" cy="1026364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35" idx="4"/>
            <a:endCxn id="45" idx="0"/>
          </p:cNvCxnSpPr>
          <p:nvPr/>
        </p:nvCxnSpPr>
        <p:spPr>
          <a:xfrm flipH="1">
            <a:off x="761387" y="3553790"/>
            <a:ext cx="573619" cy="1026364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33" idx="4"/>
            <a:endCxn id="54" idx="0"/>
          </p:cNvCxnSpPr>
          <p:nvPr/>
        </p:nvCxnSpPr>
        <p:spPr>
          <a:xfrm flipH="1">
            <a:off x="2812729" y="3547088"/>
            <a:ext cx="226686" cy="1035783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61" idx="2"/>
            <a:endCxn id="53" idx="0"/>
          </p:cNvCxnSpPr>
          <p:nvPr/>
        </p:nvCxnSpPr>
        <p:spPr>
          <a:xfrm flipH="1">
            <a:off x="2814743" y="3531936"/>
            <a:ext cx="627017" cy="1044006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32" idx="4"/>
            <a:endCxn id="48" idx="0"/>
          </p:cNvCxnSpPr>
          <p:nvPr/>
        </p:nvCxnSpPr>
        <p:spPr>
          <a:xfrm flipH="1">
            <a:off x="1799706" y="3557268"/>
            <a:ext cx="764830" cy="1031491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0" y="420624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K-Partite Graph Summarization</a:t>
            </a:r>
          </a:p>
        </p:txBody>
      </p:sp>
      <p:sp>
        <p:nvSpPr>
          <p:cNvPr id="44" name="Shape 164"/>
          <p:cNvSpPr/>
          <p:nvPr/>
        </p:nvSpPr>
        <p:spPr>
          <a:xfrm>
            <a:off x="612968" y="4561381"/>
            <a:ext cx="292608" cy="292608"/>
          </a:xfrm>
          <a:prstGeom prst="ellipse">
            <a:avLst/>
          </a:prstGeom>
          <a:solidFill>
            <a:srgbClr val="F3276C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65400" y="4580154"/>
            <a:ext cx="391974" cy="27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200" b="1">
                <a:solidFill>
                  <a:srgbClr val="FFFFFF"/>
                </a:solidFill>
                <a:latin typeface="Lato"/>
                <a:ea typeface="Lato"/>
                <a:cs typeface="Lato"/>
              </a:defRPr>
            </a:lvl1pPr>
          </a:lstStyle>
          <a:p>
            <a:r>
              <a:rPr lang="en-US" kern="0" dirty="0" smtClean="0">
                <a:sym typeface="Arial"/>
              </a:rPr>
              <a:t>12</a:t>
            </a:r>
            <a:endParaRPr lang="en-US" kern="0" dirty="0">
              <a:sym typeface="Arial"/>
            </a:endParaRPr>
          </a:p>
        </p:txBody>
      </p:sp>
      <p:sp>
        <p:nvSpPr>
          <p:cNvPr id="47" name="Shape 164"/>
          <p:cNvSpPr/>
          <p:nvPr/>
        </p:nvSpPr>
        <p:spPr>
          <a:xfrm>
            <a:off x="1645057" y="4576644"/>
            <a:ext cx="292608" cy="292608"/>
          </a:xfrm>
          <a:prstGeom prst="ellipse">
            <a:avLst/>
          </a:prstGeom>
          <a:solidFill>
            <a:srgbClr val="F3276C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603719" y="4588759"/>
            <a:ext cx="391974" cy="27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200" b="1">
                <a:solidFill>
                  <a:srgbClr val="FFFFFF"/>
                </a:solidFill>
                <a:latin typeface="Lato"/>
                <a:ea typeface="Lato"/>
                <a:cs typeface="Lato"/>
              </a:defRPr>
            </a:lvl1pPr>
          </a:lstStyle>
          <a:p>
            <a:r>
              <a:rPr lang="en-US" kern="0" dirty="0" smtClean="0">
                <a:sym typeface="Arial"/>
              </a:rPr>
              <a:t>13</a:t>
            </a:r>
            <a:endParaRPr lang="en-US" kern="0" dirty="0">
              <a:sym typeface="Arial"/>
            </a:endParaRPr>
          </a:p>
        </p:txBody>
      </p:sp>
      <p:sp>
        <p:nvSpPr>
          <p:cNvPr id="53" name="Shape 164"/>
          <p:cNvSpPr/>
          <p:nvPr/>
        </p:nvSpPr>
        <p:spPr>
          <a:xfrm>
            <a:off x="2668439" y="4575942"/>
            <a:ext cx="292608" cy="292608"/>
          </a:xfrm>
          <a:prstGeom prst="ellipse">
            <a:avLst/>
          </a:prstGeom>
          <a:solidFill>
            <a:srgbClr val="F3276C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616742" y="4582871"/>
            <a:ext cx="391974" cy="27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200" b="1">
                <a:solidFill>
                  <a:srgbClr val="FFFFFF"/>
                </a:solidFill>
                <a:latin typeface="Lato"/>
                <a:ea typeface="Lato"/>
                <a:cs typeface="Lato"/>
              </a:defRPr>
            </a:lvl1pPr>
          </a:lstStyle>
          <a:p>
            <a:r>
              <a:rPr lang="en-US" kern="0" dirty="0" smtClean="0">
                <a:sym typeface="Arial"/>
              </a:rPr>
              <a:t>15</a:t>
            </a:r>
            <a:endParaRPr lang="en-US" kern="0" dirty="0">
              <a:sym typeface="Arial"/>
            </a:endParaRPr>
          </a:p>
        </p:txBody>
      </p:sp>
      <p:sp>
        <p:nvSpPr>
          <p:cNvPr id="56" name="Shape 164"/>
          <p:cNvSpPr/>
          <p:nvPr/>
        </p:nvSpPr>
        <p:spPr>
          <a:xfrm>
            <a:off x="3305576" y="4568134"/>
            <a:ext cx="292608" cy="292608"/>
          </a:xfrm>
          <a:prstGeom prst="ellipse">
            <a:avLst/>
          </a:prstGeom>
          <a:solidFill>
            <a:srgbClr val="F3276C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250694" y="4576501"/>
            <a:ext cx="391974" cy="27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200" b="1">
                <a:solidFill>
                  <a:srgbClr val="FFFFFF"/>
                </a:solidFill>
                <a:latin typeface="Lato"/>
                <a:ea typeface="Lato"/>
                <a:cs typeface="Lato"/>
              </a:defRPr>
            </a:lvl1pPr>
          </a:lstStyle>
          <a:p>
            <a:r>
              <a:rPr lang="en-US" kern="0" dirty="0" smtClean="0">
                <a:sym typeface="Arial"/>
              </a:rPr>
              <a:t>16</a:t>
            </a:r>
            <a:endParaRPr lang="en-US" kern="0" dirty="0">
              <a:sym typeface="Arial"/>
            </a:endParaRPr>
          </a:p>
        </p:txBody>
      </p:sp>
      <p:cxnSp>
        <p:nvCxnSpPr>
          <p:cNvPr id="73" name="Straight Connector 72"/>
          <p:cNvCxnSpPr>
            <a:endCxn id="29" idx="0"/>
          </p:cNvCxnSpPr>
          <p:nvPr/>
        </p:nvCxnSpPr>
        <p:spPr>
          <a:xfrm>
            <a:off x="384542" y="2261018"/>
            <a:ext cx="0" cy="1000164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endCxn id="31" idx="0"/>
          </p:cNvCxnSpPr>
          <p:nvPr/>
        </p:nvCxnSpPr>
        <p:spPr>
          <a:xfrm>
            <a:off x="384542" y="2261018"/>
            <a:ext cx="474194" cy="1000164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endCxn id="35" idx="0"/>
          </p:cNvCxnSpPr>
          <p:nvPr/>
        </p:nvCxnSpPr>
        <p:spPr>
          <a:xfrm>
            <a:off x="383504" y="2261018"/>
            <a:ext cx="951502" cy="1000164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20" idx="4"/>
            <a:endCxn id="29" idx="0"/>
          </p:cNvCxnSpPr>
          <p:nvPr/>
        </p:nvCxnSpPr>
        <p:spPr>
          <a:xfrm flipH="1">
            <a:off x="384542" y="2261018"/>
            <a:ext cx="563620" cy="1000164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20" idx="4"/>
            <a:endCxn id="35" idx="0"/>
          </p:cNvCxnSpPr>
          <p:nvPr/>
        </p:nvCxnSpPr>
        <p:spPr>
          <a:xfrm>
            <a:off x="948162" y="2261018"/>
            <a:ext cx="386844" cy="1000164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endCxn id="35" idx="0"/>
          </p:cNvCxnSpPr>
          <p:nvPr/>
        </p:nvCxnSpPr>
        <p:spPr>
          <a:xfrm flipH="1">
            <a:off x="1335006" y="2261018"/>
            <a:ext cx="630235" cy="1000164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22" idx="4"/>
            <a:endCxn id="32" idx="0"/>
          </p:cNvCxnSpPr>
          <p:nvPr/>
        </p:nvCxnSpPr>
        <p:spPr>
          <a:xfrm>
            <a:off x="1965241" y="2261018"/>
            <a:ext cx="599295" cy="1003642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22" idx="4"/>
            <a:endCxn id="33" idx="0"/>
          </p:cNvCxnSpPr>
          <p:nvPr/>
        </p:nvCxnSpPr>
        <p:spPr>
          <a:xfrm>
            <a:off x="1965241" y="2261018"/>
            <a:ext cx="1074174" cy="993462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24" idx="4"/>
            <a:endCxn id="32" idx="0"/>
          </p:cNvCxnSpPr>
          <p:nvPr/>
        </p:nvCxnSpPr>
        <p:spPr>
          <a:xfrm>
            <a:off x="2528861" y="2261018"/>
            <a:ext cx="35675" cy="1003642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24" idx="4"/>
            <a:endCxn id="33" idx="0"/>
          </p:cNvCxnSpPr>
          <p:nvPr/>
        </p:nvCxnSpPr>
        <p:spPr>
          <a:xfrm>
            <a:off x="2528861" y="2261018"/>
            <a:ext cx="510554" cy="993462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24" idx="4"/>
            <a:endCxn id="61" idx="0"/>
          </p:cNvCxnSpPr>
          <p:nvPr/>
        </p:nvCxnSpPr>
        <p:spPr>
          <a:xfrm>
            <a:off x="2528861" y="2261018"/>
            <a:ext cx="912899" cy="993919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28" idx="4"/>
            <a:endCxn id="61" idx="0"/>
          </p:cNvCxnSpPr>
          <p:nvPr/>
        </p:nvCxnSpPr>
        <p:spPr>
          <a:xfrm flipH="1">
            <a:off x="3441760" y="2261018"/>
            <a:ext cx="10015" cy="993919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29" idx="4"/>
            <a:endCxn id="2" idx="0"/>
          </p:cNvCxnSpPr>
          <p:nvPr/>
        </p:nvCxnSpPr>
        <p:spPr>
          <a:xfrm flipH="1">
            <a:off x="382130" y="3553790"/>
            <a:ext cx="2412" cy="1006239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31" idx="4"/>
            <a:endCxn id="2" idx="0"/>
          </p:cNvCxnSpPr>
          <p:nvPr/>
        </p:nvCxnSpPr>
        <p:spPr>
          <a:xfrm flipH="1">
            <a:off x="382130" y="3553790"/>
            <a:ext cx="476606" cy="1006239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32" idx="4"/>
            <a:endCxn id="51" idx="0"/>
          </p:cNvCxnSpPr>
          <p:nvPr/>
        </p:nvCxnSpPr>
        <p:spPr>
          <a:xfrm flipH="1">
            <a:off x="2402766" y="3557268"/>
            <a:ext cx="161770" cy="1043646"/>
          </a:xfrm>
          <a:prstGeom prst="line">
            <a:avLst/>
          </a:prstGeom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33" idx="4"/>
            <a:endCxn id="51" idx="0"/>
          </p:cNvCxnSpPr>
          <p:nvPr/>
        </p:nvCxnSpPr>
        <p:spPr>
          <a:xfrm flipH="1">
            <a:off x="2402766" y="3547088"/>
            <a:ext cx="636649" cy="1053826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61" idx="2"/>
            <a:endCxn id="51" idx="0"/>
          </p:cNvCxnSpPr>
          <p:nvPr/>
        </p:nvCxnSpPr>
        <p:spPr>
          <a:xfrm flipH="1">
            <a:off x="2402766" y="3531936"/>
            <a:ext cx="1038994" cy="1068978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hape 164"/>
          <p:cNvSpPr/>
          <p:nvPr/>
        </p:nvSpPr>
        <p:spPr>
          <a:xfrm>
            <a:off x="238238" y="1968410"/>
            <a:ext cx="292608" cy="292608"/>
          </a:xfrm>
          <a:prstGeom prst="ellipse">
            <a:avLst/>
          </a:prstGeom>
          <a:solidFill>
            <a:srgbClr val="FF9715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0</a:t>
            </a:r>
          </a:p>
        </p:txBody>
      </p:sp>
      <p:sp>
        <p:nvSpPr>
          <p:cNvPr id="20" name="Shape 164"/>
          <p:cNvSpPr/>
          <p:nvPr/>
        </p:nvSpPr>
        <p:spPr>
          <a:xfrm>
            <a:off x="801858" y="1968410"/>
            <a:ext cx="292608" cy="292608"/>
          </a:xfrm>
          <a:prstGeom prst="ellipse">
            <a:avLst/>
          </a:prstGeom>
          <a:solidFill>
            <a:srgbClr val="FF9715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</a:t>
            </a:r>
          </a:p>
        </p:txBody>
      </p:sp>
      <p:sp>
        <p:nvSpPr>
          <p:cNvPr id="22" name="Shape 164"/>
          <p:cNvSpPr/>
          <p:nvPr/>
        </p:nvSpPr>
        <p:spPr>
          <a:xfrm>
            <a:off x="1818937" y="1968410"/>
            <a:ext cx="292608" cy="292608"/>
          </a:xfrm>
          <a:prstGeom prst="ellipse">
            <a:avLst/>
          </a:prstGeom>
          <a:solidFill>
            <a:srgbClr val="FF9715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</a:t>
            </a:r>
          </a:p>
        </p:txBody>
      </p:sp>
      <p:sp>
        <p:nvSpPr>
          <p:cNvPr id="32" name="Shape 164"/>
          <p:cNvSpPr/>
          <p:nvPr/>
        </p:nvSpPr>
        <p:spPr>
          <a:xfrm>
            <a:off x="2418232" y="3264660"/>
            <a:ext cx="292608" cy="292608"/>
          </a:xfrm>
          <a:prstGeom prst="ellipse">
            <a:avLst/>
          </a:prstGeom>
          <a:solidFill>
            <a:srgbClr val="91D5FD"/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8</a:t>
            </a:r>
          </a:p>
        </p:txBody>
      </p:sp>
      <p:sp>
        <p:nvSpPr>
          <p:cNvPr id="33" name="Shape 164"/>
          <p:cNvSpPr/>
          <p:nvPr/>
        </p:nvSpPr>
        <p:spPr>
          <a:xfrm>
            <a:off x="2893111" y="3254480"/>
            <a:ext cx="292608" cy="292608"/>
          </a:xfrm>
          <a:prstGeom prst="ellipse">
            <a:avLst/>
          </a:prstGeom>
          <a:solidFill>
            <a:srgbClr val="91D5FD"/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9</a:t>
            </a:r>
          </a:p>
        </p:txBody>
      </p:sp>
      <p:sp>
        <p:nvSpPr>
          <p:cNvPr id="24" name="Shape 164"/>
          <p:cNvSpPr/>
          <p:nvPr/>
        </p:nvSpPr>
        <p:spPr>
          <a:xfrm>
            <a:off x="2382557" y="1968410"/>
            <a:ext cx="292608" cy="292608"/>
          </a:xfrm>
          <a:prstGeom prst="ellipse">
            <a:avLst/>
          </a:prstGeom>
          <a:solidFill>
            <a:srgbClr val="FF9715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3</a:t>
            </a:r>
          </a:p>
        </p:txBody>
      </p:sp>
      <p:sp>
        <p:nvSpPr>
          <p:cNvPr id="60" name="Shape 164"/>
          <p:cNvSpPr/>
          <p:nvPr/>
        </p:nvSpPr>
        <p:spPr>
          <a:xfrm>
            <a:off x="3305471" y="3246665"/>
            <a:ext cx="292608" cy="292608"/>
          </a:xfrm>
          <a:prstGeom prst="ellipse">
            <a:avLst/>
          </a:prstGeom>
          <a:solidFill>
            <a:srgbClr val="91D5FD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245773" y="3254937"/>
            <a:ext cx="391974" cy="27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200" b="1">
                <a:solidFill>
                  <a:srgbClr val="FFFFFF"/>
                </a:solidFill>
                <a:latin typeface="Lato"/>
                <a:ea typeface="Lato"/>
                <a:cs typeface="Lato"/>
              </a:defRPr>
            </a:lvl1pPr>
          </a:lstStyle>
          <a:p>
            <a:r>
              <a:rPr lang="en-US" kern="0" dirty="0" smtClean="0">
                <a:sym typeface="Arial"/>
              </a:rPr>
              <a:t>10</a:t>
            </a:r>
            <a:endParaRPr lang="en-US" kern="0" dirty="0">
              <a:sym typeface="Arial"/>
            </a:endParaRPr>
          </a:p>
        </p:txBody>
      </p:sp>
      <p:sp>
        <p:nvSpPr>
          <p:cNvPr id="28" name="Shape 164"/>
          <p:cNvSpPr/>
          <p:nvPr/>
        </p:nvSpPr>
        <p:spPr>
          <a:xfrm>
            <a:off x="3305471" y="1968410"/>
            <a:ext cx="292608" cy="292608"/>
          </a:xfrm>
          <a:prstGeom prst="ellipse">
            <a:avLst/>
          </a:prstGeom>
          <a:solidFill>
            <a:srgbClr val="FF9715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4</a:t>
            </a:r>
          </a:p>
        </p:txBody>
      </p:sp>
      <p:sp>
        <p:nvSpPr>
          <p:cNvPr id="29" name="Shape 164"/>
          <p:cNvSpPr/>
          <p:nvPr/>
        </p:nvSpPr>
        <p:spPr>
          <a:xfrm>
            <a:off x="238238" y="3261182"/>
            <a:ext cx="292608" cy="292608"/>
          </a:xfrm>
          <a:prstGeom prst="ellipse">
            <a:avLst/>
          </a:prstGeom>
          <a:solidFill>
            <a:srgbClr val="91D5FD"/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5</a:t>
            </a:r>
          </a:p>
        </p:txBody>
      </p:sp>
      <p:sp>
        <p:nvSpPr>
          <p:cNvPr id="31" name="Shape 164"/>
          <p:cNvSpPr/>
          <p:nvPr/>
        </p:nvSpPr>
        <p:spPr>
          <a:xfrm>
            <a:off x="712432" y="3261182"/>
            <a:ext cx="292608" cy="292608"/>
          </a:xfrm>
          <a:prstGeom prst="ellipse">
            <a:avLst/>
          </a:prstGeom>
          <a:solidFill>
            <a:srgbClr val="91D5FD"/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6</a:t>
            </a:r>
          </a:p>
        </p:txBody>
      </p:sp>
      <p:sp>
        <p:nvSpPr>
          <p:cNvPr id="35" name="Shape 164"/>
          <p:cNvSpPr/>
          <p:nvPr/>
        </p:nvSpPr>
        <p:spPr>
          <a:xfrm>
            <a:off x="1188702" y="3261182"/>
            <a:ext cx="292608" cy="292608"/>
          </a:xfrm>
          <a:prstGeom prst="ellipse">
            <a:avLst/>
          </a:prstGeom>
          <a:solidFill>
            <a:srgbClr val="91D5FD"/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7</a:t>
            </a:r>
          </a:p>
        </p:txBody>
      </p:sp>
      <p:sp>
        <p:nvSpPr>
          <p:cNvPr id="50" name="Shape 164"/>
          <p:cNvSpPr/>
          <p:nvPr/>
        </p:nvSpPr>
        <p:spPr>
          <a:xfrm>
            <a:off x="2266191" y="4593304"/>
            <a:ext cx="292608" cy="292608"/>
          </a:xfrm>
          <a:prstGeom prst="ellipse">
            <a:avLst/>
          </a:prstGeom>
          <a:solidFill>
            <a:srgbClr val="F3276C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206779" y="4600914"/>
            <a:ext cx="391974" cy="27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200" b="1">
                <a:solidFill>
                  <a:srgbClr val="FFFFFF"/>
                </a:solidFill>
                <a:latin typeface="Lato"/>
                <a:ea typeface="Lato"/>
                <a:cs typeface="Lato"/>
              </a:defRPr>
            </a:lvl1pPr>
          </a:lstStyle>
          <a:p>
            <a:r>
              <a:rPr lang="en-US" kern="0" dirty="0" smtClean="0">
                <a:sym typeface="Arial"/>
              </a:rPr>
              <a:t>14</a:t>
            </a:r>
            <a:endParaRPr lang="en-US" kern="0" dirty="0">
              <a:sym typeface="Arial"/>
            </a:endParaRPr>
          </a:p>
        </p:txBody>
      </p:sp>
      <p:sp>
        <p:nvSpPr>
          <p:cNvPr id="42" name="Shape 164"/>
          <p:cNvSpPr/>
          <p:nvPr/>
        </p:nvSpPr>
        <p:spPr>
          <a:xfrm>
            <a:off x="236199" y="4554279"/>
            <a:ext cx="292608" cy="292608"/>
          </a:xfrm>
          <a:prstGeom prst="ellipse">
            <a:avLst/>
          </a:prstGeom>
          <a:solidFill>
            <a:srgbClr val="F3276C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6143" y="4560029"/>
            <a:ext cx="391974" cy="27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200" b="1">
                <a:solidFill>
                  <a:srgbClr val="FFFFFF"/>
                </a:solidFill>
                <a:latin typeface="Lato"/>
                <a:ea typeface="Lato"/>
                <a:cs typeface="Lato"/>
              </a:defRPr>
            </a:lvl1pPr>
          </a:lstStyle>
          <a:p>
            <a:r>
              <a:rPr lang="en-US" kern="0" dirty="0" smtClean="0">
                <a:sym typeface="Arial"/>
              </a:rPr>
              <a:t>11</a:t>
            </a:r>
            <a:endParaRPr lang="en-US" kern="0" dirty="0">
              <a:sym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7734" y="1242477"/>
            <a:ext cx="3376245" cy="307777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US" sz="1400" b="1" kern="0" dirty="0">
                <a:solidFill>
                  <a:srgbClr val="FFFFFF"/>
                </a:solidFill>
                <a:cs typeface="Arial"/>
                <a:sym typeface="Arial"/>
              </a:rPr>
              <a:t>Merge Resolution Phase [ Algorithm ]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5458" y="1396365"/>
            <a:ext cx="733425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4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Straight Connector 124"/>
          <p:cNvCxnSpPr>
            <a:stCxn id="61" idx="2"/>
            <a:endCxn id="57" idx="0"/>
          </p:cNvCxnSpPr>
          <p:nvPr/>
        </p:nvCxnSpPr>
        <p:spPr>
          <a:xfrm>
            <a:off x="3441760" y="3531936"/>
            <a:ext cx="4921" cy="1044565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31" idx="4"/>
            <a:endCxn id="45" idx="0"/>
          </p:cNvCxnSpPr>
          <p:nvPr/>
        </p:nvCxnSpPr>
        <p:spPr>
          <a:xfrm flipH="1">
            <a:off x="761387" y="3553790"/>
            <a:ext cx="97349" cy="1026364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29" idx="4"/>
            <a:endCxn id="45" idx="0"/>
          </p:cNvCxnSpPr>
          <p:nvPr/>
        </p:nvCxnSpPr>
        <p:spPr>
          <a:xfrm>
            <a:off x="384542" y="3553790"/>
            <a:ext cx="376845" cy="1026364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35" idx="4"/>
            <a:endCxn id="45" idx="0"/>
          </p:cNvCxnSpPr>
          <p:nvPr/>
        </p:nvCxnSpPr>
        <p:spPr>
          <a:xfrm flipH="1">
            <a:off x="761387" y="3553790"/>
            <a:ext cx="573619" cy="1026364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33" idx="4"/>
            <a:endCxn id="54" idx="0"/>
          </p:cNvCxnSpPr>
          <p:nvPr/>
        </p:nvCxnSpPr>
        <p:spPr>
          <a:xfrm flipH="1">
            <a:off x="2812729" y="3547088"/>
            <a:ext cx="226686" cy="1035783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61" idx="2"/>
            <a:endCxn id="53" idx="0"/>
          </p:cNvCxnSpPr>
          <p:nvPr/>
        </p:nvCxnSpPr>
        <p:spPr>
          <a:xfrm flipH="1">
            <a:off x="2814743" y="3531936"/>
            <a:ext cx="627017" cy="1044006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32" idx="4"/>
            <a:endCxn id="48" idx="0"/>
          </p:cNvCxnSpPr>
          <p:nvPr/>
        </p:nvCxnSpPr>
        <p:spPr>
          <a:xfrm flipH="1">
            <a:off x="1799706" y="3557268"/>
            <a:ext cx="764830" cy="1031491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0" y="420624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K-Partite Graph Summarization</a:t>
            </a:r>
          </a:p>
        </p:txBody>
      </p:sp>
      <p:sp>
        <p:nvSpPr>
          <p:cNvPr id="44" name="Shape 164"/>
          <p:cNvSpPr/>
          <p:nvPr/>
        </p:nvSpPr>
        <p:spPr>
          <a:xfrm>
            <a:off x="612968" y="4561381"/>
            <a:ext cx="292608" cy="292608"/>
          </a:xfrm>
          <a:prstGeom prst="ellipse">
            <a:avLst/>
          </a:prstGeom>
          <a:solidFill>
            <a:srgbClr val="F3276C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65400" y="4580154"/>
            <a:ext cx="391974" cy="27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200" b="1">
                <a:solidFill>
                  <a:srgbClr val="FFFFFF"/>
                </a:solidFill>
                <a:latin typeface="Lato"/>
                <a:ea typeface="Lato"/>
                <a:cs typeface="Lato"/>
              </a:defRPr>
            </a:lvl1pPr>
          </a:lstStyle>
          <a:p>
            <a:r>
              <a:rPr lang="en-US" kern="0" dirty="0" smtClean="0">
                <a:sym typeface="Arial"/>
              </a:rPr>
              <a:t>12</a:t>
            </a:r>
            <a:endParaRPr lang="en-US" kern="0" dirty="0">
              <a:sym typeface="Arial"/>
            </a:endParaRPr>
          </a:p>
        </p:txBody>
      </p:sp>
      <p:sp>
        <p:nvSpPr>
          <p:cNvPr id="47" name="Shape 164"/>
          <p:cNvSpPr/>
          <p:nvPr/>
        </p:nvSpPr>
        <p:spPr>
          <a:xfrm>
            <a:off x="1645057" y="4576644"/>
            <a:ext cx="292608" cy="292608"/>
          </a:xfrm>
          <a:prstGeom prst="ellipse">
            <a:avLst/>
          </a:prstGeom>
          <a:solidFill>
            <a:srgbClr val="F3276C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603719" y="4588759"/>
            <a:ext cx="391974" cy="27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200" b="1">
                <a:solidFill>
                  <a:srgbClr val="FFFFFF"/>
                </a:solidFill>
                <a:latin typeface="Lato"/>
                <a:ea typeface="Lato"/>
                <a:cs typeface="Lato"/>
              </a:defRPr>
            </a:lvl1pPr>
          </a:lstStyle>
          <a:p>
            <a:r>
              <a:rPr lang="en-US" kern="0" dirty="0" smtClean="0">
                <a:sym typeface="Arial"/>
              </a:rPr>
              <a:t>13</a:t>
            </a:r>
            <a:endParaRPr lang="en-US" kern="0" dirty="0">
              <a:sym typeface="Arial"/>
            </a:endParaRPr>
          </a:p>
        </p:txBody>
      </p:sp>
      <p:sp>
        <p:nvSpPr>
          <p:cNvPr id="53" name="Shape 164"/>
          <p:cNvSpPr/>
          <p:nvPr/>
        </p:nvSpPr>
        <p:spPr>
          <a:xfrm>
            <a:off x="2668439" y="4575942"/>
            <a:ext cx="292608" cy="292608"/>
          </a:xfrm>
          <a:prstGeom prst="ellipse">
            <a:avLst/>
          </a:prstGeom>
          <a:solidFill>
            <a:srgbClr val="F3276C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616742" y="4582871"/>
            <a:ext cx="391974" cy="27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200" b="1">
                <a:solidFill>
                  <a:srgbClr val="FFFFFF"/>
                </a:solidFill>
                <a:latin typeface="Lato"/>
                <a:ea typeface="Lato"/>
                <a:cs typeface="Lato"/>
              </a:defRPr>
            </a:lvl1pPr>
          </a:lstStyle>
          <a:p>
            <a:r>
              <a:rPr lang="en-US" kern="0" dirty="0" smtClean="0">
                <a:sym typeface="Arial"/>
              </a:rPr>
              <a:t>15</a:t>
            </a:r>
            <a:endParaRPr lang="en-US" kern="0" dirty="0">
              <a:sym typeface="Arial"/>
            </a:endParaRPr>
          </a:p>
        </p:txBody>
      </p:sp>
      <p:sp>
        <p:nvSpPr>
          <p:cNvPr id="56" name="Shape 164"/>
          <p:cNvSpPr/>
          <p:nvPr/>
        </p:nvSpPr>
        <p:spPr>
          <a:xfrm>
            <a:off x="3305576" y="4568134"/>
            <a:ext cx="292608" cy="292608"/>
          </a:xfrm>
          <a:prstGeom prst="ellipse">
            <a:avLst/>
          </a:prstGeom>
          <a:solidFill>
            <a:srgbClr val="F3276C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250694" y="4576501"/>
            <a:ext cx="391974" cy="27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200" b="1">
                <a:solidFill>
                  <a:srgbClr val="FFFFFF"/>
                </a:solidFill>
                <a:latin typeface="Lato"/>
                <a:ea typeface="Lato"/>
                <a:cs typeface="Lato"/>
              </a:defRPr>
            </a:lvl1pPr>
          </a:lstStyle>
          <a:p>
            <a:r>
              <a:rPr lang="en-US" kern="0" dirty="0" smtClean="0">
                <a:sym typeface="Arial"/>
              </a:rPr>
              <a:t>16</a:t>
            </a:r>
            <a:endParaRPr lang="en-US" kern="0" dirty="0">
              <a:sym typeface="Arial"/>
            </a:endParaRPr>
          </a:p>
        </p:txBody>
      </p:sp>
      <p:cxnSp>
        <p:nvCxnSpPr>
          <p:cNvPr id="73" name="Straight Connector 72"/>
          <p:cNvCxnSpPr>
            <a:endCxn id="29" idx="0"/>
          </p:cNvCxnSpPr>
          <p:nvPr/>
        </p:nvCxnSpPr>
        <p:spPr>
          <a:xfrm>
            <a:off x="384542" y="2261018"/>
            <a:ext cx="0" cy="1000164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endCxn id="31" idx="0"/>
          </p:cNvCxnSpPr>
          <p:nvPr/>
        </p:nvCxnSpPr>
        <p:spPr>
          <a:xfrm>
            <a:off x="384542" y="2261018"/>
            <a:ext cx="474194" cy="1000164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endCxn id="35" idx="0"/>
          </p:cNvCxnSpPr>
          <p:nvPr/>
        </p:nvCxnSpPr>
        <p:spPr>
          <a:xfrm>
            <a:off x="383504" y="2261018"/>
            <a:ext cx="951502" cy="1000164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20" idx="4"/>
            <a:endCxn id="29" idx="0"/>
          </p:cNvCxnSpPr>
          <p:nvPr/>
        </p:nvCxnSpPr>
        <p:spPr>
          <a:xfrm flipH="1">
            <a:off x="384542" y="2261018"/>
            <a:ext cx="563620" cy="1000164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20" idx="4"/>
            <a:endCxn id="35" idx="0"/>
          </p:cNvCxnSpPr>
          <p:nvPr/>
        </p:nvCxnSpPr>
        <p:spPr>
          <a:xfrm>
            <a:off x="948162" y="2261018"/>
            <a:ext cx="386844" cy="1000164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endCxn id="35" idx="0"/>
          </p:cNvCxnSpPr>
          <p:nvPr/>
        </p:nvCxnSpPr>
        <p:spPr>
          <a:xfrm flipH="1">
            <a:off x="1335006" y="2261018"/>
            <a:ext cx="630235" cy="1000164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22" idx="4"/>
            <a:endCxn id="32" idx="0"/>
          </p:cNvCxnSpPr>
          <p:nvPr/>
        </p:nvCxnSpPr>
        <p:spPr>
          <a:xfrm>
            <a:off x="1965241" y="2261018"/>
            <a:ext cx="599295" cy="1003642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22" idx="4"/>
            <a:endCxn id="33" idx="0"/>
          </p:cNvCxnSpPr>
          <p:nvPr/>
        </p:nvCxnSpPr>
        <p:spPr>
          <a:xfrm>
            <a:off x="1965241" y="2261018"/>
            <a:ext cx="1074174" cy="993462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24" idx="4"/>
            <a:endCxn id="32" idx="0"/>
          </p:cNvCxnSpPr>
          <p:nvPr/>
        </p:nvCxnSpPr>
        <p:spPr>
          <a:xfrm>
            <a:off x="2528861" y="2261018"/>
            <a:ext cx="35675" cy="1003642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24" idx="4"/>
            <a:endCxn id="33" idx="0"/>
          </p:cNvCxnSpPr>
          <p:nvPr/>
        </p:nvCxnSpPr>
        <p:spPr>
          <a:xfrm>
            <a:off x="2528861" y="2261018"/>
            <a:ext cx="510554" cy="993462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24" idx="4"/>
            <a:endCxn id="61" idx="0"/>
          </p:cNvCxnSpPr>
          <p:nvPr/>
        </p:nvCxnSpPr>
        <p:spPr>
          <a:xfrm>
            <a:off x="2528861" y="2261018"/>
            <a:ext cx="912899" cy="993919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28" idx="4"/>
            <a:endCxn id="61" idx="0"/>
          </p:cNvCxnSpPr>
          <p:nvPr/>
        </p:nvCxnSpPr>
        <p:spPr>
          <a:xfrm flipH="1">
            <a:off x="3441760" y="2261018"/>
            <a:ext cx="10015" cy="993919"/>
          </a:xfrm>
          <a:prstGeom prst="line">
            <a:avLst/>
          </a:prstGeom>
          <a:ln w="19050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29" idx="4"/>
            <a:endCxn id="2" idx="0"/>
          </p:cNvCxnSpPr>
          <p:nvPr/>
        </p:nvCxnSpPr>
        <p:spPr>
          <a:xfrm flipH="1">
            <a:off x="382130" y="3553790"/>
            <a:ext cx="2412" cy="1006239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31" idx="4"/>
            <a:endCxn id="2" idx="0"/>
          </p:cNvCxnSpPr>
          <p:nvPr/>
        </p:nvCxnSpPr>
        <p:spPr>
          <a:xfrm flipH="1">
            <a:off x="382130" y="3553790"/>
            <a:ext cx="476606" cy="1006239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32" idx="4"/>
            <a:endCxn id="51" idx="0"/>
          </p:cNvCxnSpPr>
          <p:nvPr/>
        </p:nvCxnSpPr>
        <p:spPr>
          <a:xfrm flipH="1">
            <a:off x="2402766" y="3557268"/>
            <a:ext cx="161770" cy="1043646"/>
          </a:xfrm>
          <a:prstGeom prst="line">
            <a:avLst/>
          </a:prstGeom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33" idx="4"/>
            <a:endCxn id="51" idx="0"/>
          </p:cNvCxnSpPr>
          <p:nvPr/>
        </p:nvCxnSpPr>
        <p:spPr>
          <a:xfrm flipH="1">
            <a:off x="2402766" y="3547088"/>
            <a:ext cx="636649" cy="1053826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61" idx="2"/>
            <a:endCxn id="51" idx="0"/>
          </p:cNvCxnSpPr>
          <p:nvPr/>
        </p:nvCxnSpPr>
        <p:spPr>
          <a:xfrm flipH="1">
            <a:off x="2402766" y="3531936"/>
            <a:ext cx="1038994" cy="1068978"/>
          </a:xfrm>
          <a:prstGeom prst="line">
            <a:avLst/>
          </a:prstGeom>
          <a:ln w="19050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hape 164"/>
          <p:cNvSpPr/>
          <p:nvPr/>
        </p:nvSpPr>
        <p:spPr>
          <a:xfrm>
            <a:off x="238238" y="1968410"/>
            <a:ext cx="292608" cy="292608"/>
          </a:xfrm>
          <a:prstGeom prst="ellipse">
            <a:avLst/>
          </a:prstGeom>
          <a:solidFill>
            <a:srgbClr val="FF9715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0</a:t>
            </a:r>
          </a:p>
        </p:txBody>
      </p:sp>
      <p:sp>
        <p:nvSpPr>
          <p:cNvPr id="20" name="Shape 164"/>
          <p:cNvSpPr/>
          <p:nvPr/>
        </p:nvSpPr>
        <p:spPr>
          <a:xfrm>
            <a:off x="801858" y="1968410"/>
            <a:ext cx="292608" cy="292608"/>
          </a:xfrm>
          <a:prstGeom prst="ellipse">
            <a:avLst/>
          </a:prstGeom>
          <a:solidFill>
            <a:srgbClr val="FF9715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</a:t>
            </a:r>
          </a:p>
        </p:txBody>
      </p:sp>
      <p:sp>
        <p:nvSpPr>
          <p:cNvPr id="22" name="Shape 164"/>
          <p:cNvSpPr/>
          <p:nvPr/>
        </p:nvSpPr>
        <p:spPr>
          <a:xfrm>
            <a:off x="1818937" y="1968410"/>
            <a:ext cx="292608" cy="292608"/>
          </a:xfrm>
          <a:prstGeom prst="ellipse">
            <a:avLst/>
          </a:prstGeom>
          <a:solidFill>
            <a:srgbClr val="FF9715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</a:t>
            </a:r>
          </a:p>
        </p:txBody>
      </p:sp>
      <p:sp>
        <p:nvSpPr>
          <p:cNvPr id="32" name="Shape 164"/>
          <p:cNvSpPr/>
          <p:nvPr/>
        </p:nvSpPr>
        <p:spPr>
          <a:xfrm>
            <a:off x="2418232" y="3264660"/>
            <a:ext cx="292608" cy="292608"/>
          </a:xfrm>
          <a:prstGeom prst="ellipse">
            <a:avLst/>
          </a:prstGeom>
          <a:solidFill>
            <a:srgbClr val="91D5FD"/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8</a:t>
            </a:r>
          </a:p>
        </p:txBody>
      </p:sp>
      <p:sp>
        <p:nvSpPr>
          <p:cNvPr id="33" name="Shape 164"/>
          <p:cNvSpPr/>
          <p:nvPr/>
        </p:nvSpPr>
        <p:spPr>
          <a:xfrm>
            <a:off x="2893111" y="3254480"/>
            <a:ext cx="292608" cy="292608"/>
          </a:xfrm>
          <a:prstGeom prst="ellipse">
            <a:avLst/>
          </a:prstGeom>
          <a:solidFill>
            <a:srgbClr val="91D5FD"/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9</a:t>
            </a:r>
          </a:p>
        </p:txBody>
      </p:sp>
      <p:sp>
        <p:nvSpPr>
          <p:cNvPr id="24" name="Shape 164"/>
          <p:cNvSpPr/>
          <p:nvPr/>
        </p:nvSpPr>
        <p:spPr>
          <a:xfrm>
            <a:off x="2382557" y="1968410"/>
            <a:ext cx="292608" cy="292608"/>
          </a:xfrm>
          <a:prstGeom prst="ellipse">
            <a:avLst/>
          </a:prstGeom>
          <a:solidFill>
            <a:srgbClr val="FF9715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3</a:t>
            </a:r>
          </a:p>
        </p:txBody>
      </p:sp>
      <p:sp>
        <p:nvSpPr>
          <p:cNvPr id="60" name="Shape 164"/>
          <p:cNvSpPr/>
          <p:nvPr/>
        </p:nvSpPr>
        <p:spPr>
          <a:xfrm>
            <a:off x="3305471" y="3246665"/>
            <a:ext cx="292608" cy="292608"/>
          </a:xfrm>
          <a:prstGeom prst="ellipse">
            <a:avLst/>
          </a:prstGeom>
          <a:solidFill>
            <a:srgbClr val="91D5FD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245773" y="3254937"/>
            <a:ext cx="391974" cy="27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200" b="1">
                <a:solidFill>
                  <a:srgbClr val="FFFFFF"/>
                </a:solidFill>
                <a:latin typeface="Lato"/>
                <a:ea typeface="Lato"/>
                <a:cs typeface="Lato"/>
              </a:defRPr>
            </a:lvl1pPr>
          </a:lstStyle>
          <a:p>
            <a:r>
              <a:rPr lang="en-US" kern="0" dirty="0" smtClean="0">
                <a:sym typeface="Arial"/>
              </a:rPr>
              <a:t>10</a:t>
            </a:r>
            <a:endParaRPr lang="en-US" kern="0" dirty="0">
              <a:sym typeface="Arial"/>
            </a:endParaRPr>
          </a:p>
        </p:txBody>
      </p:sp>
      <p:sp>
        <p:nvSpPr>
          <p:cNvPr id="28" name="Shape 164"/>
          <p:cNvSpPr/>
          <p:nvPr/>
        </p:nvSpPr>
        <p:spPr>
          <a:xfrm>
            <a:off x="3305471" y="1968410"/>
            <a:ext cx="292608" cy="292608"/>
          </a:xfrm>
          <a:prstGeom prst="ellipse">
            <a:avLst/>
          </a:prstGeom>
          <a:solidFill>
            <a:srgbClr val="FF9715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4</a:t>
            </a:r>
          </a:p>
        </p:txBody>
      </p:sp>
      <p:sp>
        <p:nvSpPr>
          <p:cNvPr id="29" name="Shape 164"/>
          <p:cNvSpPr/>
          <p:nvPr/>
        </p:nvSpPr>
        <p:spPr>
          <a:xfrm>
            <a:off x="238238" y="3261182"/>
            <a:ext cx="292608" cy="292608"/>
          </a:xfrm>
          <a:prstGeom prst="ellipse">
            <a:avLst/>
          </a:prstGeom>
          <a:solidFill>
            <a:srgbClr val="91D5FD"/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5</a:t>
            </a:r>
          </a:p>
        </p:txBody>
      </p:sp>
      <p:sp>
        <p:nvSpPr>
          <p:cNvPr id="31" name="Shape 164"/>
          <p:cNvSpPr/>
          <p:nvPr/>
        </p:nvSpPr>
        <p:spPr>
          <a:xfrm>
            <a:off x="712432" y="3261182"/>
            <a:ext cx="292608" cy="292608"/>
          </a:xfrm>
          <a:prstGeom prst="ellipse">
            <a:avLst/>
          </a:prstGeom>
          <a:solidFill>
            <a:srgbClr val="91D5FD"/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6</a:t>
            </a:r>
          </a:p>
        </p:txBody>
      </p:sp>
      <p:sp>
        <p:nvSpPr>
          <p:cNvPr id="35" name="Shape 164"/>
          <p:cNvSpPr/>
          <p:nvPr/>
        </p:nvSpPr>
        <p:spPr>
          <a:xfrm>
            <a:off x="1188702" y="3261182"/>
            <a:ext cx="292608" cy="292608"/>
          </a:xfrm>
          <a:prstGeom prst="ellipse">
            <a:avLst/>
          </a:prstGeom>
          <a:solidFill>
            <a:srgbClr val="91D5FD"/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7</a:t>
            </a:r>
          </a:p>
        </p:txBody>
      </p:sp>
      <p:sp>
        <p:nvSpPr>
          <p:cNvPr id="50" name="Shape 164"/>
          <p:cNvSpPr/>
          <p:nvPr/>
        </p:nvSpPr>
        <p:spPr>
          <a:xfrm>
            <a:off x="2266191" y="4593304"/>
            <a:ext cx="292608" cy="292608"/>
          </a:xfrm>
          <a:prstGeom prst="ellipse">
            <a:avLst/>
          </a:prstGeom>
          <a:solidFill>
            <a:srgbClr val="F3276C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206779" y="4600914"/>
            <a:ext cx="391974" cy="27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200" b="1">
                <a:solidFill>
                  <a:srgbClr val="FFFFFF"/>
                </a:solidFill>
                <a:latin typeface="Lato"/>
                <a:ea typeface="Lato"/>
                <a:cs typeface="Lato"/>
              </a:defRPr>
            </a:lvl1pPr>
          </a:lstStyle>
          <a:p>
            <a:r>
              <a:rPr lang="en-US" kern="0" dirty="0" smtClean="0">
                <a:sym typeface="Arial"/>
              </a:rPr>
              <a:t>14</a:t>
            </a:r>
            <a:endParaRPr lang="en-US" kern="0" dirty="0">
              <a:sym typeface="Arial"/>
            </a:endParaRPr>
          </a:p>
        </p:txBody>
      </p:sp>
      <p:sp>
        <p:nvSpPr>
          <p:cNvPr id="42" name="Shape 164"/>
          <p:cNvSpPr/>
          <p:nvPr/>
        </p:nvSpPr>
        <p:spPr>
          <a:xfrm>
            <a:off x="236199" y="4554279"/>
            <a:ext cx="292608" cy="292608"/>
          </a:xfrm>
          <a:prstGeom prst="ellipse">
            <a:avLst/>
          </a:prstGeom>
          <a:solidFill>
            <a:srgbClr val="F3276C">
              <a:alpha val="85380"/>
            </a:srgbClr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200" b="1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6143" y="4560029"/>
            <a:ext cx="391974" cy="27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200" b="1">
                <a:solidFill>
                  <a:srgbClr val="FFFFFF"/>
                </a:solidFill>
                <a:latin typeface="Lato"/>
                <a:ea typeface="Lato"/>
                <a:cs typeface="Lato"/>
              </a:defRPr>
            </a:lvl1pPr>
          </a:lstStyle>
          <a:p>
            <a:r>
              <a:rPr lang="en-US" kern="0" dirty="0" smtClean="0">
                <a:sym typeface="Arial"/>
              </a:rPr>
              <a:t>11</a:t>
            </a:r>
            <a:endParaRPr lang="en-US" kern="0" dirty="0">
              <a:sym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7734" y="1242477"/>
            <a:ext cx="3603872" cy="307777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US" sz="1400" b="1" kern="0" dirty="0">
                <a:solidFill>
                  <a:srgbClr val="FFFFFF"/>
                </a:solidFill>
                <a:cs typeface="Arial"/>
                <a:sym typeface="Arial"/>
              </a:rPr>
              <a:t>Merge Resolution Phase [ Super step 3 ]</a:t>
            </a:r>
          </a:p>
        </p:txBody>
      </p:sp>
      <p:sp>
        <p:nvSpPr>
          <p:cNvPr id="55" name="Shape 164"/>
          <p:cNvSpPr/>
          <p:nvPr/>
        </p:nvSpPr>
        <p:spPr>
          <a:xfrm>
            <a:off x="3939356" y="1940101"/>
            <a:ext cx="292608" cy="292608"/>
          </a:xfrm>
          <a:prstGeom prst="ellipse">
            <a:avLst/>
          </a:prstGeom>
          <a:solidFill>
            <a:srgbClr val="91D5FD"/>
          </a:solidFill>
          <a:ln w="38100"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6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287630" y="1869159"/>
            <a:ext cx="2696647" cy="714690"/>
            <a:chOff x="4287630" y="1869159"/>
            <a:chExt cx="2696647" cy="714690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46427" y="1869159"/>
              <a:ext cx="363165" cy="365760"/>
            </a:xfrm>
            <a:prstGeom prst="rect">
              <a:avLst/>
            </a:prstGeom>
          </p:spPr>
        </p:pic>
        <p:sp>
          <p:nvSpPr>
            <p:cNvPr id="59" name="Oval 58"/>
            <p:cNvSpPr/>
            <p:nvPr/>
          </p:nvSpPr>
          <p:spPr>
            <a:xfrm>
              <a:off x="4440584" y="1997752"/>
              <a:ext cx="182880" cy="18288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kern="0" dirty="0">
                  <a:solidFill>
                    <a:srgbClr val="FFFFFF"/>
                  </a:solidFill>
                  <a:sym typeface="Arial"/>
                </a:rPr>
                <a:t>U</a:t>
              </a:r>
            </a:p>
          </p:txBody>
        </p:sp>
        <p:sp>
          <p:nvSpPr>
            <p:cNvPr id="62" name="Right Arrow 61"/>
            <p:cNvSpPr/>
            <p:nvPr/>
          </p:nvSpPr>
          <p:spPr>
            <a:xfrm>
              <a:off x="4779827" y="2024607"/>
              <a:ext cx="201168" cy="128593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63" name="Shape 164"/>
            <p:cNvSpPr/>
            <p:nvPr/>
          </p:nvSpPr>
          <p:spPr>
            <a:xfrm>
              <a:off x="5062879" y="1960877"/>
              <a:ext cx="292608" cy="292608"/>
            </a:xfrm>
            <a:prstGeom prst="ellipse">
              <a:avLst/>
            </a:prstGeom>
            <a:solidFill>
              <a:srgbClr val="FF9715">
                <a:alpha val="85380"/>
              </a:srgbClr>
            </a:solidFill>
            <a:ln w="38100"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" sz="1200" b="1" kern="0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</a:p>
          </p:txBody>
        </p:sp>
        <p:sp>
          <p:nvSpPr>
            <p:cNvPr id="65" name="Shape 164"/>
            <p:cNvSpPr/>
            <p:nvPr/>
          </p:nvSpPr>
          <p:spPr>
            <a:xfrm>
              <a:off x="5513286" y="1968489"/>
              <a:ext cx="292608" cy="292608"/>
            </a:xfrm>
            <a:prstGeom prst="ellipse">
              <a:avLst/>
            </a:prstGeom>
            <a:solidFill>
              <a:srgbClr val="F3276C">
                <a:alpha val="85380"/>
              </a:srgbClr>
            </a:solidFill>
            <a:ln w="38100"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endPara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465718" y="1987262"/>
              <a:ext cx="391974" cy="2769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ctr">
                <a:defRPr sz="1200" b="1">
                  <a:solidFill>
                    <a:srgbClr val="FFFFFF"/>
                  </a:solidFill>
                  <a:latin typeface="Lato"/>
                  <a:ea typeface="Lato"/>
                  <a:cs typeface="Lato"/>
                </a:defRPr>
              </a:lvl1pPr>
            </a:lstStyle>
            <a:p>
              <a:r>
                <a:rPr lang="en-US" kern="0" dirty="0" smtClean="0">
                  <a:sym typeface="Arial"/>
                </a:rPr>
                <a:t>12</a:t>
              </a:r>
              <a:endParaRPr lang="en-US" kern="0" dirty="0">
                <a:sym typeface="Arial"/>
              </a:endParaRPr>
            </a:p>
          </p:txBody>
        </p:sp>
        <p:sp>
          <p:nvSpPr>
            <p:cNvPr id="67" name="Shape 164"/>
            <p:cNvSpPr/>
            <p:nvPr/>
          </p:nvSpPr>
          <p:spPr>
            <a:xfrm>
              <a:off x="5286722" y="1964192"/>
              <a:ext cx="292608" cy="292608"/>
            </a:xfrm>
            <a:prstGeom prst="ellipse">
              <a:avLst/>
            </a:prstGeom>
            <a:solidFill>
              <a:srgbClr val="F3276C">
                <a:alpha val="85380"/>
              </a:srgbClr>
            </a:solidFill>
            <a:ln w="38100"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endPara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236666" y="1969942"/>
              <a:ext cx="391974" cy="2769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ctr">
                <a:defRPr sz="1200" b="1">
                  <a:solidFill>
                    <a:srgbClr val="FFFFFF"/>
                  </a:solidFill>
                  <a:latin typeface="Lato"/>
                  <a:ea typeface="Lato"/>
                  <a:cs typeface="Lato"/>
                </a:defRPr>
              </a:lvl1pPr>
            </a:lstStyle>
            <a:p>
              <a:r>
                <a:rPr lang="en-US" kern="0" dirty="0" smtClean="0">
                  <a:sym typeface="Arial"/>
                </a:rPr>
                <a:t>11</a:t>
              </a:r>
              <a:endParaRPr lang="en-US" kern="0" dirty="0">
                <a:sym typeface="Arial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287630" y="2261018"/>
              <a:ext cx="24513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kern="0" dirty="0">
                  <a:solidFill>
                    <a:srgbClr val="000000"/>
                  </a:solidFill>
                  <a:cs typeface="Arial"/>
                  <a:sym typeface="Arial"/>
                </a:rPr>
                <a:t>Update Edge From         –to-</a:t>
              </a:r>
            </a:p>
          </p:txBody>
        </p:sp>
        <p:sp>
          <p:nvSpPr>
            <p:cNvPr id="72" name="Shape 164"/>
            <p:cNvSpPr/>
            <p:nvPr/>
          </p:nvSpPr>
          <p:spPr>
            <a:xfrm>
              <a:off x="5968687" y="2291241"/>
              <a:ext cx="292608" cy="292608"/>
            </a:xfrm>
            <a:prstGeom prst="ellipse">
              <a:avLst/>
            </a:prstGeom>
            <a:solidFill>
              <a:srgbClr val="91D5FD"/>
            </a:solidFill>
            <a:ln w="38100"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" sz="1200" b="1" kern="0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6</a:t>
              </a:r>
            </a:p>
          </p:txBody>
        </p:sp>
        <p:sp>
          <p:nvSpPr>
            <p:cNvPr id="74" name="Shape 164"/>
            <p:cNvSpPr/>
            <p:nvPr/>
          </p:nvSpPr>
          <p:spPr>
            <a:xfrm>
              <a:off x="6691669" y="2283714"/>
              <a:ext cx="292608" cy="292608"/>
            </a:xfrm>
            <a:prstGeom prst="ellipse">
              <a:avLst/>
            </a:prstGeom>
            <a:solidFill>
              <a:srgbClr val="91D5FD"/>
            </a:solidFill>
            <a:ln w="38100"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" sz="1200" b="1" kern="0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5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926013" y="2602028"/>
            <a:ext cx="3044921" cy="714690"/>
            <a:chOff x="3926013" y="2602028"/>
            <a:chExt cx="3044921" cy="714690"/>
          </a:xfrm>
        </p:grpSpPr>
        <p:sp>
          <p:nvSpPr>
            <p:cNvPr id="98" name="Shape 164"/>
            <p:cNvSpPr/>
            <p:nvPr/>
          </p:nvSpPr>
          <p:spPr>
            <a:xfrm>
              <a:off x="3926013" y="2672970"/>
              <a:ext cx="292608" cy="292608"/>
            </a:xfrm>
            <a:prstGeom prst="ellipse">
              <a:avLst/>
            </a:prstGeom>
            <a:solidFill>
              <a:srgbClr val="91D5FD"/>
            </a:solidFill>
            <a:ln w="38100"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" sz="1200" b="1" kern="0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7</a:t>
              </a:r>
            </a:p>
          </p:txBody>
        </p:sp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33084" y="2602028"/>
              <a:ext cx="363165" cy="365760"/>
            </a:xfrm>
            <a:prstGeom prst="rect">
              <a:avLst/>
            </a:prstGeom>
          </p:spPr>
        </p:pic>
        <p:sp>
          <p:nvSpPr>
            <p:cNvPr id="102" name="Oval 101"/>
            <p:cNvSpPr/>
            <p:nvPr/>
          </p:nvSpPr>
          <p:spPr>
            <a:xfrm>
              <a:off x="4427241" y="2730621"/>
              <a:ext cx="182880" cy="18288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kern="0" dirty="0">
                  <a:solidFill>
                    <a:srgbClr val="FFFFFF"/>
                  </a:solidFill>
                  <a:sym typeface="Arial"/>
                </a:rPr>
                <a:t>U</a:t>
              </a:r>
            </a:p>
          </p:txBody>
        </p:sp>
        <p:sp>
          <p:nvSpPr>
            <p:cNvPr id="104" name="Right Arrow 103"/>
            <p:cNvSpPr/>
            <p:nvPr/>
          </p:nvSpPr>
          <p:spPr>
            <a:xfrm>
              <a:off x="4766484" y="2757476"/>
              <a:ext cx="201168" cy="128593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106" name="Shape 164"/>
            <p:cNvSpPr/>
            <p:nvPr/>
          </p:nvSpPr>
          <p:spPr>
            <a:xfrm>
              <a:off x="5049536" y="2693746"/>
              <a:ext cx="292608" cy="292608"/>
            </a:xfrm>
            <a:prstGeom prst="ellipse">
              <a:avLst/>
            </a:prstGeom>
            <a:solidFill>
              <a:srgbClr val="FF9715">
                <a:alpha val="85380"/>
              </a:srgbClr>
            </a:solidFill>
            <a:ln w="38100"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" sz="1200" b="1" kern="0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4274287" y="2993887"/>
              <a:ext cx="24513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kern="0" dirty="0">
                  <a:solidFill>
                    <a:srgbClr val="000000"/>
                  </a:solidFill>
                  <a:cs typeface="Arial"/>
                  <a:sym typeface="Arial"/>
                </a:rPr>
                <a:t>Update Edge From         –to-</a:t>
              </a:r>
            </a:p>
          </p:txBody>
        </p:sp>
        <p:sp>
          <p:nvSpPr>
            <p:cNvPr id="116" name="Shape 164"/>
            <p:cNvSpPr/>
            <p:nvPr/>
          </p:nvSpPr>
          <p:spPr>
            <a:xfrm>
              <a:off x="5955344" y="3024110"/>
              <a:ext cx="292608" cy="292608"/>
            </a:xfrm>
            <a:prstGeom prst="ellipse">
              <a:avLst/>
            </a:prstGeom>
            <a:solidFill>
              <a:srgbClr val="91D5FD"/>
            </a:solidFill>
            <a:ln w="38100"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" sz="1200" b="1" kern="0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7</a:t>
              </a:r>
            </a:p>
          </p:txBody>
        </p:sp>
        <p:sp>
          <p:nvSpPr>
            <p:cNvPr id="118" name="Shape 164"/>
            <p:cNvSpPr/>
            <p:nvPr/>
          </p:nvSpPr>
          <p:spPr>
            <a:xfrm>
              <a:off x="6678326" y="3016583"/>
              <a:ext cx="292608" cy="292608"/>
            </a:xfrm>
            <a:prstGeom prst="ellipse">
              <a:avLst/>
            </a:prstGeom>
            <a:solidFill>
              <a:srgbClr val="91D5FD"/>
            </a:solidFill>
            <a:ln w="38100"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" sz="1200" b="1" kern="0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5</a:t>
              </a:r>
            </a:p>
          </p:txBody>
        </p:sp>
        <p:sp>
          <p:nvSpPr>
            <p:cNvPr id="120" name="Shape 164"/>
            <p:cNvSpPr/>
            <p:nvPr/>
          </p:nvSpPr>
          <p:spPr>
            <a:xfrm>
              <a:off x="5255726" y="2697905"/>
              <a:ext cx="292608" cy="292608"/>
            </a:xfrm>
            <a:prstGeom prst="ellipse">
              <a:avLst/>
            </a:prstGeom>
            <a:solidFill>
              <a:srgbClr val="FF9715">
                <a:alpha val="85380"/>
              </a:srgbClr>
            </a:solidFill>
            <a:ln w="38100"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" sz="1200" b="1" kern="0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1</a:t>
              </a:r>
            </a:p>
          </p:txBody>
        </p:sp>
        <p:sp>
          <p:nvSpPr>
            <p:cNvPr id="122" name="Shape 164"/>
            <p:cNvSpPr/>
            <p:nvPr/>
          </p:nvSpPr>
          <p:spPr>
            <a:xfrm>
              <a:off x="5485355" y="2697905"/>
              <a:ext cx="292608" cy="292608"/>
            </a:xfrm>
            <a:prstGeom prst="ellipse">
              <a:avLst/>
            </a:prstGeom>
            <a:solidFill>
              <a:srgbClr val="FF9715">
                <a:alpha val="85380"/>
              </a:srgbClr>
            </a:solidFill>
            <a:ln w="38100"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" sz="1200" b="1" kern="0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2</a:t>
              </a:r>
            </a:p>
          </p:txBody>
        </p:sp>
        <p:sp>
          <p:nvSpPr>
            <p:cNvPr id="124" name="Shape 164"/>
            <p:cNvSpPr/>
            <p:nvPr/>
          </p:nvSpPr>
          <p:spPr>
            <a:xfrm>
              <a:off x="5721901" y="2692881"/>
              <a:ext cx="292608" cy="292608"/>
            </a:xfrm>
            <a:prstGeom prst="ellipse">
              <a:avLst/>
            </a:prstGeom>
            <a:solidFill>
              <a:srgbClr val="F3276C">
                <a:alpha val="85380"/>
              </a:srgbClr>
            </a:solidFill>
            <a:ln w="38100"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endPara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5674333" y="2711654"/>
              <a:ext cx="391974" cy="2769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ctr">
                <a:defRPr sz="1200" b="1">
                  <a:solidFill>
                    <a:srgbClr val="FFFFFF"/>
                  </a:solidFill>
                  <a:latin typeface="Lato"/>
                  <a:ea typeface="Lato"/>
                  <a:cs typeface="Lato"/>
                </a:defRPr>
              </a:lvl1pPr>
            </a:lstStyle>
            <a:p>
              <a:r>
                <a:rPr lang="en-US" kern="0" dirty="0" smtClean="0">
                  <a:sym typeface="Arial"/>
                </a:rPr>
                <a:t>12</a:t>
              </a:r>
              <a:endParaRPr lang="en-US" kern="0" dirty="0">
                <a:sym typeface="Arial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390489" y="3601704"/>
            <a:ext cx="4300792" cy="2936915"/>
            <a:chOff x="7235041" y="2291241"/>
            <a:chExt cx="4300792" cy="2936915"/>
          </a:xfrm>
        </p:grpSpPr>
        <p:cxnSp>
          <p:nvCxnSpPr>
            <p:cNvPr id="129" name="Straight Connector 128"/>
            <p:cNvCxnSpPr>
              <a:stCxn id="148" idx="4"/>
              <a:endCxn id="133" idx="0"/>
            </p:cNvCxnSpPr>
            <p:nvPr/>
          </p:nvCxnSpPr>
          <p:spPr>
            <a:xfrm flipH="1">
              <a:off x="7810285" y="3876621"/>
              <a:ext cx="97349" cy="1026364"/>
            </a:xfrm>
            <a:prstGeom prst="line">
              <a:avLst/>
            </a:prstGeom>
            <a:ln w="19050">
              <a:solidFill>
                <a:srgbClr val="F546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>
              <a:stCxn id="147" idx="4"/>
              <a:endCxn id="133" idx="0"/>
            </p:cNvCxnSpPr>
            <p:nvPr/>
          </p:nvCxnSpPr>
          <p:spPr>
            <a:xfrm>
              <a:off x="7433440" y="3876621"/>
              <a:ext cx="376845" cy="1026364"/>
            </a:xfrm>
            <a:prstGeom prst="line">
              <a:avLst/>
            </a:prstGeom>
            <a:ln w="19050">
              <a:solidFill>
                <a:srgbClr val="F546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149" idx="4"/>
              <a:endCxn id="133" idx="0"/>
            </p:cNvCxnSpPr>
            <p:nvPr/>
          </p:nvCxnSpPr>
          <p:spPr>
            <a:xfrm flipH="1">
              <a:off x="7810285" y="3876621"/>
              <a:ext cx="573619" cy="1026364"/>
            </a:xfrm>
            <a:prstGeom prst="line">
              <a:avLst/>
            </a:prstGeom>
            <a:ln w="19050">
              <a:solidFill>
                <a:srgbClr val="F546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Shape 164"/>
            <p:cNvSpPr/>
            <p:nvPr/>
          </p:nvSpPr>
          <p:spPr>
            <a:xfrm>
              <a:off x="7661866" y="4884212"/>
              <a:ext cx="292608" cy="292608"/>
            </a:xfrm>
            <a:prstGeom prst="ellipse">
              <a:avLst/>
            </a:prstGeom>
            <a:solidFill>
              <a:srgbClr val="F3276C">
                <a:alpha val="85380"/>
              </a:srgbClr>
            </a:solidFill>
            <a:ln w="38100"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endPara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7614298" y="4902985"/>
              <a:ext cx="391974" cy="2769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ctr">
                <a:defRPr sz="1200" b="1">
                  <a:solidFill>
                    <a:srgbClr val="FFFFFF"/>
                  </a:solidFill>
                  <a:latin typeface="Lato"/>
                  <a:ea typeface="Lato"/>
                  <a:cs typeface="Lato"/>
                </a:defRPr>
              </a:lvl1pPr>
            </a:lstStyle>
            <a:p>
              <a:r>
                <a:rPr lang="en-US" kern="0" dirty="0" smtClean="0">
                  <a:sym typeface="Arial"/>
                </a:rPr>
                <a:t>12</a:t>
              </a:r>
              <a:endParaRPr lang="en-US" kern="0" dirty="0">
                <a:sym typeface="Arial"/>
              </a:endParaRPr>
            </a:p>
          </p:txBody>
        </p:sp>
        <p:cxnSp>
          <p:nvCxnSpPr>
            <p:cNvPr id="136" name="Straight Connector 135"/>
            <p:cNvCxnSpPr>
              <a:endCxn id="147" idx="0"/>
            </p:cNvCxnSpPr>
            <p:nvPr/>
          </p:nvCxnSpPr>
          <p:spPr>
            <a:xfrm>
              <a:off x="7433440" y="2583849"/>
              <a:ext cx="0" cy="1000164"/>
            </a:xfrm>
            <a:prstGeom prst="line">
              <a:avLst/>
            </a:prstGeom>
            <a:ln w="19050">
              <a:solidFill>
                <a:srgbClr val="FFA6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>
              <a:endCxn id="148" idx="0"/>
            </p:cNvCxnSpPr>
            <p:nvPr/>
          </p:nvCxnSpPr>
          <p:spPr>
            <a:xfrm>
              <a:off x="7433440" y="2583849"/>
              <a:ext cx="474194" cy="1000164"/>
            </a:xfrm>
            <a:prstGeom prst="line">
              <a:avLst/>
            </a:prstGeom>
            <a:ln w="19050">
              <a:solidFill>
                <a:srgbClr val="FFA6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>
              <a:endCxn id="149" idx="0"/>
            </p:cNvCxnSpPr>
            <p:nvPr/>
          </p:nvCxnSpPr>
          <p:spPr>
            <a:xfrm>
              <a:off x="7432402" y="2583849"/>
              <a:ext cx="951502" cy="1000164"/>
            </a:xfrm>
            <a:prstGeom prst="line">
              <a:avLst/>
            </a:prstGeom>
            <a:ln w="19050">
              <a:solidFill>
                <a:srgbClr val="FFA6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>
              <a:stCxn id="145" idx="4"/>
              <a:endCxn id="147" idx="0"/>
            </p:cNvCxnSpPr>
            <p:nvPr/>
          </p:nvCxnSpPr>
          <p:spPr>
            <a:xfrm flipH="1">
              <a:off x="7433440" y="2583849"/>
              <a:ext cx="563620" cy="1000164"/>
            </a:xfrm>
            <a:prstGeom prst="line">
              <a:avLst/>
            </a:prstGeom>
            <a:ln w="19050">
              <a:solidFill>
                <a:srgbClr val="FFA6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>
              <a:stCxn id="145" idx="4"/>
              <a:endCxn id="149" idx="0"/>
            </p:cNvCxnSpPr>
            <p:nvPr/>
          </p:nvCxnSpPr>
          <p:spPr>
            <a:xfrm>
              <a:off x="7997060" y="2583849"/>
              <a:ext cx="386844" cy="1000164"/>
            </a:xfrm>
            <a:prstGeom prst="line">
              <a:avLst/>
            </a:prstGeom>
            <a:ln w="19050">
              <a:solidFill>
                <a:srgbClr val="FFA6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>
              <a:endCxn id="149" idx="0"/>
            </p:cNvCxnSpPr>
            <p:nvPr/>
          </p:nvCxnSpPr>
          <p:spPr>
            <a:xfrm flipH="1">
              <a:off x="8383904" y="2583849"/>
              <a:ext cx="630235" cy="1000164"/>
            </a:xfrm>
            <a:prstGeom prst="line">
              <a:avLst/>
            </a:prstGeom>
            <a:ln w="19050">
              <a:solidFill>
                <a:srgbClr val="FFA6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>
              <a:stCxn id="147" idx="4"/>
              <a:endCxn id="151" idx="0"/>
            </p:cNvCxnSpPr>
            <p:nvPr/>
          </p:nvCxnSpPr>
          <p:spPr>
            <a:xfrm flipH="1">
              <a:off x="7431028" y="3876621"/>
              <a:ext cx="2412" cy="1006239"/>
            </a:xfrm>
            <a:prstGeom prst="line">
              <a:avLst/>
            </a:prstGeom>
            <a:ln w="19050">
              <a:solidFill>
                <a:srgbClr val="F546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>
              <a:stCxn id="148" idx="4"/>
              <a:endCxn id="151" idx="0"/>
            </p:cNvCxnSpPr>
            <p:nvPr/>
          </p:nvCxnSpPr>
          <p:spPr>
            <a:xfrm flipH="1">
              <a:off x="7431028" y="3876621"/>
              <a:ext cx="476606" cy="1006239"/>
            </a:xfrm>
            <a:prstGeom prst="line">
              <a:avLst/>
            </a:prstGeom>
            <a:ln w="19050">
              <a:solidFill>
                <a:srgbClr val="F546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Shape 164"/>
            <p:cNvSpPr/>
            <p:nvPr/>
          </p:nvSpPr>
          <p:spPr>
            <a:xfrm>
              <a:off x="7287136" y="2291241"/>
              <a:ext cx="292608" cy="292608"/>
            </a:xfrm>
            <a:prstGeom prst="ellipse">
              <a:avLst/>
            </a:prstGeom>
            <a:solidFill>
              <a:srgbClr val="FF9715">
                <a:alpha val="85380"/>
              </a:srgbClr>
            </a:solidFill>
            <a:ln w="38100"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" sz="1200" b="1" kern="0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</a:p>
          </p:txBody>
        </p:sp>
        <p:sp>
          <p:nvSpPr>
            <p:cNvPr id="145" name="Shape 164"/>
            <p:cNvSpPr/>
            <p:nvPr/>
          </p:nvSpPr>
          <p:spPr>
            <a:xfrm>
              <a:off x="7850756" y="2291241"/>
              <a:ext cx="292608" cy="292608"/>
            </a:xfrm>
            <a:prstGeom prst="ellipse">
              <a:avLst/>
            </a:prstGeom>
            <a:solidFill>
              <a:srgbClr val="FF9715">
                <a:alpha val="85380"/>
              </a:srgbClr>
            </a:solidFill>
            <a:ln w="38100"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" sz="1200" b="1" kern="0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1</a:t>
              </a:r>
            </a:p>
          </p:txBody>
        </p:sp>
        <p:sp>
          <p:nvSpPr>
            <p:cNvPr id="146" name="Shape 164"/>
            <p:cNvSpPr/>
            <p:nvPr/>
          </p:nvSpPr>
          <p:spPr>
            <a:xfrm>
              <a:off x="8867835" y="2291241"/>
              <a:ext cx="292608" cy="292608"/>
            </a:xfrm>
            <a:prstGeom prst="ellipse">
              <a:avLst/>
            </a:prstGeom>
            <a:solidFill>
              <a:srgbClr val="FF9715">
                <a:alpha val="85380"/>
              </a:srgbClr>
            </a:solidFill>
            <a:ln w="38100"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" sz="1200" b="1" kern="0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2</a:t>
              </a:r>
            </a:p>
          </p:txBody>
        </p:sp>
        <p:sp>
          <p:nvSpPr>
            <p:cNvPr id="147" name="Shape 164"/>
            <p:cNvSpPr/>
            <p:nvPr/>
          </p:nvSpPr>
          <p:spPr>
            <a:xfrm>
              <a:off x="7287136" y="3584013"/>
              <a:ext cx="292608" cy="292608"/>
            </a:xfrm>
            <a:prstGeom prst="ellipse">
              <a:avLst/>
            </a:prstGeom>
            <a:solidFill>
              <a:srgbClr val="91D5FD"/>
            </a:solidFill>
            <a:ln w="38100"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" sz="1200" b="1" kern="0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5</a:t>
              </a:r>
            </a:p>
          </p:txBody>
        </p:sp>
        <p:sp>
          <p:nvSpPr>
            <p:cNvPr id="148" name="Shape 164"/>
            <p:cNvSpPr/>
            <p:nvPr/>
          </p:nvSpPr>
          <p:spPr>
            <a:xfrm>
              <a:off x="7761330" y="3584013"/>
              <a:ext cx="292608" cy="292608"/>
            </a:xfrm>
            <a:prstGeom prst="ellipse">
              <a:avLst/>
            </a:prstGeom>
            <a:solidFill>
              <a:srgbClr val="91D5FD"/>
            </a:solidFill>
            <a:ln w="38100"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" sz="1200" b="1" kern="0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6</a:t>
              </a:r>
            </a:p>
          </p:txBody>
        </p:sp>
        <p:sp>
          <p:nvSpPr>
            <p:cNvPr id="149" name="Shape 164"/>
            <p:cNvSpPr/>
            <p:nvPr/>
          </p:nvSpPr>
          <p:spPr>
            <a:xfrm>
              <a:off x="8237600" y="3584013"/>
              <a:ext cx="292608" cy="292608"/>
            </a:xfrm>
            <a:prstGeom prst="ellipse">
              <a:avLst/>
            </a:prstGeom>
            <a:solidFill>
              <a:srgbClr val="91D5FD"/>
            </a:solidFill>
            <a:ln w="38100"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" sz="1200" b="1" kern="0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7</a:t>
              </a:r>
            </a:p>
          </p:txBody>
        </p:sp>
        <p:sp>
          <p:nvSpPr>
            <p:cNvPr id="150" name="Shape 164"/>
            <p:cNvSpPr/>
            <p:nvPr/>
          </p:nvSpPr>
          <p:spPr>
            <a:xfrm>
              <a:off x="7285097" y="4877110"/>
              <a:ext cx="292608" cy="292608"/>
            </a:xfrm>
            <a:prstGeom prst="ellipse">
              <a:avLst/>
            </a:prstGeom>
            <a:solidFill>
              <a:srgbClr val="F3276C">
                <a:alpha val="85380"/>
              </a:srgbClr>
            </a:solidFill>
            <a:ln w="38100"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endPara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7235041" y="4882860"/>
              <a:ext cx="391974" cy="2769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ctr">
                <a:defRPr sz="1200" b="1">
                  <a:solidFill>
                    <a:srgbClr val="FFFFFF"/>
                  </a:solidFill>
                  <a:latin typeface="Lato"/>
                  <a:ea typeface="Lato"/>
                  <a:cs typeface="Lato"/>
                </a:defRPr>
              </a:lvl1pPr>
            </a:lstStyle>
            <a:p>
              <a:r>
                <a:rPr lang="en-US" kern="0" dirty="0" smtClean="0">
                  <a:sym typeface="Arial"/>
                </a:rPr>
                <a:t>11</a:t>
              </a:r>
              <a:endParaRPr lang="en-US" kern="0" dirty="0">
                <a:sym typeface="Arial"/>
              </a:endParaRPr>
            </a:p>
          </p:txBody>
        </p:sp>
        <p:sp>
          <p:nvSpPr>
            <p:cNvPr id="152" name="Right Arrow 151"/>
            <p:cNvSpPr/>
            <p:nvPr/>
          </p:nvSpPr>
          <p:spPr>
            <a:xfrm>
              <a:off x="8699021" y="3570645"/>
              <a:ext cx="461422" cy="354148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kern="0">
                <a:solidFill>
                  <a:srgbClr val="FFFFFF"/>
                </a:solidFill>
                <a:sym typeface="Arial"/>
              </a:endParaRPr>
            </a:p>
          </p:txBody>
        </p:sp>
        <p:cxnSp>
          <p:nvCxnSpPr>
            <p:cNvPr id="171" name="Straight Connector 170"/>
            <p:cNvCxnSpPr>
              <a:stCxn id="187" idx="4"/>
              <a:endCxn id="175" idx="0"/>
            </p:cNvCxnSpPr>
            <p:nvPr/>
          </p:nvCxnSpPr>
          <p:spPr>
            <a:xfrm>
              <a:off x="9808830" y="3924793"/>
              <a:ext cx="376845" cy="1026364"/>
            </a:xfrm>
            <a:prstGeom prst="line">
              <a:avLst/>
            </a:prstGeom>
            <a:ln w="19050">
              <a:solidFill>
                <a:srgbClr val="F546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>
              <a:stCxn id="187" idx="4"/>
              <a:endCxn id="175" idx="0"/>
            </p:cNvCxnSpPr>
            <p:nvPr/>
          </p:nvCxnSpPr>
          <p:spPr>
            <a:xfrm>
              <a:off x="9808830" y="3924793"/>
              <a:ext cx="376845" cy="1026364"/>
            </a:xfrm>
            <a:prstGeom prst="line">
              <a:avLst/>
            </a:prstGeom>
            <a:ln w="19050">
              <a:solidFill>
                <a:srgbClr val="F546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>
              <a:stCxn id="187" idx="4"/>
              <a:endCxn id="175" idx="0"/>
            </p:cNvCxnSpPr>
            <p:nvPr/>
          </p:nvCxnSpPr>
          <p:spPr>
            <a:xfrm>
              <a:off x="9808830" y="3924793"/>
              <a:ext cx="376845" cy="1026364"/>
            </a:xfrm>
            <a:prstGeom prst="line">
              <a:avLst/>
            </a:prstGeom>
            <a:ln w="19050">
              <a:solidFill>
                <a:srgbClr val="F546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Shape 164"/>
            <p:cNvSpPr/>
            <p:nvPr/>
          </p:nvSpPr>
          <p:spPr>
            <a:xfrm>
              <a:off x="10037256" y="4932384"/>
              <a:ext cx="292608" cy="292608"/>
            </a:xfrm>
            <a:prstGeom prst="ellipse">
              <a:avLst/>
            </a:prstGeom>
            <a:solidFill>
              <a:srgbClr val="F3276C">
                <a:alpha val="85380"/>
              </a:srgbClr>
            </a:solidFill>
            <a:ln w="38100"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endPara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9989688" y="4951157"/>
              <a:ext cx="391974" cy="2769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ctr">
                <a:defRPr sz="1200" b="1">
                  <a:solidFill>
                    <a:srgbClr val="FFFFFF"/>
                  </a:solidFill>
                  <a:latin typeface="Lato"/>
                  <a:ea typeface="Lato"/>
                  <a:cs typeface="Lato"/>
                </a:defRPr>
              </a:lvl1pPr>
            </a:lstStyle>
            <a:p>
              <a:r>
                <a:rPr lang="en-US" kern="0" dirty="0" smtClean="0">
                  <a:sym typeface="Arial"/>
                </a:rPr>
                <a:t>12</a:t>
              </a:r>
              <a:endParaRPr lang="en-US" kern="0" dirty="0">
                <a:sym typeface="Arial"/>
              </a:endParaRPr>
            </a:p>
          </p:txBody>
        </p:sp>
        <p:cxnSp>
          <p:nvCxnSpPr>
            <p:cNvPr id="176" name="Straight Connector 175"/>
            <p:cNvCxnSpPr>
              <a:endCxn id="187" idx="0"/>
            </p:cNvCxnSpPr>
            <p:nvPr/>
          </p:nvCxnSpPr>
          <p:spPr>
            <a:xfrm>
              <a:off x="9808830" y="2632021"/>
              <a:ext cx="0" cy="1000164"/>
            </a:xfrm>
            <a:prstGeom prst="line">
              <a:avLst/>
            </a:prstGeom>
            <a:ln w="19050">
              <a:solidFill>
                <a:srgbClr val="FFA6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>
              <a:endCxn id="187" idx="0"/>
            </p:cNvCxnSpPr>
            <p:nvPr/>
          </p:nvCxnSpPr>
          <p:spPr>
            <a:xfrm>
              <a:off x="9808830" y="2632021"/>
              <a:ext cx="0" cy="1000164"/>
            </a:xfrm>
            <a:prstGeom prst="line">
              <a:avLst/>
            </a:prstGeom>
            <a:ln w="19050">
              <a:solidFill>
                <a:srgbClr val="FFA6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>
              <a:endCxn id="187" idx="0"/>
            </p:cNvCxnSpPr>
            <p:nvPr/>
          </p:nvCxnSpPr>
          <p:spPr>
            <a:xfrm>
              <a:off x="9807792" y="2632021"/>
              <a:ext cx="1038" cy="1000164"/>
            </a:xfrm>
            <a:prstGeom prst="line">
              <a:avLst/>
            </a:prstGeom>
            <a:ln w="19050">
              <a:solidFill>
                <a:srgbClr val="FFA6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>
              <a:stCxn id="185" idx="4"/>
              <a:endCxn id="187" idx="0"/>
            </p:cNvCxnSpPr>
            <p:nvPr/>
          </p:nvCxnSpPr>
          <p:spPr>
            <a:xfrm flipH="1">
              <a:off x="9808830" y="2632021"/>
              <a:ext cx="563620" cy="1000164"/>
            </a:xfrm>
            <a:prstGeom prst="line">
              <a:avLst/>
            </a:prstGeom>
            <a:ln w="19050">
              <a:solidFill>
                <a:srgbClr val="FFA6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>
              <a:stCxn id="185" idx="4"/>
              <a:endCxn id="187" idx="0"/>
            </p:cNvCxnSpPr>
            <p:nvPr/>
          </p:nvCxnSpPr>
          <p:spPr>
            <a:xfrm flipH="1">
              <a:off x="9808830" y="2632021"/>
              <a:ext cx="563620" cy="1000164"/>
            </a:xfrm>
            <a:prstGeom prst="line">
              <a:avLst/>
            </a:prstGeom>
            <a:ln w="19050">
              <a:solidFill>
                <a:srgbClr val="FFA6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>
              <a:endCxn id="187" idx="0"/>
            </p:cNvCxnSpPr>
            <p:nvPr/>
          </p:nvCxnSpPr>
          <p:spPr>
            <a:xfrm flipH="1">
              <a:off x="9808830" y="2632021"/>
              <a:ext cx="1580700" cy="1000164"/>
            </a:xfrm>
            <a:prstGeom prst="line">
              <a:avLst/>
            </a:prstGeom>
            <a:ln w="19050">
              <a:solidFill>
                <a:srgbClr val="FFA6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>
              <a:stCxn id="187" idx="4"/>
              <a:endCxn id="191" idx="0"/>
            </p:cNvCxnSpPr>
            <p:nvPr/>
          </p:nvCxnSpPr>
          <p:spPr>
            <a:xfrm flipH="1">
              <a:off x="9806418" y="3924793"/>
              <a:ext cx="2412" cy="1006239"/>
            </a:xfrm>
            <a:prstGeom prst="line">
              <a:avLst/>
            </a:prstGeom>
            <a:ln w="19050">
              <a:solidFill>
                <a:srgbClr val="F546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>
              <a:stCxn id="187" idx="4"/>
              <a:endCxn id="191" idx="0"/>
            </p:cNvCxnSpPr>
            <p:nvPr/>
          </p:nvCxnSpPr>
          <p:spPr>
            <a:xfrm flipH="1">
              <a:off x="9806418" y="3924793"/>
              <a:ext cx="2412" cy="1006239"/>
            </a:xfrm>
            <a:prstGeom prst="line">
              <a:avLst/>
            </a:prstGeom>
            <a:ln w="19050">
              <a:solidFill>
                <a:srgbClr val="F546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Shape 164"/>
            <p:cNvSpPr/>
            <p:nvPr/>
          </p:nvSpPr>
          <p:spPr>
            <a:xfrm>
              <a:off x="9662526" y="2339413"/>
              <a:ext cx="292608" cy="292608"/>
            </a:xfrm>
            <a:prstGeom prst="ellipse">
              <a:avLst/>
            </a:prstGeom>
            <a:solidFill>
              <a:srgbClr val="FF9715">
                <a:alpha val="85380"/>
              </a:srgbClr>
            </a:solidFill>
            <a:ln w="38100"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" sz="1200" b="1" kern="0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</a:p>
          </p:txBody>
        </p:sp>
        <p:sp>
          <p:nvSpPr>
            <p:cNvPr id="185" name="Shape 164"/>
            <p:cNvSpPr/>
            <p:nvPr/>
          </p:nvSpPr>
          <p:spPr>
            <a:xfrm>
              <a:off x="10226146" y="2339413"/>
              <a:ext cx="292608" cy="292608"/>
            </a:xfrm>
            <a:prstGeom prst="ellipse">
              <a:avLst/>
            </a:prstGeom>
            <a:solidFill>
              <a:srgbClr val="FF9715">
                <a:alpha val="85380"/>
              </a:srgbClr>
            </a:solidFill>
            <a:ln w="38100"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" sz="1200" b="1" kern="0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1</a:t>
              </a:r>
            </a:p>
          </p:txBody>
        </p:sp>
        <p:sp>
          <p:nvSpPr>
            <p:cNvPr id="186" name="Shape 164"/>
            <p:cNvSpPr/>
            <p:nvPr/>
          </p:nvSpPr>
          <p:spPr>
            <a:xfrm>
              <a:off x="11243225" y="2339413"/>
              <a:ext cx="292608" cy="292608"/>
            </a:xfrm>
            <a:prstGeom prst="ellipse">
              <a:avLst/>
            </a:prstGeom>
            <a:solidFill>
              <a:srgbClr val="FF9715">
                <a:alpha val="85380"/>
              </a:srgbClr>
            </a:solidFill>
            <a:ln w="38100"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" sz="1200" b="1" kern="0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2</a:t>
              </a:r>
            </a:p>
          </p:txBody>
        </p:sp>
        <p:sp>
          <p:nvSpPr>
            <p:cNvPr id="187" name="Shape 164"/>
            <p:cNvSpPr/>
            <p:nvPr/>
          </p:nvSpPr>
          <p:spPr>
            <a:xfrm>
              <a:off x="9662526" y="3632185"/>
              <a:ext cx="292608" cy="292608"/>
            </a:xfrm>
            <a:prstGeom prst="ellipse">
              <a:avLst/>
            </a:prstGeom>
            <a:solidFill>
              <a:srgbClr val="91D5FD"/>
            </a:solidFill>
            <a:ln w="38100"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" sz="1200" b="1" kern="0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5</a:t>
              </a:r>
            </a:p>
          </p:txBody>
        </p:sp>
        <p:sp>
          <p:nvSpPr>
            <p:cNvPr id="188" name="Shape 164"/>
            <p:cNvSpPr/>
            <p:nvPr/>
          </p:nvSpPr>
          <p:spPr>
            <a:xfrm>
              <a:off x="10136720" y="3632185"/>
              <a:ext cx="292608" cy="292608"/>
            </a:xfrm>
            <a:prstGeom prst="ellipse">
              <a:avLst/>
            </a:prstGeom>
            <a:solidFill>
              <a:srgbClr val="91D5FD"/>
            </a:solidFill>
            <a:ln w="38100"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" sz="1200" b="1" kern="0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6</a:t>
              </a:r>
            </a:p>
          </p:txBody>
        </p:sp>
        <p:sp>
          <p:nvSpPr>
            <p:cNvPr id="189" name="Shape 164"/>
            <p:cNvSpPr/>
            <p:nvPr/>
          </p:nvSpPr>
          <p:spPr>
            <a:xfrm>
              <a:off x="10612990" y="3632185"/>
              <a:ext cx="292608" cy="292608"/>
            </a:xfrm>
            <a:prstGeom prst="ellipse">
              <a:avLst/>
            </a:prstGeom>
            <a:solidFill>
              <a:srgbClr val="91D5FD"/>
            </a:solidFill>
            <a:ln w="38100"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" sz="1200" b="1" kern="0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7</a:t>
              </a:r>
            </a:p>
          </p:txBody>
        </p:sp>
        <p:sp>
          <p:nvSpPr>
            <p:cNvPr id="190" name="Shape 164"/>
            <p:cNvSpPr/>
            <p:nvPr/>
          </p:nvSpPr>
          <p:spPr>
            <a:xfrm>
              <a:off x="9660487" y="4925282"/>
              <a:ext cx="292608" cy="292608"/>
            </a:xfrm>
            <a:prstGeom prst="ellipse">
              <a:avLst/>
            </a:prstGeom>
            <a:solidFill>
              <a:srgbClr val="F3276C">
                <a:alpha val="85380"/>
              </a:srgbClr>
            </a:solidFill>
            <a:ln w="38100"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endPara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9610431" y="4931032"/>
              <a:ext cx="391974" cy="2769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ctr">
                <a:defRPr sz="1200" b="1">
                  <a:solidFill>
                    <a:srgbClr val="FFFFFF"/>
                  </a:solidFill>
                  <a:latin typeface="Lato"/>
                  <a:ea typeface="Lato"/>
                  <a:cs typeface="Lato"/>
                </a:defRPr>
              </a:lvl1pPr>
            </a:lstStyle>
            <a:p>
              <a:r>
                <a:rPr lang="en-US" kern="0" dirty="0" smtClean="0">
                  <a:sym typeface="Arial"/>
                </a:rPr>
                <a:t>11</a:t>
              </a:r>
              <a:endParaRPr lang="en-US" kern="0" dirty="0">
                <a:sym typeface="Arial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903228" y="3418824"/>
            <a:ext cx="1585744" cy="548640"/>
            <a:chOff x="3903228" y="3418824"/>
            <a:chExt cx="1585744" cy="548640"/>
          </a:xfrm>
        </p:grpSpPr>
        <p:sp>
          <p:nvSpPr>
            <p:cNvPr id="192" name="Shape 164"/>
            <p:cNvSpPr/>
            <p:nvPr/>
          </p:nvSpPr>
          <p:spPr>
            <a:xfrm>
              <a:off x="3962926" y="3485413"/>
              <a:ext cx="292608" cy="292608"/>
            </a:xfrm>
            <a:prstGeom prst="ellipse">
              <a:avLst/>
            </a:prstGeom>
            <a:solidFill>
              <a:srgbClr val="91D5FD">
                <a:alpha val="85380"/>
              </a:srgbClr>
            </a:solidFill>
            <a:ln w="38100"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endPara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3903228" y="3493685"/>
              <a:ext cx="391974" cy="2769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ctr">
                <a:defRPr sz="1200" b="1">
                  <a:solidFill>
                    <a:srgbClr val="FFFFFF"/>
                  </a:solidFill>
                  <a:latin typeface="Lato"/>
                  <a:ea typeface="Lato"/>
                  <a:cs typeface="Lato"/>
                </a:defRPr>
              </a:lvl1pPr>
            </a:lstStyle>
            <a:p>
              <a:r>
                <a:rPr lang="en-US" kern="0" dirty="0" smtClean="0">
                  <a:sym typeface="Arial"/>
                </a:rPr>
                <a:t>10</a:t>
              </a:r>
              <a:endParaRPr lang="en-US" kern="0" dirty="0">
                <a:sym typeface="Arial"/>
              </a:endParaRPr>
            </a:p>
          </p:txBody>
        </p:sp>
        <p:pic>
          <p:nvPicPr>
            <p:cNvPr id="197" name="Picture 19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27690" y="3418824"/>
              <a:ext cx="363165" cy="365760"/>
            </a:xfrm>
            <a:prstGeom prst="rect">
              <a:avLst/>
            </a:prstGeom>
          </p:spPr>
        </p:pic>
        <p:sp>
          <p:nvSpPr>
            <p:cNvPr id="198" name="Oval 197"/>
            <p:cNvSpPr/>
            <p:nvPr/>
          </p:nvSpPr>
          <p:spPr>
            <a:xfrm>
              <a:off x="4521847" y="3547417"/>
              <a:ext cx="182880" cy="18288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kern="0" dirty="0">
                  <a:solidFill>
                    <a:srgbClr val="FFFFFF"/>
                  </a:solidFill>
                  <a:sym typeface="Arial"/>
                </a:rPr>
                <a:t>D</a:t>
              </a:r>
            </a:p>
          </p:txBody>
        </p:sp>
        <p:sp>
          <p:nvSpPr>
            <p:cNvPr id="199" name="Right Arrow 198"/>
            <p:cNvSpPr/>
            <p:nvPr/>
          </p:nvSpPr>
          <p:spPr>
            <a:xfrm>
              <a:off x="4925568" y="3601704"/>
              <a:ext cx="201168" cy="128593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kern="0">
                <a:solidFill>
                  <a:srgbClr val="FFFFFF"/>
                </a:solidFill>
                <a:sym typeface="Arial"/>
              </a:endParaRPr>
            </a:p>
          </p:txBody>
        </p:sp>
        <p:pic>
          <p:nvPicPr>
            <p:cNvPr id="201" name="Picture 20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99448" y="3601704"/>
              <a:ext cx="363165" cy="365760"/>
            </a:xfrm>
            <a:prstGeom prst="rect">
              <a:avLst/>
            </a:prstGeom>
          </p:spPr>
        </p:pic>
        <p:sp>
          <p:nvSpPr>
            <p:cNvPr id="202" name="Oval 201"/>
            <p:cNvSpPr/>
            <p:nvPr/>
          </p:nvSpPr>
          <p:spPr>
            <a:xfrm>
              <a:off x="4693605" y="3730297"/>
              <a:ext cx="182880" cy="18288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kern="0" dirty="0">
                  <a:solidFill>
                    <a:srgbClr val="FFFFFF"/>
                  </a:solidFill>
                  <a:sym typeface="Arial"/>
                </a:rPr>
                <a:t>R</a:t>
              </a:r>
            </a:p>
          </p:txBody>
        </p:sp>
        <p:sp>
          <p:nvSpPr>
            <p:cNvPr id="203" name="Shape 164"/>
            <p:cNvSpPr/>
            <p:nvPr/>
          </p:nvSpPr>
          <p:spPr>
            <a:xfrm>
              <a:off x="5196364" y="3519696"/>
              <a:ext cx="292608" cy="292608"/>
            </a:xfrm>
            <a:prstGeom prst="ellipse">
              <a:avLst/>
            </a:prstGeom>
            <a:solidFill>
              <a:srgbClr val="91D5FD"/>
            </a:solidFill>
            <a:ln w="38100"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" sz="1200" b="1" kern="0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8</a:t>
              </a:r>
            </a:p>
          </p:txBody>
        </p:sp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0446" y="131409"/>
            <a:ext cx="2615388" cy="2101300"/>
          </a:xfrm>
          <a:prstGeom prst="rect">
            <a:avLst/>
          </a:prstGeom>
        </p:spPr>
      </p:pic>
      <p:pic>
        <p:nvPicPr>
          <p:cNvPr id="134" name="Picture 1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5656" y="68622"/>
            <a:ext cx="2889641" cy="29632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5" name="Rectangle 134"/>
          <p:cNvSpPr/>
          <p:nvPr/>
        </p:nvSpPr>
        <p:spPr>
          <a:xfrm>
            <a:off x="8651991" y="3073894"/>
            <a:ext cx="1853238" cy="3113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kern="0" dirty="0">
                <a:solidFill>
                  <a:srgbClr val="FFFFFF"/>
                </a:solidFill>
                <a:sym typeface="Arial"/>
              </a:rPr>
              <a:t>Previous Phase</a:t>
            </a:r>
          </a:p>
        </p:txBody>
      </p:sp>
    </p:spTree>
    <p:extLst>
      <p:ext uri="{BB962C8B-B14F-4D97-AF65-F5344CB8AC3E}">
        <p14:creationId xmlns:p14="http://schemas.microsoft.com/office/powerpoint/2010/main" val="2415662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20624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K-Partite Graph Summarization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66928" y="1362747"/>
            <a:ext cx="8116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kern="0" dirty="0">
                <a:solidFill>
                  <a:srgbClr val="000000"/>
                </a:solidFill>
                <a:cs typeface="Arial"/>
                <a:sym typeface="Arial"/>
              </a:rPr>
              <a:t>K = 3.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10276939" y="791041"/>
            <a:ext cx="1929595" cy="1240152"/>
            <a:chOff x="9983666" y="1411117"/>
            <a:chExt cx="1929595" cy="1240152"/>
          </a:xfrm>
        </p:grpSpPr>
        <p:sp>
          <p:nvSpPr>
            <p:cNvPr id="63" name="Shape 164"/>
            <p:cNvSpPr/>
            <p:nvPr/>
          </p:nvSpPr>
          <p:spPr>
            <a:xfrm>
              <a:off x="9983666" y="1411117"/>
              <a:ext cx="292608" cy="292608"/>
            </a:xfrm>
            <a:prstGeom prst="ellipse">
              <a:avLst/>
            </a:prstGeom>
            <a:solidFill>
              <a:srgbClr val="FF9715">
                <a:alpha val="8538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endPara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6" name="Shape 164"/>
            <p:cNvSpPr/>
            <p:nvPr/>
          </p:nvSpPr>
          <p:spPr>
            <a:xfrm>
              <a:off x="9983666" y="1873407"/>
              <a:ext cx="292608" cy="292608"/>
            </a:xfrm>
            <a:prstGeom prst="ellipse">
              <a:avLst/>
            </a:prstGeom>
            <a:solidFill>
              <a:srgbClr val="91D5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endPara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7" name="Shape 164"/>
            <p:cNvSpPr/>
            <p:nvPr/>
          </p:nvSpPr>
          <p:spPr>
            <a:xfrm>
              <a:off x="9983666" y="2331783"/>
              <a:ext cx="292608" cy="292608"/>
            </a:xfrm>
            <a:prstGeom prst="ellipse">
              <a:avLst/>
            </a:prstGeom>
            <a:solidFill>
              <a:srgbClr val="F3276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endPara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0276274" y="2343492"/>
              <a:ext cx="16369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kern="0" dirty="0">
                  <a:solidFill>
                    <a:srgbClr val="000000"/>
                  </a:solidFill>
                  <a:cs typeface="Arial"/>
                  <a:sym typeface="Arial"/>
                </a:rPr>
                <a:t>protein complexes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0276274" y="1858238"/>
              <a:ext cx="671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kern="0" dirty="0">
                  <a:solidFill>
                    <a:srgbClr val="000000"/>
                  </a:solidFill>
                  <a:cs typeface="Arial"/>
                  <a:sym typeface="Arial"/>
                </a:rPr>
                <a:t>genes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0276274" y="1422267"/>
              <a:ext cx="8915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kern="0" dirty="0">
                  <a:solidFill>
                    <a:srgbClr val="000000"/>
                  </a:solidFill>
                  <a:cs typeface="Arial"/>
                  <a:sym typeface="Arial"/>
                </a:rPr>
                <a:t>diseases</a:t>
              </a: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385363" y="2261509"/>
            <a:ext cx="3461351" cy="2917502"/>
            <a:chOff x="3073699" y="1411117"/>
            <a:chExt cx="3461351" cy="2917502"/>
          </a:xfrm>
        </p:grpSpPr>
        <p:sp>
          <p:nvSpPr>
            <p:cNvPr id="14" name="Shape 164"/>
            <p:cNvSpPr/>
            <p:nvPr/>
          </p:nvSpPr>
          <p:spPr>
            <a:xfrm>
              <a:off x="3125421" y="1411117"/>
              <a:ext cx="292608" cy="292608"/>
            </a:xfrm>
            <a:prstGeom prst="ellipse">
              <a:avLst/>
            </a:prstGeom>
            <a:solidFill>
              <a:srgbClr val="FF9715">
                <a:alpha val="8538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" sz="1200" b="1" kern="0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</a:p>
          </p:txBody>
        </p:sp>
        <p:sp>
          <p:nvSpPr>
            <p:cNvPr id="20" name="Shape 164"/>
            <p:cNvSpPr/>
            <p:nvPr/>
          </p:nvSpPr>
          <p:spPr>
            <a:xfrm>
              <a:off x="3689041" y="1411117"/>
              <a:ext cx="292608" cy="292608"/>
            </a:xfrm>
            <a:prstGeom prst="ellipse">
              <a:avLst/>
            </a:prstGeom>
            <a:solidFill>
              <a:srgbClr val="FF9715">
                <a:alpha val="8538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" sz="1200" b="1" kern="0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1</a:t>
              </a:r>
            </a:p>
          </p:txBody>
        </p:sp>
        <p:sp>
          <p:nvSpPr>
            <p:cNvPr id="22" name="Shape 164"/>
            <p:cNvSpPr/>
            <p:nvPr/>
          </p:nvSpPr>
          <p:spPr>
            <a:xfrm>
              <a:off x="4706120" y="1411117"/>
              <a:ext cx="292608" cy="292608"/>
            </a:xfrm>
            <a:prstGeom prst="ellipse">
              <a:avLst/>
            </a:prstGeom>
            <a:solidFill>
              <a:srgbClr val="FF9715">
                <a:alpha val="8538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" sz="1200" b="1" kern="0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2</a:t>
              </a:r>
            </a:p>
          </p:txBody>
        </p:sp>
        <p:sp>
          <p:nvSpPr>
            <p:cNvPr id="24" name="Shape 164"/>
            <p:cNvSpPr/>
            <p:nvPr/>
          </p:nvSpPr>
          <p:spPr>
            <a:xfrm>
              <a:off x="5269740" y="1411117"/>
              <a:ext cx="292608" cy="292608"/>
            </a:xfrm>
            <a:prstGeom prst="ellipse">
              <a:avLst/>
            </a:prstGeom>
            <a:solidFill>
              <a:srgbClr val="FF9715">
                <a:alpha val="8538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" sz="1200" b="1" kern="0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3</a:t>
              </a:r>
            </a:p>
          </p:txBody>
        </p:sp>
        <p:sp>
          <p:nvSpPr>
            <p:cNvPr id="28" name="Shape 164"/>
            <p:cNvSpPr/>
            <p:nvPr/>
          </p:nvSpPr>
          <p:spPr>
            <a:xfrm>
              <a:off x="6192654" y="1411117"/>
              <a:ext cx="292608" cy="292608"/>
            </a:xfrm>
            <a:prstGeom prst="ellipse">
              <a:avLst/>
            </a:prstGeom>
            <a:solidFill>
              <a:srgbClr val="FF9715">
                <a:alpha val="8538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" sz="1200" b="1" kern="0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4</a:t>
              </a:r>
            </a:p>
          </p:txBody>
        </p:sp>
        <p:sp>
          <p:nvSpPr>
            <p:cNvPr id="29" name="Shape 164"/>
            <p:cNvSpPr/>
            <p:nvPr/>
          </p:nvSpPr>
          <p:spPr>
            <a:xfrm>
              <a:off x="3125421" y="2703889"/>
              <a:ext cx="292608" cy="292608"/>
            </a:xfrm>
            <a:prstGeom prst="ellipse">
              <a:avLst/>
            </a:prstGeom>
            <a:solidFill>
              <a:srgbClr val="91D5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" sz="1200" b="1" kern="0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5</a:t>
              </a:r>
            </a:p>
          </p:txBody>
        </p:sp>
        <p:sp>
          <p:nvSpPr>
            <p:cNvPr id="31" name="Shape 164"/>
            <p:cNvSpPr/>
            <p:nvPr/>
          </p:nvSpPr>
          <p:spPr>
            <a:xfrm>
              <a:off x="3599615" y="2703889"/>
              <a:ext cx="292608" cy="292608"/>
            </a:xfrm>
            <a:prstGeom prst="ellipse">
              <a:avLst/>
            </a:prstGeom>
            <a:solidFill>
              <a:srgbClr val="91D5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" sz="1200" b="1" kern="0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6</a:t>
              </a:r>
            </a:p>
          </p:txBody>
        </p:sp>
        <p:sp>
          <p:nvSpPr>
            <p:cNvPr id="32" name="Shape 164"/>
            <p:cNvSpPr/>
            <p:nvPr/>
          </p:nvSpPr>
          <p:spPr>
            <a:xfrm>
              <a:off x="5305415" y="2707367"/>
              <a:ext cx="292608" cy="292608"/>
            </a:xfrm>
            <a:prstGeom prst="ellipse">
              <a:avLst/>
            </a:prstGeom>
            <a:solidFill>
              <a:srgbClr val="91D5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" sz="1200" b="1" kern="0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8</a:t>
              </a:r>
            </a:p>
          </p:txBody>
        </p:sp>
        <p:sp>
          <p:nvSpPr>
            <p:cNvPr id="33" name="Shape 164"/>
            <p:cNvSpPr/>
            <p:nvPr/>
          </p:nvSpPr>
          <p:spPr>
            <a:xfrm>
              <a:off x="5780294" y="2697187"/>
              <a:ext cx="292608" cy="292608"/>
            </a:xfrm>
            <a:prstGeom prst="ellipse">
              <a:avLst/>
            </a:prstGeom>
            <a:solidFill>
              <a:srgbClr val="91D5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" sz="1200" b="1" kern="0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9</a:t>
              </a:r>
            </a:p>
          </p:txBody>
        </p:sp>
        <p:sp>
          <p:nvSpPr>
            <p:cNvPr id="35" name="Shape 164"/>
            <p:cNvSpPr/>
            <p:nvPr/>
          </p:nvSpPr>
          <p:spPr>
            <a:xfrm>
              <a:off x="4075885" y="2703889"/>
              <a:ext cx="292608" cy="292608"/>
            </a:xfrm>
            <a:prstGeom prst="ellipse">
              <a:avLst/>
            </a:prstGeom>
            <a:solidFill>
              <a:srgbClr val="91D5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" sz="1200" b="1" kern="0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7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073699" y="3996986"/>
              <a:ext cx="391974" cy="306463"/>
              <a:chOff x="2990339" y="3996986"/>
              <a:chExt cx="391974" cy="306463"/>
            </a:xfrm>
          </p:grpSpPr>
          <p:sp>
            <p:nvSpPr>
              <p:cNvPr id="42" name="Shape 164"/>
              <p:cNvSpPr/>
              <p:nvPr/>
            </p:nvSpPr>
            <p:spPr>
              <a:xfrm>
                <a:off x="3040022" y="3996986"/>
                <a:ext cx="292608" cy="292608"/>
              </a:xfrm>
              <a:prstGeom prst="ellipse">
                <a:avLst/>
              </a:prstGeom>
              <a:solidFill>
                <a:srgbClr val="F3276C">
                  <a:alpha val="85380"/>
                </a:srgb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algn="ctr"/>
                <a:endParaRPr lang="en" sz="1200" b="1" kern="0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" name="TextBox 1"/>
              <p:cNvSpPr txBox="1"/>
              <p:nvPr/>
            </p:nvSpPr>
            <p:spPr>
              <a:xfrm>
                <a:off x="2990339" y="4026450"/>
                <a:ext cx="39197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ctr">
                  <a:defRPr sz="1200" b="1">
                    <a:solidFill>
                      <a:srgbClr val="FFFFFF"/>
                    </a:solidFill>
                    <a:latin typeface="Lato"/>
                    <a:ea typeface="Lato"/>
                    <a:cs typeface="Lato"/>
                  </a:defRPr>
                </a:lvl1pPr>
              </a:lstStyle>
              <a:p>
                <a:r>
                  <a:rPr lang="en-US" kern="0" dirty="0" smtClean="0">
                    <a:sym typeface="Arial"/>
                  </a:rPr>
                  <a:t>11</a:t>
                </a:r>
                <a:endParaRPr lang="en-US" kern="0" dirty="0">
                  <a:sym typeface="Arial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3456311" y="4004088"/>
              <a:ext cx="391974" cy="296477"/>
              <a:chOff x="3456311" y="4004088"/>
              <a:chExt cx="391974" cy="296477"/>
            </a:xfrm>
          </p:grpSpPr>
          <p:sp>
            <p:nvSpPr>
              <p:cNvPr id="44" name="Shape 164"/>
              <p:cNvSpPr/>
              <p:nvPr/>
            </p:nvSpPr>
            <p:spPr>
              <a:xfrm>
                <a:off x="3500151" y="4004088"/>
                <a:ext cx="292608" cy="292608"/>
              </a:xfrm>
              <a:prstGeom prst="ellipse">
                <a:avLst/>
              </a:prstGeom>
              <a:solidFill>
                <a:srgbClr val="F3276C">
                  <a:alpha val="85380"/>
                </a:srgb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algn="ctr"/>
                <a:endParaRPr lang="en" sz="1200" b="1" kern="0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3456311" y="4023566"/>
                <a:ext cx="39197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ctr">
                  <a:defRPr sz="1200" b="1">
                    <a:solidFill>
                      <a:srgbClr val="FFFFFF"/>
                    </a:solidFill>
                    <a:latin typeface="Lato"/>
                    <a:ea typeface="Lato"/>
                    <a:cs typeface="Lato"/>
                  </a:defRPr>
                </a:lvl1pPr>
              </a:lstStyle>
              <a:p>
                <a:r>
                  <a:rPr lang="en-US" kern="0" dirty="0" smtClean="0">
                    <a:sym typeface="Arial"/>
                  </a:rPr>
                  <a:t>12</a:t>
                </a:r>
                <a:endParaRPr lang="en-US" kern="0" dirty="0">
                  <a:sym typeface="Arial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485696" y="4019351"/>
              <a:ext cx="391974" cy="292608"/>
              <a:chOff x="4485696" y="4019351"/>
              <a:chExt cx="391974" cy="292608"/>
            </a:xfrm>
          </p:grpSpPr>
          <p:sp>
            <p:nvSpPr>
              <p:cNvPr id="47" name="Shape 164"/>
              <p:cNvSpPr/>
              <p:nvPr/>
            </p:nvSpPr>
            <p:spPr>
              <a:xfrm>
                <a:off x="4532240" y="4019351"/>
                <a:ext cx="292608" cy="292608"/>
              </a:xfrm>
              <a:prstGeom prst="ellipse">
                <a:avLst/>
              </a:prstGeom>
              <a:solidFill>
                <a:srgbClr val="F3276C">
                  <a:alpha val="85380"/>
                </a:srgb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algn="ctr"/>
                <a:endParaRPr lang="en" sz="1200" b="1" kern="0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4485696" y="4026815"/>
                <a:ext cx="39197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ctr">
                  <a:defRPr sz="1200" b="1">
                    <a:solidFill>
                      <a:srgbClr val="FFFFFF"/>
                    </a:solidFill>
                    <a:latin typeface="Lato"/>
                    <a:ea typeface="Lato"/>
                    <a:cs typeface="Lato"/>
                  </a:defRPr>
                </a:lvl1pPr>
              </a:lstStyle>
              <a:p>
                <a:r>
                  <a:rPr lang="en-US" kern="0" dirty="0" smtClean="0">
                    <a:sym typeface="Arial"/>
                  </a:rPr>
                  <a:t>13</a:t>
                </a:r>
                <a:endParaRPr lang="en-US" kern="0" dirty="0">
                  <a:sym typeface="Arial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102412" y="4036011"/>
              <a:ext cx="391974" cy="292608"/>
              <a:chOff x="5102412" y="4036011"/>
              <a:chExt cx="391974" cy="292608"/>
            </a:xfrm>
          </p:grpSpPr>
          <p:sp>
            <p:nvSpPr>
              <p:cNvPr id="50" name="Shape 164"/>
              <p:cNvSpPr/>
              <p:nvPr/>
            </p:nvSpPr>
            <p:spPr>
              <a:xfrm>
                <a:off x="5153374" y="4036011"/>
                <a:ext cx="292608" cy="292608"/>
              </a:xfrm>
              <a:prstGeom prst="ellipse">
                <a:avLst/>
              </a:prstGeom>
              <a:solidFill>
                <a:srgbClr val="F3276C">
                  <a:alpha val="85380"/>
                </a:srgb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algn="ctr"/>
                <a:endParaRPr lang="en" sz="1200" b="1" kern="0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5102412" y="4051619"/>
                <a:ext cx="39197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ctr">
                  <a:defRPr sz="1200" b="1">
                    <a:solidFill>
                      <a:srgbClr val="FFFFFF"/>
                    </a:solidFill>
                    <a:latin typeface="Lato"/>
                    <a:ea typeface="Lato"/>
                    <a:cs typeface="Lato"/>
                  </a:defRPr>
                </a:lvl1pPr>
              </a:lstStyle>
              <a:p>
                <a:r>
                  <a:rPr lang="en-US" kern="0" dirty="0" smtClean="0">
                    <a:sym typeface="Arial"/>
                  </a:rPr>
                  <a:t>14</a:t>
                </a:r>
                <a:endParaRPr lang="en-US" kern="0" dirty="0">
                  <a:sym typeface="Arial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505868" y="4018649"/>
              <a:ext cx="391974" cy="302165"/>
              <a:chOff x="5505868" y="4018649"/>
              <a:chExt cx="391974" cy="302165"/>
            </a:xfrm>
          </p:grpSpPr>
          <p:sp>
            <p:nvSpPr>
              <p:cNvPr id="53" name="Shape 164"/>
              <p:cNvSpPr/>
              <p:nvPr/>
            </p:nvSpPr>
            <p:spPr>
              <a:xfrm>
                <a:off x="5555622" y="4018649"/>
                <a:ext cx="292608" cy="292608"/>
              </a:xfrm>
              <a:prstGeom prst="ellipse">
                <a:avLst/>
              </a:prstGeom>
              <a:solidFill>
                <a:srgbClr val="F3276C">
                  <a:alpha val="85380"/>
                </a:srgb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algn="ctr"/>
                <a:endParaRPr lang="en" sz="1200" b="1" kern="0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5505868" y="4043815"/>
                <a:ext cx="39197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ctr">
                  <a:defRPr sz="1200" b="1">
                    <a:solidFill>
                      <a:srgbClr val="FFFFFF"/>
                    </a:solidFill>
                    <a:latin typeface="Lato"/>
                    <a:ea typeface="Lato"/>
                    <a:cs typeface="Lato"/>
                  </a:defRPr>
                </a:lvl1pPr>
              </a:lstStyle>
              <a:p>
                <a:r>
                  <a:rPr lang="en-US" kern="0" dirty="0" smtClean="0">
                    <a:sym typeface="Arial"/>
                  </a:rPr>
                  <a:t>15</a:t>
                </a:r>
                <a:endParaRPr lang="en-US" kern="0" dirty="0">
                  <a:sym typeface="Arial"/>
                </a:endParaRPr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6141956" y="4010841"/>
              <a:ext cx="391974" cy="300416"/>
              <a:chOff x="6141956" y="4010841"/>
              <a:chExt cx="391974" cy="300416"/>
            </a:xfrm>
          </p:grpSpPr>
          <p:sp>
            <p:nvSpPr>
              <p:cNvPr id="56" name="Shape 164"/>
              <p:cNvSpPr/>
              <p:nvPr/>
            </p:nvSpPr>
            <p:spPr>
              <a:xfrm>
                <a:off x="6192759" y="4010841"/>
                <a:ext cx="292608" cy="292608"/>
              </a:xfrm>
              <a:prstGeom prst="ellipse">
                <a:avLst/>
              </a:prstGeom>
              <a:solidFill>
                <a:srgbClr val="F3276C">
                  <a:alpha val="85380"/>
                </a:srgb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algn="ctr"/>
                <a:endParaRPr lang="en" sz="1200" b="1" kern="0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6141956" y="4034258"/>
                <a:ext cx="39197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ctr">
                  <a:defRPr sz="1200" b="1">
                    <a:solidFill>
                      <a:srgbClr val="FFFFFF"/>
                    </a:solidFill>
                    <a:latin typeface="Lato"/>
                    <a:ea typeface="Lato"/>
                    <a:cs typeface="Lato"/>
                  </a:defRPr>
                </a:lvl1pPr>
              </a:lstStyle>
              <a:p>
                <a:r>
                  <a:rPr lang="en-US" kern="0" dirty="0" smtClean="0">
                    <a:sym typeface="Arial"/>
                  </a:rPr>
                  <a:t>16</a:t>
                </a:r>
                <a:endParaRPr lang="en-US" kern="0" dirty="0">
                  <a:sym typeface="Arial"/>
                </a:endParaRP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6143076" y="2689372"/>
              <a:ext cx="391974" cy="292608"/>
              <a:chOff x="6143076" y="2689372"/>
              <a:chExt cx="391974" cy="292608"/>
            </a:xfrm>
          </p:grpSpPr>
          <p:sp>
            <p:nvSpPr>
              <p:cNvPr id="60" name="Shape 164"/>
              <p:cNvSpPr/>
              <p:nvPr/>
            </p:nvSpPr>
            <p:spPr>
              <a:xfrm>
                <a:off x="6192654" y="2689372"/>
                <a:ext cx="292608" cy="292608"/>
              </a:xfrm>
              <a:prstGeom prst="ellipse">
                <a:avLst/>
              </a:prstGeom>
              <a:solidFill>
                <a:srgbClr val="91D5FD">
                  <a:alpha val="85380"/>
                </a:srgb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algn="ctr"/>
                <a:endParaRPr lang="en" sz="1200" b="1" kern="0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6143076" y="2697176"/>
                <a:ext cx="39197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ctr">
                  <a:defRPr sz="1200" b="1">
                    <a:solidFill>
                      <a:srgbClr val="FFFFFF"/>
                    </a:solidFill>
                    <a:latin typeface="Lato"/>
                    <a:ea typeface="Lato"/>
                    <a:cs typeface="Lato"/>
                  </a:defRPr>
                </a:lvl1pPr>
              </a:lstStyle>
              <a:p>
                <a:r>
                  <a:rPr lang="en-US" kern="0" dirty="0" smtClean="0">
                    <a:sym typeface="Arial"/>
                  </a:rPr>
                  <a:t>10</a:t>
                </a:r>
                <a:endParaRPr lang="en-US" kern="0" dirty="0">
                  <a:sym typeface="Arial"/>
                </a:endParaRPr>
              </a:p>
            </p:txBody>
          </p:sp>
        </p:grpSp>
        <p:cxnSp>
          <p:nvCxnSpPr>
            <p:cNvPr id="73" name="Straight Connector 72"/>
            <p:cNvCxnSpPr>
              <a:endCxn id="29" idx="0"/>
            </p:cNvCxnSpPr>
            <p:nvPr/>
          </p:nvCxnSpPr>
          <p:spPr>
            <a:xfrm>
              <a:off x="3271725" y="1703725"/>
              <a:ext cx="0" cy="1000164"/>
            </a:xfrm>
            <a:prstGeom prst="line">
              <a:avLst/>
            </a:prstGeom>
            <a:ln w="19050">
              <a:solidFill>
                <a:srgbClr val="FFA6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endCxn id="31" idx="0"/>
            </p:cNvCxnSpPr>
            <p:nvPr/>
          </p:nvCxnSpPr>
          <p:spPr>
            <a:xfrm>
              <a:off x="3271725" y="1703725"/>
              <a:ext cx="474194" cy="1000164"/>
            </a:xfrm>
            <a:prstGeom prst="line">
              <a:avLst/>
            </a:prstGeom>
            <a:ln w="19050">
              <a:solidFill>
                <a:srgbClr val="FFA6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endCxn id="35" idx="0"/>
            </p:cNvCxnSpPr>
            <p:nvPr/>
          </p:nvCxnSpPr>
          <p:spPr>
            <a:xfrm>
              <a:off x="3270687" y="1703725"/>
              <a:ext cx="951502" cy="1000164"/>
            </a:xfrm>
            <a:prstGeom prst="line">
              <a:avLst/>
            </a:prstGeom>
            <a:ln w="19050">
              <a:solidFill>
                <a:srgbClr val="FFA6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20" idx="4"/>
              <a:endCxn id="29" idx="0"/>
            </p:cNvCxnSpPr>
            <p:nvPr/>
          </p:nvCxnSpPr>
          <p:spPr>
            <a:xfrm flipH="1">
              <a:off x="3271725" y="1703725"/>
              <a:ext cx="563620" cy="1000164"/>
            </a:xfrm>
            <a:prstGeom prst="line">
              <a:avLst/>
            </a:prstGeom>
            <a:ln w="19050">
              <a:solidFill>
                <a:srgbClr val="FFA6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20" idx="4"/>
              <a:endCxn id="35" idx="0"/>
            </p:cNvCxnSpPr>
            <p:nvPr/>
          </p:nvCxnSpPr>
          <p:spPr>
            <a:xfrm>
              <a:off x="3835345" y="1703725"/>
              <a:ext cx="386844" cy="1000164"/>
            </a:xfrm>
            <a:prstGeom prst="line">
              <a:avLst/>
            </a:prstGeom>
            <a:ln w="19050">
              <a:solidFill>
                <a:srgbClr val="FFA6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endCxn id="35" idx="0"/>
            </p:cNvCxnSpPr>
            <p:nvPr/>
          </p:nvCxnSpPr>
          <p:spPr>
            <a:xfrm flipH="1">
              <a:off x="4222189" y="1703725"/>
              <a:ext cx="630235" cy="1000164"/>
            </a:xfrm>
            <a:prstGeom prst="line">
              <a:avLst/>
            </a:prstGeom>
            <a:ln w="19050">
              <a:solidFill>
                <a:srgbClr val="FFA6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22" idx="4"/>
              <a:endCxn id="32" idx="0"/>
            </p:cNvCxnSpPr>
            <p:nvPr/>
          </p:nvCxnSpPr>
          <p:spPr>
            <a:xfrm>
              <a:off x="4852424" y="1703725"/>
              <a:ext cx="599295" cy="1003642"/>
            </a:xfrm>
            <a:prstGeom prst="line">
              <a:avLst/>
            </a:prstGeom>
            <a:ln w="19050">
              <a:solidFill>
                <a:srgbClr val="FFA6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22" idx="4"/>
              <a:endCxn id="33" idx="0"/>
            </p:cNvCxnSpPr>
            <p:nvPr/>
          </p:nvCxnSpPr>
          <p:spPr>
            <a:xfrm>
              <a:off x="4852424" y="1703725"/>
              <a:ext cx="1074174" cy="993462"/>
            </a:xfrm>
            <a:prstGeom prst="line">
              <a:avLst/>
            </a:prstGeom>
            <a:ln w="19050">
              <a:solidFill>
                <a:srgbClr val="FFA6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24" idx="4"/>
              <a:endCxn id="32" idx="0"/>
            </p:cNvCxnSpPr>
            <p:nvPr/>
          </p:nvCxnSpPr>
          <p:spPr>
            <a:xfrm>
              <a:off x="5416044" y="1703725"/>
              <a:ext cx="35675" cy="1003642"/>
            </a:xfrm>
            <a:prstGeom prst="line">
              <a:avLst/>
            </a:prstGeom>
            <a:ln w="19050">
              <a:solidFill>
                <a:srgbClr val="FFA6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24" idx="4"/>
              <a:endCxn id="33" idx="0"/>
            </p:cNvCxnSpPr>
            <p:nvPr/>
          </p:nvCxnSpPr>
          <p:spPr>
            <a:xfrm>
              <a:off x="5416044" y="1703725"/>
              <a:ext cx="510554" cy="993462"/>
            </a:xfrm>
            <a:prstGeom prst="line">
              <a:avLst/>
            </a:prstGeom>
            <a:ln w="19050">
              <a:solidFill>
                <a:srgbClr val="FFA6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24" idx="4"/>
              <a:endCxn id="61" idx="0"/>
            </p:cNvCxnSpPr>
            <p:nvPr/>
          </p:nvCxnSpPr>
          <p:spPr>
            <a:xfrm>
              <a:off x="5416044" y="1703725"/>
              <a:ext cx="923019" cy="993451"/>
            </a:xfrm>
            <a:prstGeom prst="line">
              <a:avLst/>
            </a:prstGeom>
            <a:ln w="19050">
              <a:solidFill>
                <a:srgbClr val="FFA6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28" idx="4"/>
              <a:endCxn id="61" idx="0"/>
            </p:cNvCxnSpPr>
            <p:nvPr/>
          </p:nvCxnSpPr>
          <p:spPr>
            <a:xfrm>
              <a:off x="6338958" y="1703725"/>
              <a:ext cx="105" cy="993451"/>
            </a:xfrm>
            <a:prstGeom prst="line">
              <a:avLst/>
            </a:prstGeom>
            <a:ln w="19050">
              <a:solidFill>
                <a:srgbClr val="FFA6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>
              <a:stCxn id="29" idx="4"/>
              <a:endCxn id="2" idx="0"/>
            </p:cNvCxnSpPr>
            <p:nvPr/>
          </p:nvCxnSpPr>
          <p:spPr>
            <a:xfrm flipH="1">
              <a:off x="3269686" y="2996497"/>
              <a:ext cx="2039" cy="1029953"/>
            </a:xfrm>
            <a:prstGeom prst="line">
              <a:avLst/>
            </a:prstGeom>
            <a:ln w="19050">
              <a:solidFill>
                <a:srgbClr val="F546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stCxn id="29" idx="4"/>
              <a:endCxn id="45" idx="0"/>
            </p:cNvCxnSpPr>
            <p:nvPr/>
          </p:nvCxnSpPr>
          <p:spPr>
            <a:xfrm>
              <a:off x="3271725" y="2996497"/>
              <a:ext cx="380573" cy="1027069"/>
            </a:xfrm>
            <a:prstGeom prst="line">
              <a:avLst/>
            </a:prstGeom>
            <a:ln w="19050">
              <a:solidFill>
                <a:srgbClr val="F546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>
              <a:stCxn id="31" idx="4"/>
              <a:endCxn id="2" idx="0"/>
            </p:cNvCxnSpPr>
            <p:nvPr/>
          </p:nvCxnSpPr>
          <p:spPr>
            <a:xfrm flipH="1">
              <a:off x="3269686" y="2996497"/>
              <a:ext cx="476233" cy="1029953"/>
            </a:xfrm>
            <a:prstGeom prst="line">
              <a:avLst/>
            </a:prstGeom>
            <a:ln w="19050">
              <a:solidFill>
                <a:srgbClr val="F546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>
              <a:stCxn id="31" idx="4"/>
              <a:endCxn id="45" idx="0"/>
            </p:cNvCxnSpPr>
            <p:nvPr/>
          </p:nvCxnSpPr>
          <p:spPr>
            <a:xfrm flipH="1">
              <a:off x="3652298" y="2996497"/>
              <a:ext cx="93621" cy="1027069"/>
            </a:xfrm>
            <a:prstGeom prst="line">
              <a:avLst/>
            </a:prstGeom>
            <a:ln w="19050">
              <a:solidFill>
                <a:srgbClr val="F546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stCxn id="35" idx="4"/>
              <a:endCxn id="45" idx="0"/>
            </p:cNvCxnSpPr>
            <p:nvPr/>
          </p:nvCxnSpPr>
          <p:spPr>
            <a:xfrm flipH="1">
              <a:off x="3652298" y="2996497"/>
              <a:ext cx="569891" cy="1027069"/>
            </a:xfrm>
            <a:prstGeom prst="line">
              <a:avLst/>
            </a:prstGeom>
            <a:ln w="19050">
              <a:solidFill>
                <a:srgbClr val="F546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stCxn id="32" idx="4"/>
              <a:endCxn id="48" idx="0"/>
            </p:cNvCxnSpPr>
            <p:nvPr/>
          </p:nvCxnSpPr>
          <p:spPr>
            <a:xfrm flipH="1">
              <a:off x="4681683" y="2999975"/>
              <a:ext cx="770036" cy="1026840"/>
            </a:xfrm>
            <a:prstGeom prst="line">
              <a:avLst/>
            </a:prstGeom>
            <a:ln w="19050">
              <a:solidFill>
                <a:srgbClr val="F546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>
              <a:stCxn id="32" idx="4"/>
              <a:endCxn id="51" idx="0"/>
            </p:cNvCxnSpPr>
            <p:nvPr/>
          </p:nvCxnSpPr>
          <p:spPr>
            <a:xfrm flipH="1">
              <a:off x="5298399" y="2999975"/>
              <a:ext cx="153320" cy="1051644"/>
            </a:xfrm>
            <a:prstGeom prst="line">
              <a:avLst/>
            </a:prstGeom>
            <a:ln w="19050">
              <a:solidFill>
                <a:srgbClr val="F546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>
              <a:stCxn id="33" idx="4"/>
              <a:endCxn id="51" idx="0"/>
            </p:cNvCxnSpPr>
            <p:nvPr/>
          </p:nvCxnSpPr>
          <p:spPr>
            <a:xfrm flipH="1">
              <a:off x="5298399" y="2989795"/>
              <a:ext cx="628199" cy="1061824"/>
            </a:xfrm>
            <a:prstGeom prst="line">
              <a:avLst/>
            </a:prstGeom>
            <a:ln w="19050">
              <a:solidFill>
                <a:srgbClr val="F546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stCxn id="33" idx="4"/>
              <a:endCxn id="54" idx="0"/>
            </p:cNvCxnSpPr>
            <p:nvPr/>
          </p:nvCxnSpPr>
          <p:spPr>
            <a:xfrm flipH="1">
              <a:off x="5701855" y="2989795"/>
              <a:ext cx="224743" cy="1054020"/>
            </a:xfrm>
            <a:prstGeom prst="line">
              <a:avLst/>
            </a:prstGeom>
            <a:ln w="19050">
              <a:solidFill>
                <a:srgbClr val="F546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61" idx="2"/>
              <a:endCxn id="51" idx="0"/>
            </p:cNvCxnSpPr>
            <p:nvPr/>
          </p:nvCxnSpPr>
          <p:spPr>
            <a:xfrm flipH="1">
              <a:off x="5298399" y="2974175"/>
              <a:ext cx="1040664" cy="1077444"/>
            </a:xfrm>
            <a:prstGeom prst="line">
              <a:avLst/>
            </a:prstGeom>
            <a:ln w="19050">
              <a:solidFill>
                <a:srgbClr val="F546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>
              <a:stCxn id="61" idx="2"/>
              <a:endCxn id="57" idx="0"/>
            </p:cNvCxnSpPr>
            <p:nvPr/>
          </p:nvCxnSpPr>
          <p:spPr>
            <a:xfrm flipH="1">
              <a:off x="6337943" y="2974175"/>
              <a:ext cx="1120" cy="1060083"/>
            </a:xfrm>
            <a:prstGeom prst="line">
              <a:avLst/>
            </a:prstGeom>
            <a:ln w="19050">
              <a:solidFill>
                <a:srgbClr val="F546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61" idx="2"/>
              <a:endCxn id="53" idx="0"/>
            </p:cNvCxnSpPr>
            <p:nvPr/>
          </p:nvCxnSpPr>
          <p:spPr>
            <a:xfrm flipH="1">
              <a:off x="5701926" y="2974175"/>
              <a:ext cx="637137" cy="1044474"/>
            </a:xfrm>
            <a:prstGeom prst="line">
              <a:avLst/>
            </a:prstGeom>
            <a:ln w="19050">
              <a:solidFill>
                <a:srgbClr val="F546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 140"/>
          <p:cNvGrpSpPr/>
          <p:nvPr/>
        </p:nvGrpSpPr>
        <p:grpSpPr>
          <a:xfrm>
            <a:off x="8344783" y="2399633"/>
            <a:ext cx="560832" cy="657404"/>
            <a:chOff x="8344783" y="2061305"/>
            <a:chExt cx="560832" cy="657404"/>
          </a:xfrm>
        </p:grpSpPr>
        <p:sp>
          <p:nvSpPr>
            <p:cNvPr id="132" name="Rectangle 131"/>
            <p:cNvSpPr/>
            <p:nvPr/>
          </p:nvSpPr>
          <p:spPr>
            <a:xfrm>
              <a:off x="8344783" y="2061305"/>
              <a:ext cx="560832" cy="2252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kern="0" dirty="0">
                  <a:solidFill>
                    <a:srgbClr val="FFFFFF"/>
                  </a:solidFill>
                  <a:sym typeface="Arial"/>
                </a:rPr>
                <a:t>4</a:t>
              </a:r>
            </a:p>
          </p:txBody>
        </p:sp>
        <p:sp>
          <p:nvSpPr>
            <p:cNvPr id="131" name="Shape 164"/>
            <p:cNvSpPr/>
            <p:nvPr/>
          </p:nvSpPr>
          <p:spPr>
            <a:xfrm>
              <a:off x="8396600" y="2261509"/>
              <a:ext cx="457200" cy="457200"/>
            </a:xfrm>
            <a:prstGeom prst="ellipse">
              <a:avLst/>
            </a:prstGeom>
            <a:solidFill>
              <a:srgbClr val="FF9715">
                <a:alpha val="8538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" sz="1200" b="1" kern="0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4</a:t>
              </a: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5586984" y="2394580"/>
            <a:ext cx="560832" cy="650383"/>
            <a:chOff x="5586984" y="2056252"/>
            <a:chExt cx="560832" cy="650383"/>
          </a:xfrm>
        </p:grpSpPr>
        <p:sp>
          <p:nvSpPr>
            <p:cNvPr id="133" name="Rectangle 132"/>
            <p:cNvSpPr/>
            <p:nvPr/>
          </p:nvSpPr>
          <p:spPr>
            <a:xfrm>
              <a:off x="5586984" y="2056252"/>
              <a:ext cx="560832" cy="2252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kern="0" dirty="0">
                  <a:solidFill>
                    <a:srgbClr val="FFFFFF"/>
                  </a:solidFill>
                  <a:sym typeface="Arial"/>
                </a:rPr>
                <a:t>0,1</a:t>
              </a:r>
            </a:p>
          </p:txBody>
        </p:sp>
        <p:sp>
          <p:nvSpPr>
            <p:cNvPr id="129" name="Shape 164"/>
            <p:cNvSpPr/>
            <p:nvPr/>
          </p:nvSpPr>
          <p:spPr>
            <a:xfrm>
              <a:off x="5638800" y="2249435"/>
              <a:ext cx="457200" cy="457200"/>
            </a:xfrm>
            <a:prstGeom prst="ellipse">
              <a:avLst/>
            </a:prstGeom>
            <a:solidFill>
              <a:srgbClr val="FF9715">
                <a:alpha val="8538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" sz="1200" b="1" kern="0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6965884" y="2400135"/>
            <a:ext cx="560832" cy="656902"/>
            <a:chOff x="6965884" y="2061807"/>
            <a:chExt cx="560832" cy="656902"/>
          </a:xfrm>
        </p:grpSpPr>
        <p:sp>
          <p:nvSpPr>
            <p:cNvPr id="134" name="Rectangle 133"/>
            <p:cNvSpPr/>
            <p:nvPr/>
          </p:nvSpPr>
          <p:spPr>
            <a:xfrm>
              <a:off x="6965884" y="2061807"/>
              <a:ext cx="560832" cy="2252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kern="0" dirty="0">
                  <a:solidFill>
                    <a:srgbClr val="FFFFFF"/>
                  </a:solidFill>
                  <a:sym typeface="Arial"/>
                </a:rPr>
                <a:t>2,3</a:t>
              </a:r>
            </a:p>
          </p:txBody>
        </p:sp>
        <p:sp>
          <p:nvSpPr>
            <p:cNvPr id="130" name="Shape 164"/>
            <p:cNvSpPr/>
            <p:nvPr/>
          </p:nvSpPr>
          <p:spPr>
            <a:xfrm>
              <a:off x="7018437" y="2261509"/>
              <a:ext cx="457200" cy="457200"/>
            </a:xfrm>
            <a:prstGeom prst="ellipse">
              <a:avLst/>
            </a:prstGeom>
            <a:solidFill>
              <a:srgbClr val="FF9715">
                <a:alpha val="8538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" sz="1200" b="1" kern="0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2</a:t>
              </a:r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6214006" y="3452544"/>
            <a:ext cx="640080" cy="670944"/>
            <a:chOff x="6230843" y="3618628"/>
            <a:chExt cx="640080" cy="670944"/>
          </a:xfrm>
          <a:solidFill>
            <a:srgbClr val="91D5FD"/>
          </a:solidFill>
        </p:grpSpPr>
        <p:sp>
          <p:nvSpPr>
            <p:cNvPr id="138" name="Rectangle 137"/>
            <p:cNvSpPr/>
            <p:nvPr/>
          </p:nvSpPr>
          <p:spPr>
            <a:xfrm>
              <a:off x="6230843" y="3618628"/>
              <a:ext cx="640080" cy="2252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kern="0" dirty="0">
                  <a:solidFill>
                    <a:srgbClr val="FFFFFF"/>
                  </a:solidFill>
                  <a:sym typeface="Arial"/>
                </a:rPr>
                <a:t>5,6,7</a:t>
              </a:r>
            </a:p>
          </p:txBody>
        </p:sp>
        <p:sp>
          <p:nvSpPr>
            <p:cNvPr id="137" name="Shape 164"/>
            <p:cNvSpPr/>
            <p:nvPr/>
          </p:nvSpPr>
          <p:spPr>
            <a:xfrm>
              <a:off x="6322283" y="3832372"/>
              <a:ext cx="457200" cy="457200"/>
            </a:xfrm>
            <a:prstGeom prst="ellipse">
              <a:avLst/>
            </a:pr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" sz="1200" b="1" kern="0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5</a:t>
              </a: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5547360" y="4786868"/>
            <a:ext cx="640080" cy="670944"/>
            <a:chOff x="5547360" y="4960612"/>
            <a:chExt cx="640080" cy="670944"/>
          </a:xfrm>
        </p:grpSpPr>
        <p:sp>
          <p:nvSpPr>
            <p:cNvPr id="146" name="Rectangle 145"/>
            <p:cNvSpPr/>
            <p:nvPr/>
          </p:nvSpPr>
          <p:spPr>
            <a:xfrm>
              <a:off x="5547360" y="4960612"/>
              <a:ext cx="640080" cy="2252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kern="0" dirty="0">
                  <a:solidFill>
                    <a:srgbClr val="FFFFFF"/>
                  </a:solidFill>
                  <a:sym typeface="Arial"/>
                </a:rPr>
                <a:t>11,12</a:t>
              </a:r>
            </a:p>
          </p:txBody>
        </p:sp>
        <p:sp>
          <p:nvSpPr>
            <p:cNvPr id="145" name="Shape 164"/>
            <p:cNvSpPr/>
            <p:nvPr/>
          </p:nvSpPr>
          <p:spPr>
            <a:xfrm>
              <a:off x="5638800" y="5174356"/>
              <a:ext cx="457200" cy="457200"/>
            </a:xfrm>
            <a:prstGeom prst="ellipse">
              <a:avLst/>
            </a:prstGeom>
            <a:solidFill>
              <a:srgbClr val="F5468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endPara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5687204" y="5261119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kern="0" dirty="0">
                  <a:solidFill>
                    <a:srgbClr val="FFFFFF"/>
                  </a:solidFill>
                  <a:latin typeface="Lato" panose="020B0604020202020204" charset="0"/>
                  <a:cs typeface="Arial"/>
                  <a:sym typeface="Arial"/>
                </a:rPr>
                <a:t>11</a:t>
              </a:r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6560611" y="4801966"/>
            <a:ext cx="640080" cy="670944"/>
            <a:chOff x="5547360" y="4960612"/>
            <a:chExt cx="640080" cy="670944"/>
          </a:xfrm>
        </p:grpSpPr>
        <p:sp>
          <p:nvSpPr>
            <p:cNvPr id="151" name="Rectangle 150"/>
            <p:cNvSpPr/>
            <p:nvPr/>
          </p:nvSpPr>
          <p:spPr>
            <a:xfrm>
              <a:off x="5547360" y="4960612"/>
              <a:ext cx="640080" cy="2252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kern="0" dirty="0">
                  <a:solidFill>
                    <a:srgbClr val="FFFFFF"/>
                  </a:solidFill>
                  <a:sym typeface="Arial"/>
                </a:rPr>
                <a:t>13</a:t>
              </a:r>
            </a:p>
          </p:txBody>
        </p:sp>
        <p:sp>
          <p:nvSpPr>
            <p:cNvPr id="150" name="Shape 164"/>
            <p:cNvSpPr/>
            <p:nvPr/>
          </p:nvSpPr>
          <p:spPr>
            <a:xfrm>
              <a:off x="5638800" y="5174356"/>
              <a:ext cx="457200" cy="457200"/>
            </a:xfrm>
            <a:prstGeom prst="ellipse">
              <a:avLst/>
            </a:prstGeom>
            <a:solidFill>
              <a:srgbClr val="F5468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endPara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685299" y="5262779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kern="0" dirty="0">
                  <a:solidFill>
                    <a:srgbClr val="FFFFFF"/>
                  </a:solidFill>
                  <a:latin typeface="Lato" panose="020B0604020202020204" charset="0"/>
                  <a:cs typeface="Arial"/>
                  <a:sym typeface="Arial"/>
                </a:rPr>
                <a:t>13</a:t>
              </a: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7489523" y="4807612"/>
            <a:ext cx="640080" cy="670944"/>
            <a:chOff x="5547360" y="4960612"/>
            <a:chExt cx="640080" cy="670944"/>
          </a:xfrm>
        </p:grpSpPr>
        <p:sp>
          <p:nvSpPr>
            <p:cNvPr id="155" name="Rectangle 154"/>
            <p:cNvSpPr/>
            <p:nvPr/>
          </p:nvSpPr>
          <p:spPr>
            <a:xfrm>
              <a:off x="5547360" y="4960612"/>
              <a:ext cx="640080" cy="2252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kern="0" dirty="0">
                  <a:solidFill>
                    <a:srgbClr val="FFFFFF"/>
                  </a:solidFill>
                  <a:sym typeface="Arial"/>
                </a:rPr>
                <a:t>14,15</a:t>
              </a:r>
            </a:p>
          </p:txBody>
        </p:sp>
        <p:sp>
          <p:nvSpPr>
            <p:cNvPr id="154" name="Shape 164"/>
            <p:cNvSpPr/>
            <p:nvPr/>
          </p:nvSpPr>
          <p:spPr>
            <a:xfrm>
              <a:off x="5638800" y="5174356"/>
              <a:ext cx="457200" cy="457200"/>
            </a:xfrm>
            <a:prstGeom prst="ellipse">
              <a:avLst/>
            </a:prstGeom>
            <a:solidFill>
              <a:srgbClr val="F5468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endPara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5685299" y="5264456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kern="0" dirty="0">
                  <a:solidFill>
                    <a:srgbClr val="FFFFFF"/>
                  </a:solidFill>
                  <a:latin typeface="Lato" panose="020B0604020202020204" charset="0"/>
                  <a:cs typeface="Arial"/>
                  <a:sym typeface="Arial"/>
                </a:rPr>
                <a:t>14</a:t>
              </a: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8393166" y="4792514"/>
            <a:ext cx="640080" cy="670944"/>
            <a:chOff x="5547360" y="4960612"/>
            <a:chExt cx="640080" cy="670944"/>
          </a:xfrm>
        </p:grpSpPr>
        <p:sp>
          <p:nvSpPr>
            <p:cNvPr id="159" name="Rectangle 158"/>
            <p:cNvSpPr/>
            <p:nvPr/>
          </p:nvSpPr>
          <p:spPr>
            <a:xfrm>
              <a:off x="5547360" y="4960612"/>
              <a:ext cx="640080" cy="2252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kern="0" dirty="0">
                  <a:solidFill>
                    <a:srgbClr val="FFFFFF"/>
                  </a:solidFill>
                  <a:sym typeface="Arial"/>
                </a:rPr>
                <a:t>16</a:t>
              </a:r>
            </a:p>
          </p:txBody>
        </p:sp>
        <p:sp>
          <p:nvSpPr>
            <p:cNvPr id="158" name="Shape 164"/>
            <p:cNvSpPr/>
            <p:nvPr/>
          </p:nvSpPr>
          <p:spPr>
            <a:xfrm>
              <a:off x="5638800" y="5174356"/>
              <a:ext cx="457200" cy="457200"/>
            </a:xfrm>
            <a:prstGeom prst="ellipse">
              <a:avLst/>
            </a:prstGeom>
            <a:solidFill>
              <a:srgbClr val="F5468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endParaRPr lang="en" sz="1200" b="1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5685299" y="5272231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kern="0" dirty="0">
                  <a:solidFill>
                    <a:srgbClr val="FFFFFF"/>
                  </a:solidFill>
                  <a:latin typeface="Lato" panose="020B0604020202020204" charset="0"/>
                  <a:cs typeface="Arial"/>
                  <a:sym typeface="Arial"/>
                </a:rPr>
                <a:t>16</a:t>
              </a:r>
            </a:p>
          </p:txBody>
        </p:sp>
      </p:grpSp>
      <p:cxnSp>
        <p:nvCxnSpPr>
          <p:cNvPr id="162" name="Straight Connector 161"/>
          <p:cNvCxnSpPr>
            <a:stCxn id="129" idx="4"/>
            <a:endCxn id="138" idx="0"/>
          </p:cNvCxnSpPr>
          <p:nvPr/>
        </p:nvCxnSpPr>
        <p:spPr>
          <a:xfrm>
            <a:off x="5867400" y="3044963"/>
            <a:ext cx="666646" cy="407581"/>
          </a:xfrm>
          <a:prstGeom prst="line">
            <a:avLst/>
          </a:prstGeom>
          <a:ln w="28575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>
            <a:stCxn id="130" idx="4"/>
            <a:endCxn id="138" idx="0"/>
          </p:cNvCxnSpPr>
          <p:nvPr/>
        </p:nvCxnSpPr>
        <p:spPr>
          <a:xfrm flipH="1">
            <a:off x="6534046" y="3057037"/>
            <a:ext cx="712991" cy="395507"/>
          </a:xfrm>
          <a:prstGeom prst="line">
            <a:avLst/>
          </a:prstGeom>
          <a:ln w="28575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>
            <a:stCxn id="130" idx="4"/>
            <a:endCxn id="193" idx="0"/>
          </p:cNvCxnSpPr>
          <p:nvPr/>
        </p:nvCxnSpPr>
        <p:spPr>
          <a:xfrm>
            <a:off x="7247037" y="3057037"/>
            <a:ext cx="672120" cy="395507"/>
          </a:xfrm>
          <a:prstGeom prst="line">
            <a:avLst/>
          </a:prstGeom>
          <a:ln w="28575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131" idx="4"/>
            <a:endCxn id="193" idx="0"/>
          </p:cNvCxnSpPr>
          <p:nvPr/>
        </p:nvCxnSpPr>
        <p:spPr>
          <a:xfrm flipH="1">
            <a:off x="7919157" y="3057037"/>
            <a:ext cx="706043" cy="395507"/>
          </a:xfrm>
          <a:prstGeom prst="line">
            <a:avLst/>
          </a:prstGeom>
          <a:ln w="28575">
            <a:solidFill>
              <a:srgbClr val="FFA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>
            <a:stCxn id="137" idx="3"/>
            <a:endCxn id="146" idx="0"/>
          </p:cNvCxnSpPr>
          <p:nvPr/>
        </p:nvCxnSpPr>
        <p:spPr>
          <a:xfrm flipH="1">
            <a:off x="5867400" y="4056533"/>
            <a:ext cx="505001" cy="730335"/>
          </a:xfrm>
          <a:prstGeom prst="line">
            <a:avLst/>
          </a:prstGeom>
          <a:ln w="28575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>
            <a:endCxn id="151" idx="0"/>
          </p:cNvCxnSpPr>
          <p:nvPr/>
        </p:nvCxnSpPr>
        <p:spPr>
          <a:xfrm flipH="1">
            <a:off x="6880651" y="4090010"/>
            <a:ext cx="1056794" cy="711956"/>
          </a:xfrm>
          <a:prstGeom prst="line">
            <a:avLst/>
          </a:prstGeom>
          <a:ln w="28575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>
            <a:endCxn id="155" idx="0"/>
          </p:cNvCxnSpPr>
          <p:nvPr/>
        </p:nvCxnSpPr>
        <p:spPr>
          <a:xfrm flipH="1">
            <a:off x="7809563" y="4090010"/>
            <a:ext cx="127882" cy="717602"/>
          </a:xfrm>
          <a:prstGeom prst="line">
            <a:avLst/>
          </a:prstGeom>
          <a:ln w="28575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endCxn id="159" idx="0"/>
          </p:cNvCxnSpPr>
          <p:nvPr/>
        </p:nvCxnSpPr>
        <p:spPr>
          <a:xfrm>
            <a:off x="7937445" y="4090010"/>
            <a:ext cx="775761" cy="702504"/>
          </a:xfrm>
          <a:prstGeom prst="line">
            <a:avLst/>
          </a:prstGeom>
          <a:ln w="28575">
            <a:solidFill>
              <a:srgbClr val="F54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1" name="Group 190"/>
          <p:cNvGrpSpPr/>
          <p:nvPr/>
        </p:nvGrpSpPr>
        <p:grpSpPr>
          <a:xfrm>
            <a:off x="7580829" y="3452544"/>
            <a:ext cx="676656" cy="670944"/>
            <a:chOff x="7716510" y="3633145"/>
            <a:chExt cx="676656" cy="670944"/>
          </a:xfrm>
          <a:solidFill>
            <a:srgbClr val="91D5FD"/>
          </a:solidFill>
        </p:grpSpPr>
        <p:sp>
          <p:nvSpPr>
            <p:cNvPr id="193" name="Rectangle 192"/>
            <p:cNvSpPr/>
            <p:nvPr/>
          </p:nvSpPr>
          <p:spPr>
            <a:xfrm>
              <a:off x="7716510" y="3633145"/>
              <a:ext cx="676656" cy="2252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kern="0" dirty="0">
                  <a:solidFill>
                    <a:srgbClr val="FFFFFF"/>
                  </a:solidFill>
                  <a:sym typeface="Arial"/>
                </a:rPr>
                <a:t>8,9,10</a:t>
              </a:r>
            </a:p>
          </p:txBody>
        </p:sp>
        <p:sp>
          <p:nvSpPr>
            <p:cNvPr id="192" name="Shape 164"/>
            <p:cNvSpPr/>
            <p:nvPr/>
          </p:nvSpPr>
          <p:spPr>
            <a:xfrm>
              <a:off x="7853670" y="3846889"/>
              <a:ext cx="457200" cy="457200"/>
            </a:xfrm>
            <a:prstGeom prst="ellipse">
              <a:avLst/>
            </a:pr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" sz="1200" b="1" kern="0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8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933773" y="5680727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Final Summarized 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7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latin typeface="+mn-lt"/>
              </a:rPr>
              <a:t>INTRODUCTION</a:t>
            </a:r>
            <a:endParaRPr lang="en-US" sz="2800" b="1" dirty="0"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53234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Products on ebay</a:t>
            </a:r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222916"/>
              </p:ext>
            </p:extLst>
          </p:nvPr>
        </p:nvGraphicFramePr>
        <p:xfrm>
          <a:off x="220497" y="3269157"/>
          <a:ext cx="4554561" cy="33528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18187"/>
                <a:gridCol w="1518187"/>
                <a:gridCol w="1518187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Product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Manufacturer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Price $</a:t>
                      </a:r>
                      <a:endParaRPr lang="en-US" sz="1600" dirty="0"/>
                    </a:p>
                  </a:txBody>
                  <a:tcPr/>
                </a:tc>
              </a:tr>
              <a:tr h="288886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G7x Mark II</a:t>
                      </a:r>
                      <a:endParaRPr lang="en-US" sz="1600" dirty="0"/>
                    </a:p>
                  </a:txBody>
                  <a:tcPr>
                    <a:solidFill>
                      <a:srgbClr val="91D5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Canon</a:t>
                      </a:r>
                      <a:endParaRPr lang="en-US" sz="1600" dirty="0"/>
                    </a:p>
                  </a:txBody>
                  <a:tcPr>
                    <a:solidFill>
                      <a:srgbClr val="FEA53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smtClean="0"/>
                        <a:t>600</a:t>
                      </a:r>
                      <a:endParaRPr lang="en-US" sz="1600" dirty="0"/>
                    </a:p>
                  </a:txBody>
                  <a:tcPr>
                    <a:solidFill>
                      <a:srgbClr val="F54580"/>
                    </a:solidFill>
                  </a:tcPr>
                </a:tc>
              </a:tr>
              <a:tr h="288886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PowerShot</a:t>
                      </a:r>
                    </a:p>
                  </a:txBody>
                  <a:tcPr>
                    <a:solidFill>
                      <a:srgbClr val="91D5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Canon</a:t>
                      </a:r>
                      <a:endParaRPr lang="en-US" sz="1600" dirty="0"/>
                    </a:p>
                  </a:txBody>
                  <a:tcPr>
                    <a:solidFill>
                      <a:srgbClr val="FEA53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575</a:t>
                      </a:r>
                      <a:endParaRPr lang="en-US" sz="1600" dirty="0"/>
                    </a:p>
                  </a:txBody>
                  <a:tcPr>
                    <a:solidFill>
                      <a:srgbClr val="F54580"/>
                    </a:solidFill>
                  </a:tcPr>
                </a:tc>
              </a:tr>
              <a:tr h="2888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G7x</a:t>
                      </a:r>
                      <a:r>
                        <a:rPr lang="en-US" sz="1600" baseline="0" dirty="0" smtClean="0"/>
                        <a:t> Mark II</a:t>
                      </a:r>
                      <a:endParaRPr lang="en-US" sz="1600" dirty="0" smtClean="0"/>
                    </a:p>
                  </a:txBody>
                  <a:tcPr>
                    <a:solidFill>
                      <a:srgbClr val="91D5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Canon Inc.</a:t>
                      </a:r>
                      <a:endParaRPr lang="en-US" sz="1600" dirty="0"/>
                    </a:p>
                  </a:txBody>
                  <a:tcPr>
                    <a:solidFill>
                      <a:srgbClr val="FEA53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600</a:t>
                      </a:r>
                      <a:endParaRPr lang="en-US" sz="1600" dirty="0"/>
                    </a:p>
                  </a:txBody>
                  <a:tcPr>
                    <a:solidFill>
                      <a:srgbClr val="F54580"/>
                    </a:solidFill>
                  </a:tcPr>
                </a:tc>
              </a:tr>
              <a:tr h="288886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PowerShot</a:t>
                      </a:r>
                    </a:p>
                  </a:txBody>
                  <a:tcPr>
                    <a:solidFill>
                      <a:srgbClr val="91D5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Canon Inc.</a:t>
                      </a:r>
                      <a:endParaRPr lang="en-US" sz="1600" dirty="0"/>
                    </a:p>
                  </a:txBody>
                  <a:tcPr>
                    <a:solidFill>
                      <a:srgbClr val="FEA53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575</a:t>
                      </a:r>
                      <a:endParaRPr lang="en-US" sz="1600" dirty="0"/>
                    </a:p>
                  </a:txBody>
                  <a:tcPr>
                    <a:solidFill>
                      <a:srgbClr val="F54580"/>
                    </a:solidFill>
                  </a:tcPr>
                </a:tc>
              </a:tr>
              <a:tr h="2888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PowerShot</a:t>
                      </a:r>
                    </a:p>
                  </a:txBody>
                  <a:tcPr>
                    <a:solidFill>
                      <a:srgbClr val="91D5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Nikon</a:t>
                      </a:r>
                    </a:p>
                  </a:txBody>
                  <a:tcPr>
                    <a:solidFill>
                      <a:srgbClr val="FEA53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575</a:t>
                      </a:r>
                      <a:endParaRPr lang="en-US" sz="1600" dirty="0"/>
                    </a:p>
                  </a:txBody>
                  <a:tcPr>
                    <a:solidFill>
                      <a:srgbClr val="F54580"/>
                    </a:solidFill>
                  </a:tcPr>
                </a:tc>
              </a:tr>
              <a:tr h="288886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D750</a:t>
                      </a:r>
                      <a:r>
                        <a:rPr lang="en-US" sz="1600" baseline="0" dirty="0" smtClean="0"/>
                        <a:t> SLR</a:t>
                      </a:r>
                      <a:endParaRPr lang="en-US" sz="1600" dirty="0"/>
                    </a:p>
                  </a:txBody>
                  <a:tcPr>
                    <a:solidFill>
                      <a:srgbClr val="91D5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Nikon</a:t>
                      </a:r>
                      <a:endParaRPr lang="en-US" sz="1600" dirty="0"/>
                    </a:p>
                  </a:txBody>
                  <a:tcPr>
                    <a:solidFill>
                      <a:srgbClr val="FEA53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360</a:t>
                      </a:r>
                      <a:endParaRPr lang="en-US" sz="1600" dirty="0"/>
                    </a:p>
                  </a:txBody>
                  <a:tcPr>
                    <a:solidFill>
                      <a:srgbClr val="F54580"/>
                    </a:solidFill>
                  </a:tcPr>
                </a:tc>
              </a:tr>
              <a:tr h="2888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D7000</a:t>
                      </a:r>
                    </a:p>
                  </a:txBody>
                  <a:tcPr>
                    <a:solidFill>
                      <a:srgbClr val="91D5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Nikon</a:t>
                      </a:r>
                      <a:endParaRPr lang="en-US" sz="1600" dirty="0"/>
                    </a:p>
                  </a:txBody>
                  <a:tcPr>
                    <a:solidFill>
                      <a:srgbClr val="FEA53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360</a:t>
                      </a:r>
                      <a:endParaRPr lang="en-US" sz="1600" dirty="0"/>
                    </a:p>
                  </a:txBody>
                  <a:tcPr>
                    <a:solidFill>
                      <a:srgbClr val="F54580"/>
                    </a:solidFill>
                  </a:tcPr>
                </a:tc>
              </a:tr>
              <a:tr h="2888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7000</a:t>
                      </a:r>
                    </a:p>
                  </a:txBody>
                  <a:tcPr>
                    <a:solidFill>
                      <a:srgbClr val="91D5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Nikon</a:t>
                      </a:r>
                      <a:endParaRPr lang="en-US" sz="1600" dirty="0"/>
                    </a:p>
                  </a:txBody>
                  <a:tcPr>
                    <a:solidFill>
                      <a:srgbClr val="FEA53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350</a:t>
                      </a:r>
                      <a:endParaRPr lang="en-US" sz="1600" dirty="0"/>
                    </a:p>
                  </a:txBody>
                  <a:tcPr>
                    <a:solidFill>
                      <a:srgbClr val="F54580"/>
                    </a:solidFill>
                  </a:tcPr>
                </a:tc>
              </a:tr>
              <a:tr h="288886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Alpha a6000</a:t>
                      </a:r>
                      <a:endParaRPr lang="en-US" sz="1600" dirty="0"/>
                    </a:p>
                  </a:txBody>
                  <a:tcPr>
                    <a:solidFill>
                      <a:srgbClr val="91D5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Sony</a:t>
                      </a:r>
                      <a:endParaRPr lang="en-US" sz="1600" dirty="0"/>
                    </a:p>
                  </a:txBody>
                  <a:tcPr>
                    <a:solidFill>
                      <a:srgbClr val="FEA53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599</a:t>
                      </a:r>
                      <a:endParaRPr lang="en-US" sz="1600" dirty="0"/>
                    </a:p>
                  </a:txBody>
                  <a:tcPr>
                    <a:solidFill>
                      <a:srgbClr val="F54580"/>
                    </a:solidFill>
                  </a:tcPr>
                </a:tc>
              </a:tr>
            </a:tbl>
          </a:graphicData>
        </a:graphic>
      </p:graphicFrame>
      <p:pic>
        <p:nvPicPr>
          <p:cNvPr id="5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13" t="33793" r="8565" b="12593"/>
          <a:stretch/>
        </p:blipFill>
        <p:spPr bwMode="auto">
          <a:xfrm>
            <a:off x="5249757" y="146471"/>
            <a:ext cx="5691299" cy="3209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7802" y="3735238"/>
            <a:ext cx="7012823" cy="2886719"/>
          </a:xfrm>
          <a:prstGeom prst="rect">
            <a:avLst/>
          </a:prstGeom>
        </p:spPr>
      </p:pic>
      <p:cxnSp>
        <p:nvCxnSpPr>
          <p:cNvPr id="6" name="Elbow Connector 5"/>
          <p:cNvCxnSpPr>
            <a:endCxn id="56" idx="1"/>
          </p:cNvCxnSpPr>
          <p:nvPr/>
        </p:nvCxnSpPr>
        <p:spPr>
          <a:xfrm flipV="1">
            <a:off x="2700068" y="1751073"/>
            <a:ext cx="2549689" cy="1518084"/>
          </a:xfrm>
          <a:prstGeom prst="bentConnector3">
            <a:avLst>
              <a:gd name="adj1" fmla="val 19212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56" idx="3"/>
            <a:endCxn id="2" idx="0"/>
          </p:cNvCxnSpPr>
          <p:nvPr/>
        </p:nvCxnSpPr>
        <p:spPr>
          <a:xfrm flipH="1">
            <a:off x="8694214" y="1751073"/>
            <a:ext cx="2246842" cy="1984165"/>
          </a:xfrm>
          <a:prstGeom prst="bentConnector4">
            <a:avLst>
              <a:gd name="adj1" fmla="val -10174"/>
              <a:gd name="adj2" fmla="val 90435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1223154" y="3009888"/>
            <a:ext cx="450166" cy="42306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8469130" y="582529"/>
            <a:ext cx="450166" cy="42306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" name="Oval 10"/>
          <p:cNvSpPr/>
          <p:nvPr/>
        </p:nvSpPr>
        <p:spPr>
          <a:xfrm>
            <a:off x="8469130" y="3954882"/>
            <a:ext cx="450166" cy="42306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90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latin typeface="+mn-lt"/>
              </a:rPr>
              <a:t>FUTURE WORK</a:t>
            </a:r>
            <a:endParaRPr lang="en-US" sz="2800" b="1" dirty="0"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54095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On going Research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2185C5"/>
                </a:solidFill>
              </a:rPr>
              <a:t>Attributed multi-type graph summarization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2185C5"/>
                </a:solidFill>
              </a:rPr>
              <a:t>Reduce Communication overhead (message passing)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800" dirty="0">
              <a:solidFill>
                <a:srgbClr val="2185C5"/>
              </a:solidFill>
            </a:endParaRPr>
          </a:p>
          <a:p>
            <a:pPr marL="0" indent="0">
              <a:buNone/>
            </a:pPr>
            <a:r>
              <a:rPr lang="en-US" sz="1800" b="1" dirty="0" smtClean="0"/>
              <a:t>Future Direction</a:t>
            </a:r>
            <a:endParaRPr lang="en-US" sz="1800" dirty="0" smtClean="0">
              <a:solidFill>
                <a:srgbClr val="2185C5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2185C5"/>
                </a:solidFill>
              </a:rPr>
              <a:t>Graph Recreation (error minimization)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2185C5"/>
                </a:solidFill>
              </a:rPr>
              <a:t>Entity resolution on multiple sources</a:t>
            </a:r>
            <a:endParaRPr lang="en-US" sz="1400" dirty="0" smtClean="0">
              <a:solidFill>
                <a:srgbClr val="2185C5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2185C5"/>
                </a:solidFill>
              </a:rPr>
              <a:t>Graph summarization on disconnected graph</a:t>
            </a:r>
          </a:p>
        </p:txBody>
      </p:sp>
    </p:spTree>
    <p:extLst>
      <p:ext uri="{BB962C8B-B14F-4D97-AF65-F5344CB8AC3E}">
        <p14:creationId xmlns:p14="http://schemas.microsoft.com/office/powerpoint/2010/main" val="79345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69387" y="75316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References</a:t>
            </a:r>
          </a:p>
          <a:p>
            <a:pPr marL="0" indent="0">
              <a:buNone/>
            </a:pPr>
            <a:endParaRPr lang="en-US" sz="2000" b="1" dirty="0" smtClean="0"/>
          </a:p>
          <a:p>
            <a:pPr marL="0" indent="0" algn="just">
              <a:buNone/>
            </a:pPr>
            <a:r>
              <a:rPr lang="en-US" sz="1400" dirty="0" smtClean="0"/>
              <a:t>[1]. Zhu</a:t>
            </a:r>
            <a:r>
              <a:rPr lang="en-US" sz="1400" dirty="0"/>
              <a:t>, </a:t>
            </a:r>
            <a:r>
              <a:rPr lang="en-US" sz="1400" dirty="0" err="1"/>
              <a:t>Linhong</a:t>
            </a:r>
            <a:r>
              <a:rPr lang="en-US" sz="1400" dirty="0"/>
              <a:t>, et al. "Unsupervised Entity Resolution on Multi-type Graphs." </a:t>
            </a:r>
            <a:r>
              <a:rPr lang="en-US" sz="1400" i="1" dirty="0"/>
              <a:t>International Semantic Web Conference</a:t>
            </a:r>
            <a:r>
              <a:rPr lang="en-US" sz="1400" dirty="0"/>
              <a:t>. Springer International Publishing, 2016</a:t>
            </a:r>
            <a:r>
              <a:rPr lang="en-US" sz="1400" dirty="0" smtClean="0"/>
              <a:t>.</a:t>
            </a:r>
          </a:p>
          <a:p>
            <a:pPr marL="0" indent="0" algn="just">
              <a:buNone/>
            </a:pPr>
            <a:r>
              <a:rPr lang="en-US" sz="1400" dirty="0" smtClean="0"/>
              <a:t>[2]. </a:t>
            </a:r>
            <a:r>
              <a:rPr lang="en-US" sz="1400" dirty="0" err="1"/>
              <a:t>Malewicz</a:t>
            </a:r>
            <a:r>
              <a:rPr lang="en-US" sz="1400" dirty="0"/>
              <a:t>, </a:t>
            </a:r>
            <a:r>
              <a:rPr lang="en-US" sz="1400" dirty="0" err="1"/>
              <a:t>Grzegorz</a:t>
            </a:r>
            <a:r>
              <a:rPr lang="en-US" sz="1400" dirty="0"/>
              <a:t>, et al. "</a:t>
            </a:r>
            <a:r>
              <a:rPr lang="en-US" sz="1400" dirty="0" err="1"/>
              <a:t>Pregel</a:t>
            </a:r>
            <a:r>
              <a:rPr lang="en-US" sz="1400" dirty="0"/>
              <a:t>: a system for large-scale graph processing." </a:t>
            </a:r>
            <a:r>
              <a:rPr lang="en-US" sz="1400" i="1" dirty="0"/>
              <a:t>Proceedings of the 2010 ACM SIGMOD International Conference on Management of data</a:t>
            </a:r>
            <a:r>
              <a:rPr lang="en-US" sz="1400" dirty="0"/>
              <a:t>. ACM, 2010</a:t>
            </a:r>
            <a:r>
              <a:rPr lang="en-US" sz="1400" dirty="0" smtClean="0"/>
              <a:t>.</a:t>
            </a:r>
          </a:p>
          <a:p>
            <a:pPr marL="0" indent="0" algn="just">
              <a:buNone/>
            </a:pPr>
            <a:r>
              <a:rPr lang="en-US" sz="1400" i="1" dirty="0" smtClean="0"/>
              <a:t>[3]. </a:t>
            </a:r>
            <a:r>
              <a:rPr lang="en-US" sz="1400" i="1" dirty="0"/>
              <a:t>Liu, </a:t>
            </a:r>
            <a:r>
              <a:rPr lang="en-US" sz="1400" i="1" dirty="0" err="1"/>
              <a:t>Yike</a:t>
            </a:r>
            <a:r>
              <a:rPr lang="en-US" sz="1400" i="1" dirty="0"/>
              <a:t>, et al. "A Graph Summarization: A Survey." </a:t>
            </a:r>
            <a:r>
              <a:rPr lang="en-US" sz="1400" i="1" dirty="0" err="1"/>
              <a:t>arXiv</a:t>
            </a:r>
            <a:r>
              <a:rPr lang="en-US" sz="1400" i="1" dirty="0"/>
              <a:t> preprint arXiv:1612.04883 (2016).</a:t>
            </a:r>
          </a:p>
          <a:p>
            <a:pPr marL="0" indent="0" algn="just">
              <a:buNone/>
            </a:pPr>
            <a:r>
              <a:rPr lang="en-US" sz="1400" i="1" dirty="0" smtClean="0"/>
              <a:t>[4]. </a:t>
            </a:r>
            <a:r>
              <a:rPr lang="en-US" sz="1400" i="1" dirty="0" err="1"/>
              <a:t>Getoor</a:t>
            </a:r>
            <a:r>
              <a:rPr lang="en-US" sz="1400" i="1" dirty="0"/>
              <a:t>, </a:t>
            </a:r>
            <a:r>
              <a:rPr lang="en-US" sz="1400" i="1" dirty="0" err="1"/>
              <a:t>Lise</a:t>
            </a:r>
            <a:r>
              <a:rPr lang="en-US" sz="1400" i="1" dirty="0"/>
              <a:t>, and Ashwin </a:t>
            </a:r>
            <a:r>
              <a:rPr lang="en-US" sz="1400" i="1" dirty="0" err="1"/>
              <a:t>Machanavajjhala</a:t>
            </a:r>
            <a:r>
              <a:rPr lang="en-US" sz="1400" i="1" dirty="0"/>
              <a:t>. "Entity resolution for big data." Proceedings of the 19th ACM SIGKDD international conference on Knowledge discovery and data mining. ACM, 2013.</a:t>
            </a:r>
          </a:p>
          <a:p>
            <a:pPr marL="0" indent="0" algn="just">
              <a:buNone/>
            </a:pPr>
            <a:r>
              <a:rPr lang="en-US" sz="1400" i="1" dirty="0" smtClean="0"/>
              <a:t>[5]. </a:t>
            </a:r>
            <a:r>
              <a:rPr lang="en-US" sz="1400" i="1" dirty="0"/>
              <a:t>Valiant, Leslie G. "A bridging model for parallel computation." Communications of the ACM 33.8 (1990): 103-111.</a:t>
            </a:r>
          </a:p>
          <a:p>
            <a:pPr marL="0" indent="0">
              <a:buNone/>
            </a:pPr>
            <a:endParaRPr lang="en-US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397494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2209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dirty="0" smtClean="0"/>
              <a:t>THANK YOU!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99267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Motivation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Entity resolution needs </a:t>
            </a:r>
            <a:r>
              <a:rPr lang="en-US" sz="2000" dirty="0"/>
              <a:t>to be addressed with scalability and resource utilization in perspective</a:t>
            </a:r>
          </a:p>
          <a:p>
            <a:r>
              <a:rPr lang="en-US" sz="2000" dirty="0" smtClean="0"/>
              <a:t>Entity resolution has </a:t>
            </a:r>
            <a:r>
              <a:rPr lang="en-US" sz="2000" dirty="0"/>
              <a:t>become computationally intensive task</a:t>
            </a:r>
          </a:p>
          <a:p>
            <a:r>
              <a:rPr lang="en-US" sz="2000" dirty="0"/>
              <a:t>Because of </a:t>
            </a:r>
            <a:r>
              <a:rPr lang="en-US" sz="2000" dirty="0" smtClean="0"/>
              <a:t>the growing size of knowledge bases, computational complexity of matching.</a:t>
            </a:r>
            <a:endParaRPr lang="en-US" sz="2000" dirty="0"/>
          </a:p>
          <a:p>
            <a:r>
              <a:rPr lang="en-US" sz="2000" dirty="0" smtClean="0"/>
              <a:t>In </a:t>
            </a:r>
            <a:r>
              <a:rPr lang="en-US" sz="2000" dirty="0"/>
              <a:t>research explicit performance efficiency of </a:t>
            </a:r>
            <a:r>
              <a:rPr lang="en-US" sz="2000" dirty="0" smtClean="0"/>
              <a:t>entity resolutions </a:t>
            </a:r>
            <a:r>
              <a:rPr lang="en-US" sz="2000" dirty="0"/>
              <a:t>has been addressed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6311900"/>
            <a:ext cx="10034954" cy="4546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n-US" sz="11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Getoor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Lise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and Ashwin </a:t>
            </a:r>
            <a:r>
              <a:rPr lang="en-US" sz="11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Machanavajjhala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"Entity resolution for big data." Proceedings of the 19th ACM SIGKDD international conference on Knowledge discovery and data mining. ACM, 2013.</a:t>
            </a:r>
            <a:endParaRPr lang="en-US" sz="16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58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Problem Statement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Entity resolution is </a:t>
            </a:r>
            <a:r>
              <a:rPr lang="en-US" sz="1800" dirty="0"/>
              <a:t>a computationally intensive task.</a:t>
            </a:r>
          </a:p>
          <a:p>
            <a:r>
              <a:rPr lang="en-US" sz="1800" dirty="0"/>
              <a:t>A lot of efforts have been made so far to improve accuracy of the matching techniques, but performance is still an issue.</a:t>
            </a:r>
          </a:p>
          <a:p>
            <a:r>
              <a:rPr lang="en-US" sz="1800" dirty="0"/>
              <a:t>There is a need to boost performance while preserving the accuracy of the matching techniques.</a:t>
            </a:r>
          </a:p>
          <a:p>
            <a:r>
              <a:rPr lang="en-US" sz="1800" dirty="0"/>
              <a:t>Therefore </a:t>
            </a:r>
            <a:r>
              <a:rPr lang="en-US" sz="1800" dirty="0" smtClean="0"/>
              <a:t>entity resolution requires </a:t>
            </a:r>
            <a:r>
              <a:rPr lang="en-US" sz="1800" dirty="0"/>
              <a:t>scalability and efficient utilization of available resources.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5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latin typeface="+mn-lt"/>
              </a:rPr>
              <a:t>RELATED WORK</a:t>
            </a:r>
            <a:endParaRPr lang="en-US" sz="2800" b="1" dirty="0"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54095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Approaches to entity resolution</a:t>
            </a:r>
            <a:endParaRPr lang="en-US" sz="1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2185C5"/>
                </a:solidFill>
              </a:rPr>
              <a:t>Pairwise comparison</a:t>
            </a:r>
            <a:endParaRPr lang="en-US" sz="1800" dirty="0">
              <a:solidFill>
                <a:srgbClr val="2185C5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 smtClean="0">
                <a:solidFill>
                  <a:srgbClr val="2185C5"/>
                </a:solidFill>
              </a:rPr>
              <a:t>Linguistic based approaches</a:t>
            </a:r>
          </a:p>
          <a:p>
            <a:pPr lvl="2"/>
            <a:r>
              <a:rPr lang="en-US" sz="1800" dirty="0" smtClean="0">
                <a:solidFill>
                  <a:srgbClr val="2185C5"/>
                </a:solidFill>
              </a:rPr>
              <a:t>Textual similarity</a:t>
            </a:r>
          </a:p>
          <a:p>
            <a:pPr lvl="2"/>
            <a:r>
              <a:rPr lang="en-US" sz="1800" dirty="0" smtClean="0">
                <a:solidFill>
                  <a:srgbClr val="2185C5"/>
                </a:solidFill>
              </a:rPr>
              <a:t>Vector document</a:t>
            </a:r>
            <a:endParaRPr lang="en-US" sz="2000" b="1" dirty="0" smtClean="0"/>
          </a:p>
          <a:p>
            <a:r>
              <a:rPr lang="en-US" sz="1800" dirty="0" smtClean="0">
                <a:solidFill>
                  <a:srgbClr val="2185C5"/>
                </a:solidFill>
              </a:rPr>
              <a:t>Graph summarization</a:t>
            </a:r>
          </a:p>
          <a:p>
            <a:pPr lvl="1"/>
            <a:r>
              <a:rPr lang="en-US" sz="1800" dirty="0" smtClean="0">
                <a:solidFill>
                  <a:srgbClr val="2185C5"/>
                </a:solidFill>
              </a:rPr>
              <a:t>Content similarity</a:t>
            </a:r>
          </a:p>
          <a:p>
            <a:pPr lvl="1"/>
            <a:r>
              <a:rPr lang="en-US" sz="1800" dirty="0" smtClean="0">
                <a:solidFill>
                  <a:srgbClr val="2185C5"/>
                </a:solidFill>
              </a:rPr>
              <a:t>Structural similarity</a:t>
            </a:r>
            <a:endParaRPr lang="en-US" sz="1800" dirty="0">
              <a:solidFill>
                <a:srgbClr val="2185C5"/>
              </a:solidFill>
            </a:endParaRPr>
          </a:p>
          <a:p>
            <a:pPr marL="0" indent="0">
              <a:buNone/>
            </a:pPr>
            <a:endParaRPr lang="en-US" sz="2600" dirty="0" smtClean="0">
              <a:solidFill>
                <a:srgbClr val="2185C5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1800" dirty="0">
              <a:solidFill>
                <a:srgbClr val="2185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35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4069" y="316804"/>
            <a:ext cx="10515600" cy="1325563"/>
          </a:xfrm>
        </p:spPr>
        <p:txBody>
          <a:bodyPr/>
          <a:lstStyle/>
          <a:p>
            <a:endParaRPr lang="en-US" sz="2800" b="1" dirty="0"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54095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Graph summarization</a:t>
            </a:r>
          </a:p>
          <a:p>
            <a:pPr marL="0" indent="0">
              <a:buNone/>
            </a:pPr>
            <a:r>
              <a:rPr lang="en-US" sz="1800" dirty="0"/>
              <a:t>F</a:t>
            </a:r>
            <a:r>
              <a:rPr lang="en-US" sz="1800" dirty="0" smtClean="0"/>
              <a:t>ind a </a:t>
            </a:r>
            <a:r>
              <a:rPr lang="en-US" sz="1800" dirty="0" smtClean="0">
                <a:solidFill>
                  <a:srgbClr val="FFA637"/>
                </a:solidFill>
              </a:rPr>
              <a:t>concise</a:t>
            </a:r>
            <a:r>
              <a:rPr lang="en-US" sz="1800" dirty="0" smtClean="0"/>
              <a:t> but </a:t>
            </a:r>
            <a:r>
              <a:rPr lang="en-US" sz="1800" dirty="0" smtClean="0">
                <a:solidFill>
                  <a:srgbClr val="FFA637"/>
                </a:solidFill>
              </a:rPr>
              <a:t>meaningful</a:t>
            </a:r>
            <a:r>
              <a:rPr lang="en-US" sz="1800" dirty="0" smtClean="0">
                <a:solidFill>
                  <a:srgbClr val="FFCC8C"/>
                </a:solidFill>
              </a:rPr>
              <a:t> </a:t>
            </a:r>
            <a:r>
              <a:rPr lang="en-US" sz="1800" dirty="0" smtClean="0"/>
              <a:t>representation of a given graph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2185C5"/>
                </a:solidFill>
              </a:rPr>
              <a:t>Supernode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 smtClean="0">
                <a:solidFill>
                  <a:srgbClr val="2185C5"/>
                </a:solidFill>
              </a:rPr>
              <a:t>Set of similar nodes in the original graph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2185C5"/>
                </a:solidFill>
              </a:rPr>
              <a:t>Super Edges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 smtClean="0">
                <a:solidFill>
                  <a:srgbClr val="2185C5"/>
                </a:solidFill>
              </a:rPr>
              <a:t>Link to/from supernode</a:t>
            </a:r>
            <a:endParaRPr lang="en-US" sz="1800" dirty="0">
              <a:solidFill>
                <a:srgbClr val="2185C5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042" y="3857466"/>
            <a:ext cx="5069573" cy="2417452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>
            <a:off x="5761869" y="4894481"/>
            <a:ext cx="441864" cy="710483"/>
          </a:xfrm>
          <a:prstGeom prst="rightArrow">
            <a:avLst>
              <a:gd name="adj1" fmla="val 50000"/>
              <a:gd name="adj2" fmla="val 54089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19042" y="6293106"/>
            <a:ext cx="1574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Original Graph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8905396" y="6350206"/>
            <a:ext cx="200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Summarized Graph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995" y="3666226"/>
            <a:ext cx="5146622" cy="2811546"/>
          </a:xfrm>
          <a:prstGeom prst="rect">
            <a:avLst/>
          </a:prstGeom>
        </p:spPr>
      </p:pic>
      <p:sp>
        <p:nvSpPr>
          <p:cNvPr id="6" name="Oval Callout 5"/>
          <p:cNvSpPr/>
          <p:nvPr/>
        </p:nvSpPr>
        <p:spPr>
          <a:xfrm>
            <a:off x="8096504" y="1540953"/>
            <a:ext cx="1708678" cy="923026"/>
          </a:xfrm>
          <a:prstGeom prst="wedgeEllipseCallout">
            <a:avLst>
              <a:gd name="adj1" fmla="val -82572"/>
              <a:gd name="adj2" fmla="val 19052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Supernode</a:t>
            </a:r>
            <a:endParaRPr lang="en-US" dirty="0"/>
          </a:p>
        </p:txBody>
      </p:sp>
      <p:sp>
        <p:nvSpPr>
          <p:cNvPr id="10" name="Oval Callout 9"/>
          <p:cNvSpPr/>
          <p:nvPr/>
        </p:nvSpPr>
        <p:spPr>
          <a:xfrm>
            <a:off x="9805182" y="1959691"/>
            <a:ext cx="1708678" cy="923026"/>
          </a:xfrm>
          <a:prstGeom prst="wedgeEllipseCallout">
            <a:avLst>
              <a:gd name="adj1" fmla="val -132794"/>
              <a:gd name="adj2" fmla="val 210336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Superedge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46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4278</TotalTime>
  <Words>2817</Words>
  <Application>Microsoft Office PowerPoint</Application>
  <PresentationFormat>Widescreen</PresentationFormat>
  <Paragraphs>1682</Paragraphs>
  <Slides>52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52</vt:i4>
      </vt:variant>
    </vt:vector>
  </HeadingPairs>
  <TitlesOfParts>
    <vt:vector size="62" baseType="lpstr">
      <vt:lpstr>Malgun Gothic</vt:lpstr>
      <vt:lpstr>Arial</vt:lpstr>
      <vt:lpstr>Calibri</vt:lpstr>
      <vt:lpstr>Courier New</vt:lpstr>
      <vt:lpstr>Lato</vt:lpstr>
      <vt:lpstr>Raleway</vt:lpstr>
      <vt:lpstr>Times New Roman</vt:lpstr>
      <vt:lpstr>Wingdings</vt:lpstr>
      <vt:lpstr>Office Theme</vt:lpstr>
      <vt:lpstr>Antonio template</vt:lpstr>
      <vt:lpstr>DISTRIBUTED ENTITY RESOLUTION ON MULTI-TYPED GRAPHS</vt:lpstr>
      <vt:lpstr>CONTENTS</vt:lpstr>
      <vt:lpstr>INTRODUCTION</vt:lpstr>
      <vt:lpstr>INTRODUCTION</vt:lpstr>
      <vt:lpstr>INTRODUCTION</vt:lpstr>
      <vt:lpstr>Motivation</vt:lpstr>
      <vt:lpstr>Problem Statement</vt:lpstr>
      <vt:lpstr>RELATED WORK</vt:lpstr>
      <vt:lpstr>PowerPoint Presentation</vt:lpstr>
      <vt:lpstr>Existing graph summarization approach</vt:lpstr>
      <vt:lpstr>LIMITATION</vt:lpstr>
      <vt:lpstr>SOLUTION</vt:lpstr>
      <vt:lpstr>DISTRIBUTED GRAPH PROCESSING</vt:lpstr>
      <vt:lpstr>PROBLEM</vt:lpstr>
      <vt:lpstr>DISTRIBUTED K-PARTITE GRAPH SUMMARIZATION</vt:lpstr>
      <vt:lpstr>EMPOWER DISTRIBUTED K-PARTITE GRAPH SUMMARIZATION</vt:lpstr>
      <vt:lpstr>EMPOWER DISTRIBUTED K-PARTITE GRAPH SUMMARIZATION</vt:lpstr>
      <vt:lpstr>EMPOWER DISTRIBUTED K-PARTITE GRAPH SUMMARIZATION</vt:lpstr>
      <vt:lpstr>EMPOWER DISTRIBUTED K-PARTITE GRAPH SUMMARIZATION</vt:lpstr>
      <vt:lpstr>EMPOWER DISTRIBUTED K-PARTITE GRAPH SUMMARIZATION</vt:lpstr>
      <vt:lpstr>EMPOWER DISTRIBUTED K-PARTITE GRAPH SUMMARIZATION</vt:lpstr>
      <vt:lpstr>METHODOLOGY CONSISTS OF FOUR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WORK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Sadiq</dc:creator>
  <cp:lastModifiedBy>Muhammad Sadiq</cp:lastModifiedBy>
  <cp:revision>152</cp:revision>
  <dcterms:created xsi:type="dcterms:W3CDTF">2017-07-05T10:55:47Z</dcterms:created>
  <dcterms:modified xsi:type="dcterms:W3CDTF">2018-01-16T14:48:05Z</dcterms:modified>
</cp:coreProperties>
</file>