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71" r:id="rId4"/>
    <p:sldId id="272" r:id="rId5"/>
    <p:sldId id="273" r:id="rId6"/>
    <p:sldId id="259" r:id="rId7"/>
    <p:sldId id="260" r:id="rId8"/>
    <p:sldId id="261" r:id="rId9"/>
    <p:sldId id="262" r:id="rId10"/>
    <p:sldId id="274" r:id="rId11"/>
    <p:sldId id="263" r:id="rId12"/>
    <p:sldId id="264" r:id="rId13"/>
    <p:sldId id="275" r:id="rId14"/>
    <p:sldId id="265" r:id="rId15"/>
    <p:sldId id="276" r:id="rId16"/>
    <p:sldId id="277" r:id="rId17"/>
    <p:sldId id="280" r:id="rId18"/>
    <p:sldId id="279" r:id="rId19"/>
    <p:sldId id="281" r:id="rId20"/>
    <p:sldId id="266" r:id="rId21"/>
    <p:sldId id="267" r:id="rId22"/>
    <p:sldId id="268" r:id="rId23"/>
    <p:sldId id="26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739" autoAdjust="0"/>
  </p:normalViewPr>
  <p:slideViewPr>
    <p:cSldViewPr snapToGrid="0">
      <p:cViewPr varScale="1">
        <p:scale>
          <a:sx n="96" d="100"/>
          <a:sy n="96" d="100"/>
        </p:scale>
        <p:origin x="109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219F5-2523-446C-910F-B4D6351544BE}" type="datetimeFigureOut">
              <a:rPr lang="en-US" smtClean="0"/>
              <a:t>6/1/2016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7F0DD-CD88-481C-856C-5BBA411CE264}" type="slidenum">
              <a:rPr lang="en-US" smtClean="0"/>
              <a:t>‹#›</a:t>
            </a:fld>
            <a:endParaRPr lang="en-US"/>
          </a:p>
        </p:txBody>
      </p:sp>
    </p:spTree>
    <p:extLst>
      <p:ext uri="{BB962C8B-B14F-4D97-AF65-F5344CB8AC3E}">
        <p14:creationId xmlns:p14="http://schemas.microsoft.com/office/powerpoint/2010/main" val="358977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project is a program I’ve written that I call MEDI, for Melodic Encoder of Data Inputs. MEDI is written in Python, and converts raw data from either standard in or a file into a musical melody outputted in MIDI format. This wasn’t the original intention for the project, but instead the result of research into the field of algorithmic composition.</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1</a:t>
            </a:fld>
            <a:endParaRPr lang="en-US"/>
          </a:p>
        </p:txBody>
      </p:sp>
    </p:spTree>
    <p:extLst>
      <p:ext uri="{BB962C8B-B14F-4D97-AF65-F5344CB8AC3E}">
        <p14:creationId xmlns:p14="http://schemas.microsoft.com/office/powerpoint/2010/main" val="3601149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Listening Machine followed the tweets of about 500 twitter</a:t>
            </a:r>
            <a:r>
              <a:rPr lang="en-US" baseline="0" dirty="0" smtClean="0"/>
              <a:t> users for a year, performing natural languages analyses like sentiment analysis and generating music based off that. Not that there’s anything wrong with following footsteps of a previous project, but I did lose some enthusiasm when I learned that my idea wasn’t so original.</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10</a:t>
            </a:fld>
            <a:endParaRPr lang="en-US"/>
          </a:p>
        </p:txBody>
      </p:sp>
    </p:spTree>
    <p:extLst>
      <p:ext uri="{BB962C8B-B14F-4D97-AF65-F5344CB8AC3E}">
        <p14:creationId xmlns:p14="http://schemas.microsoft.com/office/powerpoint/2010/main" val="247529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when I had the idea to</a:t>
            </a:r>
            <a:r>
              <a:rPr lang="en-US" baseline="0" dirty="0" smtClean="0"/>
              <a:t> approach the project from a different angle. Rather than focus on imitating a human in reading text and composing music, the program would read data at the lowest level – 1’s and 0’s – and compose music based on a pre-defined set of rules. Here’s the specification for the project:</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11</a:t>
            </a:fld>
            <a:endParaRPr lang="en-US"/>
          </a:p>
        </p:txBody>
      </p:sp>
    </p:spTree>
    <p:extLst>
      <p:ext uri="{BB962C8B-B14F-4D97-AF65-F5344CB8AC3E}">
        <p14:creationId xmlns:p14="http://schemas.microsoft.com/office/powerpoint/2010/main" val="3597298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it should sound “natural”</a:t>
            </a:r>
            <a:r>
              <a:rPr lang="en-US" baseline="0" dirty="0" smtClean="0"/>
              <a:t>, as in not stilted and not immediately recognizable as machine-composed. That’s a subjective specification, so I would have to decide for myself whether or the final project fulfills that requirement. It should also encode </a:t>
            </a:r>
            <a:r>
              <a:rPr lang="en-US" baseline="0" dirty="0" err="1" smtClean="0"/>
              <a:t>losslessly</a:t>
            </a:r>
            <a:r>
              <a:rPr lang="en-US" baseline="0" dirty="0" smtClean="0"/>
              <a:t>, meaning that any melody generated by the program should be deterministic and could theoretically be decoded back into the source data. It should also be able to handle any range of input and still fulfill those requirements. In effect, it treats input as completely random bytes with no expectations.</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12</a:t>
            </a:fld>
            <a:endParaRPr lang="en-US"/>
          </a:p>
        </p:txBody>
      </p:sp>
    </p:spTree>
    <p:extLst>
      <p:ext uri="{BB962C8B-B14F-4D97-AF65-F5344CB8AC3E}">
        <p14:creationId xmlns:p14="http://schemas.microsoft.com/office/powerpoint/2010/main" val="1121823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architecture of the project consists</a:t>
            </a:r>
            <a:r>
              <a:rPr lang="en-US" baseline="0" dirty="0" smtClean="0"/>
              <a:t> of three parts: a feeder, which is essentially a queue that takes bytes as input and feeds out bits one at a time, a composer, which uses the output of the feeder to generate notes one at a time, and a command line interface modelled after GNU utilities. The composer is defined to interface with isobar in order to output real-time MIDI events.</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13</a:t>
            </a:fld>
            <a:endParaRPr lang="en-US"/>
          </a:p>
        </p:txBody>
      </p:sp>
    </p:spTree>
    <p:extLst>
      <p:ext uri="{BB962C8B-B14F-4D97-AF65-F5344CB8AC3E}">
        <p14:creationId xmlns:p14="http://schemas.microsoft.com/office/powerpoint/2010/main" val="1132495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bit feeder is responsible</a:t>
            </a:r>
            <a:r>
              <a:rPr lang="en-US" baseline="0" dirty="0" smtClean="0"/>
              <a:t> for turning the input into individual bits. This is done by creating a queue that stores input using Python’s built in </a:t>
            </a:r>
            <a:r>
              <a:rPr lang="en-US" baseline="0" dirty="0" err="1" smtClean="0"/>
              <a:t>bytearray</a:t>
            </a:r>
            <a:r>
              <a:rPr lang="en-US" baseline="0" dirty="0" smtClean="0"/>
              <a:t> object, and converts bytes in into bits using Pythons built in converter, and feeds those bits in one at a time.</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14</a:t>
            </a:fld>
            <a:endParaRPr lang="en-US"/>
          </a:p>
        </p:txBody>
      </p:sp>
    </p:spTree>
    <p:extLst>
      <p:ext uri="{BB962C8B-B14F-4D97-AF65-F5344CB8AC3E}">
        <p14:creationId xmlns:p14="http://schemas.microsoft.com/office/powerpoint/2010/main" val="2075299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bit feeder is responsible</a:t>
            </a:r>
            <a:r>
              <a:rPr lang="en-US" baseline="0" dirty="0" smtClean="0"/>
              <a:t> for turning the input into individual bits. This is done by creating a queue that stores input using Python’s built in </a:t>
            </a:r>
            <a:r>
              <a:rPr lang="en-US" baseline="0" dirty="0" err="1" smtClean="0"/>
              <a:t>bytearray</a:t>
            </a:r>
            <a:r>
              <a:rPr lang="en-US" baseline="0" dirty="0" smtClean="0"/>
              <a:t> object, and converts bytes in into bits using Pythons built in converter, and feeds those bits in one at a time.</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15</a:t>
            </a:fld>
            <a:endParaRPr lang="en-US"/>
          </a:p>
        </p:txBody>
      </p:sp>
    </p:spTree>
    <p:extLst>
      <p:ext uri="{BB962C8B-B14F-4D97-AF65-F5344CB8AC3E}">
        <p14:creationId xmlns:p14="http://schemas.microsoft.com/office/powerpoint/2010/main" val="3306389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bit feeder is responsible</a:t>
            </a:r>
            <a:r>
              <a:rPr lang="en-US" baseline="0" dirty="0" smtClean="0"/>
              <a:t> for turning the input into individual bits. This is done by creating a queue that stores input using Python’s built in </a:t>
            </a:r>
            <a:r>
              <a:rPr lang="en-US" baseline="0" dirty="0" err="1" smtClean="0"/>
              <a:t>bytearray</a:t>
            </a:r>
            <a:r>
              <a:rPr lang="en-US" baseline="0" dirty="0" smtClean="0"/>
              <a:t> object, and converts bytes in into bits using Pythons built in converter, and feeds those bits out one at a time, popping each one off the end as it goes.</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16</a:t>
            </a:fld>
            <a:endParaRPr lang="en-US"/>
          </a:p>
        </p:txBody>
      </p:sp>
    </p:spTree>
    <p:extLst>
      <p:ext uri="{BB962C8B-B14F-4D97-AF65-F5344CB8AC3E}">
        <p14:creationId xmlns:p14="http://schemas.microsoft.com/office/powerpoint/2010/main" val="625491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bit feeder is responsible</a:t>
            </a:r>
            <a:r>
              <a:rPr lang="en-US" baseline="0" dirty="0" smtClean="0"/>
              <a:t> for turning the input into individual bits. This is done by creating a queue that stores input using Python’s built in </a:t>
            </a:r>
            <a:r>
              <a:rPr lang="en-US" baseline="0" dirty="0" err="1" smtClean="0"/>
              <a:t>bytearray</a:t>
            </a:r>
            <a:r>
              <a:rPr lang="en-US" baseline="0" dirty="0" smtClean="0"/>
              <a:t> object, and converts bytes in into bits using Pythons built in converter, and feeds those bits out one at a time, popping each one off the end as it goes.</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17</a:t>
            </a:fld>
            <a:endParaRPr lang="en-US"/>
          </a:p>
        </p:txBody>
      </p:sp>
    </p:spTree>
    <p:extLst>
      <p:ext uri="{BB962C8B-B14F-4D97-AF65-F5344CB8AC3E}">
        <p14:creationId xmlns:p14="http://schemas.microsoft.com/office/powerpoint/2010/main" val="2259764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composer is responsible for taking those its one at</a:t>
            </a:r>
            <a:r>
              <a:rPr lang="en-US" baseline="0" dirty="0" smtClean="0"/>
              <a:t> a time and generating melodies from them. It first selects a key and tonic by reading small 3- and 4-bit integers from the first bits it’s given.</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18</a:t>
            </a:fld>
            <a:endParaRPr lang="en-US"/>
          </a:p>
        </p:txBody>
      </p:sp>
    </p:spTree>
    <p:extLst>
      <p:ext uri="{BB962C8B-B14F-4D97-AF65-F5344CB8AC3E}">
        <p14:creationId xmlns:p14="http://schemas.microsoft.com/office/powerpoint/2010/main" val="2386195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composer is responsible for taking those its one at</a:t>
            </a:r>
            <a:r>
              <a:rPr lang="en-US" baseline="0" dirty="0" smtClean="0"/>
              <a:t> a time and generating melodies from them. It first selects a key and tonic by reading small 3- and 4-bit integers from the first bits it’s given.</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19</a:t>
            </a:fld>
            <a:endParaRPr lang="en-US"/>
          </a:p>
        </p:txBody>
      </p:sp>
    </p:spTree>
    <p:extLst>
      <p:ext uri="{BB962C8B-B14F-4D97-AF65-F5344CB8AC3E}">
        <p14:creationId xmlns:p14="http://schemas.microsoft.com/office/powerpoint/2010/main" val="158473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Algorithmic</a:t>
            </a:r>
            <a:r>
              <a:rPr lang="en-US" baseline="0" dirty="0" smtClean="0"/>
              <a:t> composition is defined as “</a:t>
            </a:r>
            <a:r>
              <a:rPr lang="en-US" sz="1200" b="0" i="0" kern="1200" dirty="0" smtClean="0">
                <a:solidFill>
                  <a:schemeClr val="tx1"/>
                </a:solidFill>
                <a:effectLst/>
                <a:latin typeface="+mn-lt"/>
                <a:ea typeface="+mn-ea"/>
                <a:cs typeface="+mn-cs"/>
              </a:rPr>
              <a:t>the process of using some formal process to make music with minimal human intervention”. </a:t>
            </a:r>
            <a:r>
              <a:rPr lang="en-US" dirty="0" smtClean="0"/>
              <a:t>Algorithmic</a:t>
            </a:r>
            <a:r>
              <a:rPr lang="en-US" baseline="0" dirty="0" smtClean="0"/>
              <a:t> composition has been around for a while – composers including Mozart and John Cage have been known to use games of chance to compose music, which could be considered an algorithm. Compositional algorithmic composition has been a topic of research for almost as long as computers themselves have been around, as evidenced by this quote from Ada Lovelace.</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2</a:t>
            </a:fld>
            <a:endParaRPr lang="en-US"/>
          </a:p>
        </p:txBody>
      </p:sp>
    </p:spTree>
    <p:extLst>
      <p:ext uri="{BB962C8B-B14F-4D97-AF65-F5344CB8AC3E}">
        <p14:creationId xmlns:p14="http://schemas.microsoft.com/office/powerpoint/2010/main" val="2420531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20</a:t>
            </a:fld>
            <a:endParaRPr lang="en-US"/>
          </a:p>
        </p:txBody>
      </p:sp>
    </p:spTree>
    <p:extLst>
      <p:ext uri="{BB962C8B-B14F-4D97-AF65-F5344CB8AC3E}">
        <p14:creationId xmlns:p14="http://schemas.microsoft.com/office/powerpoint/2010/main" val="3495526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3</a:t>
            </a:fld>
            <a:endParaRPr lang="en-US"/>
          </a:p>
        </p:txBody>
      </p:sp>
    </p:spTree>
    <p:extLst>
      <p:ext uri="{BB962C8B-B14F-4D97-AF65-F5344CB8AC3E}">
        <p14:creationId xmlns:p14="http://schemas.microsoft.com/office/powerpoint/2010/main" val="1195751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aseline="0" dirty="0" smtClean="0"/>
              <a:t>first computational algorithmic compositions to be developed was the </a:t>
            </a:r>
            <a:r>
              <a:rPr lang="en-US" baseline="0" dirty="0" err="1" smtClean="0"/>
              <a:t>Illiac</a:t>
            </a:r>
            <a:r>
              <a:rPr lang="en-US" baseline="0" dirty="0" smtClean="0"/>
              <a:t> Suite, composed by Hiller and Isaacson in 1957 at the University of Illinois on an ILLIAC I computer. Since then, a variety of different techniques have been developed.</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4</a:t>
            </a:fld>
            <a:endParaRPr lang="en-US"/>
          </a:p>
        </p:txBody>
      </p:sp>
    </p:spTree>
    <p:extLst>
      <p:ext uri="{BB962C8B-B14F-4D97-AF65-F5344CB8AC3E}">
        <p14:creationId xmlns:p14="http://schemas.microsoft.com/office/powerpoint/2010/main" val="3855333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Markov chains</a:t>
            </a:r>
            <a:r>
              <a:rPr lang="en-US" baseline="0" dirty="0" smtClean="0"/>
              <a:t> are one technique used for algorithmic composition. Markov chains have a finite number of states, which could in music be notes, rhythms, sections or melodic fragments, and map the probability of transitioning between each state (or staying in the same state) at a given point. They were used in the </a:t>
            </a:r>
            <a:r>
              <a:rPr lang="en-US" baseline="0" dirty="0" err="1" smtClean="0"/>
              <a:t>Illiac</a:t>
            </a:r>
            <a:r>
              <a:rPr lang="en-US" baseline="0" dirty="0" smtClean="0"/>
              <a:t> Suite.</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5</a:t>
            </a:fld>
            <a:endParaRPr lang="en-US"/>
          </a:p>
        </p:txBody>
      </p:sp>
    </p:spTree>
    <p:extLst>
      <p:ext uri="{BB962C8B-B14F-4D97-AF65-F5344CB8AC3E}">
        <p14:creationId xmlns:p14="http://schemas.microsoft.com/office/powerpoint/2010/main" val="1580457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L-systems and fractals</a:t>
            </a:r>
            <a:r>
              <a:rPr lang="en-US" baseline="0" dirty="0" smtClean="0"/>
              <a:t> can also be used in algorithmic composition to generate complex patterns using a simple set of rules.</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6</a:t>
            </a:fld>
            <a:endParaRPr lang="en-US"/>
          </a:p>
        </p:txBody>
      </p:sp>
    </p:spTree>
    <p:extLst>
      <p:ext uri="{BB962C8B-B14F-4D97-AF65-F5344CB8AC3E}">
        <p14:creationId xmlns:p14="http://schemas.microsoft.com/office/powerpoint/2010/main" val="1281600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Neural networks have gotten a lot of popular attention lately with</a:t>
            </a:r>
            <a:r>
              <a:rPr lang="en-US" baseline="0" dirty="0" smtClean="0"/>
              <a:t> project’s like Google’s deep dream. Researchers have experimented with using neural networks, both pre-</a:t>
            </a:r>
            <a:r>
              <a:rPr lang="en-US" baseline="0" dirty="0" err="1" smtClean="0"/>
              <a:t>definined</a:t>
            </a:r>
            <a:r>
              <a:rPr lang="en-US" baseline="0" dirty="0" smtClean="0"/>
              <a:t> and self-organizing, to create music. That’s only three techniques to give you an idea of the field, but there’s a huge variety of techniques, including cellular automata, generative grammars, and machine learning.</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7</a:t>
            </a:fld>
            <a:endParaRPr lang="en-US"/>
          </a:p>
        </p:txBody>
      </p:sp>
    </p:spTree>
    <p:extLst>
      <p:ext uri="{BB962C8B-B14F-4D97-AF65-F5344CB8AC3E}">
        <p14:creationId xmlns:p14="http://schemas.microsoft.com/office/powerpoint/2010/main" val="379556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thing I noticed during my research was that a lot of techniques</a:t>
            </a:r>
            <a:r>
              <a:rPr lang="en-US" baseline="0" dirty="0" smtClean="0"/>
              <a:t> used in algorithmic composition were the same as those used in natural language processing, which inspired my original project specification. I planned to mine tweets and perform some basic natural language processing, and use the outputs of that to compose music. The idea was that this could run indefinitely, as a stream over the internet.</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8</a:t>
            </a:fld>
            <a:endParaRPr lang="en-US"/>
          </a:p>
        </p:txBody>
      </p:sp>
    </p:spTree>
    <p:extLst>
      <p:ext uri="{BB962C8B-B14F-4D97-AF65-F5344CB8AC3E}">
        <p14:creationId xmlns:p14="http://schemas.microsoft.com/office/powerpoint/2010/main" val="71188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that in mind, I began</a:t>
            </a:r>
            <a:r>
              <a:rPr lang="en-US" baseline="0" dirty="0" smtClean="0"/>
              <a:t> looking at different tools that would help. </a:t>
            </a:r>
            <a:r>
              <a:rPr lang="en-US" baseline="0" dirty="0" err="1" smtClean="0"/>
              <a:t>ChucK</a:t>
            </a:r>
            <a:r>
              <a:rPr lang="en-US" baseline="0" dirty="0" smtClean="0"/>
              <a:t> is a pretty neat language that allows for real-time audio programming, developed in collaboration between researchers at Stanford and Princeton. I also found </a:t>
            </a:r>
            <a:r>
              <a:rPr lang="en-US" baseline="0" dirty="0" err="1" smtClean="0"/>
              <a:t>athenaCL</a:t>
            </a:r>
            <a:r>
              <a:rPr lang="en-US" baseline="0" dirty="0" smtClean="0"/>
              <a:t>, a higher-level tool coded in Python for composition. I liked the idea of using Python, but Athena felt bloated with features, and I worried I wouldn’t be able to learn it in time. I finally settled on using Isobar, a light-weight Python library that makes composing MIDI melodies incredibly simple. However, in researching isobar I found somebody had already used it in a project that was exactly my project specifications.</a:t>
            </a:r>
            <a:endParaRPr lang="en-US" dirty="0"/>
          </a:p>
        </p:txBody>
      </p:sp>
      <p:sp>
        <p:nvSpPr>
          <p:cNvPr id="4" name="Slide Number Placeholder 3"/>
          <p:cNvSpPr>
            <a:spLocks noGrp="1"/>
          </p:cNvSpPr>
          <p:nvPr>
            <p:ph type="sldNum" sz="quarter" idx="10"/>
          </p:nvPr>
        </p:nvSpPr>
        <p:spPr/>
        <p:txBody>
          <a:bodyPr/>
          <a:lstStyle/>
          <a:p>
            <a:fld id="{EB07F0DD-CD88-481C-856C-5BBA411CE264}" type="slidenum">
              <a:rPr lang="en-US" smtClean="0"/>
              <a:t>9</a:t>
            </a:fld>
            <a:endParaRPr lang="en-US"/>
          </a:p>
        </p:txBody>
      </p:sp>
    </p:spTree>
    <p:extLst>
      <p:ext uri="{BB962C8B-B14F-4D97-AF65-F5344CB8AC3E}">
        <p14:creationId xmlns:p14="http://schemas.microsoft.com/office/powerpoint/2010/main" val="2381106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320523-BD45-48E5-8647-ECC4FD85651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B5CB4-2A57-4B57-BEEC-9AB94FE0A8D6}" type="slidenum">
              <a:rPr lang="en-US" smtClean="0"/>
              <a:t>‹#›</a:t>
            </a:fld>
            <a:endParaRPr lang="en-US"/>
          </a:p>
        </p:txBody>
      </p:sp>
    </p:spTree>
    <p:extLst>
      <p:ext uri="{BB962C8B-B14F-4D97-AF65-F5344CB8AC3E}">
        <p14:creationId xmlns:p14="http://schemas.microsoft.com/office/powerpoint/2010/main" val="422651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320523-BD45-48E5-8647-ECC4FD85651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B5CB4-2A57-4B57-BEEC-9AB94FE0A8D6}" type="slidenum">
              <a:rPr lang="en-US" smtClean="0"/>
              <a:t>‹#›</a:t>
            </a:fld>
            <a:endParaRPr lang="en-US"/>
          </a:p>
        </p:txBody>
      </p:sp>
    </p:spTree>
    <p:extLst>
      <p:ext uri="{BB962C8B-B14F-4D97-AF65-F5344CB8AC3E}">
        <p14:creationId xmlns:p14="http://schemas.microsoft.com/office/powerpoint/2010/main" val="1191900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320523-BD45-48E5-8647-ECC4FD85651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B5CB4-2A57-4B57-BEEC-9AB94FE0A8D6}" type="slidenum">
              <a:rPr lang="en-US" smtClean="0"/>
              <a:t>‹#›</a:t>
            </a:fld>
            <a:endParaRPr lang="en-US"/>
          </a:p>
        </p:txBody>
      </p:sp>
    </p:spTree>
    <p:extLst>
      <p:ext uri="{BB962C8B-B14F-4D97-AF65-F5344CB8AC3E}">
        <p14:creationId xmlns:p14="http://schemas.microsoft.com/office/powerpoint/2010/main" val="219564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320523-BD45-48E5-8647-ECC4FD85651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B5CB4-2A57-4B57-BEEC-9AB94FE0A8D6}" type="slidenum">
              <a:rPr lang="en-US" smtClean="0"/>
              <a:t>‹#›</a:t>
            </a:fld>
            <a:endParaRPr lang="en-US"/>
          </a:p>
        </p:txBody>
      </p:sp>
    </p:spTree>
    <p:extLst>
      <p:ext uri="{BB962C8B-B14F-4D97-AF65-F5344CB8AC3E}">
        <p14:creationId xmlns:p14="http://schemas.microsoft.com/office/powerpoint/2010/main" val="315452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320523-BD45-48E5-8647-ECC4FD85651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B5CB4-2A57-4B57-BEEC-9AB94FE0A8D6}" type="slidenum">
              <a:rPr lang="en-US" smtClean="0"/>
              <a:t>‹#›</a:t>
            </a:fld>
            <a:endParaRPr lang="en-US"/>
          </a:p>
        </p:txBody>
      </p:sp>
    </p:spTree>
    <p:extLst>
      <p:ext uri="{BB962C8B-B14F-4D97-AF65-F5344CB8AC3E}">
        <p14:creationId xmlns:p14="http://schemas.microsoft.com/office/powerpoint/2010/main" val="61071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320523-BD45-48E5-8647-ECC4FD85651F}"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B5CB4-2A57-4B57-BEEC-9AB94FE0A8D6}" type="slidenum">
              <a:rPr lang="en-US" smtClean="0"/>
              <a:t>‹#›</a:t>
            </a:fld>
            <a:endParaRPr lang="en-US"/>
          </a:p>
        </p:txBody>
      </p:sp>
    </p:spTree>
    <p:extLst>
      <p:ext uri="{BB962C8B-B14F-4D97-AF65-F5344CB8AC3E}">
        <p14:creationId xmlns:p14="http://schemas.microsoft.com/office/powerpoint/2010/main" val="3390039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320523-BD45-48E5-8647-ECC4FD85651F}" type="datetimeFigureOut">
              <a:rPr lang="en-US" smtClean="0"/>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AB5CB4-2A57-4B57-BEEC-9AB94FE0A8D6}" type="slidenum">
              <a:rPr lang="en-US" smtClean="0"/>
              <a:t>‹#›</a:t>
            </a:fld>
            <a:endParaRPr lang="en-US"/>
          </a:p>
        </p:txBody>
      </p:sp>
    </p:spTree>
    <p:extLst>
      <p:ext uri="{BB962C8B-B14F-4D97-AF65-F5344CB8AC3E}">
        <p14:creationId xmlns:p14="http://schemas.microsoft.com/office/powerpoint/2010/main" val="3875307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320523-BD45-48E5-8647-ECC4FD85651F}" type="datetimeFigureOut">
              <a:rPr lang="en-US" smtClean="0"/>
              <a:t>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AB5CB4-2A57-4B57-BEEC-9AB94FE0A8D6}" type="slidenum">
              <a:rPr lang="en-US" smtClean="0"/>
              <a:t>‹#›</a:t>
            </a:fld>
            <a:endParaRPr lang="en-US"/>
          </a:p>
        </p:txBody>
      </p:sp>
    </p:spTree>
    <p:extLst>
      <p:ext uri="{BB962C8B-B14F-4D97-AF65-F5344CB8AC3E}">
        <p14:creationId xmlns:p14="http://schemas.microsoft.com/office/powerpoint/2010/main" val="127458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20523-BD45-48E5-8647-ECC4FD85651F}" type="datetimeFigureOut">
              <a:rPr lang="en-US" smtClean="0"/>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AB5CB4-2A57-4B57-BEEC-9AB94FE0A8D6}" type="slidenum">
              <a:rPr lang="en-US" smtClean="0"/>
              <a:t>‹#›</a:t>
            </a:fld>
            <a:endParaRPr lang="en-US"/>
          </a:p>
        </p:txBody>
      </p:sp>
    </p:spTree>
    <p:extLst>
      <p:ext uri="{BB962C8B-B14F-4D97-AF65-F5344CB8AC3E}">
        <p14:creationId xmlns:p14="http://schemas.microsoft.com/office/powerpoint/2010/main" val="244354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320523-BD45-48E5-8647-ECC4FD85651F}"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B5CB4-2A57-4B57-BEEC-9AB94FE0A8D6}" type="slidenum">
              <a:rPr lang="en-US" smtClean="0"/>
              <a:t>‹#›</a:t>
            </a:fld>
            <a:endParaRPr lang="en-US"/>
          </a:p>
        </p:txBody>
      </p:sp>
    </p:spTree>
    <p:extLst>
      <p:ext uri="{BB962C8B-B14F-4D97-AF65-F5344CB8AC3E}">
        <p14:creationId xmlns:p14="http://schemas.microsoft.com/office/powerpoint/2010/main" val="136444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320523-BD45-48E5-8647-ECC4FD85651F}"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B5CB4-2A57-4B57-BEEC-9AB94FE0A8D6}" type="slidenum">
              <a:rPr lang="en-US" smtClean="0"/>
              <a:t>‹#›</a:t>
            </a:fld>
            <a:endParaRPr lang="en-US"/>
          </a:p>
        </p:txBody>
      </p:sp>
    </p:spTree>
    <p:extLst>
      <p:ext uri="{BB962C8B-B14F-4D97-AF65-F5344CB8AC3E}">
        <p14:creationId xmlns:p14="http://schemas.microsoft.com/office/powerpoint/2010/main" val="91848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20523-BD45-48E5-8647-ECC4FD85651F}" type="datetimeFigureOut">
              <a:rPr lang="en-US" smtClean="0"/>
              <a:t>6/1/2016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B5CB4-2A57-4B57-BEEC-9AB94FE0A8D6}" type="slidenum">
              <a:rPr lang="en-US" smtClean="0"/>
              <a:t>‹#›</a:t>
            </a:fld>
            <a:endParaRPr lang="en-US"/>
          </a:p>
        </p:txBody>
      </p:sp>
    </p:spTree>
    <p:extLst>
      <p:ext uri="{BB962C8B-B14F-4D97-AF65-F5344CB8AC3E}">
        <p14:creationId xmlns:p14="http://schemas.microsoft.com/office/powerpoint/2010/main" val="34892676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MEDI</a:t>
            </a:r>
            <a:endParaRPr lang="en-US" dirty="0"/>
          </a:p>
        </p:txBody>
      </p:sp>
      <p:sp>
        <p:nvSpPr>
          <p:cNvPr id="3" name="Subtitle 2"/>
          <p:cNvSpPr>
            <a:spLocks noGrp="1"/>
          </p:cNvSpPr>
          <p:nvPr>
            <p:ph type="subTitle" idx="1"/>
          </p:nvPr>
        </p:nvSpPr>
        <p:spPr/>
        <p:txBody>
          <a:bodyPr/>
          <a:lstStyle/>
          <a:p>
            <a:r>
              <a:rPr lang="en-US" b="1" dirty="0" smtClean="0"/>
              <a:t>M</a:t>
            </a:r>
            <a:r>
              <a:rPr lang="en-US" dirty="0" smtClean="0"/>
              <a:t>elodic </a:t>
            </a:r>
            <a:r>
              <a:rPr lang="en-US" b="1" dirty="0" smtClean="0"/>
              <a:t>E</a:t>
            </a:r>
            <a:r>
              <a:rPr lang="en-US" dirty="0" smtClean="0"/>
              <a:t>ncoder of </a:t>
            </a:r>
            <a:r>
              <a:rPr lang="en-US" b="1" dirty="0" smtClean="0"/>
              <a:t>D</a:t>
            </a:r>
            <a:r>
              <a:rPr lang="en-US" dirty="0" smtClean="0"/>
              <a:t>ata </a:t>
            </a:r>
            <a:r>
              <a:rPr lang="en-US" b="1" dirty="0" smtClean="0"/>
              <a:t>I</a:t>
            </a:r>
            <a:r>
              <a:rPr lang="en-US" dirty="0" smtClean="0"/>
              <a:t>nputs</a:t>
            </a:r>
            <a:endParaRPr lang="en-US" dirty="0"/>
          </a:p>
        </p:txBody>
      </p:sp>
    </p:spTree>
    <p:extLst>
      <p:ext uri="{BB962C8B-B14F-4D97-AF65-F5344CB8AC3E}">
        <p14:creationId xmlns:p14="http://schemas.microsoft.com/office/powerpoint/2010/main" val="3630669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956" y="4479859"/>
            <a:ext cx="5634604" cy="1325563"/>
          </a:xfrm>
        </p:spPr>
        <p:txBody>
          <a:bodyPr/>
          <a:lstStyle/>
          <a:p>
            <a:r>
              <a:rPr lang="en-US" dirty="0" smtClean="0"/>
              <a:t>The Listening Machine</a:t>
            </a:r>
            <a:endParaRPr lang="en-US" dirty="0"/>
          </a:p>
        </p:txBody>
      </p:sp>
      <p:pic>
        <p:nvPicPr>
          <p:cNvPr id="3074" name="Picture 2" descr="http://www.thelisteningmachine.org/images/about/flow-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768" y="562330"/>
            <a:ext cx="4167946" cy="56222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40768" y="6175590"/>
            <a:ext cx="3026662" cy="276999"/>
          </a:xfrm>
          <a:prstGeom prst="rect">
            <a:avLst/>
          </a:prstGeom>
          <a:noFill/>
        </p:spPr>
        <p:txBody>
          <a:bodyPr wrap="none" rtlCol="0">
            <a:spAutoFit/>
          </a:bodyPr>
          <a:lstStyle/>
          <a:p>
            <a:r>
              <a:rPr lang="en-US" sz="1200" dirty="0"/>
              <a:t>s</a:t>
            </a:r>
            <a:r>
              <a:rPr lang="en-US" sz="1200" dirty="0" smtClean="0"/>
              <a:t>ource: https://www.thelisteningmachine.org</a:t>
            </a:r>
            <a:endParaRPr lang="en-US" sz="1200" dirty="0"/>
          </a:p>
        </p:txBody>
      </p:sp>
    </p:spTree>
    <p:extLst>
      <p:ext uri="{BB962C8B-B14F-4D97-AF65-F5344CB8AC3E}">
        <p14:creationId xmlns:p14="http://schemas.microsoft.com/office/powerpoint/2010/main" val="4242832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0212"/>
            <a:ext cx="10515600" cy="1325563"/>
          </a:xfrm>
        </p:spPr>
        <p:txBody>
          <a:bodyPr/>
          <a:lstStyle/>
          <a:p>
            <a:pPr algn="ctr"/>
            <a:r>
              <a:rPr lang="en-US" dirty="0" smtClean="0"/>
              <a:t>Data, not language</a:t>
            </a:r>
            <a:endParaRPr lang="en-US" dirty="0"/>
          </a:p>
        </p:txBody>
      </p:sp>
    </p:spTree>
    <p:extLst>
      <p:ext uri="{BB962C8B-B14F-4D97-AF65-F5344CB8AC3E}">
        <p14:creationId xmlns:p14="http://schemas.microsoft.com/office/powerpoint/2010/main" val="890423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should:</a:t>
            </a:r>
            <a:endParaRPr lang="en-US" dirty="0"/>
          </a:p>
        </p:txBody>
      </p:sp>
      <p:sp>
        <p:nvSpPr>
          <p:cNvPr id="3" name="Content Placeholder 2"/>
          <p:cNvSpPr>
            <a:spLocks noGrp="1"/>
          </p:cNvSpPr>
          <p:nvPr>
            <p:ph idx="1"/>
          </p:nvPr>
        </p:nvSpPr>
        <p:spPr/>
        <p:txBody>
          <a:bodyPr/>
          <a:lstStyle/>
          <a:p>
            <a:r>
              <a:rPr lang="en-US" dirty="0" smtClean="0"/>
              <a:t>Sound natural</a:t>
            </a:r>
          </a:p>
          <a:p>
            <a:r>
              <a:rPr lang="en-US" dirty="0" smtClean="0"/>
              <a:t>Encode </a:t>
            </a:r>
            <a:r>
              <a:rPr lang="en-US" dirty="0" err="1" smtClean="0"/>
              <a:t>losslessly</a:t>
            </a:r>
            <a:endParaRPr lang="en-US" dirty="0" smtClean="0"/>
          </a:p>
          <a:p>
            <a:r>
              <a:rPr lang="en-US" dirty="0" smtClean="0"/>
              <a:t>Handle any input</a:t>
            </a:r>
          </a:p>
        </p:txBody>
      </p:sp>
    </p:spTree>
    <p:extLst>
      <p:ext uri="{BB962C8B-B14F-4D97-AF65-F5344CB8AC3E}">
        <p14:creationId xmlns:p14="http://schemas.microsoft.com/office/powerpoint/2010/main" val="45887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2435086" y="705678"/>
            <a:ext cx="7033524" cy="5585791"/>
            <a:chOff x="1639955" y="695739"/>
            <a:chExt cx="7033524" cy="5585791"/>
          </a:xfrm>
        </p:grpSpPr>
        <p:sp>
          <p:nvSpPr>
            <p:cNvPr id="4" name="Oval 3"/>
            <p:cNvSpPr/>
            <p:nvPr/>
          </p:nvSpPr>
          <p:spPr>
            <a:xfrm>
              <a:off x="2028236" y="2835381"/>
              <a:ext cx="1284899" cy="128489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r>
                <a:rPr lang="en-US" dirty="0" smtClean="0">
                  <a:solidFill>
                    <a:schemeClr val="bg1"/>
                  </a:solidFill>
                </a:rPr>
                <a:t>it feeder</a:t>
              </a:r>
              <a:endParaRPr lang="en-US" dirty="0">
                <a:solidFill>
                  <a:schemeClr val="bg1"/>
                </a:solidFill>
              </a:endParaRPr>
            </a:p>
          </p:txBody>
        </p:sp>
        <p:sp>
          <p:nvSpPr>
            <p:cNvPr id="5" name="Oval 4"/>
            <p:cNvSpPr/>
            <p:nvPr/>
          </p:nvSpPr>
          <p:spPr>
            <a:xfrm>
              <a:off x="3866153" y="835069"/>
              <a:ext cx="1624683" cy="16246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composer</a:t>
              </a:r>
              <a:endParaRPr lang="en-US" dirty="0">
                <a:solidFill>
                  <a:schemeClr val="bg1"/>
                </a:solidFill>
              </a:endParaRPr>
            </a:p>
          </p:txBody>
        </p:sp>
        <p:sp>
          <p:nvSpPr>
            <p:cNvPr id="6" name="Oval 5"/>
            <p:cNvSpPr/>
            <p:nvPr/>
          </p:nvSpPr>
          <p:spPr>
            <a:xfrm>
              <a:off x="7009650" y="826769"/>
              <a:ext cx="1624683" cy="16246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isobar</a:t>
              </a:r>
            </a:p>
          </p:txBody>
        </p:sp>
        <p:sp>
          <p:nvSpPr>
            <p:cNvPr id="7" name="Oval 6"/>
            <p:cNvSpPr/>
            <p:nvPr/>
          </p:nvSpPr>
          <p:spPr>
            <a:xfrm>
              <a:off x="3866152" y="4506878"/>
              <a:ext cx="1624683" cy="16246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interface</a:t>
              </a:r>
              <a:endParaRPr lang="en-US" dirty="0">
                <a:solidFill>
                  <a:schemeClr val="bg1"/>
                </a:solidFill>
              </a:endParaRPr>
            </a:p>
          </p:txBody>
        </p:sp>
        <p:cxnSp>
          <p:nvCxnSpPr>
            <p:cNvPr id="9" name="Straight Arrow Connector 8"/>
            <p:cNvCxnSpPr>
              <a:stCxn id="7" idx="1"/>
              <a:endCxn id="4" idx="5"/>
            </p:cNvCxnSpPr>
            <p:nvPr/>
          </p:nvCxnSpPr>
          <p:spPr>
            <a:xfrm flipH="1" flipV="1">
              <a:off x="3124966" y="3932111"/>
              <a:ext cx="979115" cy="8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7"/>
              <a:endCxn id="5" idx="3"/>
            </p:cNvCxnSpPr>
            <p:nvPr/>
          </p:nvCxnSpPr>
          <p:spPr>
            <a:xfrm flipV="1">
              <a:off x="3124966" y="2221822"/>
              <a:ext cx="979116" cy="801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a:endCxn id="6" idx="2"/>
            </p:cNvCxnSpPr>
            <p:nvPr/>
          </p:nvCxnSpPr>
          <p:spPr>
            <a:xfrm flipV="1">
              <a:off x="5490836" y="1639110"/>
              <a:ext cx="1518814" cy="8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7" idx="7"/>
            </p:cNvCxnSpPr>
            <p:nvPr/>
          </p:nvCxnSpPr>
          <p:spPr>
            <a:xfrm flipH="1">
              <a:off x="5252906" y="2213522"/>
              <a:ext cx="1994673" cy="2531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639955" y="695739"/>
              <a:ext cx="4582804" cy="5585791"/>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MEDI</a:t>
              </a:r>
              <a:endParaRPr lang="en-US" dirty="0"/>
            </a:p>
          </p:txBody>
        </p:sp>
        <p:sp>
          <p:nvSpPr>
            <p:cNvPr id="32" name="Oval 31"/>
            <p:cNvSpPr/>
            <p:nvPr/>
          </p:nvSpPr>
          <p:spPr>
            <a:xfrm>
              <a:off x="7087942" y="4526451"/>
              <a:ext cx="1585537" cy="15855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command line</a:t>
              </a:r>
            </a:p>
          </p:txBody>
        </p:sp>
        <p:sp>
          <p:nvSpPr>
            <p:cNvPr id="42" name="Oval 41"/>
            <p:cNvSpPr/>
            <p:nvPr/>
          </p:nvSpPr>
          <p:spPr>
            <a:xfrm>
              <a:off x="7048796" y="2702985"/>
              <a:ext cx="1585537" cy="15855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MIDI device</a:t>
              </a:r>
            </a:p>
          </p:txBody>
        </p:sp>
        <p:cxnSp>
          <p:nvCxnSpPr>
            <p:cNvPr id="44" name="Straight Arrow Connector 43"/>
            <p:cNvCxnSpPr>
              <a:stCxn id="32" idx="2"/>
              <a:endCxn id="7" idx="6"/>
            </p:cNvCxnSpPr>
            <p:nvPr/>
          </p:nvCxnSpPr>
          <p:spPr>
            <a:xfrm flipH="1" flipV="1">
              <a:off x="5490835" y="5319219"/>
              <a:ext cx="159710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 idx="7"/>
              <a:endCxn id="42" idx="2"/>
            </p:cNvCxnSpPr>
            <p:nvPr/>
          </p:nvCxnSpPr>
          <p:spPr>
            <a:xfrm flipV="1">
              <a:off x="5252906" y="3495754"/>
              <a:ext cx="1795890" cy="12490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7512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Bit Feeder</a:t>
            </a:r>
            <a:endParaRPr lang="en-US" dirty="0"/>
          </a:p>
        </p:txBody>
      </p:sp>
      <p:sp>
        <p:nvSpPr>
          <p:cNvPr id="3" name="TextBox 2"/>
          <p:cNvSpPr txBox="1"/>
          <p:nvPr/>
        </p:nvSpPr>
        <p:spPr>
          <a:xfrm>
            <a:off x="5126823" y="1690688"/>
            <a:ext cx="1938352" cy="830997"/>
          </a:xfrm>
          <a:prstGeom prst="rect">
            <a:avLst/>
          </a:prstGeom>
          <a:noFill/>
        </p:spPr>
        <p:txBody>
          <a:bodyPr wrap="none" rtlCol="0">
            <a:spAutoFit/>
          </a:bodyPr>
          <a:lstStyle/>
          <a:p>
            <a:pPr algn="ctr"/>
            <a:r>
              <a:rPr lang="en-US" sz="4800" dirty="0" smtClean="0"/>
              <a:t>“hello”</a:t>
            </a:r>
            <a:endParaRPr lang="en-US" sz="4800" dirty="0"/>
          </a:p>
        </p:txBody>
      </p:sp>
      <p:sp>
        <p:nvSpPr>
          <p:cNvPr id="4" name="TextBox 3"/>
          <p:cNvSpPr txBox="1"/>
          <p:nvPr/>
        </p:nvSpPr>
        <p:spPr>
          <a:xfrm>
            <a:off x="3396381" y="3462528"/>
            <a:ext cx="5399235" cy="830997"/>
          </a:xfrm>
          <a:prstGeom prst="rect">
            <a:avLst/>
          </a:prstGeom>
          <a:noFill/>
        </p:spPr>
        <p:txBody>
          <a:bodyPr wrap="none" rtlCol="0">
            <a:spAutoFit/>
          </a:bodyPr>
          <a:lstStyle/>
          <a:p>
            <a:pPr algn="r"/>
            <a:r>
              <a:rPr lang="en-US" sz="4800" dirty="0" smtClean="0"/>
              <a:t>0110100001100101</a:t>
            </a:r>
            <a:r>
              <a:rPr lang="en-US" sz="2400" dirty="0" smtClean="0"/>
              <a:t>…</a:t>
            </a:r>
            <a:endParaRPr lang="en-US" sz="2400" dirty="0"/>
          </a:p>
        </p:txBody>
      </p:sp>
      <p:cxnSp>
        <p:nvCxnSpPr>
          <p:cNvPr id="6" name="Straight Arrow Connector 5"/>
          <p:cNvCxnSpPr>
            <a:stCxn id="3" idx="2"/>
            <a:endCxn id="4" idx="0"/>
          </p:cNvCxnSpPr>
          <p:nvPr/>
        </p:nvCxnSpPr>
        <p:spPr>
          <a:xfrm>
            <a:off x="6095999" y="2521685"/>
            <a:ext cx="0" cy="9408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694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96381" y="3462528"/>
            <a:ext cx="5399235" cy="830997"/>
          </a:xfrm>
          <a:prstGeom prst="rect">
            <a:avLst/>
          </a:prstGeom>
          <a:noFill/>
        </p:spPr>
        <p:txBody>
          <a:bodyPr wrap="none" rtlCol="0">
            <a:spAutoFit/>
          </a:bodyPr>
          <a:lstStyle/>
          <a:p>
            <a:pPr algn="r"/>
            <a:r>
              <a:rPr lang="en-US" sz="4800" b="1" dirty="0" smtClean="0"/>
              <a:t>0</a:t>
            </a:r>
            <a:r>
              <a:rPr lang="en-US" sz="4800" dirty="0" smtClean="0"/>
              <a:t>110100001100101</a:t>
            </a:r>
            <a:r>
              <a:rPr lang="en-US" sz="2400" dirty="0" smtClean="0"/>
              <a:t>…</a:t>
            </a:r>
            <a:endParaRPr lang="en-US" sz="2400" dirty="0"/>
          </a:p>
        </p:txBody>
      </p:sp>
      <p:sp>
        <p:nvSpPr>
          <p:cNvPr id="7" name="TextBox 6"/>
          <p:cNvSpPr txBox="1"/>
          <p:nvPr/>
        </p:nvSpPr>
        <p:spPr>
          <a:xfrm>
            <a:off x="4482639" y="4916955"/>
            <a:ext cx="3226717" cy="830997"/>
          </a:xfrm>
          <a:prstGeom prst="rect">
            <a:avLst/>
          </a:prstGeom>
          <a:noFill/>
        </p:spPr>
        <p:txBody>
          <a:bodyPr wrap="none" rtlCol="0">
            <a:spAutoFit/>
          </a:bodyPr>
          <a:lstStyle/>
          <a:p>
            <a:r>
              <a:rPr lang="en-US" sz="4800" dirty="0" err="1"/>
              <a:t>g</a:t>
            </a:r>
            <a:r>
              <a:rPr lang="en-US" sz="4800" dirty="0" err="1" smtClean="0"/>
              <a:t>et_bit</a:t>
            </a:r>
            <a:r>
              <a:rPr lang="en-US" sz="4800" dirty="0" smtClean="0"/>
              <a:t>() = 0</a:t>
            </a:r>
            <a:endParaRPr lang="en-US" sz="2400" dirty="0"/>
          </a:p>
        </p:txBody>
      </p:sp>
      <p:sp>
        <p:nvSpPr>
          <p:cNvPr id="5" name="Title 4"/>
          <p:cNvSpPr>
            <a:spLocks noGrp="1"/>
          </p:cNvSpPr>
          <p:nvPr>
            <p:ph type="title"/>
          </p:nvPr>
        </p:nvSpPr>
        <p:spPr/>
        <p:txBody>
          <a:bodyPr/>
          <a:lstStyle/>
          <a:p>
            <a:pPr algn="ctr"/>
            <a:r>
              <a:rPr lang="en-US" dirty="0" smtClean="0"/>
              <a:t>Bit Feeder</a:t>
            </a:r>
            <a:endParaRPr lang="en-US" dirty="0"/>
          </a:p>
        </p:txBody>
      </p:sp>
    </p:spTree>
    <p:extLst>
      <p:ext uri="{BB962C8B-B14F-4D97-AF65-F5344CB8AC3E}">
        <p14:creationId xmlns:p14="http://schemas.microsoft.com/office/powerpoint/2010/main" val="3735423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08967" y="3462528"/>
            <a:ext cx="5086649" cy="830997"/>
          </a:xfrm>
          <a:prstGeom prst="rect">
            <a:avLst/>
          </a:prstGeom>
          <a:noFill/>
        </p:spPr>
        <p:txBody>
          <a:bodyPr wrap="none" rtlCol="0">
            <a:spAutoFit/>
          </a:bodyPr>
          <a:lstStyle/>
          <a:p>
            <a:pPr algn="r"/>
            <a:r>
              <a:rPr lang="en-US" sz="4800" b="1" dirty="0" smtClean="0"/>
              <a:t>1</a:t>
            </a:r>
            <a:r>
              <a:rPr lang="en-US" sz="4800" dirty="0" smtClean="0"/>
              <a:t>10100001100101</a:t>
            </a:r>
            <a:r>
              <a:rPr lang="en-US" sz="2400" dirty="0" smtClean="0"/>
              <a:t>…</a:t>
            </a:r>
            <a:endParaRPr lang="en-US" sz="2400" dirty="0"/>
          </a:p>
        </p:txBody>
      </p:sp>
      <p:sp>
        <p:nvSpPr>
          <p:cNvPr id="7" name="TextBox 6"/>
          <p:cNvSpPr txBox="1"/>
          <p:nvPr/>
        </p:nvSpPr>
        <p:spPr>
          <a:xfrm>
            <a:off x="4482639" y="4916955"/>
            <a:ext cx="3226717" cy="830997"/>
          </a:xfrm>
          <a:prstGeom prst="rect">
            <a:avLst/>
          </a:prstGeom>
          <a:noFill/>
        </p:spPr>
        <p:txBody>
          <a:bodyPr wrap="none" rtlCol="0">
            <a:spAutoFit/>
          </a:bodyPr>
          <a:lstStyle/>
          <a:p>
            <a:r>
              <a:rPr lang="en-US" sz="4800" dirty="0" err="1"/>
              <a:t>g</a:t>
            </a:r>
            <a:r>
              <a:rPr lang="en-US" sz="4800" dirty="0" err="1" smtClean="0"/>
              <a:t>et_bit</a:t>
            </a:r>
            <a:r>
              <a:rPr lang="en-US" sz="4800" dirty="0" smtClean="0"/>
              <a:t>() = 1</a:t>
            </a:r>
            <a:endParaRPr lang="en-US" sz="2400" dirty="0"/>
          </a:p>
        </p:txBody>
      </p:sp>
      <p:sp>
        <p:nvSpPr>
          <p:cNvPr id="5" name="Title 4"/>
          <p:cNvSpPr>
            <a:spLocks noGrp="1"/>
          </p:cNvSpPr>
          <p:nvPr>
            <p:ph type="title"/>
          </p:nvPr>
        </p:nvSpPr>
        <p:spPr/>
        <p:txBody>
          <a:bodyPr/>
          <a:lstStyle/>
          <a:p>
            <a:pPr algn="ctr"/>
            <a:r>
              <a:rPr lang="en-US" dirty="0" smtClean="0"/>
              <a:t>Bit Feeder</a:t>
            </a:r>
            <a:endParaRPr lang="en-US" dirty="0"/>
          </a:p>
        </p:txBody>
      </p:sp>
    </p:spTree>
    <p:extLst>
      <p:ext uri="{BB962C8B-B14F-4D97-AF65-F5344CB8AC3E}">
        <p14:creationId xmlns:p14="http://schemas.microsoft.com/office/powerpoint/2010/main" val="539548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21553" y="3462528"/>
            <a:ext cx="4774063" cy="830997"/>
          </a:xfrm>
          <a:prstGeom prst="rect">
            <a:avLst/>
          </a:prstGeom>
          <a:noFill/>
        </p:spPr>
        <p:txBody>
          <a:bodyPr wrap="none" rtlCol="0">
            <a:spAutoFit/>
          </a:bodyPr>
          <a:lstStyle/>
          <a:p>
            <a:pPr algn="r"/>
            <a:r>
              <a:rPr lang="en-US" sz="4800" b="1" dirty="0" smtClean="0"/>
              <a:t>1</a:t>
            </a:r>
            <a:r>
              <a:rPr lang="en-US" sz="4800" dirty="0" smtClean="0"/>
              <a:t>0100001100101</a:t>
            </a:r>
            <a:r>
              <a:rPr lang="en-US" sz="2400" dirty="0" smtClean="0"/>
              <a:t>…</a:t>
            </a:r>
            <a:endParaRPr lang="en-US" sz="2400" dirty="0"/>
          </a:p>
        </p:txBody>
      </p:sp>
      <p:sp>
        <p:nvSpPr>
          <p:cNvPr id="7" name="TextBox 6"/>
          <p:cNvSpPr txBox="1"/>
          <p:nvPr/>
        </p:nvSpPr>
        <p:spPr>
          <a:xfrm>
            <a:off x="4482639" y="4916955"/>
            <a:ext cx="3226717" cy="830997"/>
          </a:xfrm>
          <a:prstGeom prst="rect">
            <a:avLst/>
          </a:prstGeom>
          <a:noFill/>
        </p:spPr>
        <p:txBody>
          <a:bodyPr wrap="none" rtlCol="0">
            <a:spAutoFit/>
          </a:bodyPr>
          <a:lstStyle/>
          <a:p>
            <a:r>
              <a:rPr lang="en-US" sz="4800" dirty="0" err="1"/>
              <a:t>g</a:t>
            </a:r>
            <a:r>
              <a:rPr lang="en-US" sz="4800" dirty="0" err="1" smtClean="0"/>
              <a:t>et_bit</a:t>
            </a:r>
            <a:r>
              <a:rPr lang="en-US" sz="4800" dirty="0" smtClean="0"/>
              <a:t>() = 1</a:t>
            </a:r>
            <a:endParaRPr lang="en-US" sz="2400" dirty="0"/>
          </a:p>
        </p:txBody>
      </p:sp>
      <p:sp>
        <p:nvSpPr>
          <p:cNvPr id="5" name="Title 4"/>
          <p:cNvSpPr>
            <a:spLocks noGrp="1"/>
          </p:cNvSpPr>
          <p:nvPr>
            <p:ph type="title"/>
          </p:nvPr>
        </p:nvSpPr>
        <p:spPr/>
        <p:txBody>
          <a:bodyPr/>
          <a:lstStyle/>
          <a:p>
            <a:pPr algn="ctr"/>
            <a:r>
              <a:rPr lang="en-US" dirty="0" smtClean="0"/>
              <a:t>Bit Feeder</a:t>
            </a:r>
            <a:endParaRPr lang="en-US" dirty="0"/>
          </a:p>
        </p:txBody>
      </p:sp>
    </p:spTree>
    <p:extLst>
      <p:ext uri="{BB962C8B-B14F-4D97-AF65-F5344CB8AC3E}">
        <p14:creationId xmlns:p14="http://schemas.microsoft.com/office/powerpoint/2010/main" val="3549959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Composer</a:t>
            </a:r>
            <a:endParaRPr lang="en-US" dirty="0"/>
          </a:p>
        </p:txBody>
      </p:sp>
      <p:sp>
        <p:nvSpPr>
          <p:cNvPr id="4" name="TextBox 3"/>
          <p:cNvSpPr txBox="1"/>
          <p:nvPr/>
        </p:nvSpPr>
        <p:spPr>
          <a:xfrm>
            <a:off x="3396381" y="3462528"/>
            <a:ext cx="5399235" cy="830997"/>
          </a:xfrm>
          <a:prstGeom prst="rect">
            <a:avLst/>
          </a:prstGeom>
          <a:noFill/>
        </p:spPr>
        <p:txBody>
          <a:bodyPr wrap="none" rtlCol="0">
            <a:spAutoFit/>
          </a:bodyPr>
          <a:lstStyle/>
          <a:p>
            <a:pPr algn="r"/>
            <a:r>
              <a:rPr lang="en-US" sz="4800" dirty="0" smtClean="0"/>
              <a:t>0110100001100101</a:t>
            </a:r>
            <a:r>
              <a:rPr lang="en-US" sz="2400" dirty="0" smtClean="0"/>
              <a:t>…</a:t>
            </a:r>
            <a:endParaRPr lang="en-US" sz="2400" dirty="0"/>
          </a:p>
        </p:txBody>
      </p:sp>
      <p:sp>
        <p:nvSpPr>
          <p:cNvPr id="7" name="Left Brace 6"/>
          <p:cNvSpPr/>
          <p:nvPr/>
        </p:nvSpPr>
        <p:spPr>
          <a:xfrm rot="16200000">
            <a:off x="3743080" y="3954602"/>
            <a:ext cx="432530" cy="82214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449846" y="4730211"/>
            <a:ext cx="1018997" cy="584775"/>
          </a:xfrm>
          <a:prstGeom prst="rect">
            <a:avLst/>
          </a:prstGeom>
          <a:noFill/>
        </p:spPr>
        <p:txBody>
          <a:bodyPr wrap="none" rtlCol="0">
            <a:spAutoFit/>
          </a:bodyPr>
          <a:lstStyle/>
          <a:p>
            <a:pPr algn="ctr"/>
            <a:r>
              <a:rPr lang="en-US" sz="3200" dirty="0" smtClean="0"/>
              <a:t>tonic</a:t>
            </a:r>
          </a:p>
        </p:txBody>
      </p:sp>
    </p:spTree>
    <p:extLst>
      <p:ext uri="{BB962C8B-B14F-4D97-AF65-F5344CB8AC3E}">
        <p14:creationId xmlns:p14="http://schemas.microsoft.com/office/powerpoint/2010/main" val="1194309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Composer</a:t>
            </a:r>
            <a:endParaRPr lang="en-US" dirty="0"/>
          </a:p>
        </p:txBody>
      </p:sp>
      <p:sp>
        <p:nvSpPr>
          <p:cNvPr id="4" name="TextBox 3"/>
          <p:cNvSpPr txBox="1"/>
          <p:nvPr/>
        </p:nvSpPr>
        <p:spPr>
          <a:xfrm>
            <a:off x="4334138" y="3462528"/>
            <a:ext cx="4461478" cy="830997"/>
          </a:xfrm>
          <a:prstGeom prst="rect">
            <a:avLst/>
          </a:prstGeom>
          <a:noFill/>
        </p:spPr>
        <p:txBody>
          <a:bodyPr wrap="none" rtlCol="0">
            <a:spAutoFit/>
          </a:bodyPr>
          <a:lstStyle/>
          <a:p>
            <a:pPr algn="r"/>
            <a:r>
              <a:rPr lang="en-US" sz="4800" dirty="0" smtClean="0"/>
              <a:t>0100001100101</a:t>
            </a:r>
            <a:r>
              <a:rPr lang="en-US" sz="2400" dirty="0" smtClean="0"/>
              <a:t>…</a:t>
            </a:r>
            <a:endParaRPr lang="en-US" sz="2400" dirty="0"/>
          </a:p>
        </p:txBody>
      </p:sp>
      <p:sp>
        <p:nvSpPr>
          <p:cNvPr id="7" name="Left Brace 6"/>
          <p:cNvSpPr/>
          <p:nvPr/>
        </p:nvSpPr>
        <p:spPr>
          <a:xfrm rot="16200000">
            <a:off x="4870687" y="3747565"/>
            <a:ext cx="432530" cy="123621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557578" y="4730211"/>
            <a:ext cx="1010020" cy="584775"/>
          </a:xfrm>
          <a:prstGeom prst="rect">
            <a:avLst/>
          </a:prstGeom>
          <a:noFill/>
        </p:spPr>
        <p:txBody>
          <a:bodyPr wrap="none" rtlCol="0">
            <a:spAutoFit/>
          </a:bodyPr>
          <a:lstStyle/>
          <a:p>
            <a:pPr algn="ctr"/>
            <a:r>
              <a:rPr lang="en-US" sz="3200" dirty="0" smtClean="0"/>
              <a:t>scale</a:t>
            </a:r>
          </a:p>
        </p:txBody>
      </p:sp>
    </p:spTree>
    <p:extLst>
      <p:ext uri="{BB962C8B-B14F-4D97-AF65-F5344CB8AC3E}">
        <p14:creationId xmlns:p14="http://schemas.microsoft.com/office/powerpoint/2010/main" val="332546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Algorithmic Composition</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1405" y="2340928"/>
            <a:ext cx="4429190" cy="3321892"/>
          </a:xfrm>
          <a:prstGeom prst="rect">
            <a:avLst/>
          </a:prstGeom>
        </p:spPr>
      </p:pic>
    </p:spTree>
    <p:extLst>
      <p:ext uri="{BB962C8B-B14F-4D97-AF65-F5344CB8AC3E}">
        <p14:creationId xmlns:p14="http://schemas.microsoft.com/office/powerpoint/2010/main" val="2713060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96381" y="1603910"/>
            <a:ext cx="5399235" cy="830997"/>
          </a:xfrm>
          <a:prstGeom prst="rect">
            <a:avLst/>
          </a:prstGeom>
          <a:noFill/>
        </p:spPr>
        <p:txBody>
          <a:bodyPr wrap="none" rtlCol="0">
            <a:spAutoFit/>
          </a:bodyPr>
          <a:lstStyle/>
          <a:p>
            <a:r>
              <a:rPr lang="en-US" sz="4800" dirty="0" smtClean="0"/>
              <a:t>0110100001100101</a:t>
            </a:r>
            <a:r>
              <a:rPr lang="en-US" sz="2400" dirty="0" smtClean="0"/>
              <a:t>…</a:t>
            </a:r>
            <a:endParaRPr lang="en-US" sz="2400" dirty="0"/>
          </a:p>
        </p:txBody>
      </p:sp>
    </p:spTree>
    <p:extLst>
      <p:ext uri="{BB962C8B-B14F-4D97-AF65-F5344CB8AC3E}">
        <p14:creationId xmlns:p14="http://schemas.microsoft.com/office/powerpoint/2010/main" val="3427159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Tree>
    <p:extLst>
      <p:ext uri="{BB962C8B-B14F-4D97-AF65-F5344CB8AC3E}">
        <p14:creationId xmlns:p14="http://schemas.microsoft.com/office/powerpoint/2010/main" val="716982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4196809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Tree>
    <p:extLst>
      <p:ext uri="{BB962C8B-B14F-4D97-AF65-F5344CB8AC3E}">
        <p14:creationId xmlns:p14="http://schemas.microsoft.com/office/powerpoint/2010/main" val="1938405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a:t>
            </a:r>
            <a:endParaRPr lang="en-US" dirty="0"/>
          </a:p>
        </p:txBody>
      </p:sp>
    </p:spTree>
    <p:extLst>
      <p:ext uri="{BB962C8B-B14F-4D97-AF65-F5344CB8AC3E}">
        <p14:creationId xmlns:p14="http://schemas.microsoft.com/office/powerpoint/2010/main" val="1367605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pPr marL="0" indent="0">
              <a:buNone/>
            </a:pPr>
            <a:r>
              <a:rPr lang="en-US" dirty="0" smtClean="0"/>
              <a:t>“Supposing</a:t>
            </a:r>
            <a:r>
              <a:rPr lang="en-US" dirty="0"/>
              <a:t>, for instance, that the fundamental relations of pitched sound in the signs of harmony and of musical composition were susceptible of such expression and adaptations, the engine might compose elaborate and scientific pieces of music of any degree of complexity or </a:t>
            </a:r>
            <a:r>
              <a:rPr lang="en-US" dirty="0" smtClean="0"/>
              <a:t>extent.”</a:t>
            </a:r>
          </a:p>
          <a:p>
            <a:pPr marL="0" indent="0" algn="r">
              <a:buNone/>
            </a:pPr>
            <a:r>
              <a:rPr lang="en-US" sz="4000" dirty="0" smtClean="0"/>
              <a:t>Ada Lovelace</a:t>
            </a:r>
          </a:p>
          <a:p>
            <a:pPr marL="0" indent="0" algn="r">
              <a:buNone/>
            </a:pPr>
            <a:r>
              <a:rPr lang="en-US" sz="1200" dirty="0" smtClean="0"/>
              <a:t>Source: </a:t>
            </a:r>
            <a:r>
              <a:rPr lang="en-US" sz="1200" dirty="0" err="1" smtClean="0"/>
              <a:t>Alpern</a:t>
            </a:r>
            <a:r>
              <a:rPr lang="en-US" sz="1200" dirty="0"/>
              <a:t>, </a:t>
            </a:r>
            <a:r>
              <a:rPr lang="en-US" sz="1200" dirty="0" smtClean="0"/>
              <a:t>A.: </a:t>
            </a:r>
            <a:r>
              <a:rPr lang="en-US" sz="1200" dirty="0"/>
              <a:t>Techniques for algorithmic composition of music. </a:t>
            </a:r>
            <a:r>
              <a:rPr lang="en-US" sz="1200" dirty="0" smtClean="0"/>
              <a:t>Hampshire College (1995)</a:t>
            </a:r>
            <a:endParaRPr lang="en-US" sz="1200" dirty="0"/>
          </a:p>
        </p:txBody>
      </p:sp>
    </p:spTree>
    <p:extLst>
      <p:ext uri="{BB962C8B-B14F-4D97-AF65-F5344CB8AC3E}">
        <p14:creationId xmlns:p14="http://schemas.microsoft.com/office/powerpoint/2010/main" val="883838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4431" y="3171065"/>
            <a:ext cx="2515015" cy="417443"/>
          </a:xfrm>
        </p:spPr>
        <p:txBody>
          <a:bodyPr>
            <a:normAutofit fontScale="90000"/>
          </a:bodyPr>
          <a:lstStyle/>
          <a:p>
            <a:pPr algn="ctr"/>
            <a:r>
              <a:rPr lang="en-US" dirty="0" err="1" smtClean="0"/>
              <a:t>Illiac</a:t>
            </a:r>
            <a:r>
              <a:rPr lang="en-US" dirty="0" smtClean="0"/>
              <a:t> Suite</a:t>
            </a:r>
            <a:endParaRPr lang="en-US" dirty="0"/>
          </a:p>
        </p:txBody>
      </p:sp>
      <p:pic>
        <p:nvPicPr>
          <p:cNvPr id="7" name="Content Placeholder 6"/>
          <p:cNvPicPr>
            <a:picLocks noGrp="1" noChangeAspect="1"/>
          </p:cNvPicPr>
          <p:nvPr>
            <p:ph idx="1"/>
          </p:nvPr>
        </p:nvPicPr>
        <p:blipFill>
          <a:blip r:embed="rId3"/>
          <a:stretch>
            <a:fillRect/>
          </a:stretch>
        </p:blipFill>
        <p:spPr>
          <a:xfrm>
            <a:off x="6091443" y="1965325"/>
            <a:ext cx="2857500" cy="2828925"/>
          </a:xfrm>
          <a:prstGeom prst="rect">
            <a:avLst/>
          </a:prstGeom>
        </p:spPr>
      </p:pic>
      <p:sp>
        <p:nvSpPr>
          <p:cNvPr id="8" name="AutoShape 2" descr="https://lydiaswada.files.wordpress.com/2014/02/hiller2.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21811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Markov Chains</a:t>
            </a:r>
            <a:endParaRPr lang="en-US" dirty="0"/>
          </a:p>
        </p:txBody>
      </p:sp>
      <p:grpSp>
        <p:nvGrpSpPr>
          <p:cNvPr id="153" name="Group 152"/>
          <p:cNvGrpSpPr/>
          <p:nvPr/>
        </p:nvGrpSpPr>
        <p:grpSpPr>
          <a:xfrm>
            <a:off x="3456489" y="2296975"/>
            <a:ext cx="5279022" cy="3209303"/>
            <a:chOff x="2645148" y="1879532"/>
            <a:chExt cx="7078633" cy="4303350"/>
          </a:xfrm>
        </p:grpSpPr>
        <p:sp>
          <p:nvSpPr>
            <p:cNvPr id="3" name="Oval 2"/>
            <p:cNvSpPr/>
            <p:nvPr/>
          </p:nvSpPr>
          <p:spPr>
            <a:xfrm>
              <a:off x="2645148" y="4314326"/>
              <a:ext cx="1868556" cy="18685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US" dirty="0">
                <a:solidFill>
                  <a:schemeClr val="bg1"/>
                </a:solidFill>
              </a:endParaRPr>
            </a:p>
          </p:txBody>
        </p:sp>
        <p:sp>
          <p:nvSpPr>
            <p:cNvPr id="4" name="Oval 3"/>
            <p:cNvSpPr/>
            <p:nvPr/>
          </p:nvSpPr>
          <p:spPr>
            <a:xfrm>
              <a:off x="5232952" y="1879532"/>
              <a:ext cx="1868556" cy="18685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en-US" dirty="0">
                <a:solidFill>
                  <a:schemeClr val="bg1"/>
                </a:solidFill>
              </a:endParaRPr>
            </a:p>
          </p:txBody>
        </p:sp>
        <p:sp>
          <p:nvSpPr>
            <p:cNvPr id="5" name="Oval 4"/>
            <p:cNvSpPr/>
            <p:nvPr/>
          </p:nvSpPr>
          <p:spPr>
            <a:xfrm>
              <a:off x="7855225" y="4314326"/>
              <a:ext cx="1868556" cy="18685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en-US" dirty="0">
                <a:solidFill>
                  <a:schemeClr val="bg1"/>
                </a:solidFill>
              </a:endParaRPr>
            </a:p>
          </p:txBody>
        </p:sp>
        <p:cxnSp>
          <p:nvCxnSpPr>
            <p:cNvPr id="7" name="Straight Arrow Connector 6"/>
            <p:cNvCxnSpPr>
              <a:stCxn id="3" idx="0"/>
              <a:endCxn id="4" idx="2"/>
            </p:cNvCxnSpPr>
            <p:nvPr/>
          </p:nvCxnSpPr>
          <p:spPr>
            <a:xfrm flipV="1">
              <a:off x="3579426" y="2813810"/>
              <a:ext cx="1653526" cy="15005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a:endCxn id="3" idx="7"/>
            </p:cNvCxnSpPr>
            <p:nvPr/>
          </p:nvCxnSpPr>
          <p:spPr>
            <a:xfrm flipH="1">
              <a:off x="4240060" y="3474444"/>
              <a:ext cx="1266536" cy="1113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6"/>
              <a:endCxn id="5" idx="0"/>
            </p:cNvCxnSpPr>
            <p:nvPr/>
          </p:nvCxnSpPr>
          <p:spPr>
            <a:xfrm>
              <a:off x="7101508" y="2813810"/>
              <a:ext cx="1687995" cy="15005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1"/>
              <a:endCxn id="4" idx="5"/>
            </p:cNvCxnSpPr>
            <p:nvPr/>
          </p:nvCxnSpPr>
          <p:spPr>
            <a:xfrm flipH="1" flipV="1">
              <a:off x="6827864" y="3474444"/>
              <a:ext cx="1301005" cy="1113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5" idx="3"/>
              <a:endCxn id="3" idx="5"/>
            </p:cNvCxnSpPr>
            <p:nvPr/>
          </p:nvCxnSpPr>
          <p:spPr>
            <a:xfrm flipH="1">
              <a:off x="4240060" y="5909238"/>
              <a:ext cx="38888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3" idx="6"/>
              <a:endCxn id="5" idx="2"/>
            </p:cNvCxnSpPr>
            <p:nvPr/>
          </p:nvCxnSpPr>
          <p:spPr>
            <a:xfrm>
              <a:off x="4513704" y="5248604"/>
              <a:ext cx="33415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3" idx="3"/>
              <a:endCxn id="3" idx="2"/>
            </p:cNvCxnSpPr>
            <p:nvPr/>
          </p:nvCxnSpPr>
          <p:spPr>
            <a:xfrm rot="5400000" flipH="1">
              <a:off x="2451653" y="5442099"/>
              <a:ext cx="660634" cy="273644"/>
            </a:xfrm>
            <a:prstGeom prst="curvedConnector4">
              <a:avLst>
                <a:gd name="adj1" fmla="val -33899"/>
                <a:gd name="adj2" fmla="val 27071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5" idx="5"/>
              <a:endCxn id="5" idx="6"/>
            </p:cNvCxnSpPr>
            <p:nvPr/>
          </p:nvCxnSpPr>
          <p:spPr>
            <a:xfrm rot="5400000" flipH="1" flipV="1">
              <a:off x="9256642" y="5442099"/>
              <a:ext cx="660634" cy="273644"/>
            </a:xfrm>
            <a:prstGeom prst="curvedConnector4">
              <a:avLst>
                <a:gd name="adj1" fmla="val -39917"/>
                <a:gd name="adj2" fmla="val 31066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p:cNvCxnSpPr>
              <a:stCxn id="4" idx="1"/>
              <a:endCxn id="4" idx="0"/>
            </p:cNvCxnSpPr>
            <p:nvPr/>
          </p:nvCxnSpPr>
          <p:spPr>
            <a:xfrm rot="5400000" flipH="1" flipV="1">
              <a:off x="5700091" y="1686037"/>
              <a:ext cx="273644" cy="660634"/>
            </a:xfrm>
            <a:prstGeom prst="curvedConnector3">
              <a:avLst>
                <a:gd name="adj1" fmla="val 2125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955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553500" y="267658"/>
            <a:ext cx="6501587" cy="6501587"/>
          </a:xfrm>
          <a:prstGeom prst="rect">
            <a:avLst/>
          </a:prstGeom>
        </p:spPr>
      </p:pic>
      <p:sp>
        <p:nvSpPr>
          <p:cNvPr id="2" name="Title 1"/>
          <p:cNvSpPr>
            <a:spLocks noGrp="1"/>
          </p:cNvSpPr>
          <p:nvPr>
            <p:ph type="title"/>
          </p:nvPr>
        </p:nvSpPr>
        <p:spPr>
          <a:xfrm>
            <a:off x="2170043" y="2855669"/>
            <a:ext cx="10515600" cy="1325563"/>
          </a:xfrm>
        </p:spPr>
        <p:txBody>
          <a:bodyPr/>
          <a:lstStyle/>
          <a:p>
            <a:r>
              <a:rPr lang="en-US" dirty="0" smtClean="0"/>
              <a:t>L-Systems</a:t>
            </a:r>
            <a:endParaRPr lang="en-US" dirty="0"/>
          </a:p>
        </p:txBody>
      </p:sp>
    </p:spTree>
    <p:extLst>
      <p:ext uri="{BB962C8B-B14F-4D97-AF65-F5344CB8AC3E}">
        <p14:creationId xmlns:p14="http://schemas.microsoft.com/office/powerpoint/2010/main" val="4222339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844" y="937068"/>
            <a:ext cx="7111111" cy="3542857"/>
          </a:xfrm>
          <a:prstGeom prst="rect">
            <a:avLst/>
          </a:prstGeom>
        </p:spPr>
      </p:pic>
      <p:sp>
        <p:nvSpPr>
          <p:cNvPr id="2" name="Title 1"/>
          <p:cNvSpPr>
            <a:spLocks noGrp="1"/>
          </p:cNvSpPr>
          <p:nvPr>
            <p:ph type="title"/>
          </p:nvPr>
        </p:nvSpPr>
        <p:spPr>
          <a:xfrm>
            <a:off x="838200" y="4479925"/>
            <a:ext cx="10515600" cy="1325563"/>
          </a:xfrm>
        </p:spPr>
        <p:txBody>
          <a:bodyPr/>
          <a:lstStyle/>
          <a:p>
            <a:pPr algn="ctr"/>
            <a:r>
              <a:rPr lang="en-US" dirty="0" smtClean="0"/>
              <a:t>Neural Networks</a:t>
            </a:r>
            <a:endParaRPr lang="en-US" dirty="0"/>
          </a:p>
        </p:txBody>
      </p:sp>
    </p:spTree>
    <p:extLst>
      <p:ext uri="{BB962C8B-B14F-4D97-AF65-F5344CB8AC3E}">
        <p14:creationId xmlns:p14="http://schemas.microsoft.com/office/powerpoint/2010/main" val="4078618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67961" y="540025"/>
            <a:ext cx="1904999" cy="190499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1806" y="5069769"/>
            <a:ext cx="4177308" cy="1168598"/>
          </a:xfrm>
          <a:prstGeom prst="rect">
            <a:avLst/>
          </a:prstGeom>
        </p:spPr>
      </p:pic>
      <p:cxnSp>
        <p:nvCxnSpPr>
          <p:cNvPr id="8" name="Straight Arrow Connector 7"/>
          <p:cNvCxnSpPr>
            <a:stCxn id="4" idx="2"/>
            <a:endCxn id="6" idx="0"/>
          </p:cNvCxnSpPr>
          <p:nvPr/>
        </p:nvCxnSpPr>
        <p:spPr>
          <a:xfrm flipH="1">
            <a:off x="6220460" y="2445023"/>
            <a:ext cx="1" cy="26247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407882" y="2920333"/>
            <a:ext cx="1625158" cy="1625158"/>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30846" y="3159687"/>
            <a:ext cx="1106558" cy="1098300"/>
          </a:xfrm>
          <a:prstGeom prst="rect">
            <a:avLst/>
          </a:prstGeom>
        </p:spPr>
      </p:pic>
    </p:spTree>
    <p:extLst>
      <p:ext uri="{BB962C8B-B14F-4D97-AF65-F5344CB8AC3E}">
        <p14:creationId xmlns:p14="http://schemas.microsoft.com/office/powerpoint/2010/main" val="3232586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1171"/>
            <a:ext cx="10515600" cy="1573006"/>
          </a:xfrm>
        </p:spPr>
        <p:txBody>
          <a:bodyPr>
            <a:normAutofit/>
          </a:bodyPr>
          <a:lstStyle/>
          <a:p>
            <a:pPr algn="ctr"/>
            <a:r>
              <a:rPr lang="en-US" dirty="0" err="1" smtClean="0"/>
              <a:t>ChucK</a:t>
            </a:r>
            <a:endParaRPr lang="en-US" dirty="0"/>
          </a:p>
        </p:txBody>
      </p:sp>
      <p:sp>
        <p:nvSpPr>
          <p:cNvPr id="3" name="Title 1"/>
          <p:cNvSpPr txBox="1">
            <a:spLocks/>
          </p:cNvSpPr>
          <p:nvPr/>
        </p:nvSpPr>
        <p:spPr>
          <a:xfrm>
            <a:off x="838200" y="2584178"/>
            <a:ext cx="10515600" cy="1573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smtClean="0"/>
              <a:t>athenaCL</a:t>
            </a:r>
            <a:endParaRPr lang="en-US" dirty="0"/>
          </a:p>
        </p:txBody>
      </p:sp>
      <p:sp>
        <p:nvSpPr>
          <p:cNvPr id="4" name="Title 1"/>
          <p:cNvSpPr txBox="1">
            <a:spLocks/>
          </p:cNvSpPr>
          <p:nvPr/>
        </p:nvSpPr>
        <p:spPr>
          <a:xfrm>
            <a:off x="838200" y="4157184"/>
            <a:ext cx="10515600" cy="1573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isobar</a:t>
            </a:r>
            <a:endParaRPr lang="en-US" dirty="0"/>
          </a:p>
        </p:txBody>
      </p:sp>
    </p:spTree>
    <p:extLst>
      <p:ext uri="{BB962C8B-B14F-4D97-AF65-F5344CB8AC3E}">
        <p14:creationId xmlns:p14="http://schemas.microsoft.com/office/powerpoint/2010/main" val="295720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296</TotalTime>
  <Words>1326</Words>
  <Application>Microsoft Office PowerPoint</Application>
  <PresentationFormat>Widescreen</PresentationFormat>
  <Paragraphs>91</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MEDI</vt:lpstr>
      <vt:lpstr>Algorithmic Composition</vt:lpstr>
      <vt:lpstr>PowerPoint Presentation</vt:lpstr>
      <vt:lpstr>Illiac Suite</vt:lpstr>
      <vt:lpstr>Markov Chains</vt:lpstr>
      <vt:lpstr>L-Systems</vt:lpstr>
      <vt:lpstr>Neural Networks</vt:lpstr>
      <vt:lpstr>PowerPoint Presentation</vt:lpstr>
      <vt:lpstr>ChucK</vt:lpstr>
      <vt:lpstr>The Listening Machine</vt:lpstr>
      <vt:lpstr>Data, not language</vt:lpstr>
      <vt:lpstr>It should:</vt:lpstr>
      <vt:lpstr>PowerPoint Presentation</vt:lpstr>
      <vt:lpstr>Bit Feeder</vt:lpstr>
      <vt:lpstr>Bit Feeder</vt:lpstr>
      <vt:lpstr>Bit Feeder</vt:lpstr>
      <vt:lpstr>Bit Feeder</vt:lpstr>
      <vt:lpstr>Composer</vt:lpstr>
      <vt:lpstr>Composer</vt:lpstr>
      <vt:lpstr>PowerPoint Presentation</vt:lpstr>
      <vt:lpstr>Interface</vt:lpstr>
      <vt:lpstr>Example</vt:lpstr>
      <vt:lpstr>Why?</vt:lpstr>
      <vt:lpstr>The Future</vt:lpstr>
    </vt:vector>
  </TitlesOfParts>
  <Company>The Evergreen State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dc:title>
  <dc:creator>Weiner, Noah</dc:creator>
  <cp:lastModifiedBy>Weiner, Noah</cp:lastModifiedBy>
  <cp:revision>27</cp:revision>
  <dcterms:created xsi:type="dcterms:W3CDTF">2016-06-01T17:51:21Z</dcterms:created>
  <dcterms:modified xsi:type="dcterms:W3CDTF">2016-06-01T22:47:40Z</dcterms:modified>
</cp:coreProperties>
</file>