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3"/>
  </p:sldMasterIdLst>
  <p:notesMasterIdLst>
    <p:notesMasterId r:id="rId21"/>
  </p:notesMasterIdLst>
  <p:handoutMasterIdLst>
    <p:handoutMasterId r:id="rId22"/>
  </p:handoutMasterIdLst>
  <p:sldIdLst>
    <p:sldId id="278" r:id="rId4"/>
    <p:sldId id="279" r:id="rId5"/>
    <p:sldId id="280" r:id="rId6"/>
    <p:sldId id="281" r:id="rId7"/>
    <p:sldId id="283" r:id="rId8"/>
    <p:sldId id="284" r:id="rId9"/>
    <p:sldId id="282" r:id="rId10"/>
    <p:sldId id="287" r:id="rId11"/>
    <p:sldId id="288" r:id="rId12"/>
    <p:sldId id="285" r:id="rId13"/>
    <p:sldId id="286" r:id="rId14"/>
    <p:sldId id="289" r:id="rId15"/>
    <p:sldId id="290" r:id="rId16"/>
    <p:sldId id="291" r:id="rId17"/>
    <p:sldId id="292" r:id="rId18"/>
    <p:sldId id="293" r:id="rId19"/>
    <p:sldId id="294" r:id="rId20"/>
  </p:sldIdLst>
  <p:sldSz cx="9144000" cy="6858000" type="screen4x3"/>
  <p:notesSz cx="6669088" cy="9928225"/>
  <p:defaultTextStyle>
    <a:defPPr>
      <a:defRPr lang="de-DE"/>
    </a:defPPr>
    <a:lvl1pPr marL="0" algn="l" defTabSz="914400" rtl="0" eaLnBrk="1" latinLnBrk="0" hangingPunct="1">
      <a:defRPr lang="de-DE" sz="1600" kern="1200">
        <a:solidFill>
          <a:schemeClr val="tx1"/>
        </a:solidFill>
        <a:latin typeface="Arial"/>
        <a:ea typeface="+mn-ea"/>
        <a:cs typeface="+mn-cs"/>
      </a:defRPr>
    </a:lvl1pPr>
    <a:lvl2pPr marL="457200" algn="l" defTabSz="914400" rtl="0" eaLnBrk="1" latinLnBrk="0" hangingPunct="1">
      <a:buClr>
        <a:srgbClr val="F0AB00"/>
      </a:buClr>
      <a:buSzPct val="80000"/>
      <a:buFont typeface="Wingdings"/>
      <a:buChar char="n"/>
      <a:defRPr lang="de-DE" sz="16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25">
          <p15:clr>
            <a:srgbClr val="A4A3A4"/>
          </p15:clr>
        </p15:guide>
        <p15:guide id="2" orient="horz" pos="683">
          <p15:clr>
            <a:srgbClr val="A4A3A4"/>
          </p15:clr>
        </p15:guide>
        <p15:guide id="3" pos="5669">
          <p15:clr>
            <a:srgbClr val="A4A3A4"/>
          </p15:clr>
        </p15:guide>
        <p15:guide id="4" pos="2719">
          <p15:clr>
            <a:srgbClr val="A4A3A4"/>
          </p15:clr>
        </p15:guide>
      </p15:sldGuideLst>
    </p:ext>
    <p:ext uri="{2D200454-40CA-4A62-9FC3-DE9A4176ACB9}">
      <p15:notesGuideLst xmlns:p15="http://schemas.microsoft.com/office/powerpoint/2012/main">
        <p15:guide id="1" orient="horz" pos="3127">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BDBFF"/>
    <a:srgbClr val="65BDFF"/>
    <a:srgbClr val="E8E8E8"/>
    <a:srgbClr val="E6E6E6"/>
    <a:srgbClr val="FF9F9F"/>
    <a:srgbClr val="FF7171"/>
    <a:srgbClr val="B7E0FF"/>
    <a:srgbClr val="A5A5A5"/>
    <a:srgbClr val="F2F2F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20" autoAdjust="0"/>
    <p:restoredTop sz="99111" autoAdjust="0"/>
  </p:normalViewPr>
  <p:slideViewPr>
    <p:cSldViewPr snapToGrid="0" showGuides="1">
      <p:cViewPr varScale="1">
        <p:scale>
          <a:sx n="101" d="100"/>
          <a:sy n="101" d="100"/>
        </p:scale>
        <p:origin x="120" y="108"/>
      </p:cViewPr>
      <p:guideLst>
        <p:guide orient="horz" pos="4225"/>
        <p:guide orient="horz" pos="683"/>
        <p:guide pos="5669"/>
        <p:guide pos="271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p:scale>
          <a:sx n="75" d="100"/>
          <a:sy n="75" d="100"/>
        </p:scale>
        <p:origin x="-2088" y="-174"/>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1.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76FF4F-8718-2B42-B02A-700E10E3861C}"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3B2468E2-D8AE-B542-9A06-781A1EAF2010}">
      <dgm:prSet phldrT="[Text]"/>
      <dgm:spPr/>
      <dgm:t>
        <a:bodyPr/>
        <a:lstStyle/>
        <a:p>
          <a:r>
            <a:rPr lang="en-US" dirty="0" err="1"/>
            <a:t>api</a:t>
          </a:r>
          <a:r>
            <a:rPr lang="en-US" dirty="0"/>
            <a:t>-server</a:t>
          </a:r>
        </a:p>
      </dgm:t>
    </dgm:pt>
    <dgm:pt modelId="{4CAD503E-6381-4C48-8E87-1A1E6E75E899}" type="parTrans" cxnId="{66A5EB15-48BB-B54C-85DA-8582515222C7}">
      <dgm:prSet/>
      <dgm:spPr/>
      <dgm:t>
        <a:bodyPr/>
        <a:lstStyle/>
        <a:p>
          <a:endParaRPr lang="en-US"/>
        </a:p>
      </dgm:t>
    </dgm:pt>
    <dgm:pt modelId="{E66D05FE-E215-CC46-8277-8F7653966CEB}" type="sibTrans" cxnId="{66A5EB15-48BB-B54C-85DA-8582515222C7}">
      <dgm:prSet/>
      <dgm:spPr/>
      <dgm:t>
        <a:bodyPr/>
        <a:lstStyle/>
        <a:p>
          <a:endParaRPr lang="en-US"/>
        </a:p>
      </dgm:t>
    </dgm:pt>
    <dgm:pt modelId="{5C1017AF-1D69-D64B-AFD6-1B9F290F78A1}">
      <dgm:prSet phldrT="[Text]"/>
      <dgm:spPr/>
      <dgm:t>
        <a:bodyPr/>
        <a:lstStyle/>
        <a:p>
          <a:r>
            <a:rPr lang="en-US" dirty="0" err="1"/>
            <a:t>etcd</a:t>
          </a:r>
          <a:endParaRPr lang="en-US" dirty="0"/>
        </a:p>
      </dgm:t>
    </dgm:pt>
    <dgm:pt modelId="{26FB8455-DB54-F542-A122-3A3891F92BDC}" type="parTrans" cxnId="{2E2E42B3-12A7-B34D-A993-3C4938FCA856}">
      <dgm:prSet/>
      <dgm:spPr/>
      <dgm:t>
        <a:bodyPr/>
        <a:lstStyle/>
        <a:p>
          <a:endParaRPr lang="en-US"/>
        </a:p>
      </dgm:t>
    </dgm:pt>
    <dgm:pt modelId="{A999005B-8DD2-D441-A37B-1FC39B22B69B}" type="sibTrans" cxnId="{2E2E42B3-12A7-B34D-A993-3C4938FCA856}">
      <dgm:prSet/>
      <dgm:spPr/>
      <dgm:t>
        <a:bodyPr/>
        <a:lstStyle/>
        <a:p>
          <a:endParaRPr lang="en-US"/>
        </a:p>
      </dgm:t>
    </dgm:pt>
    <dgm:pt modelId="{AD6569EF-C4B9-BE49-A96C-121F55C97365}">
      <dgm:prSet phldrT="[Text]"/>
      <dgm:spPr/>
      <dgm:t>
        <a:bodyPr/>
        <a:lstStyle/>
        <a:p>
          <a:r>
            <a:rPr lang="en-US" dirty="0" err="1"/>
            <a:t>kube-dns</a:t>
          </a:r>
          <a:endParaRPr lang="en-US" dirty="0"/>
        </a:p>
      </dgm:t>
    </dgm:pt>
    <dgm:pt modelId="{9A509A0C-B02C-2440-B6A8-71B953752CF0}" type="parTrans" cxnId="{28B8BE15-0715-9543-BFC0-AF0FA34DC405}">
      <dgm:prSet/>
      <dgm:spPr/>
      <dgm:t>
        <a:bodyPr/>
        <a:lstStyle/>
        <a:p>
          <a:endParaRPr lang="en-US"/>
        </a:p>
      </dgm:t>
    </dgm:pt>
    <dgm:pt modelId="{56DA18EE-C0D8-EE48-8A9F-52D1D362E9F5}" type="sibTrans" cxnId="{28B8BE15-0715-9543-BFC0-AF0FA34DC405}">
      <dgm:prSet/>
      <dgm:spPr/>
      <dgm:t>
        <a:bodyPr/>
        <a:lstStyle/>
        <a:p>
          <a:endParaRPr lang="en-US"/>
        </a:p>
      </dgm:t>
    </dgm:pt>
    <dgm:pt modelId="{4BCFDE28-37CA-354C-9648-DE0244B12BA5}" type="pres">
      <dgm:prSet presAssocID="{8176FF4F-8718-2B42-B02A-700E10E3861C}" presName="cycle" presStyleCnt="0">
        <dgm:presLayoutVars>
          <dgm:dir/>
          <dgm:resizeHandles val="exact"/>
        </dgm:presLayoutVars>
      </dgm:prSet>
      <dgm:spPr/>
    </dgm:pt>
    <dgm:pt modelId="{5DFC5739-7ADF-7F48-9AC5-CB63F0F42D13}" type="pres">
      <dgm:prSet presAssocID="{3B2468E2-D8AE-B542-9A06-781A1EAF2010}" presName="node" presStyleLbl="node1" presStyleIdx="0" presStyleCnt="3">
        <dgm:presLayoutVars>
          <dgm:bulletEnabled val="1"/>
        </dgm:presLayoutVars>
      </dgm:prSet>
      <dgm:spPr/>
    </dgm:pt>
    <dgm:pt modelId="{7E355E8C-62D2-2049-BF5D-64CAADD702CF}" type="pres">
      <dgm:prSet presAssocID="{E66D05FE-E215-CC46-8277-8F7653966CEB}" presName="sibTrans" presStyleLbl="sibTrans2D1" presStyleIdx="0" presStyleCnt="3"/>
      <dgm:spPr/>
    </dgm:pt>
    <dgm:pt modelId="{F0A63FCB-1389-A947-84CE-D2B718CA2C70}" type="pres">
      <dgm:prSet presAssocID="{E66D05FE-E215-CC46-8277-8F7653966CEB}" presName="connectorText" presStyleLbl="sibTrans2D1" presStyleIdx="0" presStyleCnt="3"/>
      <dgm:spPr/>
    </dgm:pt>
    <dgm:pt modelId="{0C57B309-9838-9A49-8A45-8590CB9D4156}" type="pres">
      <dgm:prSet presAssocID="{5C1017AF-1D69-D64B-AFD6-1B9F290F78A1}" presName="node" presStyleLbl="node1" presStyleIdx="1" presStyleCnt="3">
        <dgm:presLayoutVars>
          <dgm:bulletEnabled val="1"/>
        </dgm:presLayoutVars>
      </dgm:prSet>
      <dgm:spPr/>
    </dgm:pt>
    <dgm:pt modelId="{49EE7EF4-93C6-2748-AAE5-2ED9844AE37B}" type="pres">
      <dgm:prSet presAssocID="{A999005B-8DD2-D441-A37B-1FC39B22B69B}" presName="sibTrans" presStyleLbl="sibTrans2D1" presStyleIdx="1" presStyleCnt="3"/>
      <dgm:spPr/>
    </dgm:pt>
    <dgm:pt modelId="{136B8471-CD67-C748-8471-FD0DB4B822C8}" type="pres">
      <dgm:prSet presAssocID="{A999005B-8DD2-D441-A37B-1FC39B22B69B}" presName="connectorText" presStyleLbl="sibTrans2D1" presStyleIdx="1" presStyleCnt="3"/>
      <dgm:spPr/>
    </dgm:pt>
    <dgm:pt modelId="{49909409-DAF2-1A41-B5C4-9A3AF2FABD52}" type="pres">
      <dgm:prSet presAssocID="{AD6569EF-C4B9-BE49-A96C-121F55C97365}" presName="node" presStyleLbl="node1" presStyleIdx="2" presStyleCnt="3">
        <dgm:presLayoutVars>
          <dgm:bulletEnabled val="1"/>
        </dgm:presLayoutVars>
      </dgm:prSet>
      <dgm:spPr/>
    </dgm:pt>
    <dgm:pt modelId="{33330B78-B063-C547-8F1C-E826CB6EC2EE}" type="pres">
      <dgm:prSet presAssocID="{56DA18EE-C0D8-EE48-8A9F-52D1D362E9F5}" presName="sibTrans" presStyleLbl="sibTrans2D1" presStyleIdx="2" presStyleCnt="3"/>
      <dgm:spPr/>
    </dgm:pt>
    <dgm:pt modelId="{01F9EE49-15CF-9A4D-89E2-253EB5F602B1}" type="pres">
      <dgm:prSet presAssocID="{56DA18EE-C0D8-EE48-8A9F-52D1D362E9F5}" presName="connectorText" presStyleLbl="sibTrans2D1" presStyleIdx="2" presStyleCnt="3"/>
      <dgm:spPr/>
    </dgm:pt>
  </dgm:ptLst>
  <dgm:cxnLst>
    <dgm:cxn modelId="{28B8BE15-0715-9543-BFC0-AF0FA34DC405}" srcId="{8176FF4F-8718-2B42-B02A-700E10E3861C}" destId="{AD6569EF-C4B9-BE49-A96C-121F55C97365}" srcOrd="2" destOrd="0" parTransId="{9A509A0C-B02C-2440-B6A8-71B953752CF0}" sibTransId="{56DA18EE-C0D8-EE48-8A9F-52D1D362E9F5}"/>
    <dgm:cxn modelId="{66A5EB15-48BB-B54C-85DA-8582515222C7}" srcId="{8176FF4F-8718-2B42-B02A-700E10E3861C}" destId="{3B2468E2-D8AE-B542-9A06-781A1EAF2010}" srcOrd="0" destOrd="0" parTransId="{4CAD503E-6381-4C48-8E87-1A1E6E75E899}" sibTransId="{E66D05FE-E215-CC46-8277-8F7653966CEB}"/>
    <dgm:cxn modelId="{EFEB3525-1533-7D41-A110-C7AD0B74F8C5}" type="presOf" srcId="{E66D05FE-E215-CC46-8277-8F7653966CEB}" destId="{7E355E8C-62D2-2049-BF5D-64CAADD702CF}" srcOrd="0" destOrd="0" presId="urn:microsoft.com/office/officeart/2005/8/layout/cycle2"/>
    <dgm:cxn modelId="{62D37C71-71F9-2140-B6F4-E2BDEEFD8044}" type="presOf" srcId="{3B2468E2-D8AE-B542-9A06-781A1EAF2010}" destId="{5DFC5739-7ADF-7F48-9AC5-CB63F0F42D13}" srcOrd="0" destOrd="0" presId="urn:microsoft.com/office/officeart/2005/8/layout/cycle2"/>
    <dgm:cxn modelId="{41C9DB9A-C1D8-0248-819A-132CCC7FE27D}" type="presOf" srcId="{E66D05FE-E215-CC46-8277-8F7653966CEB}" destId="{F0A63FCB-1389-A947-84CE-D2B718CA2C70}" srcOrd="1" destOrd="0" presId="urn:microsoft.com/office/officeart/2005/8/layout/cycle2"/>
    <dgm:cxn modelId="{9640C2A0-2514-DD41-80E2-5949CDC31FD5}" type="presOf" srcId="{56DA18EE-C0D8-EE48-8A9F-52D1D362E9F5}" destId="{33330B78-B063-C547-8F1C-E826CB6EC2EE}" srcOrd="0" destOrd="0" presId="urn:microsoft.com/office/officeart/2005/8/layout/cycle2"/>
    <dgm:cxn modelId="{494D50A5-FE69-A34B-A42B-00B0DB81AF00}" type="presOf" srcId="{A999005B-8DD2-D441-A37B-1FC39B22B69B}" destId="{136B8471-CD67-C748-8471-FD0DB4B822C8}" srcOrd="1" destOrd="0" presId="urn:microsoft.com/office/officeart/2005/8/layout/cycle2"/>
    <dgm:cxn modelId="{2E2E42B3-12A7-B34D-A993-3C4938FCA856}" srcId="{8176FF4F-8718-2B42-B02A-700E10E3861C}" destId="{5C1017AF-1D69-D64B-AFD6-1B9F290F78A1}" srcOrd="1" destOrd="0" parTransId="{26FB8455-DB54-F542-A122-3A3891F92BDC}" sibTransId="{A999005B-8DD2-D441-A37B-1FC39B22B69B}"/>
    <dgm:cxn modelId="{44EAF0BE-DD0A-194A-8D6C-1B96A2C47054}" type="presOf" srcId="{56DA18EE-C0D8-EE48-8A9F-52D1D362E9F5}" destId="{01F9EE49-15CF-9A4D-89E2-253EB5F602B1}" srcOrd="1" destOrd="0" presId="urn:microsoft.com/office/officeart/2005/8/layout/cycle2"/>
    <dgm:cxn modelId="{ABB9F9C6-B589-B54C-8E19-BC95D0CEF25B}" type="presOf" srcId="{8176FF4F-8718-2B42-B02A-700E10E3861C}" destId="{4BCFDE28-37CA-354C-9648-DE0244B12BA5}" srcOrd="0" destOrd="0" presId="urn:microsoft.com/office/officeart/2005/8/layout/cycle2"/>
    <dgm:cxn modelId="{394FB0D4-26F3-3E4A-A49A-A4ED406E6DB9}" type="presOf" srcId="{AD6569EF-C4B9-BE49-A96C-121F55C97365}" destId="{49909409-DAF2-1A41-B5C4-9A3AF2FABD52}" srcOrd="0" destOrd="0" presId="urn:microsoft.com/office/officeart/2005/8/layout/cycle2"/>
    <dgm:cxn modelId="{7D6FC3DC-63CF-2746-AAFA-BF812B7715E6}" type="presOf" srcId="{A999005B-8DD2-D441-A37B-1FC39B22B69B}" destId="{49EE7EF4-93C6-2748-AAE5-2ED9844AE37B}" srcOrd="0" destOrd="0" presId="urn:microsoft.com/office/officeart/2005/8/layout/cycle2"/>
    <dgm:cxn modelId="{05B529FA-AC57-6E40-B984-78B6688B040E}" type="presOf" srcId="{5C1017AF-1D69-D64B-AFD6-1B9F290F78A1}" destId="{0C57B309-9838-9A49-8A45-8590CB9D4156}" srcOrd="0" destOrd="0" presId="urn:microsoft.com/office/officeart/2005/8/layout/cycle2"/>
    <dgm:cxn modelId="{093E64A3-CBD3-6149-9DD8-FBE105A22323}" type="presParOf" srcId="{4BCFDE28-37CA-354C-9648-DE0244B12BA5}" destId="{5DFC5739-7ADF-7F48-9AC5-CB63F0F42D13}" srcOrd="0" destOrd="0" presId="urn:microsoft.com/office/officeart/2005/8/layout/cycle2"/>
    <dgm:cxn modelId="{C37845CE-7920-874D-9CC1-73AEDD111895}" type="presParOf" srcId="{4BCFDE28-37CA-354C-9648-DE0244B12BA5}" destId="{7E355E8C-62D2-2049-BF5D-64CAADD702CF}" srcOrd="1" destOrd="0" presId="urn:microsoft.com/office/officeart/2005/8/layout/cycle2"/>
    <dgm:cxn modelId="{A089FA66-476B-194B-82DD-FD5C00FB53E3}" type="presParOf" srcId="{7E355E8C-62D2-2049-BF5D-64CAADD702CF}" destId="{F0A63FCB-1389-A947-84CE-D2B718CA2C70}" srcOrd="0" destOrd="0" presId="urn:microsoft.com/office/officeart/2005/8/layout/cycle2"/>
    <dgm:cxn modelId="{5C48048A-7CD2-CA44-9B99-561772E641B5}" type="presParOf" srcId="{4BCFDE28-37CA-354C-9648-DE0244B12BA5}" destId="{0C57B309-9838-9A49-8A45-8590CB9D4156}" srcOrd="2" destOrd="0" presId="urn:microsoft.com/office/officeart/2005/8/layout/cycle2"/>
    <dgm:cxn modelId="{E19B8159-5A7D-1D4A-AE2F-B1BC15B63AFE}" type="presParOf" srcId="{4BCFDE28-37CA-354C-9648-DE0244B12BA5}" destId="{49EE7EF4-93C6-2748-AAE5-2ED9844AE37B}" srcOrd="3" destOrd="0" presId="urn:microsoft.com/office/officeart/2005/8/layout/cycle2"/>
    <dgm:cxn modelId="{0728D201-D38C-5943-B4C1-D88B5C2EAE31}" type="presParOf" srcId="{49EE7EF4-93C6-2748-AAE5-2ED9844AE37B}" destId="{136B8471-CD67-C748-8471-FD0DB4B822C8}" srcOrd="0" destOrd="0" presId="urn:microsoft.com/office/officeart/2005/8/layout/cycle2"/>
    <dgm:cxn modelId="{8988016B-B762-8E48-8A30-BC9BB62D40A2}" type="presParOf" srcId="{4BCFDE28-37CA-354C-9648-DE0244B12BA5}" destId="{49909409-DAF2-1A41-B5C4-9A3AF2FABD52}" srcOrd="4" destOrd="0" presId="urn:microsoft.com/office/officeart/2005/8/layout/cycle2"/>
    <dgm:cxn modelId="{7ACBAE28-C02C-E949-ACFB-357A8592409C}" type="presParOf" srcId="{4BCFDE28-37CA-354C-9648-DE0244B12BA5}" destId="{33330B78-B063-C547-8F1C-E826CB6EC2EE}" srcOrd="5" destOrd="0" presId="urn:microsoft.com/office/officeart/2005/8/layout/cycle2"/>
    <dgm:cxn modelId="{6A93A096-F708-194F-AD6B-02DDAFDBF87F}" type="presParOf" srcId="{33330B78-B063-C547-8F1C-E826CB6EC2EE}" destId="{01F9EE49-15CF-9A4D-89E2-253EB5F602B1}"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76FF4F-8718-2B42-B02A-700E10E3861C}"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3B2468E2-D8AE-B542-9A06-781A1EAF2010}">
      <dgm:prSet phldrT="[Text]"/>
      <dgm:spPr/>
      <dgm:t>
        <a:bodyPr/>
        <a:lstStyle/>
        <a:p>
          <a:r>
            <a:rPr lang="en-US" dirty="0"/>
            <a:t>Controller</a:t>
          </a:r>
        </a:p>
        <a:p>
          <a:r>
            <a:rPr lang="de-DE" dirty="0"/>
            <a:t>Manager</a:t>
          </a:r>
          <a:endParaRPr lang="en-US" dirty="0"/>
        </a:p>
      </dgm:t>
    </dgm:pt>
    <dgm:pt modelId="{4CAD503E-6381-4C48-8E87-1A1E6E75E899}" type="parTrans" cxnId="{66A5EB15-48BB-B54C-85DA-8582515222C7}">
      <dgm:prSet/>
      <dgm:spPr/>
      <dgm:t>
        <a:bodyPr/>
        <a:lstStyle/>
        <a:p>
          <a:endParaRPr lang="en-US"/>
        </a:p>
      </dgm:t>
    </dgm:pt>
    <dgm:pt modelId="{E66D05FE-E215-CC46-8277-8F7653966CEB}" type="sibTrans" cxnId="{66A5EB15-48BB-B54C-85DA-8582515222C7}">
      <dgm:prSet/>
      <dgm:spPr/>
      <dgm:t>
        <a:bodyPr/>
        <a:lstStyle/>
        <a:p>
          <a:endParaRPr lang="en-US"/>
        </a:p>
      </dgm:t>
    </dgm:pt>
    <dgm:pt modelId="{5C1017AF-1D69-D64B-AFD6-1B9F290F78A1}">
      <dgm:prSet phldrT="[Text]"/>
      <dgm:spPr/>
      <dgm:t>
        <a:bodyPr/>
        <a:lstStyle/>
        <a:p>
          <a:r>
            <a:rPr lang="de-DE" dirty="0" err="1"/>
            <a:t>Overlay</a:t>
          </a:r>
          <a:endParaRPr lang="de-DE" dirty="0"/>
        </a:p>
        <a:p>
          <a:r>
            <a:rPr lang="de-DE" dirty="0"/>
            <a:t>Network</a:t>
          </a:r>
        </a:p>
        <a:p>
          <a:r>
            <a:rPr lang="de-DE" dirty="0"/>
            <a:t>(</a:t>
          </a:r>
          <a:r>
            <a:rPr lang="de-DE" dirty="0" err="1"/>
            <a:t>flannel</a:t>
          </a:r>
          <a:r>
            <a:rPr lang="de-DE" dirty="0"/>
            <a:t>)</a:t>
          </a:r>
          <a:endParaRPr lang="en-US" dirty="0"/>
        </a:p>
      </dgm:t>
    </dgm:pt>
    <dgm:pt modelId="{26FB8455-DB54-F542-A122-3A3891F92BDC}" type="parTrans" cxnId="{2E2E42B3-12A7-B34D-A993-3C4938FCA856}">
      <dgm:prSet/>
      <dgm:spPr/>
      <dgm:t>
        <a:bodyPr/>
        <a:lstStyle/>
        <a:p>
          <a:endParaRPr lang="en-US"/>
        </a:p>
      </dgm:t>
    </dgm:pt>
    <dgm:pt modelId="{A999005B-8DD2-D441-A37B-1FC39B22B69B}" type="sibTrans" cxnId="{2E2E42B3-12A7-B34D-A993-3C4938FCA856}">
      <dgm:prSet/>
      <dgm:spPr/>
      <dgm:t>
        <a:bodyPr/>
        <a:lstStyle/>
        <a:p>
          <a:endParaRPr lang="en-US"/>
        </a:p>
      </dgm:t>
    </dgm:pt>
    <dgm:pt modelId="{AD6569EF-C4B9-BE49-A96C-121F55C97365}">
      <dgm:prSet phldrT="[Text]"/>
      <dgm:spPr/>
      <dgm:t>
        <a:bodyPr/>
        <a:lstStyle/>
        <a:p>
          <a:r>
            <a:rPr lang="de-DE" dirty="0"/>
            <a:t>POD CIDR</a:t>
          </a:r>
        </a:p>
        <a:p>
          <a:r>
            <a:rPr lang="de-DE" dirty="0" err="1"/>
            <a:t>for</a:t>
          </a:r>
          <a:r>
            <a:rPr lang="de-DE" dirty="0"/>
            <a:t> </a:t>
          </a:r>
          <a:r>
            <a:rPr lang="de-DE" dirty="0" err="1"/>
            <a:t>Node</a:t>
          </a:r>
          <a:endParaRPr lang="en-US" dirty="0"/>
        </a:p>
      </dgm:t>
    </dgm:pt>
    <dgm:pt modelId="{9A509A0C-B02C-2440-B6A8-71B953752CF0}" type="parTrans" cxnId="{28B8BE15-0715-9543-BFC0-AF0FA34DC405}">
      <dgm:prSet/>
      <dgm:spPr/>
      <dgm:t>
        <a:bodyPr/>
        <a:lstStyle/>
        <a:p>
          <a:endParaRPr lang="en-US"/>
        </a:p>
      </dgm:t>
    </dgm:pt>
    <dgm:pt modelId="{56DA18EE-C0D8-EE48-8A9F-52D1D362E9F5}" type="sibTrans" cxnId="{28B8BE15-0715-9543-BFC0-AF0FA34DC405}">
      <dgm:prSet/>
      <dgm:spPr/>
      <dgm:t>
        <a:bodyPr/>
        <a:lstStyle/>
        <a:p>
          <a:endParaRPr lang="en-US"/>
        </a:p>
      </dgm:t>
    </dgm:pt>
    <dgm:pt modelId="{4BCFDE28-37CA-354C-9648-DE0244B12BA5}" type="pres">
      <dgm:prSet presAssocID="{8176FF4F-8718-2B42-B02A-700E10E3861C}" presName="cycle" presStyleCnt="0">
        <dgm:presLayoutVars>
          <dgm:dir/>
          <dgm:resizeHandles val="exact"/>
        </dgm:presLayoutVars>
      </dgm:prSet>
      <dgm:spPr/>
    </dgm:pt>
    <dgm:pt modelId="{5DFC5739-7ADF-7F48-9AC5-CB63F0F42D13}" type="pres">
      <dgm:prSet presAssocID="{3B2468E2-D8AE-B542-9A06-781A1EAF2010}" presName="node" presStyleLbl="node1" presStyleIdx="0" presStyleCnt="3">
        <dgm:presLayoutVars>
          <dgm:bulletEnabled val="1"/>
        </dgm:presLayoutVars>
      </dgm:prSet>
      <dgm:spPr/>
    </dgm:pt>
    <dgm:pt modelId="{7E355E8C-62D2-2049-BF5D-64CAADD702CF}" type="pres">
      <dgm:prSet presAssocID="{E66D05FE-E215-CC46-8277-8F7653966CEB}" presName="sibTrans" presStyleLbl="sibTrans2D1" presStyleIdx="0" presStyleCnt="3"/>
      <dgm:spPr/>
    </dgm:pt>
    <dgm:pt modelId="{F0A63FCB-1389-A947-84CE-D2B718CA2C70}" type="pres">
      <dgm:prSet presAssocID="{E66D05FE-E215-CC46-8277-8F7653966CEB}" presName="connectorText" presStyleLbl="sibTrans2D1" presStyleIdx="0" presStyleCnt="3"/>
      <dgm:spPr/>
    </dgm:pt>
    <dgm:pt modelId="{0C57B309-9838-9A49-8A45-8590CB9D4156}" type="pres">
      <dgm:prSet presAssocID="{5C1017AF-1D69-D64B-AFD6-1B9F290F78A1}" presName="node" presStyleLbl="node1" presStyleIdx="1" presStyleCnt="3">
        <dgm:presLayoutVars>
          <dgm:bulletEnabled val="1"/>
        </dgm:presLayoutVars>
      </dgm:prSet>
      <dgm:spPr/>
    </dgm:pt>
    <dgm:pt modelId="{49EE7EF4-93C6-2748-AAE5-2ED9844AE37B}" type="pres">
      <dgm:prSet presAssocID="{A999005B-8DD2-D441-A37B-1FC39B22B69B}" presName="sibTrans" presStyleLbl="sibTrans2D1" presStyleIdx="1" presStyleCnt="3"/>
      <dgm:spPr/>
    </dgm:pt>
    <dgm:pt modelId="{136B8471-CD67-C748-8471-FD0DB4B822C8}" type="pres">
      <dgm:prSet presAssocID="{A999005B-8DD2-D441-A37B-1FC39B22B69B}" presName="connectorText" presStyleLbl="sibTrans2D1" presStyleIdx="1" presStyleCnt="3"/>
      <dgm:spPr/>
    </dgm:pt>
    <dgm:pt modelId="{49909409-DAF2-1A41-B5C4-9A3AF2FABD52}" type="pres">
      <dgm:prSet presAssocID="{AD6569EF-C4B9-BE49-A96C-121F55C97365}" presName="node" presStyleLbl="node1" presStyleIdx="2" presStyleCnt="3">
        <dgm:presLayoutVars>
          <dgm:bulletEnabled val="1"/>
        </dgm:presLayoutVars>
      </dgm:prSet>
      <dgm:spPr/>
    </dgm:pt>
    <dgm:pt modelId="{33330B78-B063-C547-8F1C-E826CB6EC2EE}" type="pres">
      <dgm:prSet presAssocID="{56DA18EE-C0D8-EE48-8A9F-52D1D362E9F5}" presName="sibTrans" presStyleLbl="sibTrans2D1" presStyleIdx="2" presStyleCnt="3"/>
      <dgm:spPr/>
    </dgm:pt>
    <dgm:pt modelId="{01F9EE49-15CF-9A4D-89E2-253EB5F602B1}" type="pres">
      <dgm:prSet presAssocID="{56DA18EE-C0D8-EE48-8A9F-52D1D362E9F5}" presName="connectorText" presStyleLbl="sibTrans2D1" presStyleIdx="2" presStyleCnt="3"/>
      <dgm:spPr/>
    </dgm:pt>
  </dgm:ptLst>
  <dgm:cxnLst>
    <dgm:cxn modelId="{28B8BE15-0715-9543-BFC0-AF0FA34DC405}" srcId="{8176FF4F-8718-2B42-B02A-700E10E3861C}" destId="{AD6569EF-C4B9-BE49-A96C-121F55C97365}" srcOrd="2" destOrd="0" parTransId="{9A509A0C-B02C-2440-B6A8-71B953752CF0}" sibTransId="{56DA18EE-C0D8-EE48-8A9F-52D1D362E9F5}"/>
    <dgm:cxn modelId="{66A5EB15-48BB-B54C-85DA-8582515222C7}" srcId="{8176FF4F-8718-2B42-B02A-700E10E3861C}" destId="{3B2468E2-D8AE-B542-9A06-781A1EAF2010}" srcOrd="0" destOrd="0" parTransId="{4CAD503E-6381-4C48-8E87-1A1E6E75E899}" sibTransId="{E66D05FE-E215-CC46-8277-8F7653966CEB}"/>
    <dgm:cxn modelId="{EFEB3525-1533-7D41-A110-C7AD0B74F8C5}" type="presOf" srcId="{E66D05FE-E215-CC46-8277-8F7653966CEB}" destId="{7E355E8C-62D2-2049-BF5D-64CAADD702CF}" srcOrd="0" destOrd="0" presId="urn:microsoft.com/office/officeart/2005/8/layout/cycle2"/>
    <dgm:cxn modelId="{62D37C71-71F9-2140-B6F4-E2BDEEFD8044}" type="presOf" srcId="{3B2468E2-D8AE-B542-9A06-781A1EAF2010}" destId="{5DFC5739-7ADF-7F48-9AC5-CB63F0F42D13}" srcOrd="0" destOrd="0" presId="urn:microsoft.com/office/officeart/2005/8/layout/cycle2"/>
    <dgm:cxn modelId="{41C9DB9A-C1D8-0248-819A-132CCC7FE27D}" type="presOf" srcId="{E66D05FE-E215-CC46-8277-8F7653966CEB}" destId="{F0A63FCB-1389-A947-84CE-D2B718CA2C70}" srcOrd="1" destOrd="0" presId="urn:microsoft.com/office/officeart/2005/8/layout/cycle2"/>
    <dgm:cxn modelId="{9640C2A0-2514-DD41-80E2-5949CDC31FD5}" type="presOf" srcId="{56DA18EE-C0D8-EE48-8A9F-52D1D362E9F5}" destId="{33330B78-B063-C547-8F1C-E826CB6EC2EE}" srcOrd="0" destOrd="0" presId="urn:microsoft.com/office/officeart/2005/8/layout/cycle2"/>
    <dgm:cxn modelId="{494D50A5-FE69-A34B-A42B-00B0DB81AF00}" type="presOf" srcId="{A999005B-8DD2-D441-A37B-1FC39B22B69B}" destId="{136B8471-CD67-C748-8471-FD0DB4B822C8}" srcOrd="1" destOrd="0" presId="urn:microsoft.com/office/officeart/2005/8/layout/cycle2"/>
    <dgm:cxn modelId="{2E2E42B3-12A7-B34D-A993-3C4938FCA856}" srcId="{8176FF4F-8718-2B42-B02A-700E10E3861C}" destId="{5C1017AF-1D69-D64B-AFD6-1B9F290F78A1}" srcOrd="1" destOrd="0" parTransId="{26FB8455-DB54-F542-A122-3A3891F92BDC}" sibTransId="{A999005B-8DD2-D441-A37B-1FC39B22B69B}"/>
    <dgm:cxn modelId="{44EAF0BE-DD0A-194A-8D6C-1B96A2C47054}" type="presOf" srcId="{56DA18EE-C0D8-EE48-8A9F-52D1D362E9F5}" destId="{01F9EE49-15CF-9A4D-89E2-253EB5F602B1}" srcOrd="1" destOrd="0" presId="urn:microsoft.com/office/officeart/2005/8/layout/cycle2"/>
    <dgm:cxn modelId="{ABB9F9C6-B589-B54C-8E19-BC95D0CEF25B}" type="presOf" srcId="{8176FF4F-8718-2B42-B02A-700E10E3861C}" destId="{4BCFDE28-37CA-354C-9648-DE0244B12BA5}" srcOrd="0" destOrd="0" presId="urn:microsoft.com/office/officeart/2005/8/layout/cycle2"/>
    <dgm:cxn modelId="{394FB0D4-26F3-3E4A-A49A-A4ED406E6DB9}" type="presOf" srcId="{AD6569EF-C4B9-BE49-A96C-121F55C97365}" destId="{49909409-DAF2-1A41-B5C4-9A3AF2FABD52}" srcOrd="0" destOrd="0" presId="urn:microsoft.com/office/officeart/2005/8/layout/cycle2"/>
    <dgm:cxn modelId="{7D6FC3DC-63CF-2746-AAFA-BF812B7715E6}" type="presOf" srcId="{A999005B-8DD2-D441-A37B-1FC39B22B69B}" destId="{49EE7EF4-93C6-2748-AAE5-2ED9844AE37B}" srcOrd="0" destOrd="0" presId="urn:microsoft.com/office/officeart/2005/8/layout/cycle2"/>
    <dgm:cxn modelId="{05B529FA-AC57-6E40-B984-78B6688B040E}" type="presOf" srcId="{5C1017AF-1D69-D64B-AFD6-1B9F290F78A1}" destId="{0C57B309-9838-9A49-8A45-8590CB9D4156}" srcOrd="0" destOrd="0" presId="urn:microsoft.com/office/officeart/2005/8/layout/cycle2"/>
    <dgm:cxn modelId="{093E64A3-CBD3-6149-9DD8-FBE105A22323}" type="presParOf" srcId="{4BCFDE28-37CA-354C-9648-DE0244B12BA5}" destId="{5DFC5739-7ADF-7F48-9AC5-CB63F0F42D13}" srcOrd="0" destOrd="0" presId="urn:microsoft.com/office/officeart/2005/8/layout/cycle2"/>
    <dgm:cxn modelId="{C37845CE-7920-874D-9CC1-73AEDD111895}" type="presParOf" srcId="{4BCFDE28-37CA-354C-9648-DE0244B12BA5}" destId="{7E355E8C-62D2-2049-BF5D-64CAADD702CF}" srcOrd="1" destOrd="0" presId="urn:microsoft.com/office/officeart/2005/8/layout/cycle2"/>
    <dgm:cxn modelId="{A089FA66-476B-194B-82DD-FD5C00FB53E3}" type="presParOf" srcId="{7E355E8C-62D2-2049-BF5D-64CAADD702CF}" destId="{F0A63FCB-1389-A947-84CE-D2B718CA2C70}" srcOrd="0" destOrd="0" presId="urn:microsoft.com/office/officeart/2005/8/layout/cycle2"/>
    <dgm:cxn modelId="{5C48048A-7CD2-CA44-9B99-561772E641B5}" type="presParOf" srcId="{4BCFDE28-37CA-354C-9648-DE0244B12BA5}" destId="{0C57B309-9838-9A49-8A45-8590CB9D4156}" srcOrd="2" destOrd="0" presId="urn:microsoft.com/office/officeart/2005/8/layout/cycle2"/>
    <dgm:cxn modelId="{E19B8159-5A7D-1D4A-AE2F-B1BC15B63AFE}" type="presParOf" srcId="{4BCFDE28-37CA-354C-9648-DE0244B12BA5}" destId="{49EE7EF4-93C6-2748-AAE5-2ED9844AE37B}" srcOrd="3" destOrd="0" presId="urn:microsoft.com/office/officeart/2005/8/layout/cycle2"/>
    <dgm:cxn modelId="{0728D201-D38C-5943-B4C1-D88B5C2EAE31}" type="presParOf" srcId="{49EE7EF4-93C6-2748-AAE5-2ED9844AE37B}" destId="{136B8471-CD67-C748-8471-FD0DB4B822C8}" srcOrd="0" destOrd="0" presId="urn:microsoft.com/office/officeart/2005/8/layout/cycle2"/>
    <dgm:cxn modelId="{8988016B-B762-8E48-8A30-BC9BB62D40A2}" type="presParOf" srcId="{4BCFDE28-37CA-354C-9648-DE0244B12BA5}" destId="{49909409-DAF2-1A41-B5C4-9A3AF2FABD52}" srcOrd="4" destOrd="0" presId="urn:microsoft.com/office/officeart/2005/8/layout/cycle2"/>
    <dgm:cxn modelId="{7ACBAE28-C02C-E949-ACFB-357A8592409C}" type="presParOf" srcId="{4BCFDE28-37CA-354C-9648-DE0244B12BA5}" destId="{33330B78-B063-C547-8F1C-E826CB6EC2EE}" srcOrd="5" destOrd="0" presId="urn:microsoft.com/office/officeart/2005/8/layout/cycle2"/>
    <dgm:cxn modelId="{6A93A096-F708-194F-AD6B-02DDAFDBF87F}" type="presParOf" srcId="{33330B78-B063-C547-8F1C-E826CB6EC2EE}" destId="{01F9EE49-15CF-9A4D-89E2-253EB5F602B1}"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FC5739-7ADF-7F48-9AC5-CB63F0F42D13}">
      <dsp:nvSpPr>
        <dsp:cNvPr id="0" name=""/>
        <dsp:cNvSpPr/>
      </dsp:nvSpPr>
      <dsp:spPr>
        <a:xfrm>
          <a:off x="677985" y="443"/>
          <a:ext cx="869212" cy="86921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err="1"/>
            <a:t>api</a:t>
          </a:r>
          <a:r>
            <a:rPr lang="en-US" sz="1600" kern="1200" dirty="0"/>
            <a:t>-server</a:t>
          </a:r>
        </a:p>
      </dsp:txBody>
      <dsp:txXfrm>
        <a:off x="805278" y="127736"/>
        <a:ext cx="614626" cy="614626"/>
      </dsp:txXfrm>
    </dsp:sp>
    <dsp:sp modelId="{7E355E8C-62D2-2049-BF5D-64CAADD702CF}">
      <dsp:nvSpPr>
        <dsp:cNvPr id="0" name=""/>
        <dsp:cNvSpPr/>
      </dsp:nvSpPr>
      <dsp:spPr>
        <a:xfrm rot="3600000">
          <a:off x="1320090" y="847784"/>
          <a:ext cx="230960" cy="2933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337412" y="876453"/>
        <a:ext cx="161672" cy="176015"/>
      </dsp:txXfrm>
    </dsp:sp>
    <dsp:sp modelId="{0C57B309-9838-9A49-8A45-8590CB9D4156}">
      <dsp:nvSpPr>
        <dsp:cNvPr id="0" name=""/>
        <dsp:cNvSpPr/>
      </dsp:nvSpPr>
      <dsp:spPr>
        <a:xfrm>
          <a:off x="1330479" y="1130594"/>
          <a:ext cx="869212" cy="86921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err="1"/>
            <a:t>etcd</a:t>
          </a:r>
          <a:endParaRPr lang="en-US" sz="1600" kern="1200" dirty="0"/>
        </a:p>
      </dsp:txBody>
      <dsp:txXfrm>
        <a:off x="1457772" y="1257887"/>
        <a:ext cx="614626" cy="614626"/>
      </dsp:txXfrm>
    </dsp:sp>
    <dsp:sp modelId="{49EE7EF4-93C6-2748-AAE5-2ED9844AE37B}">
      <dsp:nvSpPr>
        <dsp:cNvPr id="0" name=""/>
        <dsp:cNvSpPr/>
      </dsp:nvSpPr>
      <dsp:spPr>
        <a:xfrm rot="10800000">
          <a:off x="1003648" y="1418521"/>
          <a:ext cx="230960" cy="2933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1072936" y="1477193"/>
        <a:ext cx="161672" cy="176015"/>
      </dsp:txXfrm>
    </dsp:sp>
    <dsp:sp modelId="{49909409-DAF2-1A41-B5C4-9A3AF2FABD52}">
      <dsp:nvSpPr>
        <dsp:cNvPr id="0" name=""/>
        <dsp:cNvSpPr/>
      </dsp:nvSpPr>
      <dsp:spPr>
        <a:xfrm>
          <a:off x="25492" y="1130594"/>
          <a:ext cx="869212" cy="86921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err="1"/>
            <a:t>kube-dns</a:t>
          </a:r>
          <a:endParaRPr lang="en-US" sz="1600" kern="1200" dirty="0"/>
        </a:p>
      </dsp:txBody>
      <dsp:txXfrm>
        <a:off x="152785" y="1257887"/>
        <a:ext cx="614626" cy="614626"/>
      </dsp:txXfrm>
    </dsp:sp>
    <dsp:sp modelId="{33330B78-B063-C547-8F1C-E826CB6EC2EE}">
      <dsp:nvSpPr>
        <dsp:cNvPr id="0" name=""/>
        <dsp:cNvSpPr/>
      </dsp:nvSpPr>
      <dsp:spPr>
        <a:xfrm rot="18000000">
          <a:off x="667596" y="859106"/>
          <a:ext cx="230960" cy="2933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684918" y="947781"/>
        <a:ext cx="161672" cy="1760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FC5739-7ADF-7F48-9AC5-CB63F0F42D13}">
      <dsp:nvSpPr>
        <dsp:cNvPr id="0" name=""/>
        <dsp:cNvSpPr/>
      </dsp:nvSpPr>
      <dsp:spPr>
        <a:xfrm>
          <a:off x="677985" y="443"/>
          <a:ext cx="869212" cy="86921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Controller</a:t>
          </a:r>
        </a:p>
        <a:p>
          <a:pPr marL="0" lvl="0" indent="0" algn="ctr" defTabSz="444500">
            <a:lnSpc>
              <a:spcPct val="90000"/>
            </a:lnSpc>
            <a:spcBef>
              <a:spcPct val="0"/>
            </a:spcBef>
            <a:spcAft>
              <a:spcPct val="35000"/>
            </a:spcAft>
            <a:buNone/>
          </a:pPr>
          <a:r>
            <a:rPr lang="de-DE" sz="1000" kern="1200" dirty="0"/>
            <a:t>Manager</a:t>
          </a:r>
          <a:endParaRPr lang="en-US" sz="1000" kern="1200" dirty="0"/>
        </a:p>
      </dsp:txBody>
      <dsp:txXfrm>
        <a:off x="805278" y="127736"/>
        <a:ext cx="614626" cy="614626"/>
      </dsp:txXfrm>
    </dsp:sp>
    <dsp:sp modelId="{7E355E8C-62D2-2049-BF5D-64CAADD702CF}">
      <dsp:nvSpPr>
        <dsp:cNvPr id="0" name=""/>
        <dsp:cNvSpPr/>
      </dsp:nvSpPr>
      <dsp:spPr>
        <a:xfrm rot="3600000">
          <a:off x="1320090" y="847784"/>
          <a:ext cx="230960" cy="2933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1337412" y="876453"/>
        <a:ext cx="161672" cy="176015"/>
      </dsp:txXfrm>
    </dsp:sp>
    <dsp:sp modelId="{0C57B309-9838-9A49-8A45-8590CB9D4156}">
      <dsp:nvSpPr>
        <dsp:cNvPr id="0" name=""/>
        <dsp:cNvSpPr/>
      </dsp:nvSpPr>
      <dsp:spPr>
        <a:xfrm>
          <a:off x="1330479" y="1130594"/>
          <a:ext cx="869212" cy="86921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de-DE" sz="1000" kern="1200" dirty="0" err="1"/>
            <a:t>Overlay</a:t>
          </a:r>
          <a:endParaRPr lang="de-DE" sz="1000" kern="1200" dirty="0"/>
        </a:p>
        <a:p>
          <a:pPr marL="0" lvl="0" indent="0" algn="ctr" defTabSz="444500">
            <a:lnSpc>
              <a:spcPct val="90000"/>
            </a:lnSpc>
            <a:spcBef>
              <a:spcPct val="0"/>
            </a:spcBef>
            <a:spcAft>
              <a:spcPct val="35000"/>
            </a:spcAft>
            <a:buNone/>
          </a:pPr>
          <a:r>
            <a:rPr lang="de-DE" sz="1000" kern="1200" dirty="0"/>
            <a:t>Network</a:t>
          </a:r>
        </a:p>
        <a:p>
          <a:pPr marL="0" lvl="0" indent="0" algn="ctr" defTabSz="444500">
            <a:lnSpc>
              <a:spcPct val="90000"/>
            </a:lnSpc>
            <a:spcBef>
              <a:spcPct val="0"/>
            </a:spcBef>
            <a:spcAft>
              <a:spcPct val="35000"/>
            </a:spcAft>
            <a:buNone/>
          </a:pPr>
          <a:r>
            <a:rPr lang="de-DE" sz="1000" kern="1200" dirty="0"/>
            <a:t>(</a:t>
          </a:r>
          <a:r>
            <a:rPr lang="de-DE" sz="1000" kern="1200" dirty="0" err="1"/>
            <a:t>flannel</a:t>
          </a:r>
          <a:r>
            <a:rPr lang="de-DE" sz="1000" kern="1200" dirty="0"/>
            <a:t>)</a:t>
          </a:r>
          <a:endParaRPr lang="en-US" sz="1000" kern="1200" dirty="0"/>
        </a:p>
      </dsp:txBody>
      <dsp:txXfrm>
        <a:off x="1457772" y="1257887"/>
        <a:ext cx="614626" cy="614626"/>
      </dsp:txXfrm>
    </dsp:sp>
    <dsp:sp modelId="{49EE7EF4-93C6-2748-AAE5-2ED9844AE37B}">
      <dsp:nvSpPr>
        <dsp:cNvPr id="0" name=""/>
        <dsp:cNvSpPr/>
      </dsp:nvSpPr>
      <dsp:spPr>
        <a:xfrm rot="10800000">
          <a:off x="1003648" y="1418521"/>
          <a:ext cx="230960" cy="2933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1072936" y="1477193"/>
        <a:ext cx="161672" cy="176015"/>
      </dsp:txXfrm>
    </dsp:sp>
    <dsp:sp modelId="{49909409-DAF2-1A41-B5C4-9A3AF2FABD52}">
      <dsp:nvSpPr>
        <dsp:cNvPr id="0" name=""/>
        <dsp:cNvSpPr/>
      </dsp:nvSpPr>
      <dsp:spPr>
        <a:xfrm>
          <a:off x="25492" y="1130594"/>
          <a:ext cx="869212" cy="86921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de-DE" sz="1000" kern="1200" dirty="0"/>
            <a:t>POD CIDR</a:t>
          </a:r>
        </a:p>
        <a:p>
          <a:pPr marL="0" lvl="0" indent="0" algn="ctr" defTabSz="444500">
            <a:lnSpc>
              <a:spcPct val="90000"/>
            </a:lnSpc>
            <a:spcBef>
              <a:spcPct val="0"/>
            </a:spcBef>
            <a:spcAft>
              <a:spcPct val="35000"/>
            </a:spcAft>
            <a:buNone/>
          </a:pPr>
          <a:r>
            <a:rPr lang="de-DE" sz="1000" kern="1200" dirty="0" err="1"/>
            <a:t>for</a:t>
          </a:r>
          <a:r>
            <a:rPr lang="de-DE" sz="1000" kern="1200" dirty="0"/>
            <a:t> </a:t>
          </a:r>
          <a:r>
            <a:rPr lang="de-DE" sz="1000" kern="1200" dirty="0" err="1"/>
            <a:t>Node</a:t>
          </a:r>
          <a:endParaRPr lang="en-US" sz="1000" kern="1200" dirty="0"/>
        </a:p>
      </dsp:txBody>
      <dsp:txXfrm>
        <a:off x="152785" y="1257887"/>
        <a:ext cx="614626" cy="614626"/>
      </dsp:txXfrm>
    </dsp:sp>
    <dsp:sp modelId="{33330B78-B063-C547-8F1C-E826CB6EC2EE}">
      <dsp:nvSpPr>
        <dsp:cNvPr id="0" name=""/>
        <dsp:cNvSpPr/>
      </dsp:nvSpPr>
      <dsp:spPr>
        <a:xfrm rot="18000000">
          <a:off x="667596" y="859106"/>
          <a:ext cx="230960" cy="2933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684918" y="947781"/>
        <a:ext cx="161672" cy="176015"/>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889575" y="9430091"/>
            <a:ext cx="2889938"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3251615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25450" y="423863"/>
            <a:ext cx="5818188" cy="4364037"/>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729924" y="5109726"/>
            <a:ext cx="5209240" cy="4277111"/>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6"/>
          <p:cNvSpPr>
            <a:spLocks noGrp="1"/>
          </p:cNvSpPr>
          <p:nvPr>
            <p:ph type="sldNum" sz="quarter" idx="5"/>
          </p:nvPr>
        </p:nvSpPr>
        <p:spPr>
          <a:xfrm>
            <a:off x="2876044" y="9680022"/>
            <a:ext cx="917001" cy="222970"/>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1306173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47638" indent="-147638" algn="l" defTabSz="914400" rtl="0" eaLnBrk="1" latinLnBrk="0" hangingPunct="1">
      <a:buClr>
        <a:schemeClr val="accent1"/>
      </a:buClr>
      <a:buSzPct val="80000"/>
      <a:buFont typeface="Wingdings" pitchFamily="2" charset="2"/>
      <a:buChar char="n"/>
      <a:defRPr sz="1200" kern="1200">
        <a:solidFill>
          <a:schemeClr val="tx1"/>
        </a:solidFill>
        <a:latin typeface="+mn-lt"/>
        <a:ea typeface="+mn-ea"/>
        <a:cs typeface="+mn-cs"/>
      </a:defRPr>
    </a:lvl2pPr>
    <a:lvl3pPr marL="361950" indent="-109538" algn="l" defTabSz="914400" rtl="0" eaLnBrk="1" latinLnBrk="0" hangingPunct="1">
      <a:buClr>
        <a:schemeClr val="accent2"/>
      </a:buClr>
      <a:buSzPct val="80000"/>
      <a:buFont typeface="Wingdings" pitchFamily="2" charset="2"/>
      <a:buChar char="n"/>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hyperlink" Target="http://www.sap.com/"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hyperlink" Target="http://www.sap.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8" name="Rectangle 7"/>
          <p:cNvSpPr/>
          <p:nvPr/>
        </p:nvSpPr>
        <p:spPr bwMode="gray">
          <a:xfrm>
            <a:off x="151200" y="2988000"/>
            <a:ext cx="8841600" cy="3715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ight Triangle 10"/>
          <p:cNvSpPr/>
          <p:nvPr/>
        </p:nvSpPr>
        <p:spPr bwMode="white">
          <a:xfrm flipH="1">
            <a:off x="8486809" y="6215083"/>
            <a:ext cx="557211" cy="557210"/>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tangle 6"/>
          <p:cNvSpPr/>
          <p:nvPr/>
        </p:nvSpPr>
        <p:spPr bwMode="gray">
          <a:xfrm>
            <a:off x="151200" y="151200"/>
            <a:ext cx="8841600" cy="273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p:cNvSpPr>
            <a:spLocks noGrp="1"/>
          </p:cNvSpPr>
          <p:nvPr>
            <p:ph type="ctrTitle" hasCustomPrompt="1"/>
          </p:nvPr>
        </p:nvSpPr>
        <p:spPr bwMode="gray">
          <a:xfrm>
            <a:off x="248400" y="201599"/>
            <a:ext cx="8647200" cy="2559600"/>
          </a:xfrm>
        </p:spPr>
        <p:txBody>
          <a:bodyPr/>
          <a:lstStyle>
            <a:lvl1pPr>
              <a:defRPr/>
            </a:lvl1pPr>
          </a:lstStyle>
          <a:p>
            <a:r>
              <a:rPr lang="en-US" noProof="0" dirty="0"/>
              <a:t>Click to Add Title (Title Case)</a:t>
            </a:r>
            <a:endParaRPr lang="de-DE" dirty="0"/>
          </a:p>
        </p:txBody>
      </p:sp>
      <p:sp>
        <p:nvSpPr>
          <p:cNvPr id="3" name="Subtitle 2"/>
          <p:cNvSpPr>
            <a:spLocks noGrp="1"/>
          </p:cNvSpPr>
          <p:nvPr>
            <p:ph type="subTitle" idx="1" hasCustomPrompt="1"/>
          </p:nvPr>
        </p:nvSpPr>
        <p:spPr bwMode="gray">
          <a:xfrm>
            <a:off x="248400" y="3110400"/>
            <a:ext cx="5666400" cy="1752600"/>
          </a:xfrm>
        </p:spPr>
        <p:txBody>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Department, Board Area or Team</a:t>
            </a:r>
          </a:p>
        </p:txBody>
      </p:sp>
      <p:pic>
        <p:nvPicPr>
          <p:cNvPr id="10" name="Picture 9" descr="sap_tagstra_CG8_P_tmr_p.png"/>
          <p:cNvPicPr>
            <a:picLocks noChangeAspect="1"/>
          </p:cNvPicPr>
          <p:nvPr/>
        </p:nvPicPr>
        <p:blipFill>
          <a:blip r:embed="rId2" cstate="print"/>
          <a:stretch>
            <a:fillRect/>
          </a:stretch>
        </p:blipFill>
        <p:spPr bwMode="gray">
          <a:xfrm>
            <a:off x="4784401" y="6271200"/>
            <a:ext cx="4207307" cy="432000"/>
          </a:xfrm>
          <a:prstGeom prst="rect">
            <a:avLst/>
          </a:prstGeom>
        </p:spPr>
      </p:pic>
    </p:spTree>
    <p:extLst>
      <p:ext uri="{BB962C8B-B14F-4D97-AF65-F5344CB8AC3E}">
        <p14:creationId xmlns:p14="http://schemas.microsoft.com/office/powerpoint/2010/main" val="408500305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filled with picture lef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Click to Add Title (Title Case)</a:t>
            </a:r>
            <a:endParaRPr lang="de-DE" dirty="0"/>
          </a:p>
        </p:txBody>
      </p:sp>
      <p:sp>
        <p:nvSpPr>
          <p:cNvPr id="5" name="Picture Placeholder 4"/>
          <p:cNvSpPr>
            <a:spLocks noGrp="1"/>
          </p:cNvSpPr>
          <p:nvPr>
            <p:ph type="pic" sz="quarter" idx="10"/>
          </p:nvPr>
        </p:nvSpPr>
        <p:spPr bwMode="gray">
          <a:xfrm>
            <a:off x="151200" y="1292400"/>
            <a:ext cx="2883600" cy="5410800"/>
          </a:xfrm>
        </p:spPr>
        <p:txBody>
          <a:body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131999" y="1292400"/>
            <a:ext cx="5862776" cy="5410800"/>
          </a:xfrm>
          <a:solidFill>
            <a:schemeClr val="tx2">
              <a:lumMod val="40000"/>
              <a:lumOff val="60000"/>
            </a:schemeClr>
          </a:solidFill>
        </p:spPr>
        <p:txBody>
          <a:bodyPr lIns="180000" tIns="108000" rIns="72000" bIns="72000"/>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1488494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Click to Add Title (Title Case)</a:t>
            </a:r>
            <a:endParaRPr lang="de-DE" dirty="0"/>
          </a:p>
        </p:txBody>
      </p:sp>
      <p:sp>
        <p:nvSpPr>
          <p:cNvPr id="5" name="Text Placeholder 4"/>
          <p:cNvSpPr>
            <a:spLocks noGrp="1"/>
          </p:cNvSpPr>
          <p:nvPr>
            <p:ph type="body" sz="quarter" idx="10" hasCustomPrompt="1"/>
          </p:nvPr>
        </p:nvSpPr>
        <p:spPr bwMode="gray">
          <a:xfrm>
            <a:off x="248400" y="1292400"/>
            <a:ext cx="4248000" cy="54108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7" name="Text Placeholder 6"/>
          <p:cNvSpPr>
            <a:spLocks noGrp="1"/>
          </p:cNvSpPr>
          <p:nvPr>
            <p:ph type="body" sz="quarter" idx="11" hasCustomPrompt="1"/>
          </p:nvPr>
        </p:nvSpPr>
        <p:spPr bwMode="gray">
          <a:xfrm>
            <a:off x="4622400" y="1292400"/>
            <a:ext cx="4248000" cy="54108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2617313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el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Click to Add Title (Title Case)</a:t>
            </a:r>
            <a:endParaRPr lang="de-DE" dirty="0"/>
          </a:p>
        </p:txBody>
      </p:sp>
      <p:sp>
        <p:nvSpPr>
          <p:cNvPr id="5" name="Text Placeholder 4"/>
          <p:cNvSpPr>
            <a:spLocks noGrp="1"/>
          </p:cNvSpPr>
          <p:nvPr>
            <p:ph type="body" sz="quarter" idx="11" hasCustomPrompt="1"/>
          </p:nvPr>
        </p:nvSpPr>
        <p:spPr bwMode="gray">
          <a:xfrm>
            <a:off x="248400" y="1292400"/>
            <a:ext cx="2818800" cy="54108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6" name="Text Placeholder 4"/>
          <p:cNvSpPr>
            <a:spLocks noGrp="1"/>
          </p:cNvSpPr>
          <p:nvPr>
            <p:ph type="body" sz="quarter" idx="12" hasCustomPrompt="1"/>
          </p:nvPr>
        </p:nvSpPr>
        <p:spPr bwMode="gray">
          <a:xfrm>
            <a:off x="6080400" y="1292400"/>
            <a:ext cx="2818800" cy="54108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7" name="Text Placeholder 4"/>
          <p:cNvSpPr>
            <a:spLocks noGrp="1"/>
          </p:cNvSpPr>
          <p:nvPr>
            <p:ph type="body" sz="quarter" idx="13" hasCustomPrompt="1"/>
          </p:nvPr>
        </p:nvSpPr>
        <p:spPr bwMode="gray">
          <a:xfrm>
            <a:off x="3164400" y="1292400"/>
            <a:ext cx="2818800" cy="54108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1166694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Appendix/Thank You">
    <p:bg>
      <p:bgRef idx="1001">
        <a:schemeClr val="bg2"/>
      </p:bgRef>
    </p:bg>
    <p:spTree>
      <p:nvGrpSpPr>
        <p:cNvPr id="1" name=""/>
        <p:cNvGrpSpPr/>
        <p:nvPr/>
      </p:nvGrpSpPr>
      <p:grpSpPr>
        <a:xfrm>
          <a:off x="0" y="0"/>
          <a:ext cx="0" cy="0"/>
          <a:chOff x="0" y="0"/>
          <a:chExt cx="0" cy="0"/>
        </a:xfrm>
      </p:grpSpPr>
      <p:sp>
        <p:nvSpPr>
          <p:cNvPr id="8" name="Rectangle 7"/>
          <p:cNvSpPr/>
          <p:nvPr userDrawn="1"/>
        </p:nvSpPr>
        <p:spPr bwMode="gray">
          <a:xfrm>
            <a:off x="0" y="0"/>
            <a:ext cx="9144000" cy="6858000"/>
          </a:xfrm>
          <a:prstGeom prst="rect">
            <a:avLst/>
          </a:prstGeom>
          <a:solidFill>
            <a:schemeClr val="bg2"/>
          </a:solidFill>
          <a:ln w="9525" algn="ctr">
            <a:noFill/>
            <a:miter lim="800000"/>
            <a:headEnd/>
            <a:tailEnd/>
          </a:ln>
        </p:spPr>
        <p:txBody>
          <a:bodyPr lIns="90000" tIns="72000" rIns="144000" bIns="72000" rtlCol="0" anchor="ctr"/>
          <a:lstStyle/>
          <a:p>
            <a:pPr marL="157163" marR="0" indent="-157163" algn="ctr" defTabSz="914400" eaLnBrk="1" fontAlgn="base" latinLnBrk="0" hangingPunct="1">
              <a:lnSpc>
                <a:spcPct val="100000"/>
              </a:lnSpc>
              <a:spcBef>
                <a:spcPct val="50000"/>
              </a:spcBef>
              <a:spcAft>
                <a:spcPct val="0"/>
              </a:spcAft>
              <a:buClr>
                <a:srgbClr val="F0AB00"/>
              </a:buClr>
              <a:buSzPct val="80000"/>
              <a:buFont typeface="Wingdings" pitchFamily="2" charset="2"/>
              <a:buChar char="n"/>
              <a:tabLst/>
            </a:pPr>
            <a:endParaRPr kumimoji="0" lang="de-DE" sz="1600" b="0" i="0" u="none" strike="noStrike" kern="0" cap="none" spc="0" normalizeH="0" baseline="0" noProof="0">
              <a:ln>
                <a:noFill/>
              </a:ln>
              <a:solidFill>
                <a:srgbClr val="FFFFFF"/>
              </a:solidFill>
              <a:effectLst/>
              <a:uLnTx/>
              <a:uFillTx/>
              <a:ea typeface="Arial Unicode MS" pitchFamily="34" charset="-128"/>
              <a:cs typeface="Arial Unicode MS" pitchFamily="34" charset="-128"/>
            </a:endParaRPr>
          </a:p>
        </p:txBody>
      </p:sp>
      <p:sp>
        <p:nvSpPr>
          <p:cNvPr id="9" name="Text Placeholder 8"/>
          <p:cNvSpPr>
            <a:spLocks noGrp="1"/>
          </p:cNvSpPr>
          <p:nvPr>
            <p:ph type="body" sz="quarter" idx="11" hasCustomPrompt="1"/>
          </p:nvPr>
        </p:nvSpPr>
        <p:spPr bwMode="gray">
          <a:xfrm>
            <a:off x="151199" y="2037599"/>
            <a:ext cx="8841600" cy="856800"/>
          </a:xfrm>
          <a:solidFill>
            <a:schemeClr val="accent1"/>
          </a:solidFill>
        </p:spPr>
        <p:txBody>
          <a:bodyPr lIns="90000" tIns="36000" rIns="36000" bIns="36000" anchor="ctr" anchorCtr="0"/>
          <a:lstStyle>
            <a:lvl1pPr marL="0" indent="0">
              <a:defRPr sz="3800">
                <a:solidFill>
                  <a:schemeClr val="accent3"/>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text</a:t>
            </a:r>
          </a:p>
        </p:txBody>
      </p:sp>
      <p:sp>
        <p:nvSpPr>
          <p:cNvPr id="4" name="Rectangle 3"/>
          <p:cNvSpPr/>
          <p:nvPr/>
        </p:nvSpPr>
        <p:spPr bwMode="gray">
          <a:xfrm>
            <a:off x="151200" y="2988000"/>
            <a:ext cx="8841600" cy="37152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ight Triangle 6"/>
          <p:cNvSpPr>
            <a:spLocks noChangeAspect="1"/>
          </p:cNvSpPr>
          <p:nvPr/>
        </p:nvSpPr>
        <p:spPr bwMode="gray">
          <a:xfrm rot="16200000">
            <a:off x="8562775" y="6273407"/>
            <a:ext cx="432000" cy="432000"/>
          </a:xfrm>
          <a:prstGeom prst="rtTriangle">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 name="Picture 5" descr="sap_corp_rgb_r.png"/>
          <p:cNvPicPr>
            <a:picLocks noChangeAspect="1"/>
          </p:cNvPicPr>
          <p:nvPr/>
        </p:nvPicPr>
        <p:blipFill>
          <a:blip r:embed="rId2" cstate="print"/>
          <a:stretch>
            <a:fillRect/>
          </a:stretch>
        </p:blipFill>
        <p:spPr bwMode="gray">
          <a:xfrm>
            <a:off x="8114402" y="6274800"/>
            <a:ext cx="876583" cy="432000"/>
          </a:xfrm>
          <a:prstGeom prst="rect">
            <a:avLst/>
          </a:prstGeom>
        </p:spPr>
      </p:pic>
    </p:spTree>
    <p:extLst>
      <p:ext uri="{BB962C8B-B14F-4D97-AF65-F5344CB8AC3E}">
        <p14:creationId xmlns:p14="http://schemas.microsoft.com/office/powerpoint/2010/main" val="3206417264"/>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act">
    <p:bg>
      <p:bgRef idx="1001">
        <a:schemeClr val="bg2"/>
      </p:bgRef>
    </p:bg>
    <p:spTree>
      <p:nvGrpSpPr>
        <p:cNvPr id="1" name=""/>
        <p:cNvGrpSpPr/>
        <p:nvPr/>
      </p:nvGrpSpPr>
      <p:grpSpPr>
        <a:xfrm>
          <a:off x="0" y="0"/>
          <a:ext cx="0" cy="0"/>
          <a:chOff x="0" y="0"/>
          <a:chExt cx="0" cy="0"/>
        </a:xfrm>
      </p:grpSpPr>
      <p:sp>
        <p:nvSpPr>
          <p:cNvPr id="8" name="Rectangle 7"/>
          <p:cNvSpPr/>
          <p:nvPr userDrawn="1"/>
        </p:nvSpPr>
        <p:spPr bwMode="gray">
          <a:xfrm>
            <a:off x="0" y="0"/>
            <a:ext cx="9144000" cy="6858000"/>
          </a:xfrm>
          <a:prstGeom prst="rect">
            <a:avLst/>
          </a:prstGeom>
          <a:solidFill>
            <a:schemeClr val="bg2"/>
          </a:solidFill>
          <a:ln w="9525" algn="ctr">
            <a:noFill/>
            <a:miter lim="800000"/>
            <a:headEnd/>
            <a:tailEnd/>
          </a:ln>
        </p:spPr>
        <p:txBody>
          <a:bodyPr lIns="90000" tIns="72000" rIns="144000" bIns="72000" rtlCol="0" anchor="ctr"/>
          <a:lstStyle/>
          <a:p>
            <a:pPr marL="157163" marR="0" indent="-157163" algn="ctr" defTabSz="914400" eaLnBrk="1" fontAlgn="base" latinLnBrk="0" hangingPunct="1">
              <a:lnSpc>
                <a:spcPct val="100000"/>
              </a:lnSpc>
              <a:spcBef>
                <a:spcPct val="50000"/>
              </a:spcBef>
              <a:spcAft>
                <a:spcPct val="0"/>
              </a:spcAft>
              <a:buClr>
                <a:srgbClr val="F0AB00"/>
              </a:buClr>
              <a:buSzPct val="80000"/>
              <a:buFont typeface="Wingdings" pitchFamily="2" charset="2"/>
              <a:buChar char="n"/>
              <a:tabLst/>
            </a:pPr>
            <a:endParaRPr kumimoji="0" lang="de-DE" sz="1600" b="0" i="0" u="none" strike="noStrike" kern="0" cap="none" spc="0" normalizeH="0" baseline="0" noProof="0">
              <a:ln>
                <a:noFill/>
              </a:ln>
              <a:solidFill>
                <a:srgbClr val="FFFFFF"/>
              </a:solidFill>
              <a:effectLst/>
              <a:uLnTx/>
              <a:uFillTx/>
              <a:ea typeface="Arial Unicode MS" pitchFamily="34" charset="-128"/>
              <a:cs typeface="Arial Unicode MS" pitchFamily="34" charset="-128"/>
            </a:endParaRPr>
          </a:p>
        </p:txBody>
      </p:sp>
      <p:sp>
        <p:nvSpPr>
          <p:cNvPr id="12" name="Rectangle 11"/>
          <p:cNvSpPr/>
          <p:nvPr userDrawn="1"/>
        </p:nvSpPr>
        <p:spPr bwMode="gray">
          <a:xfrm>
            <a:off x="151200" y="2997837"/>
            <a:ext cx="8841600" cy="856800"/>
          </a:xfrm>
          <a:prstGeom prst="rect">
            <a:avLst/>
          </a:prstGeom>
          <a:solidFill>
            <a:schemeClr val="accent1"/>
          </a:solidFill>
          <a:ln w="9525" algn="ctr">
            <a:noFill/>
            <a:miter lim="800000"/>
            <a:headEnd/>
            <a:tailEnd/>
          </a:ln>
        </p:spPr>
        <p:txBody>
          <a:bodyPr lIns="90000" tIns="72000" rIns="144000" bIns="72000" rtlCol="0" anchor="ctr"/>
          <a:lstStyle/>
          <a:p>
            <a:pPr marL="157163" marR="0" indent="-157163" algn="l" defTabSz="914400" eaLnBrk="1" fontAlgn="base" latinLnBrk="0" hangingPunct="1">
              <a:lnSpc>
                <a:spcPct val="100000"/>
              </a:lnSpc>
              <a:spcBef>
                <a:spcPct val="50000"/>
              </a:spcBef>
              <a:spcAft>
                <a:spcPct val="0"/>
              </a:spcAft>
              <a:buClr>
                <a:srgbClr val="F0AB00"/>
              </a:buClr>
              <a:buSzPct val="80000"/>
              <a:buFontTx/>
              <a:buNone/>
              <a:tabLst/>
            </a:pPr>
            <a:r>
              <a:rPr kumimoji="0" lang="de-DE" sz="3800" b="0" i="0" u="none" strike="noStrike" kern="0" cap="none" spc="0" normalizeH="0" baseline="0" noProof="0" dirty="0">
                <a:ln>
                  <a:noFill/>
                </a:ln>
                <a:solidFill>
                  <a:schemeClr val="tx2"/>
                </a:solidFill>
                <a:effectLst/>
                <a:uLnTx/>
                <a:uFillTx/>
                <a:latin typeface="+mj-lt"/>
                <a:ea typeface="Arial Unicode MS" pitchFamily="34" charset="-128"/>
                <a:cs typeface="Arial Unicode MS" pitchFamily="34" charset="-128"/>
              </a:rPr>
              <a:t>Contact</a:t>
            </a:r>
          </a:p>
        </p:txBody>
      </p:sp>
      <p:pic>
        <p:nvPicPr>
          <p:cNvPr id="1026" name="Picture 2" descr="\\dwdf032\cmedia\Templates_Guidelines\eOn\Templates\_PPT2007\_SAP_AG\Material_Contact\contact Kopie.jpg"/>
          <p:cNvPicPr>
            <a:picLocks noChangeAspect="1" noChangeArrowheads="1"/>
          </p:cNvPicPr>
          <p:nvPr userDrawn="1"/>
        </p:nvPicPr>
        <p:blipFill>
          <a:blip r:embed="rId2" cstate="print"/>
          <a:srcRect/>
          <a:stretch>
            <a:fillRect/>
          </a:stretch>
        </p:blipFill>
        <p:spPr bwMode="auto">
          <a:xfrm>
            <a:off x="151200" y="151200"/>
            <a:ext cx="8841600" cy="2740896"/>
          </a:xfrm>
          <a:prstGeom prst="rect">
            <a:avLst/>
          </a:prstGeom>
          <a:noFill/>
        </p:spPr>
      </p:pic>
      <p:sp>
        <p:nvSpPr>
          <p:cNvPr id="4" name="Rectangle 3"/>
          <p:cNvSpPr/>
          <p:nvPr userDrawn="1"/>
        </p:nvSpPr>
        <p:spPr bwMode="gray">
          <a:xfrm>
            <a:off x="151200" y="3952875"/>
            <a:ext cx="8841600" cy="27503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ight Triangle 6"/>
          <p:cNvSpPr>
            <a:spLocks noChangeAspect="1"/>
          </p:cNvSpPr>
          <p:nvPr/>
        </p:nvSpPr>
        <p:spPr bwMode="gray">
          <a:xfrm rot="16200000">
            <a:off x="8562775" y="6273407"/>
            <a:ext cx="432000" cy="432000"/>
          </a:xfrm>
          <a:prstGeom prst="rtTriangle">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 name="Picture 5" descr="sap_corp_rgb_r.png"/>
          <p:cNvPicPr>
            <a:picLocks noChangeAspect="1"/>
          </p:cNvPicPr>
          <p:nvPr/>
        </p:nvPicPr>
        <p:blipFill>
          <a:blip r:embed="rId3" cstate="print"/>
          <a:stretch>
            <a:fillRect/>
          </a:stretch>
        </p:blipFill>
        <p:spPr bwMode="gray">
          <a:xfrm>
            <a:off x="8114402" y="6274800"/>
            <a:ext cx="876583" cy="432000"/>
          </a:xfrm>
          <a:prstGeom prst="rect">
            <a:avLst/>
          </a:prstGeom>
        </p:spPr>
      </p:pic>
      <p:sp>
        <p:nvSpPr>
          <p:cNvPr id="17" name="Text Placeholder 16"/>
          <p:cNvSpPr>
            <a:spLocks noGrp="1"/>
          </p:cNvSpPr>
          <p:nvPr>
            <p:ph type="body" sz="quarter" idx="10" hasCustomPrompt="1"/>
          </p:nvPr>
        </p:nvSpPr>
        <p:spPr>
          <a:xfrm>
            <a:off x="248400" y="4050076"/>
            <a:ext cx="3981450" cy="2400300"/>
          </a:xfrm>
        </p:spPr>
        <p:txBody>
          <a:bodyPr/>
          <a:lstStyle>
            <a:lvl1pPr algn="l" defTabSz="222250" eaLnBrk="0" hangingPunct="0">
              <a:spcBef>
                <a:spcPts val="0"/>
              </a:spcBef>
              <a:buClr>
                <a:srgbClr val="A50021"/>
              </a:buClr>
              <a:buSzPct val="150000"/>
              <a:buFontTx/>
              <a:buNone/>
              <a:tabLst>
                <a:tab pos="185738" algn="l"/>
              </a:tabLst>
              <a:defRPr sz="1600" baseline="0"/>
            </a:lvl1pPr>
            <a:lvl2pPr>
              <a:spcBef>
                <a:spcPts val="0"/>
              </a:spcBef>
              <a:buFontTx/>
              <a:buNone/>
              <a:defRPr sz="1200"/>
            </a:lvl2pPr>
          </a:lstStyle>
          <a:p>
            <a:pPr>
              <a:spcBef>
                <a:spcPct val="50000"/>
              </a:spcBef>
              <a:spcAft>
                <a:spcPts val="2200"/>
              </a:spcAft>
            </a:pPr>
            <a:r>
              <a:rPr lang="de-DE" dirty="0"/>
              <a:t>First Name Last Name</a:t>
            </a:r>
            <a:endParaRPr lang="de-DE" dirty="0">
              <a:solidFill>
                <a:schemeClr val="accent1"/>
              </a:solidFill>
            </a:endParaRPr>
          </a:p>
          <a:p>
            <a:pPr>
              <a:buClrTx/>
              <a:buSzTx/>
            </a:pPr>
            <a:r>
              <a:rPr lang="de-DE" sz="1200" dirty="0"/>
              <a:t>Company</a:t>
            </a:r>
          </a:p>
          <a:p>
            <a:pPr>
              <a:buClrTx/>
              <a:buSzTx/>
            </a:pPr>
            <a:r>
              <a:rPr lang="de-DE" sz="1200" dirty="0"/>
              <a:t>Street Nr.</a:t>
            </a:r>
          </a:p>
          <a:p>
            <a:pPr>
              <a:buClrTx/>
              <a:buSzTx/>
            </a:pPr>
            <a:r>
              <a:rPr lang="de-DE" sz="1200" dirty="0"/>
              <a:t>ZIP Code Town</a:t>
            </a:r>
          </a:p>
          <a:p>
            <a:pPr>
              <a:spcBef>
                <a:spcPts val="1400"/>
              </a:spcBef>
            </a:pPr>
            <a:r>
              <a:rPr lang="de-DE" sz="1200" dirty="0">
                <a:solidFill>
                  <a:schemeClr val="hlink"/>
                </a:solidFill>
              </a:rPr>
              <a:t>T</a:t>
            </a:r>
            <a:r>
              <a:rPr lang="de-DE" sz="1200" dirty="0"/>
              <a:t>	+xx/xxxx/xxx-extension</a:t>
            </a:r>
          </a:p>
          <a:p>
            <a:r>
              <a:rPr lang="de-DE" sz="1200" dirty="0">
                <a:solidFill>
                  <a:schemeClr val="hlink"/>
                </a:solidFill>
              </a:rPr>
              <a:t>F</a:t>
            </a:r>
            <a:r>
              <a:rPr lang="de-DE" sz="1200" dirty="0"/>
              <a:t>	+xx/xxxx/xxx-extension</a:t>
            </a:r>
          </a:p>
          <a:p>
            <a:pPr>
              <a:spcBef>
                <a:spcPts val="1400"/>
              </a:spcBef>
            </a:pPr>
            <a:r>
              <a:rPr lang="de-DE" sz="1200" dirty="0"/>
              <a:t>name@sap.com</a:t>
            </a:r>
            <a:br>
              <a:rPr lang="de-DE" sz="1200" dirty="0"/>
            </a:br>
            <a:r>
              <a:rPr lang="de-DE" sz="1200" dirty="0">
                <a:hlinkClick r:id="rId4"/>
              </a:rPr>
              <a:t>www.sap.com</a:t>
            </a:r>
            <a:endParaRPr lang="de-DE" sz="1200" dirty="0"/>
          </a:p>
        </p:txBody>
      </p:sp>
    </p:spTree>
    <p:extLst>
      <p:ext uri="{BB962C8B-B14F-4D97-AF65-F5344CB8AC3E}">
        <p14:creationId xmlns:p14="http://schemas.microsoft.com/office/powerpoint/2010/main" val="1382688480"/>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7" name="TextBox 6"/>
          <p:cNvSpPr txBox="1"/>
          <p:nvPr/>
        </p:nvSpPr>
        <p:spPr bwMode="gray">
          <a:xfrm>
            <a:off x="248401" y="1084263"/>
            <a:ext cx="8740025" cy="5579733"/>
          </a:xfrm>
          <a:prstGeom prst="rect">
            <a:avLst/>
          </a:prstGeom>
          <a:noFill/>
        </p:spPr>
        <p:txBody>
          <a:bodyPr wrap="square" lIns="0" tIns="0" rIns="0" bIns="0" rtlCol="0">
            <a:spAutoFit/>
          </a:bodyPr>
          <a:lstStyle/>
          <a:p>
            <a:pPr marL="0" algn="l" defTabSz="914400" rtl="0" eaLnBrk="1" latinLnBrk="0" hangingPunct="1">
              <a:lnSpc>
                <a:spcPct val="95000"/>
              </a:lnSpc>
              <a:spcBef>
                <a:spcPts val="400"/>
              </a:spcBef>
            </a:pPr>
            <a:r>
              <a:rPr lang="en-US" sz="900" kern="1200" noProof="1">
                <a:solidFill>
                  <a:schemeClr val="tx1"/>
                </a:solidFill>
                <a:latin typeface="+mn-lt"/>
                <a:ea typeface="MS PGothic" pitchFamily="34" charset="-128"/>
                <a:cs typeface="+mn-cs"/>
              </a:rPr>
              <a:t>No part of this publication may be reproduced or transmitted in any form or for any purpose without the express permission of SAP AG. The information contained herein may be changed without prior notice.</a:t>
            </a:r>
          </a:p>
          <a:p>
            <a:pPr marL="0" algn="l" defTabSz="914400" rtl="0" eaLnBrk="1" latinLnBrk="0" hangingPunct="1">
              <a:lnSpc>
                <a:spcPct val="95000"/>
              </a:lnSpc>
              <a:spcBef>
                <a:spcPts val="400"/>
              </a:spcBef>
            </a:pPr>
            <a:r>
              <a:rPr lang="en-US" sz="900" kern="1200" noProof="1">
                <a:solidFill>
                  <a:schemeClr val="tx1"/>
                </a:solidFill>
                <a:latin typeface="+mn-lt"/>
                <a:ea typeface="MS PGothic" pitchFamily="34" charset="-128"/>
                <a:cs typeface="+mn-cs"/>
              </a:rPr>
              <a:t>Some software products marketed by SAP AG and its distributors contain proprietary software components of other software vendors.</a:t>
            </a:r>
          </a:p>
          <a:p>
            <a:pPr marL="0" algn="l" defTabSz="914400" rtl="0" eaLnBrk="1" latinLnBrk="0" hangingPunct="1">
              <a:lnSpc>
                <a:spcPct val="95000"/>
              </a:lnSpc>
              <a:spcBef>
                <a:spcPts val="400"/>
              </a:spcBef>
            </a:pPr>
            <a:r>
              <a:rPr lang="en-US" sz="900" kern="1200" noProof="1">
                <a:solidFill>
                  <a:schemeClr val="tx1"/>
                </a:solidFill>
                <a:latin typeface="+mn-lt"/>
                <a:ea typeface="MS PGothic" pitchFamily="34" charset="-128"/>
                <a:cs typeface="+mn-cs"/>
              </a:rPr>
              <a:t>Microsoft, Windows, Excel, Outlook, and PowerPoint are registered trademarks of Microsoft Corporation. </a:t>
            </a:r>
          </a:p>
          <a:p>
            <a:pPr marL="0" algn="l" defTabSz="914400" rtl="0" eaLnBrk="1" latinLnBrk="0" hangingPunct="1">
              <a:lnSpc>
                <a:spcPct val="95000"/>
              </a:lnSpc>
              <a:spcBef>
                <a:spcPts val="400"/>
              </a:spcBef>
            </a:pPr>
            <a:r>
              <a:rPr lang="en-US" sz="900" kern="1200" noProof="1">
                <a:solidFill>
                  <a:schemeClr val="tx1"/>
                </a:solidFill>
                <a:latin typeface="+mn-lt"/>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and Informix are trademarks or registered trademarks of IBM Corporation.</a:t>
            </a:r>
          </a:p>
          <a:p>
            <a:pPr marL="0" algn="l" defTabSz="914400" rtl="0" eaLnBrk="1" latinLnBrk="0" hangingPunct="1">
              <a:lnSpc>
                <a:spcPct val="95000"/>
              </a:lnSpc>
              <a:spcBef>
                <a:spcPts val="400"/>
              </a:spcBef>
            </a:pPr>
            <a:r>
              <a:rPr lang="en-US" sz="900" kern="1200" noProof="1">
                <a:solidFill>
                  <a:schemeClr val="tx1"/>
                </a:solidFill>
                <a:latin typeface="+mn-lt"/>
                <a:ea typeface="MS PGothic" pitchFamily="34" charset="-128"/>
                <a:cs typeface="+mn-cs"/>
              </a:rPr>
              <a:t>Linux is the registered trademark of Linus Torvalds in the U.S. and other countries.</a:t>
            </a:r>
          </a:p>
          <a:p>
            <a:pPr marL="0" algn="l" defTabSz="914400" rtl="0" eaLnBrk="1" latinLnBrk="0" hangingPunct="1">
              <a:lnSpc>
                <a:spcPct val="95000"/>
              </a:lnSpc>
              <a:spcBef>
                <a:spcPts val="400"/>
              </a:spcBef>
            </a:pPr>
            <a:r>
              <a:rPr lang="en-US" sz="900" kern="1200" noProof="1">
                <a:solidFill>
                  <a:schemeClr val="tx1"/>
                </a:solidFill>
                <a:latin typeface="+mn-lt"/>
                <a:ea typeface="MS PGothic" pitchFamily="34" charset="-128"/>
                <a:cs typeface="+mn-cs"/>
              </a:rPr>
              <a:t>Adobe, the Adobe logo, Acrobat, PostScript, and Reader are either trademarks or registered trademarks of Adobe Systems Incorporated in the United States and/or other countries.</a:t>
            </a:r>
          </a:p>
          <a:p>
            <a:pPr marL="0" algn="l" defTabSz="914400" rtl="0" eaLnBrk="1" latinLnBrk="0" hangingPunct="1">
              <a:lnSpc>
                <a:spcPct val="95000"/>
              </a:lnSpc>
              <a:spcBef>
                <a:spcPts val="400"/>
              </a:spcBef>
            </a:pPr>
            <a:r>
              <a:rPr lang="en-US" sz="900" kern="1200" noProof="1">
                <a:solidFill>
                  <a:schemeClr val="tx1"/>
                </a:solidFill>
                <a:latin typeface="+mn-lt"/>
                <a:ea typeface="MS PGothic" pitchFamily="34" charset="-128"/>
                <a:cs typeface="+mn-cs"/>
              </a:rPr>
              <a:t>Oracle is a registered trademark of Oracle Corporation.</a:t>
            </a:r>
          </a:p>
          <a:p>
            <a:pPr marL="0" algn="l" defTabSz="914400" rtl="0" eaLnBrk="1" latinLnBrk="0" hangingPunct="1">
              <a:lnSpc>
                <a:spcPct val="95000"/>
              </a:lnSpc>
              <a:spcBef>
                <a:spcPts val="400"/>
              </a:spcBef>
            </a:pPr>
            <a:r>
              <a:rPr lang="en-US" sz="900" kern="1200" noProof="1">
                <a:solidFill>
                  <a:schemeClr val="tx1"/>
                </a:solidFill>
                <a:latin typeface="+mn-lt"/>
                <a:ea typeface="MS PGothic" pitchFamily="34" charset="-128"/>
                <a:cs typeface="+mn-cs"/>
              </a:rPr>
              <a:t>UNIX, X/Open, OSF/1, and Motif are registered trademarks of the Open Group.</a:t>
            </a:r>
          </a:p>
          <a:p>
            <a:pPr marL="0" algn="l" defTabSz="914400" rtl="0" eaLnBrk="1" latinLnBrk="0" hangingPunct="1">
              <a:lnSpc>
                <a:spcPct val="95000"/>
              </a:lnSpc>
              <a:spcBef>
                <a:spcPts val="400"/>
              </a:spcBef>
            </a:pPr>
            <a:r>
              <a:rPr lang="en-US" sz="900" kern="1200" noProof="1">
                <a:solidFill>
                  <a:schemeClr val="tx1"/>
                </a:solidFill>
                <a:latin typeface="+mn-lt"/>
                <a:ea typeface="MS PGothic" pitchFamily="34" charset="-128"/>
                <a:cs typeface="+mn-cs"/>
              </a:rPr>
              <a:t>Citrix, ICA, Program Neighborhood, MetaFrame, WinFrame, VideoFrame, and MultiWin are trademarks or registered trademarks of Citrix Systems, Inc.</a:t>
            </a:r>
          </a:p>
          <a:p>
            <a:pPr marL="0" algn="l" defTabSz="914400" rtl="0" eaLnBrk="1" latinLnBrk="0" hangingPunct="1">
              <a:lnSpc>
                <a:spcPct val="95000"/>
              </a:lnSpc>
              <a:spcBef>
                <a:spcPts val="400"/>
              </a:spcBef>
            </a:pPr>
            <a:r>
              <a:rPr lang="en-US" sz="900" kern="1200" noProof="1">
                <a:solidFill>
                  <a:schemeClr val="tx1"/>
                </a:solidFill>
                <a:latin typeface="+mn-lt"/>
                <a:ea typeface="MS PGothic" pitchFamily="34" charset="-128"/>
                <a:cs typeface="+mn-cs"/>
              </a:rPr>
              <a:t>HTML, XML, XHTML and W3C are trademarks or registered trademarks of W3C®, World Wide Web Consortium, Massachusetts Institute of Technology. </a:t>
            </a:r>
          </a:p>
          <a:p>
            <a:pPr marL="0" algn="l" defTabSz="914400" rtl="0" eaLnBrk="1" latinLnBrk="0" hangingPunct="1">
              <a:lnSpc>
                <a:spcPct val="95000"/>
              </a:lnSpc>
              <a:spcBef>
                <a:spcPts val="400"/>
              </a:spcBef>
            </a:pPr>
            <a:r>
              <a:rPr lang="en-US" sz="900" kern="1200" noProof="1">
                <a:solidFill>
                  <a:schemeClr val="tx1"/>
                </a:solidFill>
                <a:latin typeface="+mn-lt"/>
                <a:ea typeface="MS PGothic" pitchFamily="34" charset="-128"/>
                <a:cs typeface="+mn-cs"/>
              </a:rPr>
              <a:t>Java is a registered trademark of Sun Microsystems, Inc.</a:t>
            </a:r>
          </a:p>
          <a:p>
            <a:pPr marL="0" algn="l" defTabSz="914400" rtl="0" eaLnBrk="1" latinLnBrk="0" hangingPunct="1">
              <a:lnSpc>
                <a:spcPct val="95000"/>
              </a:lnSpc>
              <a:spcBef>
                <a:spcPts val="400"/>
              </a:spcBef>
            </a:pPr>
            <a:r>
              <a:rPr lang="en-US" sz="900" kern="1200" noProof="1">
                <a:solidFill>
                  <a:schemeClr val="tx1"/>
                </a:solidFill>
                <a:latin typeface="+mn-lt"/>
                <a:ea typeface="MS PGothic" pitchFamily="34" charset="-128"/>
                <a:cs typeface="+mn-cs"/>
              </a:rPr>
              <a:t>JavaScript is a registered trademark of Sun Microsystems, Inc., used under license for technology invented and implemented by Netscape. </a:t>
            </a:r>
          </a:p>
          <a:p>
            <a:pPr marL="0" algn="l" defTabSz="914400" rtl="0" eaLnBrk="1" latinLnBrk="0" hangingPunct="1">
              <a:lnSpc>
                <a:spcPct val="95000"/>
              </a:lnSpc>
              <a:spcBef>
                <a:spcPts val="400"/>
              </a:spcBef>
            </a:pPr>
            <a:r>
              <a:rPr lang="en-US" sz="900" kern="1200" noProof="1">
                <a:solidFill>
                  <a:schemeClr val="tx1"/>
                </a:solidFill>
                <a:latin typeface="+mn-lt"/>
                <a:ea typeface="MS PGothic" pitchFamily="34" charset="-128"/>
                <a:cs typeface="+mn-cs"/>
              </a:rPr>
              <a:t>SAP, R/3, SAP NetWeaver, Duet, PartnerEdge, ByDesign, Clear Enterprise, SAP BusinessObjects Explorer and other SAP products and services mentioned herein as well as their respective logos are trademarks or registered trademarks of SAP AG in Germany and other countries.</a:t>
            </a:r>
          </a:p>
          <a:p>
            <a:pPr marL="0" algn="l" defTabSz="914400" rtl="0" eaLnBrk="1" fontAlgn="t" latinLnBrk="0" hangingPunct="1">
              <a:lnSpc>
                <a:spcPct val="95000"/>
              </a:lnSpc>
              <a:spcBef>
                <a:spcPts val="400"/>
              </a:spcBef>
            </a:pPr>
            <a:r>
              <a:rPr lang="en-US" sz="900" kern="1200" noProof="1">
                <a:solidFill>
                  <a:schemeClr val="tx1"/>
                </a:solidFill>
                <a:latin typeface="+mn-lt"/>
                <a:ea typeface="MS PGothic" pitchFamily="34" charset="-128"/>
                <a:cs typeface="+mn-cs"/>
              </a:rPr>
              <a:t>Business Objects and the Business Objects logo, BusinessObjects, Crystal Reports, Crystal Decisions, Web Intelligence, Xcelsius, and other Business Objects products and services mentioned herein as well as their respective logos are trademarks or registered trademarks of SAP France in the United States and in other countries. </a:t>
            </a:r>
          </a:p>
          <a:p>
            <a:pPr marL="0" algn="l" defTabSz="914400" rtl="0" eaLnBrk="1" latinLnBrk="0" hangingPunct="1">
              <a:lnSpc>
                <a:spcPct val="95000"/>
              </a:lnSpc>
              <a:spcBef>
                <a:spcPts val="400"/>
              </a:spcBef>
            </a:pPr>
            <a:r>
              <a:rPr lang="en-US" sz="900" kern="1200" noProof="1">
                <a:solidFill>
                  <a:schemeClr val="tx1"/>
                </a:solidFill>
                <a:latin typeface="+mn-lt"/>
                <a:ea typeface="MS PGothic" pitchFamily="34" charset="-128"/>
                <a:cs typeface="+mn-cs"/>
              </a:rPr>
              <a:t>All other product and service names mentioned are the trademarks of their respective companies. Data contained in this document serves informational purposes only. National product specifications may vary.</a:t>
            </a:r>
          </a:p>
          <a:p>
            <a:pPr marL="0" algn="l" defTabSz="914400" rtl="0" eaLnBrk="1" latinLnBrk="0" hangingPunct="1">
              <a:lnSpc>
                <a:spcPct val="95000"/>
              </a:lnSpc>
              <a:spcBef>
                <a:spcPts val="400"/>
              </a:spcBef>
            </a:pPr>
            <a:r>
              <a:rPr lang="en-US" sz="900" kern="1200" noProof="1">
                <a:solidFill>
                  <a:schemeClr val="tx1"/>
                </a:solidFill>
                <a:latin typeface="+mn-lt"/>
                <a:ea typeface="MS PGothic" pitchFamily="34" charset="-128"/>
                <a:cs typeface="+mn-cs"/>
              </a:rPr>
              <a:t>The information in this document is proprietary to SAP. No part of this document may be reproduced, copied, or transmitted in any form or for any purpose without the express prior written permission of SAP AG.</a:t>
            </a:r>
          </a:p>
          <a:p>
            <a:pPr marL="0" algn="l" defTabSz="914400" rtl="0" eaLnBrk="1" latinLnBrk="0" hangingPunct="1">
              <a:lnSpc>
                <a:spcPct val="95000"/>
              </a:lnSpc>
              <a:spcBef>
                <a:spcPts val="400"/>
              </a:spcBef>
            </a:pPr>
            <a:r>
              <a:rPr lang="en-US" sz="900" kern="1200" noProof="1">
                <a:solidFill>
                  <a:schemeClr val="tx1"/>
                </a:solidFill>
                <a:latin typeface="+mn-lt"/>
                <a:ea typeface="MS PGothic" pitchFamily="34" charset="-128"/>
                <a:cs typeface="+mn-cs"/>
              </a:rPr>
              <a:t>This document is a preliminary version and not subject to your license agreement or any other agreement with SAP. This document contains only intended strategies, developments, and functionalities of the SAP® product and is not intended to be binding upon SAP to any particular course of business, product strategy, and/or development. Please note that this document is subject to change and may be changed by SAP at any time without notice.</a:t>
            </a:r>
          </a:p>
          <a:p>
            <a:pPr marL="0" algn="l" defTabSz="914400" rtl="0" eaLnBrk="1" latinLnBrk="0" hangingPunct="1">
              <a:lnSpc>
                <a:spcPct val="95000"/>
              </a:lnSpc>
              <a:spcBef>
                <a:spcPts val="400"/>
              </a:spcBef>
            </a:pPr>
            <a:r>
              <a:rPr lang="en-US" sz="900" kern="1200" noProof="1">
                <a:solidFill>
                  <a:schemeClr val="tx1"/>
                </a:solidFill>
                <a:latin typeface="+mn-lt"/>
                <a:ea typeface="MS PGothic" pitchFamily="34" charset="-128"/>
                <a:cs typeface="+mn-cs"/>
              </a:rPr>
              <a:t>SAP assumes no responsibility for errors or omissions in this document. SAP does not warrant the accuracy or completeness of the information, text, graphics, links, or other items contained within this material. This document is provided without a warranty of any kind, either express or implied, including but not limited to the implied warranties of merchantability, fitness for a particular purpose, or non-infringement.</a:t>
            </a:r>
          </a:p>
          <a:p>
            <a:pPr marL="0" algn="l" defTabSz="914400" rtl="0" eaLnBrk="1" latinLnBrk="0" hangingPunct="1">
              <a:lnSpc>
                <a:spcPct val="95000"/>
              </a:lnSpc>
              <a:spcBef>
                <a:spcPts val="400"/>
              </a:spcBef>
            </a:pPr>
            <a:r>
              <a:rPr lang="en-US" sz="900" kern="1200" noProof="1">
                <a:solidFill>
                  <a:schemeClr val="tx1"/>
                </a:solidFill>
                <a:latin typeface="+mn-lt"/>
                <a:ea typeface="MS PGothic" pitchFamily="34" charset="-128"/>
                <a:cs typeface="+mn-cs"/>
              </a:rPr>
              <a:t>SAP shall have no liability for damages of any kind including without limitation direct, special, indirect, or consequential damages that may result from the use of these materials. This limitation shall not apply in cases of intent or gross negligence.</a:t>
            </a:r>
          </a:p>
          <a:p>
            <a:pPr marL="0" algn="l" defTabSz="914400" rtl="0" eaLnBrk="1" latinLnBrk="0" hangingPunct="1">
              <a:lnSpc>
                <a:spcPct val="95000"/>
              </a:lnSpc>
              <a:spcBef>
                <a:spcPts val="400"/>
              </a:spcBef>
            </a:pPr>
            <a:r>
              <a:rPr lang="en-US" sz="900" kern="1200" noProof="1">
                <a:solidFill>
                  <a:schemeClr val="tx1"/>
                </a:solidFill>
                <a:latin typeface="+mn-lt"/>
                <a:ea typeface="MS PGothic" pitchFamily="34" charset="-128"/>
                <a:cs typeface="+mn-cs"/>
              </a:rPr>
              <a:t>The statutory liability for personal injury and defective products is not affected. SAP has no control over the information that you may access through the use of hot links contained in these materials and does not endorse your use of third-party Web pages nor provide any warranty whatsoever relating to third-party Web pages.</a:t>
            </a:r>
          </a:p>
        </p:txBody>
      </p:sp>
      <p:sp>
        <p:nvSpPr>
          <p:cNvPr id="11" name="TextBox 10"/>
          <p:cNvSpPr txBox="1"/>
          <p:nvPr userDrawn="1"/>
        </p:nvSpPr>
        <p:spPr bwMode="gray">
          <a:xfrm>
            <a:off x="248400" y="201600"/>
            <a:ext cx="5557355" cy="338554"/>
          </a:xfrm>
          <a:prstGeom prst="rect">
            <a:avLst/>
          </a:prstGeom>
          <a:noFill/>
        </p:spPr>
        <p:txBody>
          <a:bodyPr wrap="none" lIns="0" tIns="0" rIns="0" bIns="0" rtlCol="0">
            <a:spAutoFit/>
          </a:bodyPr>
          <a:lstStyle/>
          <a:p>
            <a:pPr algn="l"/>
            <a:r>
              <a:rPr lang="en-GB" sz="2200" kern="1200" dirty="0">
                <a:solidFill>
                  <a:schemeClr val="tx2"/>
                </a:solidFill>
                <a:latin typeface="+mj-lt"/>
                <a:ea typeface="+mn-ea"/>
                <a:cs typeface="+mn-cs"/>
              </a:rPr>
              <a:t>© </a:t>
            </a:r>
            <a:r>
              <a:rPr lang="de-DE" sz="2200" dirty="0">
                <a:solidFill>
                  <a:schemeClr val="tx2"/>
                </a:solidFill>
                <a:latin typeface="+mj-lt"/>
              </a:rPr>
              <a:t>2010 SAP AG.</a:t>
            </a:r>
            <a:r>
              <a:rPr lang="de-DE" sz="2200" baseline="0" dirty="0">
                <a:solidFill>
                  <a:schemeClr val="tx2"/>
                </a:solidFill>
                <a:latin typeface="+mj-lt"/>
              </a:rPr>
              <a:t> </a:t>
            </a:r>
            <a:r>
              <a:rPr lang="de-DE" sz="2200" dirty="0">
                <a:solidFill>
                  <a:schemeClr val="tx2"/>
                </a:solidFill>
                <a:latin typeface="+mj-lt"/>
              </a:rPr>
              <a:t>All Rights Reserved</a:t>
            </a:r>
          </a:p>
        </p:txBody>
      </p:sp>
    </p:spTree>
    <p:extLst>
      <p:ext uri="{BB962C8B-B14F-4D97-AF65-F5344CB8AC3E}">
        <p14:creationId xmlns:p14="http://schemas.microsoft.com/office/powerpoint/2010/main" val="2996930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bwMode="gray">
          <a:xfrm>
            <a:off x="0" y="0"/>
            <a:ext cx="9144000" cy="1084263"/>
          </a:xfrm>
          <a:prstGeom prst="rect">
            <a:avLst/>
          </a:prstGeom>
          <a:solidFill>
            <a:schemeClr val="bg1"/>
          </a:solidFill>
          <a:ln w="9525" algn="ctr">
            <a:noFill/>
            <a:miter lim="800000"/>
            <a:headEnd/>
            <a:tailEnd/>
          </a:ln>
        </p:spPr>
        <p:txBody>
          <a:bodyPr lIns="90000" tIns="72000" rIns="90000" bIns="72000" rtlCol="0" anchor="ctr"/>
          <a:lstStyle/>
          <a:p>
            <a:pPr marL="184150" marR="0" indent="-18415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2700074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ivider Page">
    <p:spTree>
      <p:nvGrpSpPr>
        <p:cNvPr id="1" name=""/>
        <p:cNvGrpSpPr/>
        <p:nvPr/>
      </p:nvGrpSpPr>
      <p:grpSpPr>
        <a:xfrm>
          <a:off x="0" y="0"/>
          <a:ext cx="0" cy="0"/>
          <a:chOff x="0" y="0"/>
          <a:chExt cx="0" cy="0"/>
        </a:xfrm>
      </p:grpSpPr>
      <p:sp>
        <p:nvSpPr>
          <p:cNvPr id="13" name="Rectangle 12"/>
          <p:cNvSpPr/>
          <p:nvPr userDrawn="1"/>
        </p:nvSpPr>
        <p:spPr bwMode="gray">
          <a:xfrm>
            <a:off x="151200" y="151200"/>
            <a:ext cx="7351200" cy="178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tangle 4"/>
          <p:cNvSpPr/>
          <p:nvPr/>
        </p:nvSpPr>
        <p:spPr bwMode="gray">
          <a:xfrm>
            <a:off x="151200" y="151200"/>
            <a:ext cx="7351200" cy="1785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p:cNvSpPr>
            <a:spLocks noGrp="1"/>
          </p:cNvSpPr>
          <p:nvPr>
            <p:ph type="title" hasCustomPrompt="1"/>
          </p:nvPr>
        </p:nvSpPr>
        <p:spPr bwMode="gray">
          <a:xfrm>
            <a:off x="248400" y="201600"/>
            <a:ext cx="7160400" cy="716400"/>
          </a:xfrm>
        </p:spPr>
        <p:txBody>
          <a:bodyPr/>
          <a:lstStyle>
            <a:lvl1pPr>
              <a:defRPr>
                <a:solidFill>
                  <a:schemeClr val="accent1"/>
                </a:solidFill>
              </a:defRPr>
            </a:lvl1pPr>
          </a:lstStyle>
          <a:p>
            <a:r>
              <a:rPr lang="en-US" dirty="0"/>
              <a:t>Click to Add Title</a:t>
            </a:r>
            <a:endParaRPr lang="de-DE" dirty="0"/>
          </a:p>
        </p:txBody>
      </p:sp>
      <p:pic>
        <p:nvPicPr>
          <p:cNvPr id="4" name="Picture 3" descr="logo_fläche_gross.png"/>
          <p:cNvPicPr>
            <a:picLocks noChangeAspect="1"/>
          </p:cNvPicPr>
          <p:nvPr/>
        </p:nvPicPr>
        <p:blipFill>
          <a:blip r:embed="rId2" cstate="print"/>
          <a:stretch>
            <a:fillRect/>
          </a:stretch>
        </p:blipFill>
        <p:spPr bwMode="gray">
          <a:xfrm>
            <a:off x="7599601" y="151200"/>
            <a:ext cx="1392955" cy="1789200"/>
          </a:xfrm>
          <a:prstGeom prst="rect">
            <a:avLst/>
          </a:prstGeom>
        </p:spPr>
      </p:pic>
      <p:sp>
        <p:nvSpPr>
          <p:cNvPr id="11" name="Text Placeholder 10"/>
          <p:cNvSpPr>
            <a:spLocks noGrp="1"/>
          </p:cNvSpPr>
          <p:nvPr>
            <p:ph type="body" sz="quarter" idx="11" hasCustomPrompt="1"/>
          </p:nvPr>
        </p:nvSpPr>
        <p:spPr bwMode="gray">
          <a:xfrm>
            <a:off x="248400" y="2134800"/>
            <a:ext cx="8647200" cy="4572388"/>
          </a:xfrm>
        </p:spPr>
        <p:txBody>
          <a:bodyPr/>
          <a:lstStyle>
            <a:lvl1pPr marL="360000" marR="0" indent="-360000" algn="l" defTabSz="914400" rtl="0" eaLnBrk="1" fontAlgn="auto" latinLnBrk="0" hangingPunct="1">
              <a:lnSpc>
                <a:spcPct val="100000"/>
              </a:lnSpc>
              <a:spcBef>
                <a:spcPts val="1620"/>
              </a:spcBef>
              <a:spcAft>
                <a:spcPts val="0"/>
              </a:spcAft>
              <a:buClrTx/>
              <a:buSzPct val="100000"/>
              <a:buFont typeface="+mj-lt"/>
              <a:buAutoNum type="arabicPeriod"/>
              <a:tabLst/>
              <a:defRPr sz="2000">
                <a:solidFill>
                  <a:schemeClr val="accent2">
                    <a:lumMod val="60000"/>
                    <a:lumOff val="40000"/>
                  </a:schemeClr>
                </a:solidFill>
              </a:defRPr>
            </a:lvl1pPr>
            <a:lvl2pPr marL="900000" indent="-288000">
              <a:spcBef>
                <a:spcPts val="300"/>
              </a:spcBef>
              <a:defRPr sz="1800">
                <a:solidFill>
                  <a:schemeClr val="accent2">
                    <a:lumMod val="60000"/>
                    <a:lumOff val="40000"/>
                  </a:schemeClr>
                </a:solidFill>
              </a:defRPr>
            </a:lvl2pPr>
          </a:lstStyle>
          <a:p>
            <a:pPr marL="338138" marR="0" lvl="0" indent="-338138" algn="l" defTabSz="914400" rtl="0" eaLnBrk="1" fontAlgn="auto" latinLnBrk="0" hangingPunct="1">
              <a:lnSpc>
                <a:spcPct val="100000"/>
              </a:lnSpc>
              <a:spcBef>
                <a:spcPts val="1620"/>
              </a:spcBef>
              <a:spcAft>
                <a:spcPts val="0"/>
              </a:spcAft>
              <a:buClr>
                <a:schemeClr val="accent2"/>
              </a:buClr>
              <a:buSzPct val="100000"/>
              <a:buFont typeface="+mj-lt"/>
              <a:buAutoNum type="arabicPeriod"/>
              <a:tabLst/>
              <a:defRPr/>
            </a:pPr>
            <a:r>
              <a:rPr lang="en-US" dirty="0"/>
              <a:t>Click to add divider headline</a:t>
            </a:r>
          </a:p>
          <a:p>
            <a:pPr lvl="1"/>
            <a:r>
              <a:rPr lang="en-US" dirty="0" err="1"/>
              <a:t>Subdivider</a:t>
            </a:r>
            <a:r>
              <a:rPr lang="en-US" dirty="0"/>
              <a:t> headline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Contact">
    <p:bg>
      <p:bgRef idx="1001">
        <a:schemeClr val="bg2"/>
      </p:bgRef>
    </p:bg>
    <p:spTree>
      <p:nvGrpSpPr>
        <p:cNvPr id="1" name=""/>
        <p:cNvGrpSpPr/>
        <p:nvPr/>
      </p:nvGrpSpPr>
      <p:grpSpPr>
        <a:xfrm>
          <a:off x="0" y="0"/>
          <a:ext cx="0" cy="0"/>
          <a:chOff x="0" y="0"/>
          <a:chExt cx="0" cy="0"/>
        </a:xfrm>
      </p:grpSpPr>
      <p:sp>
        <p:nvSpPr>
          <p:cNvPr id="8" name="Rectangle 7"/>
          <p:cNvSpPr/>
          <p:nvPr userDrawn="1"/>
        </p:nvSpPr>
        <p:spPr bwMode="gray">
          <a:xfrm>
            <a:off x="0" y="0"/>
            <a:ext cx="9144000" cy="6858000"/>
          </a:xfrm>
          <a:prstGeom prst="rect">
            <a:avLst/>
          </a:prstGeom>
          <a:solidFill>
            <a:schemeClr val="bg2"/>
          </a:solidFill>
          <a:ln w="9525" algn="ctr">
            <a:noFill/>
            <a:miter lim="800000"/>
            <a:headEnd/>
            <a:tailEnd/>
          </a:ln>
        </p:spPr>
        <p:txBody>
          <a:bodyPr lIns="90000" tIns="72000" rIns="144000" bIns="72000" rtlCol="0" anchor="ctr"/>
          <a:lstStyle/>
          <a:p>
            <a:pPr marL="157163" marR="0" indent="-157163" algn="ctr" defTabSz="914400" eaLnBrk="1" fontAlgn="base" latinLnBrk="0" hangingPunct="1">
              <a:lnSpc>
                <a:spcPct val="100000"/>
              </a:lnSpc>
              <a:spcBef>
                <a:spcPct val="50000"/>
              </a:spcBef>
              <a:spcAft>
                <a:spcPct val="0"/>
              </a:spcAft>
              <a:buClr>
                <a:srgbClr val="F0AB00"/>
              </a:buClr>
              <a:buSzPct val="80000"/>
              <a:buFont typeface="Wingdings" pitchFamily="2" charset="2"/>
              <a:buChar char="n"/>
              <a:tabLst/>
            </a:pPr>
            <a:endParaRPr kumimoji="0" lang="de-DE" sz="1600" b="0" i="0" u="none" strike="noStrike" kern="0" cap="none" spc="0" normalizeH="0" baseline="0" noProof="0">
              <a:ln>
                <a:noFill/>
              </a:ln>
              <a:solidFill>
                <a:srgbClr val="FFFFFF"/>
              </a:solidFill>
              <a:effectLst/>
              <a:uLnTx/>
              <a:uFillTx/>
              <a:ea typeface="Arial Unicode MS" pitchFamily="34" charset="-128"/>
              <a:cs typeface="Arial Unicode MS" pitchFamily="34" charset="-128"/>
            </a:endParaRPr>
          </a:p>
        </p:txBody>
      </p:sp>
      <p:sp>
        <p:nvSpPr>
          <p:cNvPr id="12" name="Rectangle 11"/>
          <p:cNvSpPr/>
          <p:nvPr userDrawn="1"/>
        </p:nvSpPr>
        <p:spPr bwMode="gray">
          <a:xfrm>
            <a:off x="151200" y="2997837"/>
            <a:ext cx="8841600" cy="856800"/>
          </a:xfrm>
          <a:prstGeom prst="rect">
            <a:avLst/>
          </a:prstGeom>
          <a:solidFill>
            <a:schemeClr val="accent1"/>
          </a:solidFill>
          <a:ln w="9525" algn="ctr">
            <a:noFill/>
            <a:miter lim="800000"/>
            <a:headEnd/>
            <a:tailEnd/>
          </a:ln>
        </p:spPr>
        <p:txBody>
          <a:bodyPr lIns="90000" tIns="72000" rIns="144000" bIns="72000" rtlCol="0" anchor="ctr"/>
          <a:lstStyle/>
          <a:p>
            <a:pPr marL="157163" marR="0" indent="-157163" algn="l" defTabSz="914400" eaLnBrk="1" fontAlgn="base" latinLnBrk="0" hangingPunct="1">
              <a:lnSpc>
                <a:spcPct val="100000"/>
              </a:lnSpc>
              <a:spcBef>
                <a:spcPct val="50000"/>
              </a:spcBef>
              <a:spcAft>
                <a:spcPct val="0"/>
              </a:spcAft>
              <a:buClr>
                <a:srgbClr val="F0AB00"/>
              </a:buClr>
              <a:buSzPct val="80000"/>
              <a:buFontTx/>
              <a:buNone/>
              <a:tabLst/>
            </a:pPr>
            <a:r>
              <a:rPr kumimoji="0" lang="de-DE" sz="3800" b="0" i="0" u="none" strike="noStrike" kern="0" cap="none" spc="0" normalizeH="0" baseline="0" noProof="0" dirty="0">
                <a:ln>
                  <a:noFill/>
                </a:ln>
                <a:solidFill>
                  <a:schemeClr val="tx2"/>
                </a:solidFill>
                <a:effectLst/>
                <a:uLnTx/>
                <a:uFillTx/>
                <a:latin typeface="+mj-lt"/>
                <a:ea typeface="Arial Unicode MS" pitchFamily="34" charset="-128"/>
                <a:cs typeface="Arial Unicode MS" pitchFamily="34" charset="-128"/>
              </a:rPr>
              <a:t>Contact</a:t>
            </a:r>
          </a:p>
        </p:txBody>
      </p:sp>
      <p:pic>
        <p:nvPicPr>
          <p:cNvPr id="1026" name="Picture 2" descr="\\dwdf032\cmedia\Templates_Guidelines\eOn\Templates\_PPT2007\_SAP_AG\Material_Contact\contact Kopie.jpg"/>
          <p:cNvPicPr>
            <a:picLocks noChangeAspect="1" noChangeArrowheads="1"/>
          </p:cNvPicPr>
          <p:nvPr userDrawn="1"/>
        </p:nvPicPr>
        <p:blipFill>
          <a:blip r:embed="rId2" cstate="print"/>
          <a:srcRect/>
          <a:stretch>
            <a:fillRect/>
          </a:stretch>
        </p:blipFill>
        <p:spPr bwMode="auto">
          <a:xfrm>
            <a:off x="151200" y="151200"/>
            <a:ext cx="8841600" cy="2740896"/>
          </a:xfrm>
          <a:prstGeom prst="rect">
            <a:avLst/>
          </a:prstGeom>
          <a:noFill/>
        </p:spPr>
      </p:pic>
      <p:sp>
        <p:nvSpPr>
          <p:cNvPr id="4" name="Rectangle 3"/>
          <p:cNvSpPr/>
          <p:nvPr userDrawn="1"/>
        </p:nvSpPr>
        <p:spPr bwMode="gray">
          <a:xfrm>
            <a:off x="151200" y="3952875"/>
            <a:ext cx="8841600" cy="27503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ight Triangle 6"/>
          <p:cNvSpPr>
            <a:spLocks noChangeAspect="1"/>
          </p:cNvSpPr>
          <p:nvPr/>
        </p:nvSpPr>
        <p:spPr bwMode="gray">
          <a:xfrm rot="16200000">
            <a:off x="8562775" y="6273407"/>
            <a:ext cx="432000" cy="432000"/>
          </a:xfrm>
          <a:prstGeom prst="rtTriangle">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 name="Picture 5" descr="sap_corp_rgb_r.png"/>
          <p:cNvPicPr>
            <a:picLocks noChangeAspect="1"/>
          </p:cNvPicPr>
          <p:nvPr/>
        </p:nvPicPr>
        <p:blipFill>
          <a:blip r:embed="rId3" cstate="print"/>
          <a:stretch>
            <a:fillRect/>
          </a:stretch>
        </p:blipFill>
        <p:spPr bwMode="gray">
          <a:xfrm>
            <a:off x="8114402" y="6274800"/>
            <a:ext cx="876583" cy="432000"/>
          </a:xfrm>
          <a:prstGeom prst="rect">
            <a:avLst/>
          </a:prstGeom>
        </p:spPr>
      </p:pic>
      <p:sp>
        <p:nvSpPr>
          <p:cNvPr id="17" name="Text Placeholder 16"/>
          <p:cNvSpPr>
            <a:spLocks noGrp="1"/>
          </p:cNvSpPr>
          <p:nvPr>
            <p:ph type="body" sz="quarter" idx="10" hasCustomPrompt="1"/>
          </p:nvPr>
        </p:nvSpPr>
        <p:spPr>
          <a:xfrm>
            <a:off x="248400" y="4050076"/>
            <a:ext cx="3981450" cy="2400300"/>
          </a:xfrm>
        </p:spPr>
        <p:txBody>
          <a:bodyPr/>
          <a:lstStyle>
            <a:lvl1pPr algn="l" defTabSz="222250" eaLnBrk="0" hangingPunct="0">
              <a:spcBef>
                <a:spcPts val="0"/>
              </a:spcBef>
              <a:buClr>
                <a:srgbClr val="A50021"/>
              </a:buClr>
              <a:buSzPct val="150000"/>
              <a:buFontTx/>
              <a:buNone/>
              <a:tabLst>
                <a:tab pos="185738" algn="l"/>
              </a:tabLst>
              <a:defRPr sz="1600" baseline="0"/>
            </a:lvl1pPr>
            <a:lvl2pPr>
              <a:spcBef>
                <a:spcPts val="0"/>
              </a:spcBef>
              <a:buFontTx/>
              <a:buNone/>
              <a:defRPr sz="1200"/>
            </a:lvl2pPr>
          </a:lstStyle>
          <a:p>
            <a:pPr>
              <a:spcBef>
                <a:spcPct val="50000"/>
              </a:spcBef>
              <a:spcAft>
                <a:spcPts val="2200"/>
              </a:spcAft>
            </a:pPr>
            <a:r>
              <a:rPr lang="de-DE" dirty="0"/>
              <a:t>First Name Last Name</a:t>
            </a:r>
            <a:endParaRPr lang="de-DE" dirty="0">
              <a:solidFill>
                <a:schemeClr val="accent1"/>
              </a:solidFill>
            </a:endParaRPr>
          </a:p>
          <a:p>
            <a:pPr>
              <a:buClrTx/>
              <a:buSzTx/>
            </a:pPr>
            <a:r>
              <a:rPr lang="de-DE" sz="1200" dirty="0"/>
              <a:t>Company</a:t>
            </a:r>
          </a:p>
          <a:p>
            <a:pPr>
              <a:buClrTx/>
              <a:buSzTx/>
            </a:pPr>
            <a:r>
              <a:rPr lang="de-DE" sz="1200" dirty="0"/>
              <a:t>Street Nr.</a:t>
            </a:r>
          </a:p>
          <a:p>
            <a:pPr>
              <a:buClrTx/>
              <a:buSzTx/>
            </a:pPr>
            <a:r>
              <a:rPr lang="de-DE" sz="1200" dirty="0"/>
              <a:t>ZIP Code Town</a:t>
            </a:r>
          </a:p>
          <a:p>
            <a:pPr>
              <a:spcBef>
                <a:spcPts val="1400"/>
              </a:spcBef>
            </a:pPr>
            <a:r>
              <a:rPr lang="de-DE" sz="1200" dirty="0">
                <a:solidFill>
                  <a:schemeClr val="hlink"/>
                </a:solidFill>
              </a:rPr>
              <a:t>T</a:t>
            </a:r>
            <a:r>
              <a:rPr lang="de-DE" sz="1200" dirty="0"/>
              <a:t>	+xx/xxxx/xxx-extension</a:t>
            </a:r>
          </a:p>
          <a:p>
            <a:r>
              <a:rPr lang="de-DE" sz="1200" dirty="0">
                <a:solidFill>
                  <a:schemeClr val="hlink"/>
                </a:solidFill>
              </a:rPr>
              <a:t>F</a:t>
            </a:r>
            <a:r>
              <a:rPr lang="de-DE" sz="1200" dirty="0"/>
              <a:t>	+xx/xxxx/xxx-extension</a:t>
            </a:r>
          </a:p>
          <a:p>
            <a:pPr>
              <a:spcBef>
                <a:spcPts val="1400"/>
              </a:spcBef>
            </a:pPr>
            <a:r>
              <a:rPr lang="de-DE" sz="1200" dirty="0"/>
              <a:t>name@sap.com</a:t>
            </a:r>
            <a:br>
              <a:rPr lang="de-DE" sz="1200" dirty="0"/>
            </a:br>
            <a:r>
              <a:rPr lang="de-DE" sz="1200" dirty="0">
                <a:hlinkClick r:id="rId4"/>
              </a:rPr>
              <a:t>www.sap.com</a:t>
            </a:r>
            <a:endParaRPr lang="de-DE" sz="1200" dirty="0"/>
          </a:p>
        </p:txBody>
      </p:sp>
    </p:spTree>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pyright">
    <p:spTree>
      <p:nvGrpSpPr>
        <p:cNvPr id="1" name=""/>
        <p:cNvGrpSpPr/>
        <p:nvPr/>
      </p:nvGrpSpPr>
      <p:grpSpPr>
        <a:xfrm>
          <a:off x="0" y="0"/>
          <a:ext cx="0" cy="0"/>
          <a:chOff x="0" y="0"/>
          <a:chExt cx="0" cy="0"/>
        </a:xfrm>
      </p:grpSpPr>
      <p:sp>
        <p:nvSpPr>
          <p:cNvPr id="7" name="TextBox 6"/>
          <p:cNvSpPr txBox="1"/>
          <p:nvPr/>
        </p:nvSpPr>
        <p:spPr bwMode="gray">
          <a:xfrm>
            <a:off x="248401" y="1084263"/>
            <a:ext cx="8740025" cy="5579733"/>
          </a:xfrm>
          <a:prstGeom prst="rect">
            <a:avLst/>
          </a:prstGeom>
          <a:noFill/>
        </p:spPr>
        <p:txBody>
          <a:bodyPr wrap="square" lIns="0" tIns="0" rIns="0" bIns="0" rtlCol="0">
            <a:spAutoFit/>
          </a:bodyPr>
          <a:lstStyle/>
          <a:p>
            <a:pPr marL="0" algn="l" defTabSz="914400" rtl="0" eaLnBrk="1" latinLnBrk="0" hangingPunct="1">
              <a:lnSpc>
                <a:spcPct val="95000"/>
              </a:lnSpc>
              <a:spcBef>
                <a:spcPts val="400"/>
              </a:spcBef>
            </a:pPr>
            <a:r>
              <a:rPr lang="en-US" sz="900" kern="1200" noProof="1">
                <a:solidFill>
                  <a:schemeClr val="tx1"/>
                </a:solidFill>
                <a:latin typeface="+mn-lt"/>
                <a:ea typeface="MS PGothic" pitchFamily="34" charset="-128"/>
                <a:cs typeface="+mn-cs"/>
              </a:rPr>
              <a:t>No part of this publication may be reproduced or transmitted in any form or for any purpose without the express permission of SAP AG. The information contained herein may be changed without prior notice.</a:t>
            </a:r>
          </a:p>
          <a:p>
            <a:pPr marL="0" algn="l" defTabSz="914400" rtl="0" eaLnBrk="1" latinLnBrk="0" hangingPunct="1">
              <a:lnSpc>
                <a:spcPct val="95000"/>
              </a:lnSpc>
              <a:spcBef>
                <a:spcPts val="400"/>
              </a:spcBef>
            </a:pPr>
            <a:r>
              <a:rPr lang="en-US" sz="900" kern="1200" noProof="1">
                <a:solidFill>
                  <a:schemeClr val="tx1"/>
                </a:solidFill>
                <a:latin typeface="+mn-lt"/>
                <a:ea typeface="MS PGothic" pitchFamily="34" charset="-128"/>
                <a:cs typeface="+mn-cs"/>
              </a:rPr>
              <a:t>Some software products marketed by SAP AG and its distributors contain proprietary software components of other software vendors.</a:t>
            </a:r>
          </a:p>
          <a:p>
            <a:pPr marL="0" algn="l" defTabSz="914400" rtl="0" eaLnBrk="1" latinLnBrk="0" hangingPunct="1">
              <a:lnSpc>
                <a:spcPct val="95000"/>
              </a:lnSpc>
              <a:spcBef>
                <a:spcPts val="400"/>
              </a:spcBef>
            </a:pPr>
            <a:r>
              <a:rPr lang="en-US" sz="900" kern="1200" noProof="1">
                <a:solidFill>
                  <a:schemeClr val="tx1"/>
                </a:solidFill>
                <a:latin typeface="+mn-lt"/>
                <a:ea typeface="MS PGothic" pitchFamily="34" charset="-128"/>
                <a:cs typeface="+mn-cs"/>
              </a:rPr>
              <a:t>Microsoft, Windows, Excel, Outlook, and PowerPoint are registered trademarks of Microsoft Corporation. </a:t>
            </a:r>
          </a:p>
          <a:p>
            <a:pPr marL="0" algn="l" defTabSz="914400" rtl="0" eaLnBrk="1" latinLnBrk="0" hangingPunct="1">
              <a:lnSpc>
                <a:spcPct val="95000"/>
              </a:lnSpc>
              <a:spcBef>
                <a:spcPts val="400"/>
              </a:spcBef>
            </a:pPr>
            <a:r>
              <a:rPr lang="en-US" sz="900" kern="1200" noProof="1">
                <a:solidFill>
                  <a:schemeClr val="tx1"/>
                </a:solidFill>
                <a:latin typeface="+mn-lt"/>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and Informix are trademarks or registered trademarks of IBM Corporation.</a:t>
            </a:r>
          </a:p>
          <a:p>
            <a:pPr marL="0" algn="l" defTabSz="914400" rtl="0" eaLnBrk="1" latinLnBrk="0" hangingPunct="1">
              <a:lnSpc>
                <a:spcPct val="95000"/>
              </a:lnSpc>
              <a:spcBef>
                <a:spcPts val="400"/>
              </a:spcBef>
            </a:pPr>
            <a:r>
              <a:rPr lang="en-US" sz="900" kern="1200" noProof="1">
                <a:solidFill>
                  <a:schemeClr val="tx1"/>
                </a:solidFill>
                <a:latin typeface="+mn-lt"/>
                <a:ea typeface="MS PGothic" pitchFamily="34" charset="-128"/>
                <a:cs typeface="+mn-cs"/>
              </a:rPr>
              <a:t>Linux is the registered trademark of Linus Torvalds in the U.S. and other countries.</a:t>
            </a:r>
          </a:p>
          <a:p>
            <a:pPr marL="0" algn="l" defTabSz="914400" rtl="0" eaLnBrk="1" latinLnBrk="0" hangingPunct="1">
              <a:lnSpc>
                <a:spcPct val="95000"/>
              </a:lnSpc>
              <a:spcBef>
                <a:spcPts val="400"/>
              </a:spcBef>
            </a:pPr>
            <a:r>
              <a:rPr lang="en-US" sz="900" kern="1200" noProof="1">
                <a:solidFill>
                  <a:schemeClr val="tx1"/>
                </a:solidFill>
                <a:latin typeface="+mn-lt"/>
                <a:ea typeface="MS PGothic" pitchFamily="34" charset="-128"/>
                <a:cs typeface="+mn-cs"/>
              </a:rPr>
              <a:t>Adobe, the Adobe logo, Acrobat, PostScript, and Reader are either trademarks or registered trademarks of Adobe Systems Incorporated in the United States and/or other countries.</a:t>
            </a:r>
          </a:p>
          <a:p>
            <a:pPr marL="0" algn="l" defTabSz="914400" rtl="0" eaLnBrk="1" latinLnBrk="0" hangingPunct="1">
              <a:lnSpc>
                <a:spcPct val="95000"/>
              </a:lnSpc>
              <a:spcBef>
                <a:spcPts val="400"/>
              </a:spcBef>
            </a:pPr>
            <a:r>
              <a:rPr lang="en-US" sz="900" kern="1200" noProof="1">
                <a:solidFill>
                  <a:schemeClr val="tx1"/>
                </a:solidFill>
                <a:latin typeface="+mn-lt"/>
                <a:ea typeface="MS PGothic" pitchFamily="34" charset="-128"/>
                <a:cs typeface="+mn-cs"/>
              </a:rPr>
              <a:t>Oracle is a registered trademark of Oracle Corporation.</a:t>
            </a:r>
          </a:p>
          <a:p>
            <a:pPr marL="0" algn="l" defTabSz="914400" rtl="0" eaLnBrk="1" latinLnBrk="0" hangingPunct="1">
              <a:lnSpc>
                <a:spcPct val="95000"/>
              </a:lnSpc>
              <a:spcBef>
                <a:spcPts val="400"/>
              </a:spcBef>
            </a:pPr>
            <a:r>
              <a:rPr lang="en-US" sz="900" kern="1200" noProof="1">
                <a:solidFill>
                  <a:schemeClr val="tx1"/>
                </a:solidFill>
                <a:latin typeface="+mn-lt"/>
                <a:ea typeface="MS PGothic" pitchFamily="34" charset="-128"/>
                <a:cs typeface="+mn-cs"/>
              </a:rPr>
              <a:t>UNIX, X/Open, OSF/1, and Motif are registered trademarks of the Open Group.</a:t>
            </a:r>
          </a:p>
          <a:p>
            <a:pPr marL="0" algn="l" defTabSz="914400" rtl="0" eaLnBrk="1" latinLnBrk="0" hangingPunct="1">
              <a:lnSpc>
                <a:spcPct val="95000"/>
              </a:lnSpc>
              <a:spcBef>
                <a:spcPts val="400"/>
              </a:spcBef>
            </a:pPr>
            <a:r>
              <a:rPr lang="en-US" sz="900" kern="1200" noProof="1">
                <a:solidFill>
                  <a:schemeClr val="tx1"/>
                </a:solidFill>
                <a:latin typeface="+mn-lt"/>
                <a:ea typeface="MS PGothic" pitchFamily="34" charset="-128"/>
                <a:cs typeface="+mn-cs"/>
              </a:rPr>
              <a:t>Citrix, ICA, Program Neighborhood, MetaFrame, WinFrame, VideoFrame, and MultiWin are trademarks or registered trademarks of Citrix Systems, Inc.</a:t>
            </a:r>
          </a:p>
          <a:p>
            <a:pPr marL="0" algn="l" defTabSz="914400" rtl="0" eaLnBrk="1" latinLnBrk="0" hangingPunct="1">
              <a:lnSpc>
                <a:spcPct val="95000"/>
              </a:lnSpc>
              <a:spcBef>
                <a:spcPts val="400"/>
              </a:spcBef>
            </a:pPr>
            <a:r>
              <a:rPr lang="en-US" sz="900" kern="1200" noProof="1">
                <a:solidFill>
                  <a:schemeClr val="tx1"/>
                </a:solidFill>
                <a:latin typeface="+mn-lt"/>
                <a:ea typeface="MS PGothic" pitchFamily="34" charset="-128"/>
                <a:cs typeface="+mn-cs"/>
              </a:rPr>
              <a:t>HTML, XML, XHTML and W3C are trademarks or registered trademarks of W3C®, World Wide Web Consortium, Massachusetts Institute of Technology. </a:t>
            </a:r>
          </a:p>
          <a:p>
            <a:pPr marL="0" algn="l" defTabSz="914400" rtl="0" eaLnBrk="1" latinLnBrk="0" hangingPunct="1">
              <a:lnSpc>
                <a:spcPct val="95000"/>
              </a:lnSpc>
              <a:spcBef>
                <a:spcPts val="400"/>
              </a:spcBef>
            </a:pPr>
            <a:r>
              <a:rPr lang="en-US" sz="900" kern="1200" noProof="1">
                <a:solidFill>
                  <a:schemeClr val="tx1"/>
                </a:solidFill>
                <a:latin typeface="+mn-lt"/>
                <a:ea typeface="MS PGothic" pitchFamily="34" charset="-128"/>
                <a:cs typeface="+mn-cs"/>
              </a:rPr>
              <a:t>Java is a registered trademark of Sun Microsystems, Inc.</a:t>
            </a:r>
          </a:p>
          <a:p>
            <a:pPr marL="0" algn="l" defTabSz="914400" rtl="0" eaLnBrk="1" latinLnBrk="0" hangingPunct="1">
              <a:lnSpc>
                <a:spcPct val="95000"/>
              </a:lnSpc>
              <a:spcBef>
                <a:spcPts val="400"/>
              </a:spcBef>
            </a:pPr>
            <a:r>
              <a:rPr lang="en-US" sz="900" kern="1200" noProof="1">
                <a:solidFill>
                  <a:schemeClr val="tx1"/>
                </a:solidFill>
                <a:latin typeface="+mn-lt"/>
                <a:ea typeface="MS PGothic" pitchFamily="34" charset="-128"/>
                <a:cs typeface="+mn-cs"/>
              </a:rPr>
              <a:t>JavaScript is a registered trademark of Sun Microsystems, Inc., used under license for technology invented and implemented by Netscape. </a:t>
            </a:r>
          </a:p>
          <a:p>
            <a:pPr marL="0" algn="l" defTabSz="914400" rtl="0" eaLnBrk="1" latinLnBrk="0" hangingPunct="1">
              <a:lnSpc>
                <a:spcPct val="95000"/>
              </a:lnSpc>
              <a:spcBef>
                <a:spcPts val="400"/>
              </a:spcBef>
            </a:pPr>
            <a:r>
              <a:rPr lang="en-US" sz="900" kern="1200" noProof="1">
                <a:solidFill>
                  <a:schemeClr val="tx1"/>
                </a:solidFill>
                <a:latin typeface="+mn-lt"/>
                <a:ea typeface="MS PGothic" pitchFamily="34" charset="-128"/>
                <a:cs typeface="+mn-cs"/>
              </a:rPr>
              <a:t>SAP, R/3, SAP NetWeaver, Duet, PartnerEdge, ByDesign, Clear Enterprise, SAP BusinessObjects Explorer and other SAP products and services mentioned herein as well as their respective logos are trademarks or registered trademarks of SAP AG in Germany and other countries.</a:t>
            </a:r>
          </a:p>
          <a:p>
            <a:pPr marL="0" algn="l" defTabSz="914400" rtl="0" eaLnBrk="1" fontAlgn="t" latinLnBrk="0" hangingPunct="1">
              <a:lnSpc>
                <a:spcPct val="95000"/>
              </a:lnSpc>
              <a:spcBef>
                <a:spcPts val="400"/>
              </a:spcBef>
            </a:pPr>
            <a:r>
              <a:rPr lang="en-US" sz="900" kern="1200" noProof="1">
                <a:solidFill>
                  <a:schemeClr val="tx1"/>
                </a:solidFill>
                <a:latin typeface="+mn-lt"/>
                <a:ea typeface="MS PGothic" pitchFamily="34" charset="-128"/>
                <a:cs typeface="+mn-cs"/>
              </a:rPr>
              <a:t>Business Objects and the Business Objects logo, BusinessObjects, Crystal Reports, Crystal Decisions, Web Intelligence, Xcelsius, and other Business Objects products and services mentioned herein as well as their respective logos are trademarks or registered trademarks of SAP France in the United States and in other countries. </a:t>
            </a:r>
          </a:p>
          <a:p>
            <a:pPr marL="0" algn="l" defTabSz="914400" rtl="0" eaLnBrk="1" latinLnBrk="0" hangingPunct="1">
              <a:lnSpc>
                <a:spcPct val="95000"/>
              </a:lnSpc>
              <a:spcBef>
                <a:spcPts val="400"/>
              </a:spcBef>
            </a:pPr>
            <a:r>
              <a:rPr lang="en-US" sz="900" kern="1200" noProof="1">
                <a:solidFill>
                  <a:schemeClr val="tx1"/>
                </a:solidFill>
                <a:latin typeface="+mn-lt"/>
                <a:ea typeface="MS PGothic" pitchFamily="34" charset="-128"/>
                <a:cs typeface="+mn-cs"/>
              </a:rPr>
              <a:t>All other product and service names mentioned are the trademarks of their respective companies. Data contained in this document serves informational purposes only. National product specifications may vary.</a:t>
            </a:r>
          </a:p>
          <a:p>
            <a:pPr marL="0" algn="l" defTabSz="914400" rtl="0" eaLnBrk="1" latinLnBrk="0" hangingPunct="1">
              <a:lnSpc>
                <a:spcPct val="95000"/>
              </a:lnSpc>
              <a:spcBef>
                <a:spcPts val="400"/>
              </a:spcBef>
            </a:pPr>
            <a:r>
              <a:rPr lang="en-US" sz="900" kern="1200" noProof="1">
                <a:solidFill>
                  <a:schemeClr val="tx1"/>
                </a:solidFill>
                <a:latin typeface="+mn-lt"/>
                <a:ea typeface="MS PGothic" pitchFamily="34" charset="-128"/>
                <a:cs typeface="+mn-cs"/>
              </a:rPr>
              <a:t>The information in this document is proprietary to SAP. No part of this document may be reproduced, copied, or transmitted in any form or for any purpose without the express prior written permission of SAP AG.</a:t>
            </a:r>
          </a:p>
          <a:p>
            <a:pPr marL="0" algn="l" defTabSz="914400" rtl="0" eaLnBrk="1" latinLnBrk="0" hangingPunct="1">
              <a:lnSpc>
                <a:spcPct val="95000"/>
              </a:lnSpc>
              <a:spcBef>
                <a:spcPts val="400"/>
              </a:spcBef>
            </a:pPr>
            <a:r>
              <a:rPr lang="en-US" sz="900" kern="1200" noProof="1">
                <a:solidFill>
                  <a:schemeClr val="tx1"/>
                </a:solidFill>
                <a:latin typeface="+mn-lt"/>
                <a:ea typeface="MS PGothic" pitchFamily="34" charset="-128"/>
                <a:cs typeface="+mn-cs"/>
              </a:rPr>
              <a:t>This document is a preliminary version and not subject to your license agreement or any other agreement with SAP. This document contains only intended strategies, developments, and functionalities of the SAP® product and is not intended to be binding upon SAP to any particular course of business, product strategy, and/or development. Please note that this document is subject to change and may be changed by SAP at any time without notice.</a:t>
            </a:r>
          </a:p>
          <a:p>
            <a:pPr marL="0" algn="l" defTabSz="914400" rtl="0" eaLnBrk="1" latinLnBrk="0" hangingPunct="1">
              <a:lnSpc>
                <a:spcPct val="95000"/>
              </a:lnSpc>
              <a:spcBef>
                <a:spcPts val="400"/>
              </a:spcBef>
            </a:pPr>
            <a:r>
              <a:rPr lang="en-US" sz="900" kern="1200" noProof="1">
                <a:solidFill>
                  <a:schemeClr val="tx1"/>
                </a:solidFill>
                <a:latin typeface="+mn-lt"/>
                <a:ea typeface="MS PGothic" pitchFamily="34" charset="-128"/>
                <a:cs typeface="+mn-cs"/>
              </a:rPr>
              <a:t>SAP assumes no responsibility for errors or omissions in this document. SAP does not warrant the accuracy or completeness of the information, text, graphics, links, or other items contained within this material. This document is provided without a warranty of any kind, either express or implied, including but not limited to the implied warranties of merchantability, fitness for a particular purpose, or non-infringement.</a:t>
            </a:r>
          </a:p>
          <a:p>
            <a:pPr marL="0" algn="l" defTabSz="914400" rtl="0" eaLnBrk="1" latinLnBrk="0" hangingPunct="1">
              <a:lnSpc>
                <a:spcPct val="95000"/>
              </a:lnSpc>
              <a:spcBef>
                <a:spcPts val="400"/>
              </a:spcBef>
            </a:pPr>
            <a:r>
              <a:rPr lang="en-US" sz="900" kern="1200" noProof="1">
                <a:solidFill>
                  <a:schemeClr val="tx1"/>
                </a:solidFill>
                <a:latin typeface="+mn-lt"/>
                <a:ea typeface="MS PGothic" pitchFamily="34" charset="-128"/>
                <a:cs typeface="+mn-cs"/>
              </a:rPr>
              <a:t>SAP shall have no liability for damages of any kind including without limitation direct, special, indirect, or consequential damages that may result from the use of these materials. This limitation shall not apply in cases of intent or gross negligence.</a:t>
            </a:r>
          </a:p>
          <a:p>
            <a:pPr marL="0" algn="l" defTabSz="914400" rtl="0" eaLnBrk="1" latinLnBrk="0" hangingPunct="1">
              <a:lnSpc>
                <a:spcPct val="95000"/>
              </a:lnSpc>
              <a:spcBef>
                <a:spcPts val="400"/>
              </a:spcBef>
            </a:pPr>
            <a:r>
              <a:rPr lang="en-US" sz="900" kern="1200" noProof="1">
                <a:solidFill>
                  <a:schemeClr val="tx1"/>
                </a:solidFill>
                <a:latin typeface="+mn-lt"/>
                <a:ea typeface="MS PGothic" pitchFamily="34" charset="-128"/>
                <a:cs typeface="+mn-cs"/>
              </a:rPr>
              <a:t>The statutory liability for personal injury and defective products is not affected. SAP has no control over the information that you may access through the use of hot links contained in these materials and does not endorse your use of third-party Web pages nor provide any warranty whatsoever relating to third-party Web pages.</a:t>
            </a:r>
          </a:p>
        </p:txBody>
      </p:sp>
      <p:sp>
        <p:nvSpPr>
          <p:cNvPr id="11" name="TextBox 10"/>
          <p:cNvSpPr txBox="1"/>
          <p:nvPr userDrawn="1"/>
        </p:nvSpPr>
        <p:spPr bwMode="gray">
          <a:xfrm>
            <a:off x="248400" y="201600"/>
            <a:ext cx="5557355" cy="338554"/>
          </a:xfrm>
          <a:prstGeom prst="rect">
            <a:avLst/>
          </a:prstGeom>
          <a:noFill/>
        </p:spPr>
        <p:txBody>
          <a:bodyPr wrap="none" lIns="0" tIns="0" rIns="0" bIns="0" rtlCol="0">
            <a:spAutoFit/>
          </a:bodyPr>
          <a:lstStyle/>
          <a:p>
            <a:pPr algn="l"/>
            <a:r>
              <a:rPr lang="en-GB" sz="2200" kern="1200" dirty="0">
                <a:solidFill>
                  <a:schemeClr val="tx2"/>
                </a:solidFill>
                <a:latin typeface="+mj-lt"/>
                <a:ea typeface="+mn-ea"/>
                <a:cs typeface="+mn-cs"/>
              </a:rPr>
              <a:t>© </a:t>
            </a:r>
            <a:r>
              <a:rPr lang="de-DE" sz="2200" dirty="0">
                <a:solidFill>
                  <a:schemeClr val="tx2"/>
                </a:solidFill>
                <a:latin typeface="+mj-lt"/>
              </a:rPr>
              <a:t>2010 SAP AG.</a:t>
            </a:r>
            <a:r>
              <a:rPr lang="de-DE" sz="2200" baseline="0" dirty="0">
                <a:solidFill>
                  <a:schemeClr val="tx2"/>
                </a:solidFill>
                <a:latin typeface="+mj-lt"/>
              </a:rPr>
              <a:t> </a:t>
            </a:r>
            <a:r>
              <a:rPr lang="de-DE" sz="2200" dirty="0">
                <a:solidFill>
                  <a:schemeClr val="tx2"/>
                </a:solidFill>
                <a:latin typeface="+mj-lt"/>
              </a:rPr>
              <a:t>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Ref idx="1001">
        <a:schemeClr val="bg2"/>
      </p:bgRef>
    </p:bg>
    <p:spTree>
      <p:nvGrpSpPr>
        <p:cNvPr id="1" name=""/>
        <p:cNvGrpSpPr/>
        <p:nvPr/>
      </p:nvGrpSpPr>
      <p:grpSpPr>
        <a:xfrm>
          <a:off x="0" y="0"/>
          <a:ext cx="0" cy="0"/>
          <a:chOff x="0" y="0"/>
          <a:chExt cx="0" cy="0"/>
        </a:xfrm>
      </p:grpSpPr>
      <p:sp>
        <p:nvSpPr>
          <p:cNvPr id="8" name="Rectangle 7"/>
          <p:cNvSpPr/>
          <p:nvPr/>
        </p:nvSpPr>
        <p:spPr bwMode="gray">
          <a:xfrm>
            <a:off x="151200" y="2988000"/>
            <a:ext cx="8841600" cy="3715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ight Triangle 10"/>
          <p:cNvSpPr/>
          <p:nvPr/>
        </p:nvSpPr>
        <p:spPr bwMode="white">
          <a:xfrm flipH="1">
            <a:off x="8486809" y="6215083"/>
            <a:ext cx="557211" cy="557210"/>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tangle 6"/>
          <p:cNvSpPr/>
          <p:nvPr/>
        </p:nvSpPr>
        <p:spPr bwMode="gray">
          <a:xfrm>
            <a:off x="151200" y="151200"/>
            <a:ext cx="5860800" cy="273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p:cNvSpPr>
            <a:spLocks noGrp="1"/>
          </p:cNvSpPr>
          <p:nvPr>
            <p:ph type="ctrTitle" hasCustomPrompt="1"/>
          </p:nvPr>
        </p:nvSpPr>
        <p:spPr bwMode="gray">
          <a:xfrm>
            <a:off x="248400" y="201599"/>
            <a:ext cx="5666400" cy="2559600"/>
          </a:xfrm>
        </p:spPr>
        <p:txBody>
          <a:bodyPr/>
          <a:lstStyle>
            <a:lvl1pPr>
              <a:defRPr/>
            </a:lvl1pPr>
          </a:lstStyle>
          <a:p>
            <a:r>
              <a:rPr lang="en-US" noProof="0" dirty="0"/>
              <a:t>Click to Add Title (Title Case)</a:t>
            </a:r>
            <a:endParaRPr lang="de-DE" dirty="0"/>
          </a:p>
        </p:txBody>
      </p:sp>
      <p:sp>
        <p:nvSpPr>
          <p:cNvPr id="3" name="Subtitle 2"/>
          <p:cNvSpPr>
            <a:spLocks noGrp="1"/>
          </p:cNvSpPr>
          <p:nvPr>
            <p:ph type="subTitle" idx="1" hasCustomPrompt="1"/>
          </p:nvPr>
        </p:nvSpPr>
        <p:spPr bwMode="gray">
          <a:xfrm>
            <a:off x="248400" y="3110400"/>
            <a:ext cx="5666400" cy="1752600"/>
          </a:xfrm>
          <a:noFill/>
        </p:spPr>
        <p:txBody>
          <a:bodyPr/>
          <a:lstStyle>
            <a:lvl1pPr marL="0" indent="0" algn="l">
              <a:spcBef>
                <a:spcPts val="0"/>
              </a:spcBef>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Department, Board Area or Team</a:t>
            </a:r>
          </a:p>
        </p:txBody>
      </p:sp>
      <p:pic>
        <p:nvPicPr>
          <p:cNvPr id="10" name="Picture 9" descr="sap_tagstra_CG8_P_tmr_p.png"/>
          <p:cNvPicPr>
            <a:picLocks noChangeAspect="1"/>
          </p:cNvPicPr>
          <p:nvPr/>
        </p:nvPicPr>
        <p:blipFill>
          <a:blip r:embed="rId2" cstate="print"/>
          <a:stretch>
            <a:fillRect/>
          </a:stretch>
        </p:blipFill>
        <p:spPr bwMode="gray">
          <a:xfrm>
            <a:off x="4784401" y="6271200"/>
            <a:ext cx="4207307" cy="432000"/>
          </a:xfrm>
          <a:prstGeom prst="rect">
            <a:avLst/>
          </a:prstGeom>
        </p:spPr>
      </p:pic>
      <p:sp>
        <p:nvSpPr>
          <p:cNvPr id="12" name="Picture Placeholder 11"/>
          <p:cNvSpPr>
            <a:spLocks noGrp="1"/>
          </p:cNvSpPr>
          <p:nvPr>
            <p:ph type="pic" sz="quarter" idx="10"/>
          </p:nvPr>
        </p:nvSpPr>
        <p:spPr bwMode="gray">
          <a:xfrm>
            <a:off x="6109200" y="151200"/>
            <a:ext cx="2883600" cy="2739600"/>
          </a:xfrm>
          <a:solidFill>
            <a:schemeClr val="accent2">
              <a:lumMod val="20000"/>
              <a:lumOff val="80000"/>
            </a:schemeClr>
          </a:solidFill>
        </p:spPr>
        <p:txBody>
          <a:bodyPr/>
          <a:lstStyle/>
          <a:p>
            <a:r>
              <a:rPr lang="en-US"/>
              <a:t>Click icon to add picture</a:t>
            </a:r>
            <a:endParaRPr lang="de-DE"/>
          </a:p>
        </p:txBody>
      </p:sp>
    </p:spTree>
    <p:extLst>
      <p:ext uri="{BB962C8B-B14F-4D97-AF65-F5344CB8AC3E}">
        <p14:creationId xmlns:p14="http://schemas.microsoft.com/office/powerpoint/2010/main" val="1522544650"/>
      </p:ext>
    </p:extLst>
  </p:cSld>
  <p:clrMapOvr>
    <a:overrideClrMapping bg1="lt1" tx1="dk1" bg2="lt2" tx2="dk2" accent1="accent1" accent2="accent2" accent3="accent3" accent4="accent4" accent5="accent5" accent6="accent6" hlink="hlink" folHlink="folHlink"/>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p:cNvSpPr/>
          <p:nvPr userDrawn="1"/>
        </p:nvSpPr>
        <p:spPr bwMode="gray">
          <a:xfrm>
            <a:off x="0" y="0"/>
            <a:ext cx="9144000" cy="1084263"/>
          </a:xfrm>
          <a:prstGeom prst="rect">
            <a:avLst/>
          </a:prstGeom>
          <a:solidFill>
            <a:schemeClr val="bg1"/>
          </a:solidFill>
          <a:ln w="9525" algn="ctr">
            <a:noFill/>
            <a:miter lim="800000"/>
            <a:headEnd/>
            <a:tailEnd/>
          </a:ln>
        </p:spPr>
        <p:txBody>
          <a:bodyPr lIns="90000" tIns="72000" rIns="90000" bIns="72000" rtlCol="0" anchor="ctr"/>
          <a:lstStyle/>
          <a:p>
            <a:pPr marL="184150" marR="0" indent="-18415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a:ln>
                <a:noFill/>
              </a:ln>
              <a:effectLst/>
              <a:uLnTx/>
              <a:uFillTx/>
              <a:ea typeface="Arial Unicode MS" pitchFamily="34" charset="-128"/>
              <a:cs typeface="Arial Unicode MS" pitchFamily="34" charset="-128"/>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vider Page with picture">
    <p:spTree>
      <p:nvGrpSpPr>
        <p:cNvPr id="1" name=""/>
        <p:cNvGrpSpPr/>
        <p:nvPr/>
      </p:nvGrpSpPr>
      <p:grpSpPr>
        <a:xfrm>
          <a:off x="0" y="0"/>
          <a:ext cx="0" cy="0"/>
          <a:chOff x="0" y="0"/>
          <a:chExt cx="0" cy="0"/>
        </a:xfrm>
      </p:grpSpPr>
      <p:sp>
        <p:nvSpPr>
          <p:cNvPr id="13" name="Rectangle 12"/>
          <p:cNvSpPr/>
          <p:nvPr userDrawn="1"/>
        </p:nvSpPr>
        <p:spPr bwMode="gray">
          <a:xfrm>
            <a:off x="151200" y="151200"/>
            <a:ext cx="7351200" cy="178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tangle 4"/>
          <p:cNvSpPr/>
          <p:nvPr/>
        </p:nvSpPr>
        <p:spPr bwMode="gray">
          <a:xfrm>
            <a:off x="151200" y="151200"/>
            <a:ext cx="4370400" cy="1785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p:cNvSpPr>
            <a:spLocks noGrp="1"/>
          </p:cNvSpPr>
          <p:nvPr>
            <p:ph type="title" hasCustomPrompt="1"/>
          </p:nvPr>
        </p:nvSpPr>
        <p:spPr bwMode="gray">
          <a:xfrm>
            <a:off x="248400" y="201600"/>
            <a:ext cx="4179600" cy="716400"/>
          </a:xfrm>
        </p:spPr>
        <p:txBody>
          <a:bodyPr/>
          <a:lstStyle>
            <a:lvl1pPr>
              <a:defRPr>
                <a:solidFill>
                  <a:schemeClr val="accent1"/>
                </a:solidFill>
              </a:defRPr>
            </a:lvl1pPr>
          </a:lstStyle>
          <a:p>
            <a:r>
              <a:rPr lang="en-US" dirty="0"/>
              <a:t>Click to Add Title</a:t>
            </a:r>
            <a:endParaRPr lang="de-DE" dirty="0"/>
          </a:p>
        </p:txBody>
      </p:sp>
      <p:pic>
        <p:nvPicPr>
          <p:cNvPr id="4" name="Picture 3" descr="logo_fläche_gross.png"/>
          <p:cNvPicPr>
            <a:picLocks noChangeAspect="1"/>
          </p:cNvPicPr>
          <p:nvPr/>
        </p:nvPicPr>
        <p:blipFill>
          <a:blip r:embed="rId2" cstate="print"/>
          <a:stretch>
            <a:fillRect/>
          </a:stretch>
        </p:blipFill>
        <p:spPr bwMode="gray">
          <a:xfrm>
            <a:off x="7599601" y="151200"/>
            <a:ext cx="1392955" cy="1789200"/>
          </a:xfrm>
          <a:prstGeom prst="rect">
            <a:avLst/>
          </a:prstGeom>
        </p:spPr>
      </p:pic>
      <p:sp>
        <p:nvSpPr>
          <p:cNvPr id="11" name="Text Placeholder 10"/>
          <p:cNvSpPr>
            <a:spLocks noGrp="1"/>
          </p:cNvSpPr>
          <p:nvPr>
            <p:ph type="body" sz="quarter" idx="11" hasCustomPrompt="1"/>
          </p:nvPr>
        </p:nvSpPr>
        <p:spPr bwMode="gray">
          <a:xfrm>
            <a:off x="248400" y="2134800"/>
            <a:ext cx="8647200" cy="4572388"/>
          </a:xfrm>
        </p:spPr>
        <p:txBody>
          <a:bodyPr/>
          <a:lstStyle>
            <a:lvl1pPr marL="360000" marR="0" indent="-360000" algn="l" defTabSz="914400" rtl="0" eaLnBrk="1" fontAlgn="auto" latinLnBrk="0" hangingPunct="1">
              <a:lnSpc>
                <a:spcPct val="100000"/>
              </a:lnSpc>
              <a:spcBef>
                <a:spcPts val="1620"/>
              </a:spcBef>
              <a:spcAft>
                <a:spcPts val="0"/>
              </a:spcAft>
              <a:buClrTx/>
              <a:buSzPct val="100000"/>
              <a:buFont typeface="+mj-lt"/>
              <a:buAutoNum type="arabicPeriod"/>
              <a:tabLst/>
              <a:defRPr sz="2000">
                <a:solidFill>
                  <a:schemeClr val="accent2">
                    <a:lumMod val="60000"/>
                    <a:lumOff val="40000"/>
                  </a:schemeClr>
                </a:solidFill>
              </a:defRPr>
            </a:lvl1pPr>
            <a:lvl2pPr marL="900000" indent="-288000">
              <a:spcBef>
                <a:spcPts val="300"/>
              </a:spcBef>
              <a:defRPr sz="1800">
                <a:solidFill>
                  <a:schemeClr val="accent2">
                    <a:lumMod val="60000"/>
                    <a:lumOff val="40000"/>
                  </a:schemeClr>
                </a:solidFill>
              </a:defRPr>
            </a:lvl2pPr>
          </a:lstStyle>
          <a:p>
            <a:pPr marL="338138" marR="0" lvl="0" indent="-338138" algn="l" defTabSz="914400" rtl="0" eaLnBrk="1" fontAlgn="auto" latinLnBrk="0" hangingPunct="1">
              <a:lnSpc>
                <a:spcPct val="100000"/>
              </a:lnSpc>
              <a:spcBef>
                <a:spcPts val="1620"/>
              </a:spcBef>
              <a:spcAft>
                <a:spcPts val="0"/>
              </a:spcAft>
              <a:buClr>
                <a:schemeClr val="accent2"/>
              </a:buClr>
              <a:buSzPct val="100000"/>
              <a:buFont typeface="+mj-lt"/>
              <a:buAutoNum type="arabicPeriod"/>
              <a:tabLst/>
              <a:defRPr/>
            </a:pPr>
            <a:r>
              <a:rPr lang="en-US" dirty="0"/>
              <a:t>Click to add divider headline</a:t>
            </a:r>
          </a:p>
          <a:p>
            <a:pPr lvl="1"/>
            <a:r>
              <a:rPr lang="en-US" dirty="0" err="1"/>
              <a:t>Subdivider</a:t>
            </a:r>
            <a:r>
              <a:rPr lang="en-US" dirty="0"/>
              <a:t> headline</a:t>
            </a:r>
          </a:p>
        </p:txBody>
      </p:sp>
      <p:sp>
        <p:nvSpPr>
          <p:cNvPr id="8" name="Picture Placeholder 7"/>
          <p:cNvSpPr>
            <a:spLocks noGrp="1"/>
          </p:cNvSpPr>
          <p:nvPr>
            <p:ph type="pic" sz="quarter" idx="12"/>
          </p:nvPr>
        </p:nvSpPr>
        <p:spPr bwMode="gray">
          <a:xfrm>
            <a:off x="4622400" y="151200"/>
            <a:ext cx="2883600" cy="1785600"/>
          </a:xfrm>
          <a:solidFill>
            <a:schemeClr val="bg1">
              <a:lumMod val="95000"/>
            </a:schemeClr>
          </a:solidFill>
        </p:spPr>
        <p:txBody>
          <a:bodyPr/>
          <a:lstStyle/>
          <a:p>
            <a:r>
              <a:rPr lang="en-US"/>
              <a:t>Click icon to add picture</a:t>
            </a:r>
            <a:endParaRPr lang="de-DE"/>
          </a:p>
        </p:txBody>
      </p:sp>
    </p:spTree>
    <p:extLst>
      <p:ext uri="{BB962C8B-B14F-4D97-AF65-F5344CB8AC3E}">
        <p14:creationId xmlns:p14="http://schemas.microsoft.com/office/powerpoint/2010/main" val="114190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Page">
    <p:spTree>
      <p:nvGrpSpPr>
        <p:cNvPr id="1" name=""/>
        <p:cNvGrpSpPr/>
        <p:nvPr/>
      </p:nvGrpSpPr>
      <p:grpSpPr>
        <a:xfrm>
          <a:off x="0" y="0"/>
          <a:ext cx="0" cy="0"/>
          <a:chOff x="0" y="0"/>
          <a:chExt cx="0" cy="0"/>
        </a:xfrm>
      </p:grpSpPr>
      <p:sp>
        <p:nvSpPr>
          <p:cNvPr id="13" name="Rectangle 12"/>
          <p:cNvSpPr/>
          <p:nvPr userDrawn="1"/>
        </p:nvSpPr>
        <p:spPr bwMode="gray">
          <a:xfrm>
            <a:off x="151200" y="151200"/>
            <a:ext cx="7351200" cy="178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tangle 4"/>
          <p:cNvSpPr/>
          <p:nvPr/>
        </p:nvSpPr>
        <p:spPr bwMode="gray">
          <a:xfrm>
            <a:off x="151200" y="151200"/>
            <a:ext cx="7351200" cy="1785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p:cNvSpPr>
            <a:spLocks noGrp="1"/>
          </p:cNvSpPr>
          <p:nvPr>
            <p:ph type="title" hasCustomPrompt="1"/>
          </p:nvPr>
        </p:nvSpPr>
        <p:spPr bwMode="gray">
          <a:xfrm>
            <a:off x="248400" y="201600"/>
            <a:ext cx="7160400" cy="716400"/>
          </a:xfrm>
        </p:spPr>
        <p:txBody>
          <a:bodyPr/>
          <a:lstStyle>
            <a:lvl1pPr>
              <a:defRPr>
                <a:solidFill>
                  <a:schemeClr val="accent1"/>
                </a:solidFill>
              </a:defRPr>
            </a:lvl1pPr>
          </a:lstStyle>
          <a:p>
            <a:r>
              <a:rPr lang="en-US" dirty="0"/>
              <a:t>Click to Add Title</a:t>
            </a:r>
            <a:endParaRPr lang="de-DE" dirty="0"/>
          </a:p>
        </p:txBody>
      </p:sp>
      <p:pic>
        <p:nvPicPr>
          <p:cNvPr id="4" name="Picture 3" descr="logo_fläche_gross.png"/>
          <p:cNvPicPr>
            <a:picLocks noChangeAspect="1"/>
          </p:cNvPicPr>
          <p:nvPr/>
        </p:nvPicPr>
        <p:blipFill>
          <a:blip r:embed="rId2" cstate="print"/>
          <a:stretch>
            <a:fillRect/>
          </a:stretch>
        </p:blipFill>
        <p:spPr bwMode="gray">
          <a:xfrm>
            <a:off x="7599601" y="151200"/>
            <a:ext cx="1392955" cy="1789200"/>
          </a:xfrm>
          <a:prstGeom prst="rect">
            <a:avLst/>
          </a:prstGeom>
        </p:spPr>
      </p:pic>
      <p:sp>
        <p:nvSpPr>
          <p:cNvPr id="11" name="Text Placeholder 10"/>
          <p:cNvSpPr>
            <a:spLocks noGrp="1"/>
          </p:cNvSpPr>
          <p:nvPr>
            <p:ph type="body" sz="quarter" idx="11" hasCustomPrompt="1"/>
          </p:nvPr>
        </p:nvSpPr>
        <p:spPr bwMode="gray">
          <a:xfrm>
            <a:off x="248400" y="2134800"/>
            <a:ext cx="8647200" cy="4572388"/>
          </a:xfrm>
        </p:spPr>
        <p:txBody>
          <a:bodyPr/>
          <a:lstStyle>
            <a:lvl1pPr marL="360000" marR="0" indent="-360000" algn="l" defTabSz="914400" rtl="0" eaLnBrk="1" fontAlgn="auto" latinLnBrk="0" hangingPunct="1">
              <a:lnSpc>
                <a:spcPct val="100000"/>
              </a:lnSpc>
              <a:spcBef>
                <a:spcPts val="1620"/>
              </a:spcBef>
              <a:spcAft>
                <a:spcPts val="0"/>
              </a:spcAft>
              <a:buClrTx/>
              <a:buSzPct val="100000"/>
              <a:buFont typeface="+mj-lt"/>
              <a:buAutoNum type="arabicPeriod"/>
              <a:tabLst/>
              <a:defRPr sz="2000">
                <a:solidFill>
                  <a:schemeClr val="accent2">
                    <a:lumMod val="60000"/>
                    <a:lumOff val="40000"/>
                  </a:schemeClr>
                </a:solidFill>
              </a:defRPr>
            </a:lvl1pPr>
            <a:lvl2pPr marL="900000" indent="-288000">
              <a:spcBef>
                <a:spcPts val="300"/>
              </a:spcBef>
              <a:defRPr sz="1800">
                <a:solidFill>
                  <a:schemeClr val="accent2">
                    <a:lumMod val="60000"/>
                    <a:lumOff val="40000"/>
                  </a:schemeClr>
                </a:solidFill>
              </a:defRPr>
            </a:lvl2pPr>
          </a:lstStyle>
          <a:p>
            <a:pPr marL="338138" marR="0" lvl="0" indent="-338138" algn="l" defTabSz="914400" rtl="0" eaLnBrk="1" fontAlgn="auto" latinLnBrk="0" hangingPunct="1">
              <a:lnSpc>
                <a:spcPct val="100000"/>
              </a:lnSpc>
              <a:spcBef>
                <a:spcPts val="1620"/>
              </a:spcBef>
              <a:spcAft>
                <a:spcPts val="0"/>
              </a:spcAft>
              <a:buClr>
                <a:schemeClr val="accent2"/>
              </a:buClr>
              <a:buSzPct val="100000"/>
              <a:buFont typeface="+mj-lt"/>
              <a:buAutoNum type="arabicPeriod"/>
              <a:tabLst/>
              <a:defRPr/>
            </a:pPr>
            <a:r>
              <a:rPr lang="en-US" dirty="0"/>
              <a:t>Click to add divider headline</a:t>
            </a:r>
          </a:p>
          <a:p>
            <a:pPr lvl="1"/>
            <a:r>
              <a:rPr lang="en-US" dirty="0" err="1"/>
              <a:t>Subdivider</a:t>
            </a:r>
            <a:r>
              <a:rPr lang="en-US" dirty="0"/>
              <a:t> headline</a:t>
            </a:r>
          </a:p>
        </p:txBody>
      </p:sp>
    </p:spTree>
    <p:extLst>
      <p:ext uri="{BB962C8B-B14F-4D97-AF65-F5344CB8AC3E}">
        <p14:creationId xmlns:p14="http://schemas.microsoft.com/office/powerpoint/2010/main" val="3367791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Click to Add Title (Title Case)</a:t>
            </a:r>
            <a:endParaRPr lang="de-DE" dirty="0"/>
          </a:p>
        </p:txBody>
      </p:sp>
    </p:spTree>
    <p:extLst>
      <p:ext uri="{BB962C8B-B14F-4D97-AF65-F5344CB8AC3E}">
        <p14:creationId xmlns:p14="http://schemas.microsoft.com/office/powerpoint/2010/main" val="2838947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Click to Add Title (Title Case)</a:t>
            </a:r>
            <a:endParaRPr lang="de-DE" dirty="0"/>
          </a:p>
        </p:txBody>
      </p:sp>
      <p:sp>
        <p:nvSpPr>
          <p:cNvPr id="5" name="Text Placeholder 4"/>
          <p:cNvSpPr>
            <a:spLocks noGrp="1"/>
          </p:cNvSpPr>
          <p:nvPr>
            <p:ph type="body" sz="quarter" idx="11" hasCustomPrompt="1"/>
          </p:nvPr>
        </p:nvSpPr>
        <p:spPr bwMode="gray">
          <a:xfrm>
            <a:off x="248400" y="1292400"/>
            <a:ext cx="8647200" cy="5410800"/>
          </a:xfrm>
        </p:spPr>
        <p:txBody>
          <a:bodyPr/>
          <a:lstStyle/>
          <a:p>
            <a:pPr lvl="0"/>
            <a:r>
              <a:rPr lang="en-US" noProof="0"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1775339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with Sub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8400" y="201600"/>
            <a:ext cx="7160400" cy="392760"/>
          </a:xfrm>
        </p:spPr>
        <p:txBody>
          <a:bodyPr/>
          <a:lstStyle>
            <a:lvl1pPr>
              <a:defRPr/>
            </a:lvl1pPr>
          </a:lstStyle>
          <a:p>
            <a:r>
              <a:rPr lang="en-US" noProof="0" dirty="0"/>
              <a:t>Click to Add Title (Title Case)</a:t>
            </a:r>
            <a:endParaRPr lang="de-DE" dirty="0"/>
          </a:p>
        </p:txBody>
      </p:sp>
      <p:sp>
        <p:nvSpPr>
          <p:cNvPr id="5" name="Text Placeholder 4"/>
          <p:cNvSpPr>
            <a:spLocks noGrp="1"/>
          </p:cNvSpPr>
          <p:nvPr>
            <p:ph type="body" sz="quarter" idx="11" hasCustomPrompt="1"/>
          </p:nvPr>
        </p:nvSpPr>
        <p:spPr>
          <a:xfrm>
            <a:off x="248400" y="1292400"/>
            <a:ext cx="8647200" cy="5410800"/>
          </a:xfrm>
        </p:spPr>
        <p:txBody>
          <a:bodyPr/>
          <a:lstStyle/>
          <a:p>
            <a:pPr lvl="0"/>
            <a:r>
              <a:rPr lang="en-US" noProof="0"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7" name="Text Placeholder 6"/>
          <p:cNvSpPr>
            <a:spLocks noGrp="1"/>
          </p:cNvSpPr>
          <p:nvPr>
            <p:ph type="body" sz="quarter" idx="12" hasCustomPrompt="1"/>
          </p:nvPr>
        </p:nvSpPr>
        <p:spPr>
          <a:xfrm>
            <a:off x="248400" y="648001"/>
            <a:ext cx="7160400" cy="312120"/>
          </a:xfrm>
        </p:spPr>
        <p:txBody>
          <a:bodyPr/>
          <a:lstStyle>
            <a:lvl1pPr>
              <a:defRPr>
                <a:solidFill>
                  <a:schemeClr val="accent3"/>
                </a:solidFill>
              </a:defRPr>
            </a:lvl1pPr>
          </a:lstStyle>
          <a:p>
            <a:pPr lvl="0"/>
            <a:r>
              <a:rPr lang="en-US" dirty="0"/>
              <a:t>Click to Add Subtitle</a:t>
            </a:r>
          </a:p>
        </p:txBody>
      </p:sp>
    </p:spTree>
    <p:extLst>
      <p:ext uri="{BB962C8B-B14F-4D97-AF65-F5344CB8AC3E}">
        <p14:creationId xmlns:p14="http://schemas.microsoft.com/office/powerpoint/2010/main" val="359012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dirty="0"/>
              <a:t>Click to Add Title (Title Case)</a:t>
            </a:r>
            <a:endParaRPr lang="de-DE" dirty="0"/>
          </a:p>
        </p:txBody>
      </p:sp>
      <p:sp>
        <p:nvSpPr>
          <p:cNvPr id="3" name="Content Placeholder 2"/>
          <p:cNvSpPr>
            <a:spLocks noGrp="1"/>
          </p:cNvSpPr>
          <p:nvPr>
            <p:ph idx="1" hasCustomPrompt="1"/>
          </p:nvPr>
        </p:nvSpPr>
        <p:spPr>
          <a:xfrm>
            <a:off x="151200" y="1083600"/>
            <a:ext cx="8841600" cy="5619600"/>
          </a:xfrm>
        </p:spPr>
        <p:txBody>
          <a:bodyPr/>
          <a:lstStyle>
            <a:lvl1pPr>
              <a:defRPr/>
            </a:lvl1pPr>
          </a:lstStyle>
          <a:p>
            <a:pPr lvl="0"/>
            <a:r>
              <a:rPr lang="en-US" dirty="0"/>
              <a:t>Click to add content</a:t>
            </a:r>
          </a:p>
        </p:txBody>
      </p:sp>
    </p:spTree>
    <p:extLst>
      <p:ext uri="{BB962C8B-B14F-4D97-AF65-F5344CB8AC3E}">
        <p14:creationId xmlns:p14="http://schemas.microsoft.com/office/powerpoint/2010/main" val="2387062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ext with picture lef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Click to Add Title (Title Case)</a:t>
            </a:r>
            <a:endParaRPr lang="de-DE" dirty="0"/>
          </a:p>
        </p:txBody>
      </p:sp>
      <p:sp>
        <p:nvSpPr>
          <p:cNvPr id="5" name="Picture Placeholder 4"/>
          <p:cNvSpPr>
            <a:spLocks noGrp="1"/>
          </p:cNvSpPr>
          <p:nvPr>
            <p:ph type="pic" sz="quarter" idx="10"/>
          </p:nvPr>
        </p:nvSpPr>
        <p:spPr bwMode="gray">
          <a:xfrm>
            <a:off x="151200" y="1292400"/>
            <a:ext cx="2883600" cy="5410800"/>
          </a:xfrm>
        </p:spPr>
        <p:txBody>
          <a:body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132000" y="1292400"/>
            <a:ext cx="5860800" cy="541080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2309167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51200" y="151200"/>
            <a:ext cx="7351200" cy="83520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pic>
        <p:nvPicPr>
          <p:cNvPr id="8" name="Picture 2" descr="\\dwdf032\cmedia\Templates_Guidelines\eOn\Templates\_SAP_AG\test_PPT2007\NEU_July2008\logo_fläche.png"/>
          <p:cNvPicPr>
            <a:picLocks noChangeAspect="1" noChangeArrowheads="1"/>
          </p:cNvPicPr>
          <p:nvPr/>
        </p:nvPicPr>
        <p:blipFill>
          <a:blip r:embed="rId22" cstate="print"/>
          <a:srcRect/>
          <a:stretch>
            <a:fillRect/>
          </a:stretch>
        </p:blipFill>
        <p:spPr bwMode="gray">
          <a:xfrm>
            <a:off x="7599601" y="151200"/>
            <a:ext cx="1393323" cy="835200"/>
          </a:xfrm>
          <a:prstGeom prst="rect">
            <a:avLst/>
          </a:prstGeom>
          <a:noFill/>
        </p:spPr>
      </p:pic>
      <p:sp>
        <p:nvSpPr>
          <p:cNvPr id="2" name="Title Placeholder 1"/>
          <p:cNvSpPr>
            <a:spLocks noGrp="1"/>
          </p:cNvSpPr>
          <p:nvPr>
            <p:ph type="title"/>
          </p:nvPr>
        </p:nvSpPr>
        <p:spPr bwMode="gray">
          <a:xfrm>
            <a:off x="248400" y="201600"/>
            <a:ext cx="7160400" cy="716400"/>
          </a:xfrm>
          <a:prstGeom prst="rect">
            <a:avLst/>
          </a:prstGeom>
        </p:spPr>
        <p:txBody>
          <a:bodyPr vert="horz" lIns="0" tIns="0" rIns="0" bIns="0" rtlCol="0" anchor="t" anchorCtr="0">
            <a:noAutofit/>
          </a:bodyPr>
          <a:lstStyle/>
          <a:p>
            <a:r>
              <a:rPr lang="en-US" noProof="0" dirty="0"/>
              <a:t>Click to Add Title (Title Case)</a:t>
            </a:r>
          </a:p>
        </p:txBody>
      </p:sp>
      <p:sp>
        <p:nvSpPr>
          <p:cNvPr id="3" name="Text Placeholder 2"/>
          <p:cNvSpPr>
            <a:spLocks noGrp="1"/>
          </p:cNvSpPr>
          <p:nvPr>
            <p:ph type="body" idx="1"/>
          </p:nvPr>
        </p:nvSpPr>
        <p:spPr bwMode="gray">
          <a:xfrm>
            <a:off x="248400" y="1292399"/>
            <a:ext cx="8647200" cy="5410800"/>
          </a:xfrm>
          <a:prstGeom prst="rect">
            <a:avLst/>
          </a:prstGeom>
        </p:spPr>
        <p:txBody>
          <a:bodyPr vert="horz" lIns="0" tIns="0" rIns="0" bIns="0" rtlCol="0">
            <a:noAutofit/>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Box 9"/>
          <p:cNvSpPr txBox="1"/>
          <p:nvPr/>
        </p:nvSpPr>
        <p:spPr bwMode="gray">
          <a:xfrm>
            <a:off x="151201" y="6724800"/>
            <a:ext cx="8768747" cy="107722"/>
          </a:xfrm>
          <a:prstGeom prst="rect">
            <a:avLst/>
          </a:prstGeom>
          <a:noFill/>
        </p:spPr>
        <p:txBody>
          <a:bodyPr wrap="none" lIns="0" tIns="0" rIns="0" bIns="0" rtlCol="0">
            <a:spAutoFit/>
          </a:bodyPr>
          <a:lstStyle/>
          <a:p>
            <a:pPr marL="93663" indent="-93663" algn="l">
              <a:buClr>
                <a:schemeClr val="accent2"/>
              </a:buClr>
              <a:buFont typeface="Arial" pitchFamily="34" charset="0"/>
              <a:buChar char="©"/>
            </a:pPr>
            <a:r>
              <a:rPr lang="en-US" sz="700" noProof="0" dirty="0">
                <a:solidFill>
                  <a:schemeClr val="accent2"/>
                </a:solidFill>
              </a:rPr>
              <a:t>2018 SAP SE. All rights reserved. </a:t>
            </a:r>
            <a:r>
              <a:rPr lang="en-US" sz="700" baseline="0" noProof="0" dirty="0">
                <a:solidFill>
                  <a:schemeClr val="accent2"/>
                </a:solidFill>
              </a:rPr>
              <a:t>/ Page </a:t>
            </a:r>
            <a:fld id="{0BDC132A-5C91-4078-9777-31DA19A62E0A}" type="slidenum">
              <a:rPr lang="en-US" sz="700" baseline="0" noProof="0" smtClean="0">
                <a:solidFill>
                  <a:schemeClr val="accent2"/>
                </a:solidFill>
              </a:rPr>
              <a:pPr marL="93663" indent="-93663" algn="l">
                <a:buClr>
                  <a:schemeClr val="accent2"/>
                </a:buClr>
                <a:buFont typeface="Arial" pitchFamily="34" charset="0"/>
                <a:buChar char="©"/>
              </a:pPr>
              <a:t>‹#›</a:t>
            </a:fld>
            <a:r>
              <a:rPr lang="en-US" sz="700" baseline="0" noProof="0" dirty="0">
                <a:solidFill>
                  <a:schemeClr val="accent2"/>
                </a:solidFill>
              </a:rPr>
              <a:t>                                                                                                                                                                                                                                               Uwe </a:t>
            </a:r>
            <a:r>
              <a:rPr lang="en-US" sz="700" baseline="0" noProof="0" dirty="0" err="1">
                <a:solidFill>
                  <a:schemeClr val="accent2"/>
                </a:solidFill>
              </a:rPr>
              <a:t>Krüger</a:t>
            </a:r>
            <a:r>
              <a:rPr lang="en-US" sz="700" baseline="0" noProof="0" dirty="0">
                <a:solidFill>
                  <a:schemeClr val="accent2"/>
                </a:solidFill>
              </a:rPr>
              <a:t>, </a:t>
            </a:r>
            <a:fld id="{857A9ACD-67BF-45C8-B842-23E15FB044F2}" type="datetime7">
              <a:rPr lang="en-US" sz="700" baseline="0" noProof="0" smtClean="0">
                <a:solidFill>
                  <a:schemeClr val="accent2"/>
                </a:solidFill>
              </a:rPr>
              <a:pPr marL="93663" indent="-93663" algn="l">
                <a:buClr>
                  <a:schemeClr val="accent2"/>
                </a:buClr>
                <a:buFont typeface="Arial" pitchFamily="34" charset="0"/>
                <a:buChar char="©"/>
              </a:pPr>
              <a:t>Dec-18</a:t>
            </a:fld>
            <a:endParaRPr lang="en-US" sz="700" noProof="0" dirty="0">
              <a:solidFill>
                <a:schemeClr val="accent2"/>
              </a:solidFill>
            </a:endParaRPr>
          </a:p>
        </p:txBody>
      </p:sp>
    </p:spTree>
    <p:extLst>
      <p:ext uri="{BB962C8B-B14F-4D97-AF65-F5344CB8AC3E}">
        <p14:creationId xmlns:p14="http://schemas.microsoft.com/office/powerpoint/2010/main" val="261137352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78" r:id="rId17"/>
    <p:sldLayoutId id="2147483681" r:id="rId18"/>
    <p:sldLayoutId id="2147483674" r:id="rId19"/>
    <p:sldLayoutId id="2147483679" r:id="rId20"/>
  </p:sldLayoutIdLst>
  <p:hf hdr="0" ftr="0" dt="0"/>
  <p:txStyles>
    <p:titleStyle>
      <a:lvl1pPr algn="l" defTabSz="914400" rtl="0" eaLnBrk="1" latinLnBrk="0" hangingPunct="1">
        <a:spcBef>
          <a:spcPct val="0"/>
        </a:spcBef>
        <a:buNone/>
        <a:defRPr sz="2200" kern="1200">
          <a:solidFill>
            <a:schemeClr val="accent3"/>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kern="1200">
          <a:solidFill>
            <a:schemeClr val="tx1"/>
          </a:solidFill>
          <a:latin typeface="+mn-lt"/>
          <a:ea typeface="+mn-ea"/>
          <a:cs typeface="+mn-cs"/>
        </a:defRPr>
      </a:lvl1pPr>
      <a:lvl2pPr marL="180000" indent="-180000" algn="l" defTabSz="914400" rtl="0" eaLnBrk="1" latinLnBrk="0" hangingPunct="1">
        <a:spcBef>
          <a:spcPts val="500"/>
        </a:spcBef>
        <a:buClr>
          <a:schemeClr val="accent1"/>
        </a:buClr>
        <a:buSzPct val="80000"/>
        <a:buFont typeface="Wingdings" pitchFamily="2" charset="2"/>
        <a:buChar char="n"/>
        <a:defRPr sz="1600" kern="1200">
          <a:solidFill>
            <a:schemeClr val="tx1"/>
          </a:solidFill>
          <a:latin typeface="+mn-lt"/>
          <a:ea typeface="+mn-ea"/>
          <a:cs typeface="+mn-cs"/>
        </a:defRPr>
      </a:lvl2pPr>
      <a:lvl3pPr marL="539750" indent="-180000" algn="l" defTabSz="914400" rtl="0" eaLnBrk="1" latinLnBrk="0" hangingPunct="1">
        <a:spcBef>
          <a:spcPts val="500"/>
        </a:spcBef>
        <a:buClr>
          <a:schemeClr val="accent2"/>
        </a:buClr>
        <a:buSzPct val="80000"/>
        <a:buFont typeface="Wingdings" pitchFamily="2" charset="2"/>
        <a:buChar char="n"/>
        <a:defRPr sz="1600" kern="1200">
          <a:solidFill>
            <a:schemeClr val="tx1"/>
          </a:solidFill>
          <a:latin typeface="+mn-lt"/>
          <a:ea typeface="+mn-ea"/>
          <a:cs typeface="+mn-cs"/>
        </a:defRPr>
      </a:lvl3pPr>
      <a:lvl4pPr marL="768350" indent="-180000" algn="l" defTabSz="914400" rtl="0" eaLnBrk="1" latinLnBrk="0" hangingPunct="1">
        <a:spcBef>
          <a:spcPts val="500"/>
        </a:spcBef>
        <a:buClr>
          <a:schemeClr val="accent2"/>
        </a:buClr>
        <a:buSzPct val="80000"/>
        <a:buFont typeface="Arial" pitchFamily="34" charset="0"/>
        <a:buChar char="–"/>
        <a:defRPr sz="1600" kern="1200">
          <a:solidFill>
            <a:schemeClr val="tx1"/>
          </a:solidFill>
          <a:latin typeface="+mn-lt"/>
          <a:ea typeface="+mn-ea"/>
          <a:cs typeface="+mn-cs"/>
        </a:defRPr>
      </a:lvl4pPr>
      <a:lvl5pPr marL="952500" indent="-180000" algn="l" defTabSz="914400" rtl="0" eaLnBrk="1" latinLnBrk="0" hangingPunct="1">
        <a:spcBef>
          <a:spcPts val="500"/>
        </a:spcBef>
        <a:buClr>
          <a:schemeClr val="accent2"/>
        </a:buClr>
        <a:buSzPct val="80000"/>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gardener/kubify"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F86A0-F53E-450B-8BB5-96577F77BCEF}"/>
              </a:ext>
            </a:extLst>
          </p:cNvPr>
          <p:cNvSpPr>
            <a:spLocks noGrp="1"/>
          </p:cNvSpPr>
          <p:nvPr>
            <p:ph type="ctrTitle"/>
          </p:nvPr>
        </p:nvSpPr>
        <p:spPr>
          <a:xfrm>
            <a:off x="248400" y="550800"/>
            <a:ext cx="8647200" cy="2559600"/>
          </a:xfrm>
        </p:spPr>
        <p:txBody>
          <a:bodyPr/>
          <a:lstStyle/>
          <a:p>
            <a:r>
              <a:rPr lang="de-DE" dirty="0"/>
              <a:t> </a:t>
            </a:r>
          </a:p>
        </p:txBody>
      </p:sp>
      <p:sp>
        <p:nvSpPr>
          <p:cNvPr id="4" name="Subtitle 3">
            <a:extLst>
              <a:ext uri="{FF2B5EF4-FFF2-40B4-BE49-F238E27FC236}">
                <a16:creationId xmlns:a16="http://schemas.microsoft.com/office/drawing/2014/main" id="{C22F3307-FF8D-400B-91DE-9A62F6AC93DD}"/>
              </a:ext>
            </a:extLst>
          </p:cNvPr>
          <p:cNvSpPr>
            <a:spLocks noGrp="1"/>
          </p:cNvSpPr>
          <p:nvPr>
            <p:ph type="subTitle" idx="1"/>
          </p:nvPr>
        </p:nvSpPr>
        <p:spPr>
          <a:xfrm>
            <a:off x="248400" y="3110400"/>
            <a:ext cx="8571750" cy="1752600"/>
          </a:xfrm>
        </p:spPr>
        <p:txBody>
          <a:bodyPr/>
          <a:lstStyle/>
          <a:p>
            <a:pPr algn="ctr" fontAlgn="base">
              <a:spcAft>
                <a:spcPct val="0"/>
              </a:spcAft>
              <a:buClr>
                <a:srgbClr val="F0AB00"/>
              </a:buClr>
            </a:pPr>
            <a:r>
              <a:rPr lang="de-DE" sz="3200" b="1" kern="0" dirty="0" err="1">
                <a:ea typeface="Arial Unicode MS" pitchFamily="34" charset="-128"/>
                <a:cs typeface="Arial Unicode MS" pitchFamily="34" charset="-128"/>
              </a:rPr>
              <a:t>Bootkube</a:t>
            </a:r>
            <a:endParaRPr lang="de-DE" sz="3200" b="1" kern="0" dirty="0">
              <a:ea typeface="Arial Unicode MS" pitchFamily="34" charset="-128"/>
              <a:cs typeface="Arial Unicode MS" pitchFamily="34" charset="-128"/>
            </a:endParaRPr>
          </a:p>
          <a:p>
            <a:pPr algn="ctr" fontAlgn="base">
              <a:spcAft>
                <a:spcPct val="0"/>
              </a:spcAft>
              <a:buClr>
                <a:srgbClr val="F0AB00"/>
              </a:buClr>
            </a:pPr>
            <a:r>
              <a:rPr lang="de-DE" sz="3200" b="1" kern="0" dirty="0" err="1">
                <a:ea typeface="Arial Unicode MS" pitchFamily="34" charset="-128"/>
                <a:cs typeface="Arial Unicode MS" pitchFamily="34" charset="-128"/>
              </a:rPr>
              <a:t>Kubernetes</a:t>
            </a:r>
            <a:r>
              <a:rPr lang="de-DE" sz="3200" b="1" kern="0" dirty="0">
                <a:ea typeface="Arial Unicode MS" pitchFamily="34" charset="-128"/>
                <a:cs typeface="Arial Unicode MS" pitchFamily="34" charset="-128"/>
              </a:rPr>
              <a:t> Clusters</a:t>
            </a:r>
          </a:p>
          <a:p>
            <a:pPr algn="ctr" fontAlgn="base">
              <a:spcAft>
                <a:spcPct val="0"/>
              </a:spcAft>
              <a:buClr>
                <a:srgbClr val="F0AB00"/>
              </a:buClr>
            </a:pPr>
            <a:r>
              <a:rPr lang="de-DE" sz="3200" b="1" kern="0" dirty="0" err="1">
                <a:ea typeface="Arial Unicode MS" pitchFamily="34" charset="-128"/>
                <a:cs typeface="Arial Unicode MS" pitchFamily="34" charset="-128"/>
              </a:rPr>
              <a:t>with</a:t>
            </a:r>
            <a:r>
              <a:rPr lang="de-DE" sz="3200" b="1" kern="0" dirty="0">
                <a:ea typeface="Arial Unicode MS" pitchFamily="34" charset="-128"/>
                <a:cs typeface="Arial Unicode MS" pitchFamily="34" charset="-128"/>
              </a:rPr>
              <a:t> </a:t>
            </a:r>
            <a:r>
              <a:rPr lang="de-DE" sz="3200" b="1" kern="0" dirty="0" err="1">
                <a:ea typeface="Arial Unicode MS" pitchFamily="34" charset="-128"/>
                <a:cs typeface="Arial Unicode MS" pitchFamily="34" charset="-128"/>
              </a:rPr>
              <a:t>Static</a:t>
            </a:r>
            <a:r>
              <a:rPr lang="de-DE" sz="3200" b="1" kern="0" dirty="0">
                <a:ea typeface="Arial Unicode MS" pitchFamily="34" charset="-128"/>
                <a:cs typeface="Arial Unicode MS" pitchFamily="34" charset="-128"/>
              </a:rPr>
              <a:t> ETCD Setup</a:t>
            </a:r>
          </a:p>
          <a:p>
            <a:endParaRPr lang="en-US" sz="3200" dirty="0"/>
          </a:p>
        </p:txBody>
      </p:sp>
      <p:sp>
        <p:nvSpPr>
          <p:cNvPr id="5" name="TextBox 4">
            <a:extLst>
              <a:ext uri="{FF2B5EF4-FFF2-40B4-BE49-F238E27FC236}">
                <a16:creationId xmlns:a16="http://schemas.microsoft.com/office/drawing/2014/main" id="{FDC800FA-4784-4A3A-853F-F154E13B10B5}"/>
              </a:ext>
            </a:extLst>
          </p:cNvPr>
          <p:cNvSpPr txBox="1"/>
          <p:nvPr/>
        </p:nvSpPr>
        <p:spPr>
          <a:xfrm>
            <a:off x="128075" y="6448425"/>
            <a:ext cx="1499128" cy="246221"/>
          </a:xfrm>
          <a:prstGeom prst="rect">
            <a:avLst/>
          </a:prstGeom>
          <a:noFill/>
        </p:spPr>
        <p:txBody>
          <a:bodyPr wrap="none" rtlCol="0">
            <a:spAutoFit/>
          </a:bodyPr>
          <a:lstStyle/>
          <a:p>
            <a:pPr algn="ctr" fontAlgn="base">
              <a:spcAft>
                <a:spcPct val="0"/>
              </a:spcAft>
              <a:buClr>
                <a:srgbClr val="F0AB00"/>
              </a:buClr>
              <a:buSzPct val="80000"/>
            </a:pPr>
            <a:r>
              <a:rPr lang="de-DE" sz="1000" kern="0" dirty="0">
                <a:ea typeface="Arial Unicode MS" pitchFamily="34" charset="-128"/>
                <a:cs typeface="Arial Unicode MS" pitchFamily="34" charset="-128"/>
              </a:rPr>
              <a:t>uwe.krueger@sap.com</a:t>
            </a:r>
            <a:endParaRPr lang="en-US" sz="10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917252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ectangle 119">
            <a:extLst>
              <a:ext uri="{FF2B5EF4-FFF2-40B4-BE49-F238E27FC236}">
                <a16:creationId xmlns:a16="http://schemas.microsoft.com/office/drawing/2014/main" id="{5E1E9148-87EC-4599-8A5F-B7811595E7E5}"/>
              </a:ext>
            </a:extLst>
          </p:cNvPr>
          <p:cNvSpPr/>
          <p:nvPr/>
        </p:nvSpPr>
        <p:spPr bwMode="gray">
          <a:xfrm>
            <a:off x="1514475" y="2524124"/>
            <a:ext cx="2390775" cy="3743325"/>
          </a:xfrm>
          <a:prstGeom prst="rect">
            <a:avLst/>
          </a:prstGeom>
          <a:solidFill>
            <a:schemeClr val="bg2"/>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1" name="Rectangle 120">
            <a:extLst>
              <a:ext uri="{FF2B5EF4-FFF2-40B4-BE49-F238E27FC236}">
                <a16:creationId xmlns:a16="http://schemas.microsoft.com/office/drawing/2014/main" id="{F5F0D778-A4BA-43A4-A2FD-DE7434600A3A}"/>
              </a:ext>
            </a:extLst>
          </p:cNvPr>
          <p:cNvSpPr/>
          <p:nvPr/>
        </p:nvSpPr>
        <p:spPr bwMode="gray">
          <a:xfrm>
            <a:off x="4057650" y="2524124"/>
            <a:ext cx="2390775" cy="3743325"/>
          </a:xfrm>
          <a:prstGeom prst="rect">
            <a:avLst/>
          </a:prstGeom>
          <a:solidFill>
            <a:schemeClr val="bg2"/>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2" name="Rectangle 121">
            <a:extLst>
              <a:ext uri="{FF2B5EF4-FFF2-40B4-BE49-F238E27FC236}">
                <a16:creationId xmlns:a16="http://schemas.microsoft.com/office/drawing/2014/main" id="{90A43A13-ACFA-4120-9BF0-0B7F6C649887}"/>
              </a:ext>
            </a:extLst>
          </p:cNvPr>
          <p:cNvSpPr/>
          <p:nvPr/>
        </p:nvSpPr>
        <p:spPr bwMode="gray">
          <a:xfrm>
            <a:off x="6600825" y="2524124"/>
            <a:ext cx="2390775" cy="3743325"/>
          </a:xfrm>
          <a:prstGeom prst="rect">
            <a:avLst/>
          </a:prstGeom>
          <a:solidFill>
            <a:schemeClr val="bg2"/>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a:extLst>
              <a:ext uri="{FF2B5EF4-FFF2-40B4-BE49-F238E27FC236}">
                <a16:creationId xmlns:a16="http://schemas.microsoft.com/office/drawing/2014/main" id="{D5F09235-BB82-4CBF-ADCC-77D4ADDD3CEE}"/>
              </a:ext>
            </a:extLst>
          </p:cNvPr>
          <p:cNvSpPr>
            <a:spLocks noGrp="1"/>
          </p:cNvSpPr>
          <p:nvPr>
            <p:ph type="title"/>
          </p:nvPr>
        </p:nvSpPr>
        <p:spPr/>
        <p:txBody>
          <a:bodyPr/>
          <a:lstStyle/>
          <a:p>
            <a:r>
              <a:rPr lang="de-DE" dirty="0" err="1"/>
              <a:t>Recovering</a:t>
            </a:r>
            <a:r>
              <a:rPr lang="de-DE" dirty="0"/>
              <a:t> a </a:t>
            </a:r>
            <a:r>
              <a:rPr lang="de-DE" dirty="0" err="1"/>
              <a:t>cluster</a:t>
            </a:r>
            <a:endParaRPr lang="en-US" dirty="0"/>
          </a:p>
        </p:txBody>
      </p:sp>
      <p:sp>
        <p:nvSpPr>
          <p:cNvPr id="6" name="TextBox 5">
            <a:extLst>
              <a:ext uri="{FF2B5EF4-FFF2-40B4-BE49-F238E27FC236}">
                <a16:creationId xmlns:a16="http://schemas.microsoft.com/office/drawing/2014/main" id="{752DCF75-CCCB-4E1E-BB88-4E3626126ADA}"/>
              </a:ext>
            </a:extLst>
          </p:cNvPr>
          <p:cNvSpPr txBox="1"/>
          <p:nvPr/>
        </p:nvSpPr>
        <p:spPr>
          <a:xfrm>
            <a:off x="1514475" y="6348623"/>
            <a:ext cx="880370"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Master 1</a:t>
            </a:r>
            <a:endParaRPr lang="en-US" sz="1400" kern="0" dirty="0">
              <a:ea typeface="Arial Unicode MS" pitchFamily="34" charset="-128"/>
              <a:cs typeface="Arial Unicode MS" pitchFamily="34" charset="-128"/>
            </a:endParaRPr>
          </a:p>
        </p:txBody>
      </p:sp>
      <p:sp>
        <p:nvSpPr>
          <p:cNvPr id="7" name="TextBox 6">
            <a:extLst>
              <a:ext uri="{FF2B5EF4-FFF2-40B4-BE49-F238E27FC236}">
                <a16:creationId xmlns:a16="http://schemas.microsoft.com/office/drawing/2014/main" id="{0BE3DB2B-BBA2-42FB-B5BB-374DBE9D06E1}"/>
              </a:ext>
            </a:extLst>
          </p:cNvPr>
          <p:cNvSpPr txBox="1"/>
          <p:nvPr/>
        </p:nvSpPr>
        <p:spPr>
          <a:xfrm>
            <a:off x="4019100" y="6348622"/>
            <a:ext cx="880370"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Master 2</a:t>
            </a:r>
            <a:endParaRPr lang="en-US" sz="1400" kern="0" dirty="0">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7BEDA4A1-E36E-4346-A9F6-57420AB2052C}"/>
              </a:ext>
            </a:extLst>
          </p:cNvPr>
          <p:cNvSpPr txBox="1"/>
          <p:nvPr/>
        </p:nvSpPr>
        <p:spPr>
          <a:xfrm>
            <a:off x="6600825" y="6363121"/>
            <a:ext cx="880370"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Master 3</a:t>
            </a:r>
            <a:endParaRPr lang="en-US" sz="1400" kern="0" dirty="0">
              <a:ea typeface="Arial Unicode MS" pitchFamily="34" charset="-128"/>
              <a:cs typeface="Arial Unicode MS" pitchFamily="34" charset="-128"/>
            </a:endParaRPr>
          </a:p>
        </p:txBody>
      </p:sp>
      <p:grpSp>
        <p:nvGrpSpPr>
          <p:cNvPr id="23" name="Group 22">
            <a:extLst>
              <a:ext uri="{FF2B5EF4-FFF2-40B4-BE49-F238E27FC236}">
                <a16:creationId xmlns:a16="http://schemas.microsoft.com/office/drawing/2014/main" id="{4E404CDB-C0D0-42F6-BDE2-87D5015DF66E}"/>
              </a:ext>
            </a:extLst>
          </p:cNvPr>
          <p:cNvGrpSpPr/>
          <p:nvPr/>
        </p:nvGrpSpPr>
        <p:grpSpPr>
          <a:xfrm>
            <a:off x="1782364" y="1466850"/>
            <a:ext cx="1854996" cy="1057274"/>
            <a:chOff x="1214963" y="1466850"/>
            <a:chExt cx="1854996" cy="1057274"/>
          </a:xfrm>
        </p:grpSpPr>
        <p:sp>
          <p:nvSpPr>
            <p:cNvPr id="21" name="Callout: Down Arrow 20">
              <a:extLst>
                <a:ext uri="{FF2B5EF4-FFF2-40B4-BE49-F238E27FC236}">
                  <a16:creationId xmlns:a16="http://schemas.microsoft.com/office/drawing/2014/main" id="{A3A14DDF-461B-4BF1-943C-9BAC85F7CF6D}"/>
                </a:ext>
              </a:extLst>
            </p:cNvPr>
            <p:cNvSpPr/>
            <p:nvPr/>
          </p:nvSpPr>
          <p:spPr bwMode="gray">
            <a:xfrm>
              <a:off x="1224673" y="1466850"/>
              <a:ext cx="1835577" cy="1057274"/>
            </a:xfrm>
            <a:prstGeom prst="downArrowCallout">
              <a:avLst>
                <a:gd name="adj1" fmla="val 6982"/>
                <a:gd name="adj2" fmla="val 25000"/>
                <a:gd name="adj3" fmla="val 25000"/>
                <a:gd name="adj4" fmla="val 38851"/>
              </a:avLst>
            </a:prstGeom>
            <a:solidFill>
              <a:schemeClr val="accent1">
                <a:lumMod val="20000"/>
                <a:lumOff val="80000"/>
              </a:schemeClr>
            </a:solidFill>
            <a:ln w="9525"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TextBox 21">
              <a:extLst>
                <a:ext uri="{FF2B5EF4-FFF2-40B4-BE49-F238E27FC236}">
                  <a16:creationId xmlns:a16="http://schemas.microsoft.com/office/drawing/2014/main" id="{1E32EFB8-B132-49E6-8514-C41A7A84F1C9}"/>
                </a:ext>
              </a:extLst>
            </p:cNvPr>
            <p:cNvSpPr txBox="1"/>
            <p:nvPr/>
          </p:nvSpPr>
          <p:spPr>
            <a:xfrm>
              <a:off x="1214963" y="1501001"/>
              <a:ext cx="1854996"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etcd1.etcd.&lt;</a:t>
              </a:r>
              <a:r>
                <a:rPr lang="de-DE" sz="1400" kern="0" dirty="0" err="1">
                  <a:ea typeface="Arial Unicode MS" pitchFamily="34" charset="-128"/>
                  <a:cs typeface="Arial Unicode MS" pitchFamily="34" charset="-128"/>
                </a:rPr>
                <a:t>domain</a:t>
              </a:r>
              <a:r>
                <a:rPr lang="de-DE" sz="1400" kern="0" dirty="0">
                  <a:ea typeface="Arial Unicode MS" pitchFamily="34" charset="-128"/>
                  <a:cs typeface="Arial Unicode MS" pitchFamily="34" charset="-128"/>
                </a:rPr>
                <a:t>&gt;</a:t>
              </a:r>
              <a:endParaRPr lang="en-US" sz="1400" kern="0" dirty="0">
                <a:ea typeface="Arial Unicode MS" pitchFamily="34" charset="-128"/>
                <a:cs typeface="Arial Unicode MS" pitchFamily="34" charset="-128"/>
              </a:endParaRPr>
            </a:p>
          </p:txBody>
        </p:sp>
      </p:grpSp>
      <p:sp>
        <p:nvSpPr>
          <p:cNvPr id="24" name="TextBox 23">
            <a:extLst>
              <a:ext uri="{FF2B5EF4-FFF2-40B4-BE49-F238E27FC236}">
                <a16:creationId xmlns:a16="http://schemas.microsoft.com/office/drawing/2014/main" id="{62E944AB-A662-4A6E-8BEE-98163A0F00A1}"/>
              </a:ext>
            </a:extLst>
          </p:cNvPr>
          <p:cNvSpPr txBox="1"/>
          <p:nvPr/>
        </p:nvSpPr>
        <p:spPr>
          <a:xfrm>
            <a:off x="61610" y="1305431"/>
            <a:ext cx="1457450" cy="738664"/>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External</a:t>
            </a:r>
            <a:r>
              <a:rPr lang="de-DE" sz="1400" kern="0" dirty="0">
                <a:ea typeface="Arial Unicode MS" pitchFamily="34" charset="-128"/>
                <a:cs typeface="Arial Unicode MS" pitchFamily="34" charset="-128"/>
              </a:rPr>
              <a:t> DNS</a:t>
            </a:r>
          </a:p>
          <a:p>
            <a:pPr algn="ctr" fontAlgn="base">
              <a:spcAft>
                <a:spcPct val="0"/>
              </a:spcAft>
              <a:buClr>
                <a:srgbClr val="F0AB00"/>
              </a:buClr>
              <a:buSzPct val="80000"/>
            </a:pPr>
            <a:r>
              <a:rPr lang="de-DE" sz="1400" kern="0" dirty="0" err="1">
                <a:ea typeface="Arial Unicode MS" pitchFamily="34" charset="-128"/>
                <a:cs typeface="Arial Unicode MS" pitchFamily="34" charset="-128"/>
              </a:rPr>
              <a:t>Entries</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for</a:t>
            </a:r>
            <a:endParaRPr lang="de-DE" sz="1400" kern="0" dirty="0">
              <a:ea typeface="Arial Unicode MS" pitchFamily="34" charset="-128"/>
              <a:cs typeface="Arial Unicode MS" pitchFamily="34" charset="-128"/>
            </a:endParaRPr>
          </a:p>
          <a:p>
            <a:pPr algn="ctr" fontAlgn="base">
              <a:spcAft>
                <a:spcPct val="0"/>
              </a:spcAft>
              <a:buClr>
                <a:srgbClr val="F0AB00"/>
              </a:buClr>
              <a:buSzPct val="80000"/>
            </a:pPr>
            <a:r>
              <a:rPr lang="de-DE" sz="1400" kern="0" dirty="0">
                <a:ea typeface="Arial Unicode MS" pitchFamily="34" charset="-128"/>
                <a:cs typeface="Arial Unicode MS" pitchFamily="34" charset="-128"/>
              </a:rPr>
              <a:t>Member </a:t>
            </a:r>
            <a:r>
              <a:rPr lang="de-DE" sz="1400" kern="0" dirty="0" err="1">
                <a:ea typeface="Arial Unicode MS" pitchFamily="34" charset="-128"/>
                <a:cs typeface="Arial Unicode MS" pitchFamily="34" charset="-128"/>
              </a:rPr>
              <a:t>Names</a:t>
            </a:r>
            <a:endParaRPr lang="en-US" sz="1400" kern="0" dirty="0">
              <a:ea typeface="Arial Unicode MS" pitchFamily="34" charset="-128"/>
              <a:cs typeface="Arial Unicode MS" pitchFamily="34" charset="-128"/>
            </a:endParaRPr>
          </a:p>
        </p:txBody>
      </p:sp>
      <p:sp>
        <p:nvSpPr>
          <p:cNvPr id="28" name="Rectangle 27">
            <a:extLst>
              <a:ext uri="{FF2B5EF4-FFF2-40B4-BE49-F238E27FC236}">
                <a16:creationId xmlns:a16="http://schemas.microsoft.com/office/drawing/2014/main" id="{5D3692B6-6B8A-40D8-90E2-8399E6444B00}"/>
              </a:ext>
            </a:extLst>
          </p:cNvPr>
          <p:cNvSpPr/>
          <p:nvPr/>
        </p:nvSpPr>
        <p:spPr bwMode="gray">
          <a:xfrm>
            <a:off x="1685926" y="2831547"/>
            <a:ext cx="2099244" cy="2256297"/>
          </a:xfrm>
          <a:prstGeom prst="rect">
            <a:avLst/>
          </a:prstGeom>
          <a:solidFill>
            <a:srgbClr val="E6E6E6"/>
          </a:solidFill>
          <a:ln w="9525" algn="ctr">
            <a:solidFill>
              <a:srgbClr val="65BDFF"/>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9" name="Group 18">
            <a:extLst>
              <a:ext uri="{FF2B5EF4-FFF2-40B4-BE49-F238E27FC236}">
                <a16:creationId xmlns:a16="http://schemas.microsoft.com/office/drawing/2014/main" id="{E4605F3D-3BE3-49DC-A0C6-4FD6604100E8}"/>
              </a:ext>
            </a:extLst>
          </p:cNvPr>
          <p:cNvGrpSpPr/>
          <p:nvPr/>
        </p:nvGrpSpPr>
        <p:grpSpPr>
          <a:xfrm>
            <a:off x="2602187" y="3466822"/>
            <a:ext cx="628294" cy="598540"/>
            <a:chOff x="2602187" y="3466822"/>
            <a:chExt cx="628294" cy="598540"/>
          </a:xfrm>
        </p:grpSpPr>
        <p:sp>
          <p:nvSpPr>
            <p:cNvPr id="11" name="Oval 10">
              <a:extLst>
                <a:ext uri="{FF2B5EF4-FFF2-40B4-BE49-F238E27FC236}">
                  <a16:creationId xmlns:a16="http://schemas.microsoft.com/office/drawing/2014/main" id="{8AA913F5-3349-41DF-96D6-FE522A3D550B}"/>
                </a:ext>
              </a:extLst>
            </p:cNvPr>
            <p:cNvSpPr/>
            <p:nvPr/>
          </p:nvSpPr>
          <p:spPr bwMode="gray">
            <a:xfrm>
              <a:off x="2602187" y="3466822"/>
              <a:ext cx="628294" cy="598540"/>
            </a:xfrm>
            <a:prstGeom prst="ellipse">
              <a:avLst/>
            </a:prstGeom>
            <a:solidFill>
              <a:schemeClr val="bg2"/>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2D024120-412C-4586-8194-E5931CFF57FA}"/>
                </a:ext>
              </a:extLst>
            </p:cNvPr>
            <p:cNvSpPr txBox="1"/>
            <p:nvPr/>
          </p:nvSpPr>
          <p:spPr>
            <a:xfrm>
              <a:off x="2864731" y="3551063"/>
              <a:ext cx="348172" cy="246221"/>
            </a:xfrm>
            <a:prstGeom prst="rect">
              <a:avLst/>
            </a:prstGeom>
            <a:noFill/>
          </p:spPr>
          <p:txBody>
            <a:bodyPr wrap="none" rtlCol="0">
              <a:spAutoFit/>
            </a:bodyPr>
            <a:lstStyle/>
            <a:p>
              <a:pPr algn="ctr" fontAlgn="base">
                <a:spcAft>
                  <a:spcPct val="0"/>
                </a:spcAft>
                <a:buClr>
                  <a:srgbClr val="F0AB00"/>
                </a:buClr>
                <a:buSzPct val="80000"/>
              </a:pPr>
              <a:r>
                <a:rPr lang="de-DE" sz="1000" kern="0" dirty="0" err="1">
                  <a:ea typeface="Arial Unicode MS" pitchFamily="34" charset="-128"/>
                  <a:cs typeface="Arial Unicode MS" pitchFamily="34" charset="-128"/>
                </a:rPr>
                <a:t>init</a:t>
              </a:r>
              <a:endParaRPr lang="en-US" sz="1000" kern="0" dirty="0">
                <a:ea typeface="Arial Unicode MS" pitchFamily="34" charset="-128"/>
                <a:cs typeface="Arial Unicode MS" pitchFamily="34" charset="-128"/>
              </a:endParaRPr>
            </a:p>
          </p:txBody>
        </p:sp>
      </p:grpSp>
      <p:grpSp>
        <p:nvGrpSpPr>
          <p:cNvPr id="31" name="Group 30">
            <a:extLst>
              <a:ext uri="{FF2B5EF4-FFF2-40B4-BE49-F238E27FC236}">
                <a16:creationId xmlns:a16="http://schemas.microsoft.com/office/drawing/2014/main" id="{A65ECF1F-C2F9-4492-92A3-24892B636F06}"/>
              </a:ext>
            </a:extLst>
          </p:cNvPr>
          <p:cNvGrpSpPr/>
          <p:nvPr/>
        </p:nvGrpSpPr>
        <p:grpSpPr>
          <a:xfrm>
            <a:off x="2324442" y="3603722"/>
            <a:ext cx="638175" cy="638175"/>
            <a:chOff x="5495925" y="1501001"/>
            <a:chExt cx="638175" cy="638175"/>
          </a:xfrm>
        </p:grpSpPr>
        <p:sp>
          <p:nvSpPr>
            <p:cNvPr id="29" name="Oval 28">
              <a:extLst>
                <a:ext uri="{FF2B5EF4-FFF2-40B4-BE49-F238E27FC236}">
                  <a16:creationId xmlns:a16="http://schemas.microsoft.com/office/drawing/2014/main" id="{47509F50-C855-46F0-AD30-B36DD80920C3}"/>
                </a:ext>
              </a:extLst>
            </p:cNvPr>
            <p:cNvSpPr/>
            <p:nvPr/>
          </p:nvSpPr>
          <p:spPr bwMode="gray">
            <a:xfrm>
              <a:off x="5495925" y="1501001"/>
              <a:ext cx="638175" cy="638175"/>
            </a:xfrm>
            <a:prstGeom prst="ellipse">
              <a:avLst/>
            </a:prstGeom>
            <a:solidFill>
              <a:srgbClr val="65BDFF"/>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0" name="TextBox 29">
              <a:extLst>
                <a:ext uri="{FF2B5EF4-FFF2-40B4-BE49-F238E27FC236}">
                  <a16:creationId xmlns:a16="http://schemas.microsoft.com/office/drawing/2014/main" id="{3EC9F82C-6899-47D0-B520-D89FBF9B49CB}"/>
                </a:ext>
              </a:extLst>
            </p:cNvPr>
            <p:cNvSpPr txBox="1"/>
            <p:nvPr/>
          </p:nvSpPr>
          <p:spPr>
            <a:xfrm>
              <a:off x="5503869" y="1637625"/>
              <a:ext cx="622286"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etcd1</a:t>
              </a:r>
              <a:endParaRPr lang="en-US" sz="1400" kern="0" dirty="0">
                <a:ea typeface="Arial Unicode MS" pitchFamily="34" charset="-128"/>
                <a:cs typeface="Arial Unicode MS" pitchFamily="34" charset="-128"/>
              </a:endParaRPr>
            </a:p>
          </p:txBody>
        </p:sp>
      </p:grpSp>
      <p:grpSp>
        <p:nvGrpSpPr>
          <p:cNvPr id="32" name="Group 31">
            <a:extLst>
              <a:ext uri="{FF2B5EF4-FFF2-40B4-BE49-F238E27FC236}">
                <a16:creationId xmlns:a16="http://schemas.microsoft.com/office/drawing/2014/main" id="{9314292A-1A1B-4B17-99E4-1ACB279EBDD4}"/>
              </a:ext>
            </a:extLst>
          </p:cNvPr>
          <p:cNvGrpSpPr/>
          <p:nvPr/>
        </p:nvGrpSpPr>
        <p:grpSpPr>
          <a:xfrm>
            <a:off x="4325539" y="1466850"/>
            <a:ext cx="1854995" cy="1057274"/>
            <a:chOff x="1214963" y="1466850"/>
            <a:chExt cx="1854995" cy="1057274"/>
          </a:xfrm>
        </p:grpSpPr>
        <p:sp>
          <p:nvSpPr>
            <p:cNvPr id="33" name="Callout: Down Arrow 32">
              <a:extLst>
                <a:ext uri="{FF2B5EF4-FFF2-40B4-BE49-F238E27FC236}">
                  <a16:creationId xmlns:a16="http://schemas.microsoft.com/office/drawing/2014/main" id="{3664B8E2-8532-4F51-A049-BC7952D27F87}"/>
                </a:ext>
              </a:extLst>
            </p:cNvPr>
            <p:cNvSpPr/>
            <p:nvPr/>
          </p:nvSpPr>
          <p:spPr bwMode="gray">
            <a:xfrm>
              <a:off x="1224673" y="1466850"/>
              <a:ext cx="1835577" cy="1057274"/>
            </a:xfrm>
            <a:prstGeom prst="downArrowCallout">
              <a:avLst>
                <a:gd name="adj1" fmla="val 6982"/>
                <a:gd name="adj2" fmla="val 25000"/>
                <a:gd name="adj3" fmla="val 25000"/>
                <a:gd name="adj4" fmla="val 38851"/>
              </a:avLst>
            </a:prstGeom>
            <a:solidFill>
              <a:schemeClr val="accent1">
                <a:lumMod val="20000"/>
                <a:lumOff val="80000"/>
              </a:schemeClr>
            </a:solidFill>
            <a:ln w="9525"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4" name="TextBox 33">
              <a:extLst>
                <a:ext uri="{FF2B5EF4-FFF2-40B4-BE49-F238E27FC236}">
                  <a16:creationId xmlns:a16="http://schemas.microsoft.com/office/drawing/2014/main" id="{E0B98F00-C71C-4B03-8D6C-ECB9606ACA09}"/>
                </a:ext>
              </a:extLst>
            </p:cNvPr>
            <p:cNvSpPr txBox="1"/>
            <p:nvPr/>
          </p:nvSpPr>
          <p:spPr>
            <a:xfrm>
              <a:off x="1214963" y="1501001"/>
              <a:ext cx="1854995"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etcd2.etcd.&lt;</a:t>
              </a:r>
              <a:r>
                <a:rPr lang="de-DE" sz="1400" kern="0" dirty="0" err="1">
                  <a:ea typeface="Arial Unicode MS" pitchFamily="34" charset="-128"/>
                  <a:cs typeface="Arial Unicode MS" pitchFamily="34" charset="-128"/>
                </a:rPr>
                <a:t>domain</a:t>
              </a:r>
              <a:r>
                <a:rPr lang="de-DE" sz="1400" kern="0" dirty="0">
                  <a:ea typeface="Arial Unicode MS" pitchFamily="34" charset="-128"/>
                  <a:cs typeface="Arial Unicode MS" pitchFamily="34" charset="-128"/>
                </a:rPr>
                <a:t>&gt;</a:t>
              </a:r>
              <a:endParaRPr lang="en-US" sz="1400" kern="0" dirty="0">
                <a:ea typeface="Arial Unicode MS" pitchFamily="34" charset="-128"/>
                <a:cs typeface="Arial Unicode MS" pitchFamily="34" charset="-128"/>
              </a:endParaRPr>
            </a:p>
          </p:txBody>
        </p:sp>
      </p:grpSp>
      <p:grpSp>
        <p:nvGrpSpPr>
          <p:cNvPr id="35" name="Group 34">
            <a:extLst>
              <a:ext uri="{FF2B5EF4-FFF2-40B4-BE49-F238E27FC236}">
                <a16:creationId xmlns:a16="http://schemas.microsoft.com/office/drawing/2014/main" id="{623BA188-9B72-4C9F-87E9-BDBFC960865A}"/>
              </a:ext>
            </a:extLst>
          </p:cNvPr>
          <p:cNvGrpSpPr/>
          <p:nvPr/>
        </p:nvGrpSpPr>
        <p:grpSpPr>
          <a:xfrm>
            <a:off x="6868714" y="1466850"/>
            <a:ext cx="1854995" cy="1057274"/>
            <a:chOff x="1214963" y="1466850"/>
            <a:chExt cx="1854995" cy="1057274"/>
          </a:xfrm>
        </p:grpSpPr>
        <p:sp>
          <p:nvSpPr>
            <p:cNvPr id="36" name="Callout: Down Arrow 35">
              <a:extLst>
                <a:ext uri="{FF2B5EF4-FFF2-40B4-BE49-F238E27FC236}">
                  <a16:creationId xmlns:a16="http://schemas.microsoft.com/office/drawing/2014/main" id="{177C79DF-2BB3-4CCE-8A22-8DDE57A2905F}"/>
                </a:ext>
              </a:extLst>
            </p:cNvPr>
            <p:cNvSpPr/>
            <p:nvPr/>
          </p:nvSpPr>
          <p:spPr bwMode="gray">
            <a:xfrm>
              <a:off x="1224673" y="1466850"/>
              <a:ext cx="1835577" cy="1057274"/>
            </a:xfrm>
            <a:prstGeom prst="downArrowCallout">
              <a:avLst>
                <a:gd name="adj1" fmla="val 6982"/>
                <a:gd name="adj2" fmla="val 25000"/>
                <a:gd name="adj3" fmla="val 25000"/>
                <a:gd name="adj4" fmla="val 38851"/>
              </a:avLst>
            </a:prstGeom>
            <a:solidFill>
              <a:schemeClr val="accent1">
                <a:lumMod val="20000"/>
                <a:lumOff val="80000"/>
              </a:schemeClr>
            </a:solidFill>
            <a:ln w="9525"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4692A018-8589-42C1-9F6C-D851B13D1265}"/>
                </a:ext>
              </a:extLst>
            </p:cNvPr>
            <p:cNvSpPr txBox="1"/>
            <p:nvPr/>
          </p:nvSpPr>
          <p:spPr>
            <a:xfrm>
              <a:off x="1214963" y="1501001"/>
              <a:ext cx="1854995"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etcd3.etcd.&lt;</a:t>
              </a:r>
              <a:r>
                <a:rPr lang="de-DE" sz="1400" kern="0" dirty="0" err="1">
                  <a:ea typeface="Arial Unicode MS" pitchFamily="34" charset="-128"/>
                  <a:cs typeface="Arial Unicode MS" pitchFamily="34" charset="-128"/>
                </a:rPr>
                <a:t>domain</a:t>
              </a:r>
              <a:r>
                <a:rPr lang="de-DE" sz="1400" kern="0" dirty="0">
                  <a:ea typeface="Arial Unicode MS" pitchFamily="34" charset="-128"/>
                  <a:cs typeface="Arial Unicode MS" pitchFamily="34" charset="-128"/>
                </a:rPr>
                <a:t>&gt;</a:t>
              </a:r>
              <a:endParaRPr lang="en-US" sz="1400" kern="0" dirty="0">
                <a:ea typeface="Arial Unicode MS" pitchFamily="34" charset="-128"/>
                <a:cs typeface="Arial Unicode MS" pitchFamily="34" charset="-128"/>
              </a:endParaRPr>
            </a:p>
          </p:txBody>
        </p:sp>
      </p:grpSp>
      <p:sp>
        <p:nvSpPr>
          <p:cNvPr id="38" name="Rectangle 37">
            <a:extLst>
              <a:ext uri="{FF2B5EF4-FFF2-40B4-BE49-F238E27FC236}">
                <a16:creationId xmlns:a16="http://schemas.microsoft.com/office/drawing/2014/main" id="{0ED30E0C-5820-418D-90DE-BC2AF3E4C9F8}"/>
              </a:ext>
            </a:extLst>
          </p:cNvPr>
          <p:cNvSpPr/>
          <p:nvPr/>
        </p:nvSpPr>
        <p:spPr bwMode="gray">
          <a:xfrm>
            <a:off x="4229101" y="2831547"/>
            <a:ext cx="2099244" cy="2256297"/>
          </a:xfrm>
          <a:prstGeom prst="rect">
            <a:avLst/>
          </a:prstGeom>
          <a:solidFill>
            <a:srgbClr val="E6E6E6"/>
          </a:solidFill>
          <a:ln w="9525" algn="ctr">
            <a:solidFill>
              <a:srgbClr val="65BDFF"/>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39" name="Group 38">
            <a:extLst>
              <a:ext uri="{FF2B5EF4-FFF2-40B4-BE49-F238E27FC236}">
                <a16:creationId xmlns:a16="http://schemas.microsoft.com/office/drawing/2014/main" id="{442644AD-F598-413D-8BA6-DAF4CEBA3A72}"/>
              </a:ext>
            </a:extLst>
          </p:cNvPr>
          <p:cNvGrpSpPr/>
          <p:nvPr/>
        </p:nvGrpSpPr>
        <p:grpSpPr>
          <a:xfrm>
            <a:off x="4863001" y="3598205"/>
            <a:ext cx="638175" cy="638175"/>
            <a:chOff x="5495925" y="1501001"/>
            <a:chExt cx="638175" cy="638175"/>
          </a:xfrm>
        </p:grpSpPr>
        <p:sp>
          <p:nvSpPr>
            <p:cNvPr id="40" name="Oval 39">
              <a:extLst>
                <a:ext uri="{FF2B5EF4-FFF2-40B4-BE49-F238E27FC236}">
                  <a16:creationId xmlns:a16="http://schemas.microsoft.com/office/drawing/2014/main" id="{35EDF1AF-065F-463F-83A0-A2D92FCE211F}"/>
                </a:ext>
              </a:extLst>
            </p:cNvPr>
            <p:cNvSpPr/>
            <p:nvPr/>
          </p:nvSpPr>
          <p:spPr bwMode="gray">
            <a:xfrm>
              <a:off x="5495925" y="1501001"/>
              <a:ext cx="638175" cy="638175"/>
            </a:xfrm>
            <a:prstGeom prst="ellipse">
              <a:avLst/>
            </a:prstGeom>
            <a:solidFill>
              <a:srgbClr val="65BDFF"/>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1" name="TextBox 40">
              <a:extLst>
                <a:ext uri="{FF2B5EF4-FFF2-40B4-BE49-F238E27FC236}">
                  <a16:creationId xmlns:a16="http://schemas.microsoft.com/office/drawing/2014/main" id="{49122108-9516-4833-AEE9-071A5A20B830}"/>
                </a:ext>
              </a:extLst>
            </p:cNvPr>
            <p:cNvSpPr txBox="1"/>
            <p:nvPr/>
          </p:nvSpPr>
          <p:spPr>
            <a:xfrm>
              <a:off x="5503869" y="1637625"/>
              <a:ext cx="622286"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etcd2</a:t>
              </a:r>
              <a:endParaRPr lang="en-US" sz="1400" kern="0" dirty="0">
                <a:ea typeface="Arial Unicode MS" pitchFamily="34" charset="-128"/>
                <a:cs typeface="Arial Unicode MS" pitchFamily="34" charset="-128"/>
              </a:endParaRPr>
            </a:p>
          </p:txBody>
        </p:sp>
      </p:grpSp>
      <p:sp>
        <p:nvSpPr>
          <p:cNvPr id="42" name="Rectangle 41">
            <a:extLst>
              <a:ext uri="{FF2B5EF4-FFF2-40B4-BE49-F238E27FC236}">
                <a16:creationId xmlns:a16="http://schemas.microsoft.com/office/drawing/2014/main" id="{E44F0B46-283A-4E3C-8CE4-4C6742DB4CBC}"/>
              </a:ext>
            </a:extLst>
          </p:cNvPr>
          <p:cNvSpPr/>
          <p:nvPr/>
        </p:nvSpPr>
        <p:spPr bwMode="gray">
          <a:xfrm>
            <a:off x="6772276" y="2831547"/>
            <a:ext cx="2099244" cy="2256297"/>
          </a:xfrm>
          <a:prstGeom prst="rect">
            <a:avLst/>
          </a:prstGeom>
          <a:solidFill>
            <a:srgbClr val="E6E6E6"/>
          </a:solidFill>
          <a:ln w="9525" algn="ctr">
            <a:solidFill>
              <a:srgbClr val="65BDFF"/>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3" name="Group 42">
            <a:extLst>
              <a:ext uri="{FF2B5EF4-FFF2-40B4-BE49-F238E27FC236}">
                <a16:creationId xmlns:a16="http://schemas.microsoft.com/office/drawing/2014/main" id="{401C7B23-14F4-4CA6-AA7F-55DB9F9E0FA0}"/>
              </a:ext>
            </a:extLst>
          </p:cNvPr>
          <p:cNvGrpSpPr/>
          <p:nvPr/>
        </p:nvGrpSpPr>
        <p:grpSpPr>
          <a:xfrm>
            <a:off x="7401560" y="3592687"/>
            <a:ext cx="638175" cy="638175"/>
            <a:chOff x="5495925" y="1501001"/>
            <a:chExt cx="638175" cy="638175"/>
          </a:xfrm>
        </p:grpSpPr>
        <p:sp>
          <p:nvSpPr>
            <p:cNvPr id="44" name="Oval 43">
              <a:extLst>
                <a:ext uri="{FF2B5EF4-FFF2-40B4-BE49-F238E27FC236}">
                  <a16:creationId xmlns:a16="http://schemas.microsoft.com/office/drawing/2014/main" id="{CDBBF04F-B429-4D28-8CD1-7EBC0D0F563D}"/>
                </a:ext>
              </a:extLst>
            </p:cNvPr>
            <p:cNvSpPr/>
            <p:nvPr/>
          </p:nvSpPr>
          <p:spPr bwMode="gray">
            <a:xfrm>
              <a:off x="5495925" y="1501001"/>
              <a:ext cx="638175" cy="638175"/>
            </a:xfrm>
            <a:prstGeom prst="ellipse">
              <a:avLst/>
            </a:prstGeom>
            <a:solidFill>
              <a:srgbClr val="65BDFF"/>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5" name="TextBox 44">
              <a:extLst>
                <a:ext uri="{FF2B5EF4-FFF2-40B4-BE49-F238E27FC236}">
                  <a16:creationId xmlns:a16="http://schemas.microsoft.com/office/drawing/2014/main" id="{728A08FA-5C0E-43C0-A45E-A05A69F77EF4}"/>
                </a:ext>
              </a:extLst>
            </p:cNvPr>
            <p:cNvSpPr txBox="1"/>
            <p:nvPr/>
          </p:nvSpPr>
          <p:spPr>
            <a:xfrm>
              <a:off x="5503869" y="1637625"/>
              <a:ext cx="622286"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etcd3</a:t>
              </a:r>
              <a:endParaRPr lang="en-US" sz="1400" kern="0" dirty="0">
                <a:ea typeface="Arial Unicode MS" pitchFamily="34" charset="-128"/>
                <a:cs typeface="Arial Unicode MS" pitchFamily="34" charset="-128"/>
              </a:endParaRPr>
            </a:p>
          </p:txBody>
        </p:sp>
      </p:grpSp>
      <p:sp>
        <p:nvSpPr>
          <p:cNvPr id="63" name="TextBox 62">
            <a:extLst>
              <a:ext uri="{FF2B5EF4-FFF2-40B4-BE49-F238E27FC236}">
                <a16:creationId xmlns:a16="http://schemas.microsoft.com/office/drawing/2014/main" id="{7A2F8FE3-BF9D-4145-9F86-A1FD46366B35}"/>
              </a:ext>
            </a:extLst>
          </p:cNvPr>
          <p:cNvSpPr txBox="1"/>
          <p:nvPr/>
        </p:nvSpPr>
        <p:spPr>
          <a:xfrm>
            <a:off x="163696" y="2216347"/>
            <a:ext cx="1082349"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Volatile IPs</a:t>
            </a:r>
            <a:endParaRPr lang="en-US" sz="1400" kern="0" dirty="0">
              <a:ea typeface="Arial Unicode MS" pitchFamily="34" charset="-128"/>
              <a:cs typeface="Arial Unicode MS" pitchFamily="34" charset="-128"/>
            </a:endParaRPr>
          </a:p>
        </p:txBody>
      </p:sp>
      <p:sp>
        <p:nvSpPr>
          <p:cNvPr id="64" name="TextBox 63">
            <a:extLst>
              <a:ext uri="{FF2B5EF4-FFF2-40B4-BE49-F238E27FC236}">
                <a16:creationId xmlns:a16="http://schemas.microsoft.com/office/drawing/2014/main" id="{F3CFE1EA-051E-4451-BFA2-0A1D4D3F7504}"/>
              </a:ext>
            </a:extLst>
          </p:cNvPr>
          <p:cNvSpPr txBox="1"/>
          <p:nvPr/>
        </p:nvSpPr>
        <p:spPr>
          <a:xfrm>
            <a:off x="1514475" y="2190338"/>
            <a:ext cx="981359"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192.X.Y.Z</a:t>
            </a:r>
            <a:endParaRPr lang="en-US" sz="1400" kern="0" dirty="0">
              <a:ea typeface="Arial Unicode MS" pitchFamily="34" charset="-128"/>
              <a:cs typeface="Arial Unicode MS" pitchFamily="34" charset="-128"/>
            </a:endParaRPr>
          </a:p>
        </p:txBody>
      </p:sp>
      <p:sp>
        <p:nvSpPr>
          <p:cNvPr id="65" name="TextBox 64">
            <a:extLst>
              <a:ext uri="{FF2B5EF4-FFF2-40B4-BE49-F238E27FC236}">
                <a16:creationId xmlns:a16="http://schemas.microsoft.com/office/drawing/2014/main" id="{B377F3D4-EFAE-4B78-8E6A-C60DE4A240E4}"/>
              </a:ext>
            </a:extLst>
          </p:cNvPr>
          <p:cNvSpPr txBox="1"/>
          <p:nvPr/>
        </p:nvSpPr>
        <p:spPr>
          <a:xfrm>
            <a:off x="4019100" y="2190337"/>
            <a:ext cx="1051891"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192.U.V.W</a:t>
            </a:r>
            <a:endParaRPr lang="en-US" sz="1400" kern="0" dirty="0">
              <a:ea typeface="Arial Unicode MS" pitchFamily="34" charset="-128"/>
              <a:cs typeface="Arial Unicode MS" pitchFamily="34" charset="-128"/>
            </a:endParaRPr>
          </a:p>
        </p:txBody>
      </p:sp>
      <p:sp>
        <p:nvSpPr>
          <p:cNvPr id="66" name="TextBox 65">
            <a:extLst>
              <a:ext uri="{FF2B5EF4-FFF2-40B4-BE49-F238E27FC236}">
                <a16:creationId xmlns:a16="http://schemas.microsoft.com/office/drawing/2014/main" id="{2022A5D4-079A-4774-A02E-2EC17070D87B}"/>
              </a:ext>
            </a:extLst>
          </p:cNvPr>
          <p:cNvSpPr txBox="1"/>
          <p:nvPr/>
        </p:nvSpPr>
        <p:spPr>
          <a:xfrm>
            <a:off x="6631797" y="2216347"/>
            <a:ext cx="990977"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192.R.S.T</a:t>
            </a:r>
            <a:endParaRPr lang="en-US" sz="1400" kern="0" dirty="0">
              <a:ea typeface="Arial Unicode MS" pitchFamily="34" charset="-128"/>
              <a:cs typeface="Arial Unicode MS" pitchFamily="34" charset="-128"/>
            </a:endParaRPr>
          </a:p>
        </p:txBody>
      </p:sp>
      <p:grpSp>
        <p:nvGrpSpPr>
          <p:cNvPr id="12" name="Group 11">
            <a:extLst>
              <a:ext uri="{FF2B5EF4-FFF2-40B4-BE49-F238E27FC236}">
                <a16:creationId xmlns:a16="http://schemas.microsoft.com/office/drawing/2014/main" id="{CE40024F-5E1D-4AEA-96DC-9A945689B879}"/>
              </a:ext>
            </a:extLst>
          </p:cNvPr>
          <p:cNvGrpSpPr/>
          <p:nvPr/>
        </p:nvGrpSpPr>
        <p:grpSpPr>
          <a:xfrm>
            <a:off x="143173" y="4768508"/>
            <a:ext cx="1415496" cy="1847850"/>
            <a:chOff x="98979" y="4667250"/>
            <a:chExt cx="1415496" cy="1847850"/>
          </a:xfrm>
        </p:grpSpPr>
        <p:sp>
          <p:nvSpPr>
            <p:cNvPr id="9" name="Rectangle: Folded Corner 8">
              <a:extLst>
                <a:ext uri="{FF2B5EF4-FFF2-40B4-BE49-F238E27FC236}">
                  <a16:creationId xmlns:a16="http://schemas.microsoft.com/office/drawing/2014/main" id="{78A6CD17-006F-4EF4-A2C9-20353291F1E2}"/>
                </a:ext>
              </a:extLst>
            </p:cNvPr>
            <p:cNvSpPr/>
            <p:nvPr/>
          </p:nvSpPr>
          <p:spPr bwMode="gray">
            <a:xfrm>
              <a:off x="98979" y="4667250"/>
              <a:ext cx="1415496" cy="1847850"/>
            </a:xfrm>
            <a:prstGeom prst="foldedCorner">
              <a:avLst/>
            </a:prstGeom>
            <a:solidFill>
              <a:srgbClr val="E6E6E6"/>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7" name="TextBox 66">
              <a:extLst>
                <a:ext uri="{FF2B5EF4-FFF2-40B4-BE49-F238E27FC236}">
                  <a16:creationId xmlns:a16="http://schemas.microsoft.com/office/drawing/2014/main" id="{EC4A6478-2CC2-4A84-B619-BC9A4E213EEA}"/>
                </a:ext>
              </a:extLst>
            </p:cNvPr>
            <p:cNvSpPr txBox="1"/>
            <p:nvPr/>
          </p:nvSpPr>
          <p:spPr>
            <a:xfrm>
              <a:off x="161070" y="4750898"/>
              <a:ext cx="1276311" cy="1077218"/>
            </a:xfrm>
            <a:prstGeom prst="rect">
              <a:avLst/>
            </a:prstGeom>
            <a:noFill/>
          </p:spPr>
          <p:txBody>
            <a:bodyPr wrap="none" rtlCol="0">
              <a:spAutoFit/>
            </a:bodyPr>
            <a:lstStyle/>
            <a:p>
              <a:pPr fontAlgn="base">
                <a:spcAft>
                  <a:spcPct val="0"/>
                </a:spcAft>
                <a:buClr>
                  <a:srgbClr val="F0AB00"/>
                </a:buClr>
                <a:buSzPct val="80000"/>
              </a:pPr>
              <a:r>
                <a:rPr lang="de-DE" sz="800" kern="0" dirty="0" err="1">
                  <a:ea typeface="Arial Unicode MS" pitchFamily="34" charset="-128"/>
                  <a:cs typeface="Arial Unicode MS" pitchFamily="34" charset="-128"/>
                </a:rPr>
                <a:t>Init</a:t>
              </a:r>
              <a:r>
                <a:rPr lang="de-DE" sz="800" kern="0" dirty="0">
                  <a:ea typeface="Arial Unicode MS" pitchFamily="34" charset="-128"/>
                  <a:cs typeface="Arial Unicode MS" pitchFamily="34" charset="-128"/>
                </a:rPr>
                <a:t> </a:t>
              </a:r>
              <a:r>
                <a:rPr lang="de-DE" sz="800" kern="0" dirty="0" err="1">
                  <a:ea typeface="Arial Unicode MS" pitchFamily="34" charset="-128"/>
                  <a:cs typeface="Arial Unicode MS" pitchFamily="34" charset="-128"/>
                </a:rPr>
                <a:t>container</a:t>
              </a:r>
              <a:r>
                <a:rPr lang="en-US" sz="800" kern="0" dirty="0">
                  <a:ea typeface="Arial Unicode MS" pitchFamily="34" charset="-128"/>
                  <a:cs typeface="Arial Unicode MS" pitchFamily="34" charset="-128"/>
                </a:rPr>
                <a:t>:</a:t>
              </a:r>
            </a:p>
            <a:p>
              <a:pPr fontAlgn="base">
                <a:spcAft>
                  <a:spcPct val="0"/>
                </a:spcAft>
                <a:buClr>
                  <a:srgbClr val="F0AB00"/>
                </a:buClr>
                <a:buSzPct val="80000"/>
              </a:pPr>
              <a:endParaRPr lang="de-DE" sz="800" kern="0" dirty="0">
                <a:ea typeface="Arial Unicode MS" pitchFamily="34" charset="-128"/>
                <a:cs typeface="Arial Unicode MS" pitchFamily="34" charset="-128"/>
              </a:endParaRPr>
            </a:p>
            <a:p>
              <a:pPr fontAlgn="base">
                <a:spcAft>
                  <a:spcPct val="0"/>
                </a:spcAft>
                <a:buClr>
                  <a:srgbClr val="F0AB00"/>
                </a:buClr>
                <a:buSzPct val="80000"/>
              </a:pPr>
              <a:r>
                <a:rPr lang="de-DE" sz="800" kern="0" dirty="0">
                  <a:ea typeface="Arial Unicode MS" pitchFamily="34" charset="-128"/>
                  <a:cs typeface="Arial Unicode MS" pitchFamily="34" charset="-128"/>
                </a:rPr>
                <a:t>i</a:t>
              </a:r>
              <a:r>
                <a:rPr lang="en-US" sz="800" kern="0" dirty="0">
                  <a:ea typeface="Arial Unicode MS" pitchFamily="34" charset="-128"/>
                  <a:cs typeface="Arial Unicode MS" pitchFamily="34" charset="-128"/>
                </a:rPr>
                <a:t>f !initialized &amp;&amp;</a:t>
              </a:r>
            </a:p>
            <a:p>
              <a:pPr fontAlgn="base">
                <a:spcAft>
                  <a:spcPct val="0"/>
                </a:spcAft>
                <a:buClr>
                  <a:srgbClr val="F0AB00"/>
                </a:buClr>
                <a:buSzPct val="80000"/>
              </a:pPr>
              <a:r>
                <a:rPr lang="en-US" sz="800" kern="0" dirty="0">
                  <a:ea typeface="Arial Unicode MS" pitchFamily="34" charset="-128"/>
                  <a:cs typeface="Arial Unicode MS" pitchFamily="34" charset="-128"/>
                </a:rPr>
                <a:t>        backup found</a:t>
              </a:r>
            </a:p>
            <a:p>
              <a:pPr fontAlgn="base">
                <a:spcAft>
                  <a:spcPct val="0"/>
                </a:spcAft>
                <a:buClr>
                  <a:srgbClr val="F0AB00"/>
                </a:buClr>
                <a:buSzPct val="80000"/>
              </a:pPr>
              <a:r>
                <a:rPr lang="de-DE" sz="800" kern="0" dirty="0">
                  <a:ea typeface="Arial Unicode MS" pitchFamily="34" charset="-128"/>
                  <a:cs typeface="Arial Unicode MS" pitchFamily="34" charset="-128"/>
                </a:rPr>
                <a:t> </a:t>
              </a:r>
              <a:r>
                <a:rPr lang="en-US" sz="800" kern="0" dirty="0">
                  <a:ea typeface="Arial Unicode MS" pitchFamily="34" charset="-128"/>
                  <a:cs typeface="Arial Unicode MS" pitchFamily="34" charset="-128"/>
                </a:rPr>
                <a:t>   </a:t>
              </a:r>
              <a:r>
                <a:rPr lang="en-US" sz="800" kern="0" dirty="0" err="1">
                  <a:ea typeface="Arial Unicode MS" pitchFamily="34" charset="-128"/>
                  <a:cs typeface="Arial Unicode MS" pitchFamily="34" charset="-128"/>
                </a:rPr>
                <a:t>etcd</a:t>
              </a:r>
              <a:r>
                <a:rPr lang="en-US" sz="800" kern="0" dirty="0">
                  <a:ea typeface="Arial Unicode MS" pitchFamily="34" charset="-128"/>
                  <a:cs typeface="Arial Unicode MS" pitchFamily="34" charset="-128"/>
                </a:rPr>
                <a:t> restore for initial</a:t>
              </a:r>
              <a:br>
                <a:rPr lang="en-US" sz="800" kern="0" dirty="0">
                  <a:ea typeface="Arial Unicode MS" pitchFamily="34" charset="-128"/>
                  <a:cs typeface="Arial Unicode MS" pitchFamily="34" charset="-128"/>
                </a:rPr>
              </a:br>
              <a:r>
                <a:rPr lang="en-US" sz="800" kern="0" dirty="0">
                  <a:ea typeface="Arial Unicode MS" pitchFamily="34" charset="-128"/>
                  <a:cs typeface="Arial Unicode MS" pitchFamily="34" charset="-128"/>
                </a:rPr>
                <a:t>        single node cluster</a:t>
              </a:r>
            </a:p>
            <a:p>
              <a:pPr fontAlgn="base">
                <a:spcAft>
                  <a:spcPct val="0"/>
                </a:spcAft>
                <a:buClr>
                  <a:srgbClr val="F0AB00"/>
                </a:buClr>
                <a:buSzPct val="80000"/>
              </a:pPr>
              <a:r>
                <a:rPr lang="de-DE" sz="800" kern="0" dirty="0">
                  <a:ea typeface="Arial Unicode MS" pitchFamily="34" charset="-128"/>
                  <a:cs typeface="Arial Unicode MS" pitchFamily="34" charset="-128"/>
                </a:rPr>
                <a:t>    </a:t>
              </a:r>
              <a:r>
                <a:rPr lang="de-DE" sz="800" kern="0" dirty="0" err="1">
                  <a:ea typeface="Arial Unicode MS" pitchFamily="34" charset="-128"/>
                  <a:cs typeface="Arial Unicode MS" pitchFamily="34" charset="-128"/>
                </a:rPr>
                <a:t>move</a:t>
              </a:r>
              <a:r>
                <a:rPr lang="de-DE" sz="800" kern="0" dirty="0">
                  <a:ea typeface="Arial Unicode MS" pitchFamily="34" charset="-128"/>
                  <a:cs typeface="Arial Unicode MS" pitchFamily="34" charset="-128"/>
                </a:rPr>
                <a:t> </a:t>
              </a:r>
              <a:r>
                <a:rPr lang="de-DE" sz="800" kern="0" dirty="0" err="1">
                  <a:ea typeface="Arial Unicode MS" pitchFamily="34" charset="-128"/>
                  <a:cs typeface="Arial Unicode MS" pitchFamily="34" charset="-128"/>
                </a:rPr>
                <a:t>backup</a:t>
              </a:r>
              <a:endParaRPr lang="en-US" sz="800" kern="0" dirty="0">
                <a:ea typeface="Arial Unicode MS" pitchFamily="34" charset="-128"/>
                <a:cs typeface="Arial Unicode MS" pitchFamily="34" charset="-128"/>
              </a:endParaRPr>
            </a:p>
            <a:p>
              <a:pPr fontAlgn="base">
                <a:spcAft>
                  <a:spcPct val="0"/>
                </a:spcAft>
                <a:buClr>
                  <a:srgbClr val="F0AB00"/>
                </a:buClr>
                <a:buSzPct val="80000"/>
              </a:pPr>
              <a:r>
                <a:rPr lang="de-DE" sz="800" kern="0" dirty="0">
                  <a:ea typeface="Arial Unicode MS" pitchFamily="34" charset="-128"/>
                  <a:cs typeface="Arial Unicode MS" pitchFamily="34" charset="-128"/>
                </a:rPr>
                <a:t>   </a:t>
              </a:r>
            </a:p>
          </p:txBody>
        </p:sp>
      </p:grpSp>
      <p:cxnSp>
        <p:nvCxnSpPr>
          <p:cNvPr id="15" name="Straight Connector 14">
            <a:extLst>
              <a:ext uri="{FF2B5EF4-FFF2-40B4-BE49-F238E27FC236}">
                <a16:creationId xmlns:a16="http://schemas.microsoft.com/office/drawing/2014/main" id="{7FC53B25-C924-4E3C-B24F-D88FC60ABCF5}"/>
              </a:ext>
            </a:extLst>
          </p:cNvPr>
          <p:cNvCxnSpPr/>
          <p:nvPr/>
        </p:nvCxnSpPr>
        <p:spPr>
          <a:xfrm>
            <a:off x="1514475" y="4794309"/>
            <a:ext cx="803270" cy="758260"/>
          </a:xfrm>
          <a:prstGeom prst="line">
            <a:avLst/>
          </a:prstGeom>
          <a:ln w="952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507C220-5264-4EF3-B068-66A4ED437DE5}"/>
              </a:ext>
            </a:extLst>
          </p:cNvPr>
          <p:cNvCxnSpPr/>
          <p:nvPr/>
        </p:nvCxnSpPr>
        <p:spPr>
          <a:xfrm flipH="1">
            <a:off x="1514475" y="5732518"/>
            <a:ext cx="751838" cy="642114"/>
          </a:xfrm>
          <a:prstGeom prst="line">
            <a:avLst/>
          </a:prstGeom>
          <a:ln w="9525">
            <a:solidFill>
              <a:schemeClr val="accent2"/>
            </a:solidFill>
            <a:prstDash val="dash"/>
          </a:ln>
        </p:spPr>
        <p:style>
          <a:lnRef idx="1">
            <a:schemeClr val="accent1"/>
          </a:lnRef>
          <a:fillRef idx="0">
            <a:schemeClr val="accent1"/>
          </a:fillRef>
          <a:effectRef idx="0">
            <a:schemeClr val="accent1"/>
          </a:effectRef>
          <a:fontRef idx="minor">
            <a:schemeClr val="tx1"/>
          </a:fontRef>
        </p:style>
      </p:cxnSp>
      <p:grpSp>
        <p:nvGrpSpPr>
          <p:cNvPr id="72" name="Group 71">
            <a:extLst>
              <a:ext uri="{FF2B5EF4-FFF2-40B4-BE49-F238E27FC236}">
                <a16:creationId xmlns:a16="http://schemas.microsoft.com/office/drawing/2014/main" id="{14E06320-4D01-4BF5-9E44-0EBE40C5FE2D}"/>
              </a:ext>
            </a:extLst>
          </p:cNvPr>
          <p:cNvGrpSpPr/>
          <p:nvPr/>
        </p:nvGrpSpPr>
        <p:grpSpPr>
          <a:xfrm>
            <a:off x="2063322" y="5220189"/>
            <a:ext cx="1746678" cy="1099277"/>
            <a:chOff x="2063322" y="5220189"/>
            <a:chExt cx="1746678" cy="1099277"/>
          </a:xfrm>
        </p:grpSpPr>
        <p:grpSp>
          <p:nvGrpSpPr>
            <p:cNvPr id="73" name="Group 72">
              <a:extLst>
                <a:ext uri="{FF2B5EF4-FFF2-40B4-BE49-F238E27FC236}">
                  <a16:creationId xmlns:a16="http://schemas.microsoft.com/office/drawing/2014/main" id="{6A8E7AF7-464A-40F2-B8D8-4ED288A3DA77}"/>
                </a:ext>
              </a:extLst>
            </p:cNvPr>
            <p:cNvGrpSpPr/>
            <p:nvPr/>
          </p:nvGrpSpPr>
          <p:grpSpPr>
            <a:xfrm>
              <a:off x="2063322" y="5220189"/>
              <a:ext cx="1746678" cy="828675"/>
              <a:chOff x="3028967" y="1229214"/>
              <a:chExt cx="1746678" cy="828675"/>
            </a:xfrm>
          </p:grpSpPr>
          <p:sp>
            <p:nvSpPr>
              <p:cNvPr id="76" name="Oval 75">
                <a:extLst>
                  <a:ext uri="{FF2B5EF4-FFF2-40B4-BE49-F238E27FC236}">
                    <a16:creationId xmlns:a16="http://schemas.microsoft.com/office/drawing/2014/main" id="{7C592BF0-2885-41DF-9C0A-025B58BC820D}"/>
                  </a:ext>
                </a:extLst>
              </p:cNvPr>
              <p:cNvSpPr/>
              <p:nvPr/>
            </p:nvSpPr>
            <p:spPr bwMode="gray">
              <a:xfrm>
                <a:off x="3228975" y="1229214"/>
                <a:ext cx="1546670" cy="828675"/>
              </a:xfrm>
              <a:prstGeom prst="ellipse">
                <a:avLst/>
              </a:prstGeom>
              <a:solidFill>
                <a:srgbClr val="00B0F0"/>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77" name="Straight Connector 76">
                <a:extLst>
                  <a:ext uri="{FF2B5EF4-FFF2-40B4-BE49-F238E27FC236}">
                    <a16:creationId xmlns:a16="http://schemas.microsoft.com/office/drawing/2014/main" id="{AB1AD56D-A944-4E75-A291-2BEB9F77DE08}"/>
                  </a:ext>
                </a:extLst>
              </p:cNvPr>
              <p:cNvCxnSpPr>
                <a:cxnSpLocks/>
                <a:stCxn id="76" idx="4"/>
                <a:endCxn id="76" idx="0"/>
              </p:cNvCxnSpPr>
              <p:nvPr/>
            </p:nvCxnSpPr>
            <p:spPr>
              <a:xfrm flipV="1">
                <a:off x="4002310" y="1229214"/>
                <a:ext cx="0" cy="828675"/>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4607D551-66F8-4A43-B501-4EA7CDF02BAD}"/>
                  </a:ext>
                </a:extLst>
              </p:cNvPr>
              <p:cNvSpPr txBox="1"/>
              <p:nvPr/>
            </p:nvSpPr>
            <p:spPr>
              <a:xfrm>
                <a:off x="4002310" y="1812215"/>
                <a:ext cx="665567" cy="230832"/>
              </a:xfrm>
              <a:prstGeom prst="rect">
                <a:avLst/>
              </a:prstGeom>
              <a:noFill/>
            </p:spPr>
            <p:txBody>
              <a:bodyPr wrap="none" rtlCol="0">
                <a:spAutoFit/>
              </a:bodyPr>
              <a:lstStyle/>
              <a:p>
                <a:pPr algn="ctr" fontAlgn="base">
                  <a:spcAft>
                    <a:spcPct val="0"/>
                  </a:spcAft>
                  <a:buClr>
                    <a:srgbClr val="F0AB00"/>
                  </a:buClr>
                  <a:buSzPct val="80000"/>
                </a:pPr>
                <a:r>
                  <a:rPr lang="de-DE" sz="900" kern="0" dirty="0" err="1">
                    <a:ea typeface="Arial Unicode MS" pitchFamily="34" charset="-128"/>
                    <a:cs typeface="Arial Unicode MS" pitchFamily="34" charset="-128"/>
                  </a:rPr>
                  <a:t>etcd-data</a:t>
                </a:r>
                <a:endParaRPr lang="en-US" sz="900" kern="0" dirty="0">
                  <a:ea typeface="Arial Unicode MS" pitchFamily="34" charset="-128"/>
                  <a:cs typeface="Arial Unicode MS" pitchFamily="34" charset="-128"/>
                </a:endParaRPr>
              </a:p>
            </p:txBody>
          </p:sp>
          <p:sp>
            <p:nvSpPr>
              <p:cNvPr id="79" name="TextBox 78">
                <a:extLst>
                  <a:ext uri="{FF2B5EF4-FFF2-40B4-BE49-F238E27FC236}">
                    <a16:creationId xmlns:a16="http://schemas.microsoft.com/office/drawing/2014/main" id="{E1711A50-4591-4543-83A1-B19645AF89B2}"/>
                  </a:ext>
                </a:extLst>
              </p:cNvPr>
              <p:cNvSpPr txBox="1"/>
              <p:nvPr/>
            </p:nvSpPr>
            <p:spPr>
              <a:xfrm>
                <a:off x="3028967" y="1812215"/>
                <a:ext cx="973343" cy="230832"/>
              </a:xfrm>
              <a:prstGeom prst="rect">
                <a:avLst/>
              </a:prstGeom>
              <a:noFill/>
            </p:spPr>
            <p:txBody>
              <a:bodyPr wrap="none" rtlCol="0">
                <a:spAutoFit/>
              </a:bodyPr>
              <a:lstStyle/>
              <a:p>
                <a:pPr algn="ctr" fontAlgn="base">
                  <a:spcAft>
                    <a:spcPct val="0"/>
                  </a:spcAft>
                  <a:buClr>
                    <a:srgbClr val="F0AB00"/>
                  </a:buClr>
                  <a:buSzPct val="80000"/>
                </a:pPr>
                <a:r>
                  <a:rPr lang="de-DE" sz="900" kern="0" dirty="0">
                    <a:ea typeface="Arial Unicode MS" pitchFamily="34" charset="-128"/>
                    <a:cs typeface="Arial Unicode MS" pitchFamily="34" charset="-128"/>
                  </a:rPr>
                  <a:t>/</a:t>
                </a:r>
                <a:r>
                  <a:rPr lang="de-DE" sz="900" kern="0" dirty="0" err="1">
                    <a:ea typeface="Arial Unicode MS" pitchFamily="34" charset="-128"/>
                    <a:cs typeface="Arial Unicode MS" pitchFamily="34" charset="-128"/>
                  </a:rPr>
                  <a:t>etc</a:t>
                </a:r>
                <a:r>
                  <a:rPr lang="de-DE" sz="900" kern="0" dirty="0">
                    <a:ea typeface="Arial Unicode MS" pitchFamily="34" charset="-128"/>
                    <a:cs typeface="Arial Unicode MS" pitchFamily="34" charset="-128"/>
                  </a:rPr>
                  <a:t>/</a:t>
                </a:r>
                <a:r>
                  <a:rPr lang="de-DE" sz="900" kern="0" dirty="0" err="1">
                    <a:ea typeface="Arial Unicode MS" pitchFamily="34" charset="-128"/>
                    <a:cs typeface="Arial Unicode MS" pitchFamily="34" charset="-128"/>
                  </a:rPr>
                  <a:t>kubernetes</a:t>
                </a:r>
                <a:endParaRPr lang="en-US" sz="900" kern="0" dirty="0">
                  <a:ea typeface="Arial Unicode MS" pitchFamily="34" charset="-128"/>
                  <a:cs typeface="Arial Unicode MS" pitchFamily="34" charset="-128"/>
                </a:endParaRPr>
              </a:p>
            </p:txBody>
          </p:sp>
        </p:grpSp>
        <p:sp>
          <p:nvSpPr>
            <p:cNvPr id="74" name="TextBox 73">
              <a:extLst>
                <a:ext uri="{FF2B5EF4-FFF2-40B4-BE49-F238E27FC236}">
                  <a16:creationId xmlns:a16="http://schemas.microsoft.com/office/drawing/2014/main" id="{8529DF61-6F0D-4ED4-98C6-BE9F00DBC1B4}"/>
                </a:ext>
              </a:extLst>
            </p:cNvPr>
            <p:cNvSpPr txBox="1"/>
            <p:nvPr/>
          </p:nvSpPr>
          <p:spPr>
            <a:xfrm>
              <a:off x="2283093" y="6011689"/>
              <a:ext cx="1507144" cy="307777"/>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mounted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volume</a:t>
              </a:r>
              <a:endParaRPr lang="en-US" sz="1400" kern="0" dirty="0">
                <a:ea typeface="Arial Unicode MS" pitchFamily="34" charset="-128"/>
                <a:cs typeface="Arial Unicode MS" pitchFamily="34" charset="-128"/>
              </a:endParaRPr>
            </a:p>
          </p:txBody>
        </p:sp>
        <p:sp>
          <p:nvSpPr>
            <p:cNvPr id="75" name="TextBox 74">
              <a:extLst>
                <a:ext uri="{FF2B5EF4-FFF2-40B4-BE49-F238E27FC236}">
                  <a16:creationId xmlns:a16="http://schemas.microsoft.com/office/drawing/2014/main" id="{727B5DE0-02ED-4466-B868-1611B431CE41}"/>
                </a:ext>
              </a:extLst>
            </p:cNvPr>
            <p:cNvSpPr txBox="1"/>
            <p:nvPr/>
          </p:nvSpPr>
          <p:spPr>
            <a:xfrm>
              <a:off x="2168080" y="5443396"/>
              <a:ext cx="950901" cy="307777"/>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etcd.yaml</a:t>
              </a:r>
              <a:endParaRPr lang="en-US" sz="1400" kern="0" dirty="0">
                <a:ea typeface="Arial Unicode MS" pitchFamily="34" charset="-128"/>
                <a:cs typeface="Arial Unicode MS" pitchFamily="34" charset="-128"/>
              </a:endParaRPr>
            </a:p>
          </p:txBody>
        </p:sp>
      </p:grpSp>
      <p:grpSp>
        <p:nvGrpSpPr>
          <p:cNvPr id="80" name="Group 79">
            <a:extLst>
              <a:ext uri="{FF2B5EF4-FFF2-40B4-BE49-F238E27FC236}">
                <a16:creationId xmlns:a16="http://schemas.microsoft.com/office/drawing/2014/main" id="{6277340D-BC7E-47A8-94AF-6ABD4B6DE37A}"/>
              </a:ext>
            </a:extLst>
          </p:cNvPr>
          <p:cNvGrpSpPr/>
          <p:nvPr/>
        </p:nvGrpSpPr>
        <p:grpSpPr>
          <a:xfrm>
            <a:off x="4595304" y="5201534"/>
            <a:ext cx="1746678" cy="1099277"/>
            <a:chOff x="2063322" y="5220189"/>
            <a:chExt cx="1746678" cy="1099277"/>
          </a:xfrm>
        </p:grpSpPr>
        <p:grpSp>
          <p:nvGrpSpPr>
            <p:cNvPr id="81" name="Group 80">
              <a:extLst>
                <a:ext uri="{FF2B5EF4-FFF2-40B4-BE49-F238E27FC236}">
                  <a16:creationId xmlns:a16="http://schemas.microsoft.com/office/drawing/2014/main" id="{FDC2CBFE-2A9F-4A61-ACF6-354D0D036EEB}"/>
                </a:ext>
              </a:extLst>
            </p:cNvPr>
            <p:cNvGrpSpPr/>
            <p:nvPr/>
          </p:nvGrpSpPr>
          <p:grpSpPr>
            <a:xfrm>
              <a:off x="2063322" y="5220189"/>
              <a:ext cx="1746678" cy="828675"/>
              <a:chOff x="3028967" y="1229214"/>
              <a:chExt cx="1746678" cy="828675"/>
            </a:xfrm>
          </p:grpSpPr>
          <p:sp>
            <p:nvSpPr>
              <p:cNvPr id="84" name="Oval 83">
                <a:extLst>
                  <a:ext uri="{FF2B5EF4-FFF2-40B4-BE49-F238E27FC236}">
                    <a16:creationId xmlns:a16="http://schemas.microsoft.com/office/drawing/2014/main" id="{CE56E75A-DABC-4C19-B5D3-E5A1A2689358}"/>
                  </a:ext>
                </a:extLst>
              </p:cNvPr>
              <p:cNvSpPr/>
              <p:nvPr/>
            </p:nvSpPr>
            <p:spPr bwMode="gray">
              <a:xfrm>
                <a:off x="3228975" y="1229214"/>
                <a:ext cx="1546670" cy="828675"/>
              </a:xfrm>
              <a:prstGeom prst="ellipse">
                <a:avLst/>
              </a:prstGeom>
              <a:solidFill>
                <a:srgbClr val="00B0F0"/>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5" name="Straight Connector 84">
                <a:extLst>
                  <a:ext uri="{FF2B5EF4-FFF2-40B4-BE49-F238E27FC236}">
                    <a16:creationId xmlns:a16="http://schemas.microsoft.com/office/drawing/2014/main" id="{83221622-4736-482E-BAA2-AAE0DE640279}"/>
                  </a:ext>
                </a:extLst>
              </p:cNvPr>
              <p:cNvCxnSpPr>
                <a:cxnSpLocks/>
                <a:stCxn id="84" idx="4"/>
                <a:endCxn id="84" idx="0"/>
              </p:cNvCxnSpPr>
              <p:nvPr/>
            </p:nvCxnSpPr>
            <p:spPr>
              <a:xfrm flipV="1">
                <a:off x="4002310" y="1229214"/>
                <a:ext cx="0" cy="828675"/>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41CE94F8-F79E-4237-BC07-9264A7C41EB5}"/>
                  </a:ext>
                </a:extLst>
              </p:cNvPr>
              <p:cNvSpPr txBox="1"/>
              <p:nvPr/>
            </p:nvSpPr>
            <p:spPr>
              <a:xfrm>
                <a:off x="4002310" y="1812215"/>
                <a:ext cx="665567" cy="230832"/>
              </a:xfrm>
              <a:prstGeom prst="rect">
                <a:avLst/>
              </a:prstGeom>
              <a:noFill/>
            </p:spPr>
            <p:txBody>
              <a:bodyPr wrap="none" rtlCol="0">
                <a:spAutoFit/>
              </a:bodyPr>
              <a:lstStyle/>
              <a:p>
                <a:pPr algn="ctr" fontAlgn="base">
                  <a:spcAft>
                    <a:spcPct val="0"/>
                  </a:spcAft>
                  <a:buClr>
                    <a:srgbClr val="F0AB00"/>
                  </a:buClr>
                  <a:buSzPct val="80000"/>
                </a:pPr>
                <a:r>
                  <a:rPr lang="de-DE" sz="900" kern="0" dirty="0" err="1">
                    <a:ea typeface="Arial Unicode MS" pitchFamily="34" charset="-128"/>
                    <a:cs typeface="Arial Unicode MS" pitchFamily="34" charset="-128"/>
                  </a:rPr>
                  <a:t>etcd-data</a:t>
                </a:r>
                <a:endParaRPr lang="en-US" sz="900" kern="0" dirty="0">
                  <a:ea typeface="Arial Unicode MS" pitchFamily="34" charset="-128"/>
                  <a:cs typeface="Arial Unicode MS" pitchFamily="34" charset="-128"/>
                </a:endParaRPr>
              </a:p>
            </p:txBody>
          </p:sp>
          <p:sp>
            <p:nvSpPr>
              <p:cNvPr id="87" name="TextBox 86">
                <a:extLst>
                  <a:ext uri="{FF2B5EF4-FFF2-40B4-BE49-F238E27FC236}">
                    <a16:creationId xmlns:a16="http://schemas.microsoft.com/office/drawing/2014/main" id="{EEC3DB9A-8275-4DF2-A1E6-481A6650E930}"/>
                  </a:ext>
                </a:extLst>
              </p:cNvPr>
              <p:cNvSpPr txBox="1"/>
              <p:nvPr/>
            </p:nvSpPr>
            <p:spPr>
              <a:xfrm>
                <a:off x="3028967" y="1812215"/>
                <a:ext cx="973343" cy="230832"/>
              </a:xfrm>
              <a:prstGeom prst="rect">
                <a:avLst/>
              </a:prstGeom>
              <a:noFill/>
            </p:spPr>
            <p:txBody>
              <a:bodyPr wrap="none" rtlCol="0">
                <a:spAutoFit/>
              </a:bodyPr>
              <a:lstStyle/>
              <a:p>
                <a:pPr algn="ctr" fontAlgn="base">
                  <a:spcAft>
                    <a:spcPct val="0"/>
                  </a:spcAft>
                  <a:buClr>
                    <a:srgbClr val="F0AB00"/>
                  </a:buClr>
                  <a:buSzPct val="80000"/>
                </a:pPr>
                <a:r>
                  <a:rPr lang="de-DE" sz="900" kern="0" dirty="0">
                    <a:ea typeface="Arial Unicode MS" pitchFamily="34" charset="-128"/>
                    <a:cs typeface="Arial Unicode MS" pitchFamily="34" charset="-128"/>
                  </a:rPr>
                  <a:t>/</a:t>
                </a:r>
                <a:r>
                  <a:rPr lang="de-DE" sz="900" kern="0" dirty="0" err="1">
                    <a:ea typeface="Arial Unicode MS" pitchFamily="34" charset="-128"/>
                    <a:cs typeface="Arial Unicode MS" pitchFamily="34" charset="-128"/>
                  </a:rPr>
                  <a:t>etc</a:t>
                </a:r>
                <a:r>
                  <a:rPr lang="de-DE" sz="900" kern="0" dirty="0">
                    <a:ea typeface="Arial Unicode MS" pitchFamily="34" charset="-128"/>
                    <a:cs typeface="Arial Unicode MS" pitchFamily="34" charset="-128"/>
                  </a:rPr>
                  <a:t>/</a:t>
                </a:r>
                <a:r>
                  <a:rPr lang="de-DE" sz="900" kern="0" dirty="0" err="1">
                    <a:ea typeface="Arial Unicode MS" pitchFamily="34" charset="-128"/>
                    <a:cs typeface="Arial Unicode MS" pitchFamily="34" charset="-128"/>
                  </a:rPr>
                  <a:t>kubernetes</a:t>
                </a:r>
                <a:endParaRPr lang="en-US" sz="900" kern="0" dirty="0">
                  <a:ea typeface="Arial Unicode MS" pitchFamily="34" charset="-128"/>
                  <a:cs typeface="Arial Unicode MS" pitchFamily="34" charset="-128"/>
                </a:endParaRPr>
              </a:p>
            </p:txBody>
          </p:sp>
        </p:grpSp>
        <p:sp>
          <p:nvSpPr>
            <p:cNvPr id="82" name="TextBox 81">
              <a:extLst>
                <a:ext uri="{FF2B5EF4-FFF2-40B4-BE49-F238E27FC236}">
                  <a16:creationId xmlns:a16="http://schemas.microsoft.com/office/drawing/2014/main" id="{ACC43DA4-6017-42A6-8AD8-0F08E0F93CC9}"/>
                </a:ext>
              </a:extLst>
            </p:cNvPr>
            <p:cNvSpPr txBox="1"/>
            <p:nvPr/>
          </p:nvSpPr>
          <p:spPr>
            <a:xfrm>
              <a:off x="2283093" y="6011689"/>
              <a:ext cx="1507144" cy="307777"/>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mounted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volume</a:t>
              </a:r>
              <a:endParaRPr lang="en-US" sz="1400" kern="0" dirty="0">
                <a:ea typeface="Arial Unicode MS" pitchFamily="34" charset="-128"/>
                <a:cs typeface="Arial Unicode MS" pitchFamily="34" charset="-128"/>
              </a:endParaRPr>
            </a:p>
          </p:txBody>
        </p:sp>
        <p:sp>
          <p:nvSpPr>
            <p:cNvPr id="83" name="TextBox 82">
              <a:extLst>
                <a:ext uri="{FF2B5EF4-FFF2-40B4-BE49-F238E27FC236}">
                  <a16:creationId xmlns:a16="http://schemas.microsoft.com/office/drawing/2014/main" id="{C74865AC-4DC4-4EDF-A14A-70A4F1B9AFC9}"/>
                </a:ext>
              </a:extLst>
            </p:cNvPr>
            <p:cNvSpPr txBox="1"/>
            <p:nvPr/>
          </p:nvSpPr>
          <p:spPr>
            <a:xfrm>
              <a:off x="2168080" y="5443396"/>
              <a:ext cx="950901" cy="307777"/>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etcd.yaml</a:t>
              </a:r>
              <a:endParaRPr lang="en-US" sz="1400" kern="0" dirty="0">
                <a:ea typeface="Arial Unicode MS" pitchFamily="34" charset="-128"/>
                <a:cs typeface="Arial Unicode MS" pitchFamily="34" charset="-128"/>
              </a:endParaRPr>
            </a:p>
          </p:txBody>
        </p:sp>
      </p:grpSp>
      <p:grpSp>
        <p:nvGrpSpPr>
          <p:cNvPr id="88" name="Group 87">
            <a:extLst>
              <a:ext uri="{FF2B5EF4-FFF2-40B4-BE49-F238E27FC236}">
                <a16:creationId xmlns:a16="http://schemas.microsoft.com/office/drawing/2014/main" id="{B80C08A6-CBF0-4EC8-A489-422586A9DFCD}"/>
              </a:ext>
            </a:extLst>
          </p:cNvPr>
          <p:cNvGrpSpPr/>
          <p:nvPr/>
        </p:nvGrpSpPr>
        <p:grpSpPr>
          <a:xfrm>
            <a:off x="7127286" y="5182879"/>
            <a:ext cx="1746678" cy="1099277"/>
            <a:chOff x="2063322" y="5220189"/>
            <a:chExt cx="1746678" cy="1099277"/>
          </a:xfrm>
        </p:grpSpPr>
        <p:grpSp>
          <p:nvGrpSpPr>
            <p:cNvPr id="89" name="Group 88">
              <a:extLst>
                <a:ext uri="{FF2B5EF4-FFF2-40B4-BE49-F238E27FC236}">
                  <a16:creationId xmlns:a16="http://schemas.microsoft.com/office/drawing/2014/main" id="{8785F71A-117C-4C41-B40A-90036839DC88}"/>
                </a:ext>
              </a:extLst>
            </p:cNvPr>
            <p:cNvGrpSpPr/>
            <p:nvPr/>
          </p:nvGrpSpPr>
          <p:grpSpPr>
            <a:xfrm>
              <a:off x="2063322" y="5220189"/>
              <a:ext cx="1746678" cy="828675"/>
              <a:chOff x="3028967" y="1229214"/>
              <a:chExt cx="1746678" cy="828675"/>
            </a:xfrm>
          </p:grpSpPr>
          <p:sp>
            <p:nvSpPr>
              <p:cNvPr id="92" name="Oval 91">
                <a:extLst>
                  <a:ext uri="{FF2B5EF4-FFF2-40B4-BE49-F238E27FC236}">
                    <a16:creationId xmlns:a16="http://schemas.microsoft.com/office/drawing/2014/main" id="{81CA3B34-F5C9-4B5B-99D2-E4B0547BBD81}"/>
                  </a:ext>
                </a:extLst>
              </p:cNvPr>
              <p:cNvSpPr/>
              <p:nvPr/>
            </p:nvSpPr>
            <p:spPr bwMode="gray">
              <a:xfrm>
                <a:off x="3228975" y="1229214"/>
                <a:ext cx="1546670" cy="828675"/>
              </a:xfrm>
              <a:prstGeom prst="ellipse">
                <a:avLst/>
              </a:prstGeom>
              <a:solidFill>
                <a:srgbClr val="00B0F0"/>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93" name="Straight Connector 92">
                <a:extLst>
                  <a:ext uri="{FF2B5EF4-FFF2-40B4-BE49-F238E27FC236}">
                    <a16:creationId xmlns:a16="http://schemas.microsoft.com/office/drawing/2014/main" id="{90BDDD08-3A3D-4B62-8BC8-750D1832BCD4}"/>
                  </a:ext>
                </a:extLst>
              </p:cNvPr>
              <p:cNvCxnSpPr>
                <a:cxnSpLocks/>
                <a:stCxn id="92" idx="4"/>
                <a:endCxn id="92" idx="0"/>
              </p:cNvCxnSpPr>
              <p:nvPr/>
            </p:nvCxnSpPr>
            <p:spPr>
              <a:xfrm flipV="1">
                <a:off x="4002310" y="1229214"/>
                <a:ext cx="0" cy="828675"/>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498F1288-3BF3-43DF-BB4E-99380497F775}"/>
                  </a:ext>
                </a:extLst>
              </p:cNvPr>
              <p:cNvSpPr txBox="1"/>
              <p:nvPr/>
            </p:nvSpPr>
            <p:spPr>
              <a:xfrm>
                <a:off x="4002310" y="1812215"/>
                <a:ext cx="665567" cy="230832"/>
              </a:xfrm>
              <a:prstGeom prst="rect">
                <a:avLst/>
              </a:prstGeom>
              <a:noFill/>
            </p:spPr>
            <p:txBody>
              <a:bodyPr wrap="none" rtlCol="0">
                <a:spAutoFit/>
              </a:bodyPr>
              <a:lstStyle/>
              <a:p>
                <a:pPr algn="ctr" fontAlgn="base">
                  <a:spcAft>
                    <a:spcPct val="0"/>
                  </a:spcAft>
                  <a:buClr>
                    <a:srgbClr val="F0AB00"/>
                  </a:buClr>
                  <a:buSzPct val="80000"/>
                </a:pPr>
                <a:r>
                  <a:rPr lang="de-DE" sz="900" kern="0" dirty="0" err="1">
                    <a:ea typeface="Arial Unicode MS" pitchFamily="34" charset="-128"/>
                    <a:cs typeface="Arial Unicode MS" pitchFamily="34" charset="-128"/>
                  </a:rPr>
                  <a:t>etcd-data</a:t>
                </a:r>
                <a:endParaRPr lang="en-US" sz="900" kern="0" dirty="0">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01871361-4C23-4780-B15F-2F70110B5E33}"/>
                  </a:ext>
                </a:extLst>
              </p:cNvPr>
              <p:cNvSpPr txBox="1"/>
              <p:nvPr/>
            </p:nvSpPr>
            <p:spPr>
              <a:xfrm>
                <a:off x="3028967" y="1812215"/>
                <a:ext cx="973343" cy="230832"/>
              </a:xfrm>
              <a:prstGeom prst="rect">
                <a:avLst/>
              </a:prstGeom>
              <a:noFill/>
            </p:spPr>
            <p:txBody>
              <a:bodyPr wrap="none" rtlCol="0">
                <a:spAutoFit/>
              </a:bodyPr>
              <a:lstStyle/>
              <a:p>
                <a:pPr algn="ctr" fontAlgn="base">
                  <a:spcAft>
                    <a:spcPct val="0"/>
                  </a:spcAft>
                  <a:buClr>
                    <a:srgbClr val="F0AB00"/>
                  </a:buClr>
                  <a:buSzPct val="80000"/>
                </a:pPr>
                <a:r>
                  <a:rPr lang="de-DE" sz="900" kern="0" dirty="0">
                    <a:ea typeface="Arial Unicode MS" pitchFamily="34" charset="-128"/>
                    <a:cs typeface="Arial Unicode MS" pitchFamily="34" charset="-128"/>
                  </a:rPr>
                  <a:t>/</a:t>
                </a:r>
                <a:r>
                  <a:rPr lang="de-DE" sz="900" kern="0" dirty="0" err="1">
                    <a:ea typeface="Arial Unicode MS" pitchFamily="34" charset="-128"/>
                    <a:cs typeface="Arial Unicode MS" pitchFamily="34" charset="-128"/>
                  </a:rPr>
                  <a:t>etc</a:t>
                </a:r>
                <a:r>
                  <a:rPr lang="de-DE" sz="900" kern="0" dirty="0">
                    <a:ea typeface="Arial Unicode MS" pitchFamily="34" charset="-128"/>
                    <a:cs typeface="Arial Unicode MS" pitchFamily="34" charset="-128"/>
                  </a:rPr>
                  <a:t>/</a:t>
                </a:r>
                <a:r>
                  <a:rPr lang="de-DE" sz="900" kern="0" dirty="0" err="1">
                    <a:ea typeface="Arial Unicode MS" pitchFamily="34" charset="-128"/>
                    <a:cs typeface="Arial Unicode MS" pitchFamily="34" charset="-128"/>
                  </a:rPr>
                  <a:t>kubernetes</a:t>
                </a:r>
                <a:endParaRPr lang="en-US" sz="900" kern="0" dirty="0">
                  <a:ea typeface="Arial Unicode MS" pitchFamily="34" charset="-128"/>
                  <a:cs typeface="Arial Unicode MS" pitchFamily="34" charset="-128"/>
                </a:endParaRPr>
              </a:p>
            </p:txBody>
          </p:sp>
        </p:grpSp>
        <p:sp>
          <p:nvSpPr>
            <p:cNvPr id="90" name="TextBox 89">
              <a:extLst>
                <a:ext uri="{FF2B5EF4-FFF2-40B4-BE49-F238E27FC236}">
                  <a16:creationId xmlns:a16="http://schemas.microsoft.com/office/drawing/2014/main" id="{37D1FBF7-D331-46EE-B24F-572615DD2F5F}"/>
                </a:ext>
              </a:extLst>
            </p:cNvPr>
            <p:cNvSpPr txBox="1"/>
            <p:nvPr/>
          </p:nvSpPr>
          <p:spPr>
            <a:xfrm>
              <a:off x="2283093" y="6011689"/>
              <a:ext cx="1507144" cy="307777"/>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mounted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volume</a:t>
              </a:r>
              <a:endParaRPr lang="en-US" sz="1400" kern="0" dirty="0">
                <a:ea typeface="Arial Unicode MS" pitchFamily="34" charset="-128"/>
                <a:cs typeface="Arial Unicode MS" pitchFamily="34" charset="-128"/>
              </a:endParaRPr>
            </a:p>
          </p:txBody>
        </p:sp>
        <p:sp>
          <p:nvSpPr>
            <p:cNvPr id="91" name="TextBox 90">
              <a:extLst>
                <a:ext uri="{FF2B5EF4-FFF2-40B4-BE49-F238E27FC236}">
                  <a16:creationId xmlns:a16="http://schemas.microsoft.com/office/drawing/2014/main" id="{B2B4424A-C858-4CAA-948E-9A99829B5997}"/>
                </a:ext>
              </a:extLst>
            </p:cNvPr>
            <p:cNvSpPr txBox="1"/>
            <p:nvPr/>
          </p:nvSpPr>
          <p:spPr>
            <a:xfrm>
              <a:off x="2168080" y="5443396"/>
              <a:ext cx="950901" cy="307777"/>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etcd.yaml</a:t>
              </a:r>
              <a:endParaRPr lang="en-US" sz="1400" kern="0" dirty="0">
                <a:ea typeface="Arial Unicode MS" pitchFamily="34" charset="-128"/>
                <a:cs typeface="Arial Unicode MS" pitchFamily="34" charset="-128"/>
              </a:endParaRPr>
            </a:p>
          </p:txBody>
        </p:sp>
      </p:grpSp>
      <p:sp>
        <p:nvSpPr>
          <p:cNvPr id="69" name="Oval 68">
            <a:extLst>
              <a:ext uri="{FF2B5EF4-FFF2-40B4-BE49-F238E27FC236}">
                <a16:creationId xmlns:a16="http://schemas.microsoft.com/office/drawing/2014/main" id="{20BF3257-CB0F-45A6-BB5D-9AC106C4BCB8}"/>
              </a:ext>
            </a:extLst>
          </p:cNvPr>
          <p:cNvSpPr/>
          <p:nvPr/>
        </p:nvSpPr>
        <p:spPr bwMode="gray">
          <a:xfrm>
            <a:off x="2324442" y="3603722"/>
            <a:ext cx="638175" cy="638175"/>
          </a:xfrm>
          <a:prstGeom prst="ellipse">
            <a:avLst/>
          </a:prstGeom>
          <a:solidFill>
            <a:schemeClr val="bg1">
              <a:alpha val="60000"/>
            </a:schemeClr>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0" name="Oval 69">
            <a:extLst>
              <a:ext uri="{FF2B5EF4-FFF2-40B4-BE49-F238E27FC236}">
                <a16:creationId xmlns:a16="http://schemas.microsoft.com/office/drawing/2014/main" id="{4942074B-F46F-46D6-9176-34166DC96BE9}"/>
              </a:ext>
            </a:extLst>
          </p:cNvPr>
          <p:cNvSpPr/>
          <p:nvPr/>
        </p:nvSpPr>
        <p:spPr bwMode="gray">
          <a:xfrm>
            <a:off x="4863001" y="3598205"/>
            <a:ext cx="638175" cy="638175"/>
          </a:xfrm>
          <a:prstGeom prst="ellipse">
            <a:avLst/>
          </a:prstGeom>
          <a:solidFill>
            <a:schemeClr val="bg1">
              <a:alpha val="60000"/>
            </a:schemeClr>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1" name="Oval 70">
            <a:extLst>
              <a:ext uri="{FF2B5EF4-FFF2-40B4-BE49-F238E27FC236}">
                <a16:creationId xmlns:a16="http://schemas.microsoft.com/office/drawing/2014/main" id="{3A020AF0-C4B5-4D88-8E9B-DC062D31FA50}"/>
              </a:ext>
            </a:extLst>
          </p:cNvPr>
          <p:cNvSpPr/>
          <p:nvPr/>
        </p:nvSpPr>
        <p:spPr bwMode="gray">
          <a:xfrm>
            <a:off x="7401560" y="3592687"/>
            <a:ext cx="638175" cy="638175"/>
          </a:xfrm>
          <a:prstGeom prst="ellipse">
            <a:avLst/>
          </a:prstGeom>
          <a:solidFill>
            <a:schemeClr val="bg1">
              <a:alpha val="60000"/>
            </a:schemeClr>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09" name="Group 108">
            <a:extLst>
              <a:ext uri="{FF2B5EF4-FFF2-40B4-BE49-F238E27FC236}">
                <a16:creationId xmlns:a16="http://schemas.microsoft.com/office/drawing/2014/main" id="{DBD2CFCC-C5D3-459A-8BCF-E75FD6763F6F}"/>
              </a:ext>
            </a:extLst>
          </p:cNvPr>
          <p:cNvGrpSpPr/>
          <p:nvPr/>
        </p:nvGrpSpPr>
        <p:grpSpPr>
          <a:xfrm>
            <a:off x="3637360" y="1654890"/>
            <a:ext cx="1319100" cy="2036774"/>
            <a:chOff x="3637360" y="1654890"/>
            <a:chExt cx="1319100" cy="2036774"/>
          </a:xfrm>
        </p:grpSpPr>
        <p:cxnSp>
          <p:nvCxnSpPr>
            <p:cNvPr id="103" name="Straight Arrow Connector 102">
              <a:extLst>
                <a:ext uri="{FF2B5EF4-FFF2-40B4-BE49-F238E27FC236}">
                  <a16:creationId xmlns:a16="http://schemas.microsoft.com/office/drawing/2014/main" id="{7D934326-7629-43F5-ADBC-8CBF3AB45BE5}"/>
                </a:ext>
              </a:extLst>
            </p:cNvPr>
            <p:cNvCxnSpPr>
              <a:stCxn id="70" idx="1"/>
              <a:endCxn id="22" idx="3"/>
            </p:cNvCxnSpPr>
            <p:nvPr/>
          </p:nvCxnSpPr>
          <p:spPr>
            <a:xfrm flipH="1" flipV="1">
              <a:off x="3637360" y="1654890"/>
              <a:ext cx="1319100" cy="2036774"/>
            </a:xfrm>
            <a:prstGeom prst="straightConnector1">
              <a:avLst/>
            </a:prstGeom>
            <a:ln w="95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F613CF52-631B-4A9D-8305-2156FD848CBF}"/>
                </a:ext>
              </a:extLst>
            </p:cNvPr>
            <p:cNvSpPr txBox="1"/>
            <p:nvPr/>
          </p:nvSpPr>
          <p:spPr>
            <a:xfrm rot="3379700">
              <a:off x="3835795" y="2467535"/>
              <a:ext cx="596637" cy="246221"/>
            </a:xfrm>
            <a:prstGeom prst="rect">
              <a:avLst/>
            </a:prstGeom>
            <a:noFill/>
          </p:spPr>
          <p:txBody>
            <a:bodyPr wrap="none" rtlCol="0">
              <a:spAutoFit/>
            </a:bodyPr>
            <a:lstStyle/>
            <a:p>
              <a:pPr algn="ctr" fontAlgn="base">
                <a:spcAft>
                  <a:spcPct val="0"/>
                </a:spcAft>
                <a:buClr>
                  <a:srgbClr val="F0AB00"/>
                </a:buClr>
                <a:buSzPct val="80000"/>
              </a:pPr>
              <a:r>
                <a:rPr lang="de-DE" sz="1000" kern="0" dirty="0" err="1">
                  <a:ea typeface="Arial Unicode MS" pitchFamily="34" charset="-128"/>
                  <a:cs typeface="Arial Unicode MS" pitchFamily="34" charset="-128"/>
                </a:rPr>
                <a:t>wait</a:t>
              </a:r>
              <a:r>
                <a:rPr lang="de-DE" sz="1000" kern="0" dirty="0">
                  <a:ea typeface="Arial Unicode MS" pitchFamily="34" charset="-128"/>
                  <a:cs typeface="Arial Unicode MS" pitchFamily="34" charset="-128"/>
                </a:rPr>
                <a:t> </a:t>
              </a:r>
              <a:r>
                <a:rPr lang="de-DE" sz="1000" kern="0" dirty="0" err="1">
                  <a:ea typeface="Arial Unicode MS" pitchFamily="34" charset="-128"/>
                  <a:cs typeface="Arial Unicode MS" pitchFamily="34" charset="-128"/>
                </a:rPr>
                <a:t>for</a:t>
              </a:r>
              <a:endParaRPr lang="en-US" sz="1000" kern="0" dirty="0">
                <a:ea typeface="Arial Unicode MS" pitchFamily="34" charset="-128"/>
                <a:cs typeface="Arial Unicode MS" pitchFamily="34" charset="-128"/>
              </a:endParaRPr>
            </a:p>
          </p:txBody>
        </p:sp>
      </p:grpSp>
      <p:grpSp>
        <p:nvGrpSpPr>
          <p:cNvPr id="110" name="Group 109">
            <a:extLst>
              <a:ext uri="{FF2B5EF4-FFF2-40B4-BE49-F238E27FC236}">
                <a16:creationId xmlns:a16="http://schemas.microsoft.com/office/drawing/2014/main" id="{B51620BA-838F-4F02-BC22-E91A1BEC06FC}"/>
              </a:ext>
            </a:extLst>
          </p:cNvPr>
          <p:cNvGrpSpPr/>
          <p:nvPr/>
        </p:nvGrpSpPr>
        <p:grpSpPr>
          <a:xfrm>
            <a:off x="6180534" y="1654890"/>
            <a:ext cx="1314485" cy="2031256"/>
            <a:chOff x="6180534" y="1654890"/>
            <a:chExt cx="1314485" cy="2031256"/>
          </a:xfrm>
        </p:grpSpPr>
        <p:cxnSp>
          <p:nvCxnSpPr>
            <p:cNvPr id="104" name="Straight Arrow Connector 103">
              <a:extLst>
                <a:ext uri="{FF2B5EF4-FFF2-40B4-BE49-F238E27FC236}">
                  <a16:creationId xmlns:a16="http://schemas.microsoft.com/office/drawing/2014/main" id="{13F3CDEF-BFA7-45DA-81D5-D05475CBA84A}"/>
                </a:ext>
              </a:extLst>
            </p:cNvPr>
            <p:cNvCxnSpPr>
              <a:cxnSpLocks/>
              <a:stCxn id="71" idx="1"/>
              <a:endCxn id="34" idx="3"/>
            </p:cNvCxnSpPr>
            <p:nvPr/>
          </p:nvCxnSpPr>
          <p:spPr>
            <a:xfrm flipH="1" flipV="1">
              <a:off x="6180534" y="1654890"/>
              <a:ext cx="1314485" cy="2031256"/>
            </a:xfrm>
            <a:prstGeom prst="straightConnector1">
              <a:avLst/>
            </a:prstGeom>
            <a:ln w="95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64A6C52E-4ABA-44B8-A8FB-A68786A60F8C}"/>
                </a:ext>
              </a:extLst>
            </p:cNvPr>
            <p:cNvSpPr txBox="1"/>
            <p:nvPr/>
          </p:nvSpPr>
          <p:spPr>
            <a:xfrm rot="3379700">
              <a:off x="6393160" y="2442159"/>
              <a:ext cx="596637" cy="246221"/>
            </a:xfrm>
            <a:prstGeom prst="rect">
              <a:avLst/>
            </a:prstGeom>
            <a:noFill/>
          </p:spPr>
          <p:txBody>
            <a:bodyPr wrap="none" rtlCol="0">
              <a:spAutoFit/>
            </a:bodyPr>
            <a:lstStyle/>
            <a:p>
              <a:pPr algn="ctr" fontAlgn="base">
                <a:spcAft>
                  <a:spcPct val="0"/>
                </a:spcAft>
                <a:buClr>
                  <a:srgbClr val="F0AB00"/>
                </a:buClr>
                <a:buSzPct val="80000"/>
              </a:pPr>
              <a:r>
                <a:rPr lang="de-DE" sz="1000" kern="0" dirty="0" err="1">
                  <a:ea typeface="Arial Unicode MS" pitchFamily="34" charset="-128"/>
                  <a:cs typeface="Arial Unicode MS" pitchFamily="34" charset="-128"/>
                </a:rPr>
                <a:t>wait</a:t>
              </a:r>
              <a:r>
                <a:rPr lang="de-DE" sz="1000" kern="0" dirty="0">
                  <a:ea typeface="Arial Unicode MS" pitchFamily="34" charset="-128"/>
                  <a:cs typeface="Arial Unicode MS" pitchFamily="34" charset="-128"/>
                </a:rPr>
                <a:t> </a:t>
              </a:r>
              <a:r>
                <a:rPr lang="de-DE" sz="1000" kern="0" dirty="0" err="1">
                  <a:ea typeface="Arial Unicode MS" pitchFamily="34" charset="-128"/>
                  <a:cs typeface="Arial Unicode MS" pitchFamily="34" charset="-128"/>
                </a:rPr>
                <a:t>for</a:t>
              </a:r>
              <a:endParaRPr lang="en-US" sz="1000" kern="0" dirty="0">
                <a:ea typeface="Arial Unicode MS" pitchFamily="34" charset="-128"/>
                <a:cs typeface="Arial Unicode MS" pitchFamily="34" charset="-128"/>
              </a:endParaRPr>
            </a:p>
          </p:txBody>
        </p:sp>
      </p:grpSp>
      <p:sp>
        <p:nvSpPr>
          <p:cNvPr id="123" name="TextBox 122">
            <a:extLst>
              <a:ext uri="{FF2B5EF4-FFF2-40B4-BE49-F238E27FC236}">
                <a16:creationId xmlns:a16="http://schemas.microsoft.com/office/drawing/2014/main" id="{95A38CD8-677E-422A-98F6-6788E3D86D00}"/>
              </a:ext>
            </a:extLst>
          </p:cNvPr>
          <p:cNvSpPr txBox="1"/>
          <p:nvPr/>
        </p:nvSpPr>
        <p:spPr>
          <a:xfrm>
            <a:off x="170045" y="4241847"/>
            <a:ext cx="1249060" cy="523220"/>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Modified</a:t>
            </a:r>
            <a:endParaRPr lang="de-DE" sz="1400" kern="0" dirty="0">
              <a:ea typeface="Arial Unicode MS" pitchFamily="34" charset="-128"/>
              <a:cs typeface="Arial Unicode MS" pitchFamily="34" charset="-128"/>
            </a:endParaRPr>
          </a:p>
          <a:p>
            <a:pPr algn="ctr" fontAlgn="base">
              <a:spcAft>
                <a:spcPct val="0"/>
              </a:spcAft>
              <a:buClr>
                <a:srgbClr val="F0AB00"/>
              </a:buClr>
              <a:buSzPct val="80000"/>
            </a:pPr>
            <a:r>
              <a:rPr lang="de-DE" sz="1400" kern="0" dirty="0" err="1">
                <a:ea typeface="Arial Unicode MS" pitchFamily="34" charset="-128"/>
                <a:cs typeface="Arial Unicode MS" pitchFamily="34" charset="-128"/>
              </a:rPr>
              <a:t>etcd</a:t>
            </a:r>
            <a:r>
              <a:rPr lang="de-DE" sz="1400" kern="0" dirty="0">
                <a:ea typeface="Arial Unicode MS" pitchFamily="34" charset="-128"/>
                <a:cs typeface="Arial Unicode MS" pitchFamily="34" charset="-128"/>
              </a:rPr>
              <a:t> manifest</a:t>
            </a:r>
            <a:endParaRPr lang="en-US" sz="1400" kern="0" dirty="0">
              <a:ea typeface="Arial Unicode MS" pitchFamily="34" charset="-128"/>
              <a:cs typeface="Arial Unicode MS" pitchFamily="34" charset="-128"/>
            </a:endParaRPr>
          </a:p>
        </p:txBody>
      </p:sp>
      <p:sp>
        <p:nvSpPr>
          <p:cNvPr id="124" name="TextBox 123">
            <a:extLst>
              <a:ext uri="{FF2B5EF4-FFF2-40B4-BE49-F238E27FC236}">
                <a16:creationId xmlns:a16="http://schemas.microsoft.com/office/drawing/2014/main" id="{5E85BBBF-E840-4315-B11D-4DCFBDF28905}"/>
              </a:ext>
            </a:extLst>
          </p:cNvPr>
          <p:cNvSpPr txBox="1"/>
          <p:nvPr/>
        </p:nvSpPr>
        <p:spPr>
          <a:xfrm>
            <a:off x="240344" y="3714536"/>
            <a:ext cx="1099981" cy="307777"/>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etcd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cluster</a:t>
            </a:r>
            <a:endParaRPr lang="en-US" sz="1400" kern="0" dirty="0">
              <a:ea typeface="Arial Unicode MS" pitchFamily="34" charset="-128"/>
              <a:cs typeface="Arial Unicode MS" pitchFamily="34" charset="-128"/>
            </a:endParaRPr>
          </a:p>
        </p:txBody>
      </p:sp>
      <p:grpSp>
        <p:nvGrpSpPr>
          <p:cNvPr id="4" name="Group 3">
            <a:extLst>
              <a:ext uri="{FF2B5EF4-FFF2-40B4-BE49-F238E27FC236}">
                <a16:creationId xmlns:a16="http://schemas.microsoft.com/office/drawing/2014/main" id="{256A8FC1-2BA8-45DA-A0DB-613B843A08F9}"/>
              </a:ext>
            </a:extLst>
          </p:cNvPr>
          <p:cNvGrpSpPr/>
          <p:nvPr/>
        </p:nvGrpSpPr>
        <p:grpSpPr>
          <a:xfrm>
            <a:off x="1588234" y="5396391"/>
            <a:ext cx="518091" cy="235378"/>
            <a:chOff x="384347" y="2884507"/>
            <a:chExt cx="518091" cy="235378"/>
          </a:xfrm>
        </p:grpSpPr>
        <p:sp>
          <p:nvSpPr>
            <p:cNvPr id="96" name="Cylinder 95">
              <a:extLst>
                <a:ext uri="{FF2B5EF4-FFF2-40B4-BE49-F238E27FC236}">
                  <a16:creationId xmlns:a16="http://schemas.microsoft.com/office/drawing/2014/main" id="{B0508810-A0BD-4C3B-B5F7-1571F28EEB69}"/>
                </a:ext>
              </a:extLst>
            </p:cNvPr>
            <p:cNvSpPr/>
            <p:nvPr/>
          </p:nvSpPr>
          <p:spPr bwMode="gray">
            <a:xfrm>
              <a:off x="463295" y="2884507"/>
              <a:ext cx="360195" cy="222144"/>
            </a:xfrm>
            <a:prstGeom prst="can">
              <a:avLst/>
            </a:prstGeom>
            <a:solidFill>
              <a:schemeClr val="tx2"/>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 name="TextBox 2">
              <a:extLst>
                <a:ext uri="{FF2B5EF4-FFF2-40B4-BE49-F238E27FC236}">
                  <a16:creationId xmlns:a16="http://schemas.microsoft.com/office/drawing/2014/main" id="{28F1FE74-075B-4225-BB52-860AEA8FC54C}"/>
                </a:ext>
              </a:extLst>
            </p:cNvPr>
            <p:cNvSpPr txBox="1"/>
            <p:nvPr/>
          </p:nvSpPr>
          <p:spPr>
            <a:xfrm>
              <a:off x="384347" y="2904441"/>
              <a:ext cx="518091" cy="215444"/>
            </a:xfrm>
            <a:prstGeom prst="rect">
              <a:avLst/>
            </a:prstGeom>
            <a:noFill/>
          </p:spPr>
          <p:txBody>
            <a:bodyPr wrap="none" rtlCol="0">
              <a:spAutoFit/>
            </a:bodyPr>
            <a:lstStyle/>
            <a:p>
              <a:pPr algn="ctr" fontAlgn="base">
                <a:spcAft>
                  <a:spcPct val="0"/>
                </a:spcAft>
                <a:buClr>
                  <a:srgbClr val="F0AB00"/>
                </a:buClr>
                <a:buSzPct val="80000"/>
              </a:pPr>
              <a:r>
                <a:rPr lang="de-DE" sz="800" kern="0" dirty="0" err="1">
                  <a:solidFill>
                    <a:schemeClr val="bg1"/>
                  </a:solidFill>
                  <a:ea typeface="Arial Unicode MS" pitchFamily="34" charset="-128"/>
                  <a:cs typeface="Arial Unicode MS" pitchFamily="34" charset="-128"/>
                </a:rPr>
                <a:t>backup</a:t>
              </a:r>
              <a:endParaRPr lang="en-US" sz="800" kern="0" dirty="0">
                <a:solidFill>
                  <a:schemeClr val="bg1"/>
                </a:solidFill>
                <a:ea typeface="Arial Unicode MS" pitchFamily="34" charset="-128"/>
                <a:cs typeface="Arial Unicode MS" pitchFamily="34" charset="-128"/>
              </a:endParaRPr>
            </a:p>
          </p:txBody>
        </p:sp>
      </p:grpSp>
      <p:sp>
        <p:nvSpPr>
          <p:cNvPr id="97" name="Cylinder 96">
            <a:extLst>
              <a:ext uri="{FF2B5EF4-FFF2-40B4-BE49-F238E27FC236}">
                <a16:creationId xmlns:a16="http://schemas.microsoft.com/office/drawing/2014/main" id="{27638C33-8F52-443D-805D-08C433B7E20A}"/>
              </a:ext>
            </a:extLst>
          </p:cNvPr>
          <p:cNvSpPr/>
          <p:nvPr/>
        </p:nvSpPr>
        <p:spPr bwMode="gray">
          <a:xfrm>
            <a:off x="3127911" y="5466256"/>
            <a:ext cx="499045" cy="307777"/>
          </a:xfrm>
          <a:prstGeom prst="can">
            <a:avLst/>
          </a:prstGeom>
          <a:solidFill>
            <a:srgbClr val="65BDFF"/>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Arc 9">
            <a:extLst>
              <a:ext uri="{FF2B5EF4-FFF2-40B4-BE49-F238E27FC236}">
                <a16:creationId xmlns:a16="http://schemas.microsoft.com/office/drawing/2014/main" id="{7A442A96-B7DD-4010-9204-45E67219D756}"/>
              </a:ext>
            </a:extLst>
          </p:cNvPr>
          <p:cNvSpPr/>
          <p:nvPr/>
        </p:nvSpPr>
        <p:spPr>
          <a:xfrm>
            <a:off x="1979354" y="4971016"/>
            <a:ext cx="1340700" cy="1136407"/>
          </a:xfrm>
          <a:prstGeom prst="arc">
            <a:avLst>
              <a:gd name="adj1" fmla="val 11606287"/>
              <a:gd name="adj2" fmla="val 21203355"/>
            </a:avLst>
          </a:prstGeom>
          <a:ln w="9525">
            <a:solidFill>
              <a:schemeClr val="accent2"/>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8" name="Group 17">
            <a:extLst>
              <a:ext uri="{FF2B5EF4-FFF2-40B4-BE49-F238E27FC236}">
                <a16:creationId xmlns:a16="http://schemas.microsoft.com/office/drawing/2014/main" id="{2CB7B53F-8336-434E-99C8-B16195DFC18E}"/>
              </a:ext>
            </a:extLst>
          </p:cNvPr>
          <p:cNvGrpSpPr/>
          <p:nvPr/>
        </p:nvGrpSpPr>
        <p:grpSpPr>
          <a:xfrm>
            <a:off x="1792074" y="3977708"/>
            <a:ext cx="1346395" cy="1413057"/>
            <a:chOff x="1792074" y="3977708"/>
            <a:chExt cx="1346395" cy="1413057"/>
          </a:xfrm>
        </p:grpSpPr>
        <p:cxnSp>
          <p:nvCxnSpPr>
            <p:cNvPr id="16" name="Straight Arrow Connector 15">
              <a:extLst>
                <a:ext uri="{FF2B5EF4-FFF2-40B4-BE49-F238E27FC236}">
                  <a16:creationId xmlns:a16="http://schemas.microsoft.com/office/drawing/2014/main" id="{72122FAF-096E-4924-A257-414D12CA92D6}"/>
                </a:ext>
              </a:extLst>
            </p:cNvPr>
            <p:cNvCxnSpPr>
              <a:stCxn id="11" idx="5"/>
            </p:cNvCxnSpPr>
            <p:nvPr/>
          </p:nvCxnSpPr>
          <p:spPr>
            <a:xfrm flipH="1">
              <a:off x="1792074" y="3977708"/>
              <a:ext cx="1346395" cy="1413057"/>
            </a:xfrm>
            <a:prstGeom prst="straightConnector1">
              <a:avLst/>
            </a:prstGeom>
            <a:ln w="95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B20FB1E-6DAB-428C-9916-0A70478C462D}"/>
                </a:ext>
              </a:extLst>
            </p:cNvPr>
            <p:cNvSpPr txBox="1"/>
            <p:nvPr/>
          </p:nvSpPr>
          <p:spPr>
            <a:xfrm rot="18817902">
              <a:off x="1979354" y="4527094"/>
              <a:ext cx="679993" cy="246221"/>
            </a:xfrm>
            <a:prstGeom prst="rect">
              <a:avLst/>
            </a:prstGeom>
            <a:noFill/>
          </p:spPr>
          <p:txBody>
            <a:bodyPr wrap="none" rtlCol="0">
              <a:spAutoFit/>
            </a:bodyPr>
            <a:lstStyle/>
            <a:p>
              <a:pPr algn="ctr" fontAlgn="base">
                <a:spcAft>
                  <a:spcPct val="0"/>
                </a:spcAft>
                <a:buClr>
                  <a:srgbClr val="F0AB00"/>
                </a:buClr>
                <a:buSzPct val="80000"/>
              </a:pPr>
              <a:r>
                <a:rPr lang="de-DE" sz="1000" kern="0" dirty="0" err="1">
                  <a:ea typeface="Arial Unicode MS" pitchFamily="34" charset="-128"/>
                  <a:cs typeface="Arial Unicode MS" pitchFamily="34" charset="-128"/>
                </a:rPr>
                <a:t>mounted</a:t>
              </a:r>
              <a:endParaRPr lang="en-US" sz="1000" kern="0" dirty="0">
                <a:ea typeface="Arial Unicode MS" pitchFamily="34" charset="-128"/>
                <a:cs typeface="Arial Unicode MS" pitchFamily="34" charset="-128"/>
              </a:endParaRPr>
            </a:p>
          </p:txBody>
        </p:sp>
      </p:grpSp>
    </p:spTree>
    <p:extLst>
      <p:ext uri="{BB962C8B-B14F-4D97-AF65-F5344CB8AC3E}">
        <p14:creationId xmlns:p14="http://schemas.microsoft.com/office/powerpoint/2010/main" val="72694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fade">
                                      <p:cBhvr>
                                        <p:cTn id="16" dur="500"/>
                                        <p:tgtEl>
                                          <p:spTgt spid="69"/>
                                        </p:tgtEl>
                                      </p:cBhvr>
                                    </p:animEffect>
                                  </p:childTnLst>
                                </p:cTn>
                              </p:par>
                              <p:par>
                                <p:cTn id="17" presetID="10"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fade">
                                      <p:cBhvr>
                                        <p:cTn id="22" dur="500"/>
                                        <p:tgtEl>
                                          <p:spTgt spid="70"/>
                                        </p:tgtEl>
                                      </p:cBhvr>
                                    </p:animEffect>
                                  </p:childTnLst>
                                </p:cTn>
                              </p:par>
                              <p:par>
                                <p:cTn id="23" presetID="10" presetClass="entr" presetSubtype="0" fill="hold"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1"/>
                                        </p:tgtEl>
                                        <p:attrNameLst>
                                          <p:attrName>style.visibility</p:attrName>
                                        </p:attrNameLst>
                                      </p:cBhvr>
                                      <p:to>
                                        <p:strVal val="visible"/>
                                      </p:to>
                                    </p:set>
                                    <p:animEffect transition="in" filter="fade">
                                      <p:cBhvr>
                                        <p:cTn id="28" dur="500"/>
                                        <p:tgtEl>
                                          <p:spTgt spid="71"/>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109"/>
                                        </p:tgtEl>
                                        <p:attrNameLst>
                                          <p:attrName>style.visibility</p:attrName>
                                        </p:attrNameLst>
                                      </p:cBhvr>
                                      <p:to>
                                        <p:strVal val="visible"/>
                                      </p:to>
                                    </p:set>
                                    <p:animEffect transition="in" filter="fade">
                                      <p:cBhvr>
                                        <p:cTn id="32" dur="500"/>
                                        <p:tgtEl>
                                          <p:spTgt spid="109"/>
                                        </p:tgtEl>
                                      </p:cBhvr>
                                    </p:animEffec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110"/>
                                        </p:tgtEl>
                                        <p:attrNameLst>
                                          <p:attrName>style.visibility</p:attrName>
                                        </p:attrNameLst>
                                      </p:cBhvr>
                                      <p:to>
                                        <p:strVal val="visible"/>
                                      </p:to>
                                    </p:set>
                                    <p:animEffect transition="in" filter="fade">
                                      <p:cBhvr>
                                        <p:cTn id="36" dur="500"/>
                                        <p:tgtEl>
                                          <p:spTgt spid="1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par>
                                <p:cTn id="42" presetID="10" presetClass="entr" presetSubtype="0" fill="hold"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500"/>
                                        <p:tgtEl>
                                          <p:spTgt spid="10"/>
                                        </p:tgtEl>
                                      </p:cBhvr>
                                    </p:animEffect>
                                  </p:childTnLst>
                                </p:cTn>
                              </p:par>
                            </p:childTnLst>
                          </p:cTn>
                        </p:par>
                        <p:par>
                          <p:cTn id="50" fill="hold">
                            <p:stCondLst>
                              <p:cond delay="500"/>
                            </p:stCondLst>
                            <p:childTnLst>
                              <p:par>
                                <p:cTn id="51" presetID="53" presetClass="entr" presetSubtype="16" fill="hold" grpId="0" nodeType="afterEffect">
                                  <p:stCondLst>
                                    <p:cond delay="0"/>
                                  </p:stCondLst>
                                  <p:childTnLst>
                                    <p:set>
                                      <p:cBhvr>
                                        <p:cTn id="52" dur="1" fill="hold">
                                          <p:stCondLst>
                                            <p:cond delay="0"/>
                                          </p:stCondLst>
                                        </p:cTn>
                                        <p:tgtEl>
                                          <p:spTgt spid="97"/>
                                        </p:tgtEl>
                                        <p:attrNameLst>
                                          <p:attrName>style.visibility</p:attrName>
                                        </p:attrNameLst>
                                      </p:cBhvr>
                                      <p:to>
                                        <p:strVal val="visible"/>
                                      </p:to>
                                    </p:set>
                                    <p:anim calcmode="lin" valueType="num">
                                      <p:cBhvr>
                                        <p:cTn id="53" dur="500" fill="hold"/>
                                        <p:tgtEl>
                                          <p:spTgt spid="97"/>
                                        </p:tgtEl>
                                        <p:attrNameLst>
                                          <p:attrName>ppt_w</p:attrName>
                                        </p:attrNameLst>
                                      </p:cBhvr>
                                      <p:tavLst>
                                        <p:tav tm="0">
                                          <p:val>
                                            <p:fltVal val="0"/>
                                          </p:val>
                                        </p:tav>
                                        <p:tav tm="100000">
                                          <p:val>
                                            <p:strVal val="#ppt_w"/>
                                          </p:val>
                                        </p:tav>
                                      </p:tavLst>
                                    </p:anim>
                                    <p:anim calcmode="lin" valueType="num">
                                      <p:cBhvr>
                                        <p:cTn id="54" dur="500" fill="hold"/>
                                        <p:tgtEl>
                                          <p:spTgt spid="97"/>
                                        </p:tgtEl>
                                        <p:attrNameLst>
                                          <p:attrName>ppt_h</p:attrName>
                                        </p:attrNameLst>
                                      </p:cBhvr>
                                      <p:tavLst>
                                        <p:tav tm="0">
                                          <p:val>
                                            <p:fltVal val="0"/>
                                          </p:val>
                                        </p:tav>
                                        <p:tav tm="100000">
                                          <p:val>
                                            <p:strVal val="#ppt_h"/>
                                          </p:val>
                                        </p:tav>
                                      </p:tavLst>
                                    </p:anim>
                                    <p:animEffect transition="in" filter="fade">
                                      <p:cBhvr>
                                        <p:cTn id="55"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animBg="1"/>
      <p:bldP spid="71" grpId="0" animBg="1"/>
      <p:bldP spid="97"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ectangle 119">
            <a:extLst>
              <a:ext uri="{FF2B5EF4-FFF2-40B4-BE49-F238E27FC236}">
                <a16:creationId xmlns:a16="http://schemas.microsoft.com/office/drawing/2014/main" id="{5E1E9148-87EC-4599-8A5F-B7811595E7E5}"/>
              </a:ext>
            </a:extLst>
          </p:cNvPr>
          <p:cNvSpPr/>
          <p:nvPr/>
        </p:nvSpPr>
        <p:spPr bwMode="gray">
          <a:xfrm>
            <a:off x="1514475" y="2524124"/>
            <a:ext cx="2390775" cy="3743325"/>
          </a:xfrm>
          <a:prstGeom prst="rect">
            <a:avLst/>
          </a:prstGeom>
          <a:solidFill>
            <a:schemeClr val="bg2"/>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1" name="Rectangle 120">
            <a:extLst>
              <a:ext uri="{FF2B5EF4-FFF2-40B4-BE49-F238E27FC236}">
                <a16:creationId xmlns:a16="http://schemas.microsoft.com/office/drawing/2014/main" id="{F5F0D778-A4BA-43A4-A2FD-DE7434600A3A}"/>
              </a:ext>
            </a:extLst>
          </p:cNvPr>
          <p:cNvSpPr/>
          <p:nvPr/>
        </p:nvSpPr>
        <p:spPr bwMode="gray">
          <a:xfrm>
            <a:off x="4057650" y="2524124"/>
            <a:ext cx="2390775" cy="3743325"/>
          </a:xfrm>
          <a:prstGeom prst="rect">
            <a:avLst/>
          </a:prstGeom>
          <a:solidFill>
            <a:schemeClr val="bg2"/>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2" name="Rectangle 121">
            <a:extLst>
              <a:ext uri="{FF2B5EF4-FFF2-40B4-BE49-F238E27FC236}">
                <a16:creationId xmlns:a16="http://schemas.microsoft.com/office/drawing/2014/main" id="{90A43A13-ACFA-4120-9BF0-0B7F6C649887}"/>
              </a:ext>
            </a:extLst>
          </p:cNvPr>
          <p:cNvSpPr/>
          <p:nvPr/>
        </p:nvSpPr>
        <p:spPr bwMode="gray">
          <a:xfrm>
            <a:off x="6600825" y="2524124"/>
            <a:ext cx="2390775" cy="3743325"/>
          </a:xfrm>
          <a:prstGeom prst="rect">
            <a:avLst/>
          </a:prstGeom>
          <a:solidFill>
            <a:schemeClr val="bg2"/>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a:extLst>
              <a:ext uri="{FF2B5EF4-FFF2-40B4-BE49-F238E27FC236}">
                <a16:creationId xmlns:a16="http://schemas.microsoft.com/office/drawing/2014/main" id="{D5F09235-BB82-4CBF-ADCC-77D4ADDD3CEE}"/>
              </a:ext>
            </a:extLst>
          </p:cNvPr>
          <p:cNvSpPr>
            <a:spLocks noGrp="1"/>
          </p:cNvSpPr>
          <p:nvPr>
            <p:ph type="title"/>
          </p:nvPr>
        </p:nvSpPr>
        <p:spPr/>
        <p:txBody>
          <a:bodyPr/>
          <a:lstStyle/>
          <a:p>
            <a:r>
              <a:rPr lang="de-DE" dirty="0" err="1"/>
              <a:t>Recovering</a:t>
            </a:r>
            <a:r>
              <a:rPr lang="de-DE" dirty="0"/>
              <a:t> a </a:t>
            </a:r>
            <a:r>
              <a:rPr lang="de-DE" dirty="0" err="1"/>
              <a:t>cluster</a:t>
            </a:r>
            <a:endParaRPr lang="en-US" dirty="0"/>
          </a:p>
        </p:txBody>
      </p:sp>
      <p:sp>
        <p:nvSpPr>
          <p:cNvPr id="6" name="TextBox 5">
            <a:extLst>
              <a:ext uri="{FF2B5EF4-FFF2-40B4-BE49-F238E27FC236}">
                <a16:creationId xmlns:a16="http://schemas.microsoft.com/office/drawing/2014/main" id="{752DCF75-CCCB-4E1E-BB88-4E3626126ADA}"/>
              </a:ext>
            </a:extLst>
          </p:cNvPr>
          <p:cNvSpPr txBox="1"/>
          <p:nvPr/>
        </p:nvSpPr>
        <p:spPr>
          <a:xfrm>
            <a:off x="1514475" y="6348623"/>
            <a:ext cx="880370"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Master 1</a:t>
            </a:r>
            <a:endParaRPr lang="en-US" sz="1400" kern="0" dirty="0">
              <a:ea typeface="Arial Unicode MS" pitchFamily="34" charset="-128"/>
              <a:cs typeface="Arial Unicode MS" pitchFamily="34" charset="-128"/>
            </a:endParaRPr>
          </a:p>
        </p:txBody>
      </p:sp>
      <p:sp>
        <p:nvSpPr>
          <p:cNvPr id="7" name="TextBox 6">
            <a:extLst>
              <a:ext uri="{FF2B5EF4-FFF2-40B4-BE49-F238E27FC236}">
                <a16:creationId xmlns:a16="http://schemas.microsoft.com/office/drawing/2014/main" id="{0BE3DB2B-BBA2-42FB-B5BB-374DBE9D06E1}"/>
              </a:ext>
            </a:extLst>
          </p:cNvPr>
          <p:cNvSpPr txBox="1"/>
          <p:nvPr/>
        </p:nvSpPr>
        <p:spPr>
          <a:xfrm>
            <a:off x="4019100" y="6348622"/>
            <a:ext cx="880370"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Master 2</a:t>
            </a:r>
            <a:endParaRPr lang="en-US" sz="1400" kern="0" dirty="0">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7BEDA4A1-E36E-4346-A9F6-57420AB2052C}"/>
              </a:ext>
            </a:extLst>
          </p:cNvPr>
          <p:cNvSpPr txBox="1"/>
          <p:nvPr/>
        </p:nvSpPr>
        <p:spPr>
          <a:xfrm>
            <a:off x="6600825" y="6363121"/>
            <a:ext cx="880370"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Master 3</a:t>
            </a:r>
            <a:endParaRPr lang="en-US" sz="1400" kern="0" dirty="0">
              <a:ea typeface="Arial Unicode MS" pitchFamily="34" charset="-128"/>
              <a:cs typeface="Arial Unicode MS" pitchFamily="34" charset="-128"/>
            </a:endParaRPr>
          </a:p>
        </p:txBody>
      </p:sp>
      <p:grpSp>
        <p:nvGrpSpPr>
          <p:cNvPr id="23" name="Group 22">
            <a:extLst>
              <a:ext uri="{FF2B5EF4-FFF2-40B4-BE49-F238E27FC236}">
                <a16:creationId xmlns:a16="http://schemas.microsoft.com/office/drawing/2014/main" id="{4E404CDB-C0D0-42F6-BDE2-87D5015DF66E}"/>
              </a:ext>
            </a:extLst>
          </p:cNvPr>
          <p:cNvGrpSpPr/>
          <p:nvPr/>
        </p:nvGrpSpPr>
        <p:grpSpPr>
          <a:xfrm>
            <a:off x="1782364" y="1466850"/>
            <a:ext cx="1854996" cy="1057274"/>
            <a:chOff x="1214963" y="1466850"/>
            <a:chExt cx="1854996" cy="1057274"/>
          </a:xfrm>
        </p:grpSpPr>
        <p:sp>
          <p:nvSpPr>
            <p:cNvPr id="21" name="Callout: Down Arrow 20">
              <a:extLst>
                <a:ext uri="{FF2B5EF4-FFF2-40B4-BE49-F238E27FC236}">
                  <a16:creationId xmlns:a16="http://schemas.microsoft.com/office/drawing/2014/main" id="{A3A14DDF-461B-4BF1-943C-9BAC85F7CF6D}"/>
                </a:ext>
              </a:extLst>
            </p:cNvPr>
            <p:cNvSpPr/>
            <p:nvPr/>
          </p:nvSpPr>
          <p:spPr bwMode="gray">
            <a:xfrm>
              <a:off x="1224673" y="1466850"/>
              <a:ext cx="1835577" cy="1057274"/>
            </a:xfrm>
            <a:prstGeom prst="downArrowCallout">
              <a:avLst>
                <a:gd name="adj1" fmla="val 6982"/>
                <a:gd name="adj2" fmla="val 25000"/>
                <a:gd name="adj3" fmla="val 25000"/>
                <a:gd name="adj4" fmla="val 38851"/>
              </a:avLst>
            </a:prstGeom>
            <a:solidFill>
              <a:schemeClr val="accent1">
                <a:lumMod val="20000"/>
                <a:lumOff val="80000"/>
              </a:schemeClr>
            </a:solidFill>
            <a:ln w="9525"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TextBox 21">
              <a:extLst>
                <a:ext uri="{FF2B5EF4-FFF2-40B4-BE49-F238E27FC236}">
                  <a16:creationId xmlns:a16="http://schemas.microsoft.com/office/drawing/2014/main" id="{1E32EFB8-B132-49E6-8514-C41A7A84F1C9}"/>
                </a:ext>
              </a:extLst>
            </p:cNvPr>
            <p:cNvSpPr txBox="1"/>
            <p:nvPr/>
          </p:nvSpPr>
          <p:spPr>
            <a:xfrm>
              <a:off x="1214963" y="1501001"/>
              <a:ext cx="1854996"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etcd1.etcd.&lt;</a:t>
              </a:r>
              <a:r>
                <a:rPr lang="de-DE" sz="1400" kern="0" dirty="0" err="1">
                  <a:ea typeface="Arial Unicode MS" pitchFamily="34" charset="-128"/>
                  <a:cs typeface="Arial Unicode MS" pitchFamily="34" charset="-128"/>
                </a:rPr>
                <a:t>domain</a:t>
              </a:r>
              <a:r>
                <a:rPr lang="de-DE" sz="1400" kern="0" dirty="0">
                  <a:ea typeface="Arial Unicode MS" pitchFamily="34" charset="-128"/>
                  <a:cs typeface="Arial Unicode MS" pitchFamily="34" charset="-128"/>
                </a:rPr>
                <a:t>&gt;</a:t>
              </a:r>
              <a:endParaRPr lang="en-US" sz="1400" kern="0" dirty="0">
                <a:ea typeface="Arial Unicode MS" pitchFamily="34" charset="-128"/>
                <a:cs typeface="Arial Unicode MS" pitchFamily="34" charset="-128"/>
              </a:endParaRPr>
            </a:p>
          </p:txBody>
        </p:sp>
      </p:grpSp>
      <p:sp>
        <p:nvSpPr>
          <p:cNvPr id="24" name="TextBox 23">
            <a:extLst>
              <a:ext uri="{FF2B5EF4-FFF2-40B4-BE49-F238E27FC236}">
                <a16:creationId xmlns:a16="http://schemas.microsoft.com/office/drawing/2014/main" id="{62E944AB-A662-4A6E-8BEE-98163A0F00A1}"/>
              </a:ext>
            </a:extLst>
          </p:cNvPr>
          <p:cNvSpPr txBox="1"/>
          <p:nvPr/>
        </p:nvSpPr>
        <p:spPr>
          <a:xfrm>
            <a:off x="61610" y="1305431"/>
            <a:ext cx="1457450" cy="738664"/>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External</a:t>
            </a:r>
            <a:r>
              <a:rPr lang="de-DE" sz="1400" kern="0" dirty="0">
                <a:ea typeface="Arial Unicode MS" pitchFamily="34" charset="-128"/>
                <a:cs typeface="Arial Unicode MS" pitchFamily="34" charset="-128"/>
              </a:rPr>
              <a:t> DNS</a:t>
            </a:r>
          </a:p>
          <a:p>
            <a:pPr algn="ctr" fontAlgn="base">
              <a:spcAft>
                <a:spcPct val="0"/>
              </a:spcAft>
              <a:buClr>
                <a:srgbClr val="F0AB00"/>
              </a:buClr>
              <a:buSzPct val="80000"/>
            </a:pPr>
            <a:r>
              <a:rPr lang="de-DE" sz="1400" kern="0" dirty="0" err="1">
                <a:ea typeface="Arial Unicode MS" pitchFamily="34" charset="-128"/>
                <a:cs typeface="Arial Unicode MS" pitchFamily="34" charset="-128"/>
              </a:rPr>
              <a:t>Entries</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for</a:t>
            </a:r>
            <a:endParaRPr lang="de-DE" sz="1400" kern="0" dirty="0">
              <a:ea typeface="Arial Unicode MS" pitchFamily="34" charset="-128"/>
              <a:cs typeface="Arial Unicode MS" pitchFamily="34" charset="-128"/>
            </a:endParaRPr>
          </a:p>
          <a:p>
            <a:pPr algn="ctr" fontAlgn="base">
              <a:spcAft>
                <a:spcPct val="0"/>
              </a:spcAft>
              <a:buClr>
                <a:srgbClr val="F0AB00"/>
              </a:buClr>
              <a:buSzPct val="80000"/>
            </a:pPr>
            <a:r>
              <a:rPr lang="de-DE" sz="1400" kern="0" dirty="0">
                <a:ea typeface="Arial Unicode MS" pitchFamily="34" charset="-128"/>
                <a:cs typeface="Arial Unicode MS" pitchFamily="34" charset="-128"/>
              </a:rPr>
              <a:t>Member </a:t>
            </a:r>
            <a:r>
              <a:rPr lang="de-DE" sz="1400" kern="0" dirty="0" err="1">
                <a:ea typeface="Arial Unicode MS" pitchFamily="34" charset="-128"/>
                <a:cs typeface="Arial Unicode MS" pitchFamily="34" charset="-128"/>
              </a:rPr>
              <a:t>Names</a:t>
            </a:r>
            <a:endParaRPr lang="en-US" sz="1400" kern="0" dirty="0">
              <a:ea typeface="Arial Unicode MS" pitchFamily="34" charset="-128"/>
              <a:cs typeface="Arial Unicode MS" pitchFamily="34" charset="-128"/>
            </a:endParaRPr>
          </a:p>
        </p:txBody>
      </p:sp>
      <p:sp>
        <p:nvSpPr>
          <p:cNvPr id="28" name="Rectangle 27">
            <a:extLst>
              <a:ext uri="{FF2B5EF4-FFF2-40B4-BE49-F238E27FC236}">
                <a16:creationId xmlns:a16="http://schemas.microsoft.com/office/drawing/2014/main" id="{5D3692B6-6B8A-40D8-90E2-8399E6444B00}"/>
              </a:ext>
            </a:extLst>
          </p:cNvPr>
          <p:cNvSpPr/>
          <p:nvPr/>
        </p:nvSpPr>
        <p:spPr bwMode="gray">
          <a:xfrm>
            <a:off x="1685926" y="2831547"/>
            <a:ext cx="2099244" cy="2256297"/>
          </a:xfrm>
          <a:prstGeom prst="rect">
            <a:avLst/>
          </a:prstGeom>
          <a:solidFill>
            <a:srgbClr val="E6E6E6"/>
          </a:solidFill>
          <a:ln w="9525" algn="ctr">
            <a:solidFill>
              <a:srgbClr val="65BDFF"/>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1" name="Rectangle 100">
            <a:extLst>
              <a:ext uri="{FF2B5EF4-FFF2-40B4-BE49-F238E27FC236}">
                <a16:creationId xmlns:a16="http://schemas.microsoft.com/office/drawing/2014/main" id="{21CFFE82-1BEB-47B5-B226-4ADC8A164E14}"/>
              </a:ext>
            </a:extLst>
          </p:cNvPr>
          <p:cNvSpPr/>
          <p:nvPr/>
        </p:nvSpPr>
        <p:spPr bwMode="gray">
          <a:xfrm>
            <a:off x="2198988" y="3506080"/>
            <a:ext cx="868987" cy="812897"/>
          </a:xfrm>
          <a:prstGeom prst="rect">
            <a:avLst/>
          </a:prstGeom>
          <a:solidFill>
            <a:srgbClr val="65BDFF">
              <a:alpha val="52000"/>
            </a:srgbClr>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9" name="Group 18">
            <a:extLst>
              <a:ext uri="{FF2B5EF4-FFF2-40B4-BE49-F238E27FC236}">
                <a16:creationId xmlns:a16="http://schemas.microsoft.com/office/drawing/2014/main" id="{E4605F3D-3BE3-49DC-A0C6-4FD6604100E8}"/>
              </a:ext>
            </a:extLst>
          </p:cNvPr>
          <p:cNvGrpSpPr/>
          <p:nvPr/>
        </p:nvGrpSpPr>
        <p:grpSpPr>
          <a:xfrm>
            <a:off x="2602187" y="3466822"/>
            <a:ext cx="628294" cy="598540"/>
            <a:chOff x="2602187" y="3466822"/>
            <a:chExt cx="628294" cy="598540"/>
          </a:xfrm>
        </p:grpSpPr>
        <p:sp>
          <p:nvSpPr>
            <p:cNvPr id="11" name="Oval 10">
              <a:extLst>
                <a:ext uri="{FF2B5EF4-FFF2-40B4-BE49-F238E27FC236}">
                  <a16:creationId xmlns:a16="http://schemas.microsoft.com/office/drawing/2014/main" id="{8AA913F5-3349-41DF-96D6-FE522A3D550B}"/>
                </a:ext>
              </a:extLst>
            </p:cNvPr>
            <p:cNvSpPr/>
            <p:nvPr/>
          </p:nvSpPr>
          <p:spPr bwMode="gray">
            <a:xfrm>
              <a:off x="2602187" y="3466822"/>
              <a:ext cx="628294" cy="598540"/>
            </a:xfrm>
            <a:prstGeom prst="ellipse">
              <a:avLst/>
            </a:prstGeom>
            <a:solidFill>
              <a:schemeClr val="bg2"/>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2D024120-412C-4586-8194-E5931CFF57FA}"/>
                </a:ext>
              </a:extLst>
            </p:cNvPr>
            <p:cNvSpPr txBox="1"/>
            <p:nvPr/>
          </p:nvSpPr>
          <p:spPr>
            <a:xfrm>
              <a:off x="2864731" y="3551063"/>
              <a:ext cx="348172" cy="246221"/>
            </a:xfrm>
            <a:prstGeom prst="rect">
              <a:avLst/>
            </a:prstGeom>
            <a:noFill/>
          </p:spPr>
          <p:txBody>
            <a:bodyPr wrap="none" rtlCol="0">
              <a:spAutoFit/>
            </a:bodyPr>
            <a:lstStyle/>
            <a:p>
              <a:pPr algn="ctr" fontAlgn="base">
                <a:spcAft>
                  <a:spcPct val="0"/>
                </a:spcAft>
                <a:buClr>
                  <a:srgbClr val="F0AB00"/>
                </a:buClr>
                <a:buSzPct val="80000"/>
              </a:pPr>
              <a:r>
                <a:rPr lang="de-DE" sz="1000" kern="0" dirty="0" err="1">
                  <a:ea typeface="Arial Unicode MS" pitchFamily="34" charset="-128"/>
                  <a:cs typeface="Arial Unicode MS" pitchFamily="34" charset="-128"/>
                </a:rPr>
                <a:t>init</a:t>
              </a:r>
              <a:endParaRPr lang="en-US" sz="1000" kern="0" dirty="0">
                <a:ea typeface="Arial Unicode MS" pitchFamily="34" charset="-128"/>
                <a:cs typeface="Arial Unicode MS" pitchFamily="34" charset="-128"/>
              </a:endParaRPr>
            </a:p>
          </p:txBody>
        </p:sp>
      </p:grpSp>
      <p:grpSp>
        <p:nvGrpSpPr>
          <p:cNvPr id="31" name="Group 30">
            <a:extLst>
              <a:ext uri="{FF2B5EF4-FFF2-40B4-BE49-F238E27FC236}">
                <a16:creationId xmlns:a16="http://schemas.microsoft.com/office/drawing/2014/main" id="{A65ECF1F-C2F9-4492-92A3-24892B636F06}"/>
              </a:ext>
            </a:extLst>
          </p:cNvPr>
          <p:cNvGrpSpPr/>
          <p:nvPr/>
        </p:nvGrpSpPr>
        <p:grpSpPr>
          <a:xfrm>
            <a:off x="2324442" y="3603722"/>
            <a:ext cx="638175" cy="638175"/>
            <a:chOff x="5495925" y="1501001"/>
            <a:chExt cx="638175" cy="638175"/>
          </a:xfrm>
        </p:grpSpPr>
        <p:sp>
          <p:nvSpPr>
            <p:cNvPr id="29" name="Oval 28">
              <a:extLst>
                <a:ext uri="{FF2B5EF4-FFF2-40B4-BE49-F238E27FC236}">
                  <a16:creationId xmlns:a16="http://schemas.microsoft.com/office/drawing/2014/main" id="{47509F50-C855-46F0-AD30-B36DD80920C3}"/>
                </a:ext>
              </a:extLst>
            </p:cNvPr>
            <p:cNvSpPr/>
            <p:nvPr/>
          </p:nvSpPr>
          <p:spPr bwMode="gray">
            <a:xfrm>
              <a:off x="5495925" y="1501001"/>
              <a:ext cx="638175" cy="638175"/>
            </a:xfrm>
            <a:prstGeom prst="ellipse">
              <a:avLst/>
            </a:prstGeom>
            <a:solidFill>
              <a:srgbClr val="65BDFF"/>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0" name="TextBox 29">
              <a:extLst>
                <a:ext uri="{FF2B5EF4-FFF2-40B4-BE49-F238E27FC236}">
                  <a16:creationId xmlns:a16="http://schemas.microsoft.com/office/drawing/2014/main" id="{3EC9F82C-6899-47D0-B520-D89FBF9B49CB}"/>
                </a:ext>
              </a:extLst>
            </p:cNvPr>
            <p:cNvSpPr txBox="1"/>
            <p:nvPr/>
          </p:nvSpPr>
          <p:spPr>
            <a:xfrm>
              <a:off x="5503869" y="1637625"/>
              <a:ext cx="622286"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etcd1</a:t>
              </a:r>
              <a:endParaRPr lang="en-US" sz="1400" kern="0" dirty="0">
                <a:ea typeface="Arial Unicode MS" pitchFamily="34" charset="-128"/>
                <a:cs typeface="Arial Unicode MS" pitchFamily="34" charset="-128"/>
              </a:endParaRPr>
            </a:p>
          </p:txBody>
        </p:sp>
      </p:grpSp>
      <p:grpSp>
        <p:nvGrpSpPr>
          <p:cNvPr id="32" name="Group 31">
            <a:extLst>
              <a:ext uri="{FF2B5EF4-FFF2-40B4-BE49-F238E27FC236}">
                <a16:creationId xmlns:a16="http://schemas.microsoft.com/office/drawing/2014/main" id="{9314292A-1A1B-4B17-99E4-1ACB279EBDD4}"/>
              </a:ext>
            </a:extLst>
          </p:cNvPr>
          <p:cNvGrpSpPr/>
          <p:nvPr/>
        </p:nvGrpSpPr>
        <p:grpSpPr>
          <a:xfrm>
            <a:off x="4325539" y="1466850"/>
            <a:ext cx="1854995" cy="1057274"/>
            <a:chOff x="1214963" y="1466850"/>
            <a:chExt cx="1854995" cy="1057274"/>
          </a:xfrm>
        </p:grpSpPr>
        <p:sp>
          <p:nvSpPr>
            <p:cNvPr id="33" name="Callout: Down Arrow 32">
              <a:extLst>
                <a:ext uri="{FF2B5EF4-FFF2-40B4-BE49-F238E27FC236}">
                  <a16:creationId xmlns:a16="http://schemas.microsoft.com/office/drawing/2014/main" id="{3664B8E2-8532-4F51-A049-BC7952D27F87}"/>
                </a:ext>
              </a:extLst>
            </p:cNvPr>
            <p:cNvSpPr/>
            <p:nvPr/>
          </p:nvSpPr>
          <p:spPr bwMode="gray">
            <a:xfrm>
              <a:off x="1224673" y="1466850"/>
              <a:ext cx="1835577" cy="1057274"/>
            </a:xfrm>
            <a:prstGeom prst="downArrowCallout">
              <a:avLst>
                <a:gd name="adj1" fmla="val 6982"/>
                <a:gd name="adj2" fmla="val 25000"/>
                <a:gd name="adj3" fmla="val 25000"/>
                <a:gd name="adj4" fmla="val 38851"/>
              </a:avLst>
            </a:prstGeom>
            <a:solidFill>
              <a:schemeClr val="accent1">
                <a:lumMod val="20000"/>
                <a:lumOff val="80000"/>
              </a:schemeClr>
            </a:solidFill>
            <a:ln w="9525"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4" name="TextBox 33">
              <a:extLst>
                <a:ext uri="{FF2B5EF4-FFF2-40B4-BE49-F238E27FC236}">
                  <a16:creationId xmlns:a16="http://schemas.microsoft.com/office/drawing/2014/main" id="{E0B98F00-C71C-4B03-8D6C-ECB9606ACA09}"/>
                </a:ext>
              </a:extLst>
            </p:cNvPr>
            <p:cNvSpPr txBox="1"/>
            <p:nvPr/>
          </p:nvSpPr>
          <p:spPr>
            <a:xfrm>
              <a:off x="1214963" y="1501001"/>
              <a:ext cx="1854995"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etcd2.etcd.&lt;</a:t>
              </a:r>
              <a:r>
                <a:rPr lang="de-DE" sz="1400" kern="0" dirty="0" err="1">
                  <a:ea typeface="Arial Unicode MS" pitchFamily="34" charset="-128"/>
                  <a:cs typeface="Arial Unicode MS" pitchFamily="34" charset="-128"/>
                </a:rPr>
                <a:t>domain</a:t>
              </a:r>
              <a:r>
                <a:rPr lang="de-DE" sz="1400" kern="0" dirty="0">
                  <a:ea typeface="Arial Unicode MS" pitchFamily="34" charset="-128"/>
                  <a:cs typeface="Arial Unicode MS" pitchFamily="34" charset="-128"/>
                </a:rPr>
                <a:t>&gt;</a:t>
              </a:r>
              <a:endParaRPr lang="en-US" sz="1400" kern="0" dirty="0">
                <a:ea typeface="Arial Unicode MS" pitchFamily="34" charset="-128"/>
                <a:cs typeface="Arial Unicode MS" pitchFamily="34" charset="-128"/>
              </a:endParaRPr>
            </a:p>
          </p:txBody>
        </p:sp>
      </p:grpSp>
      <p:grpSp>
        <p:nvGrpSpPr>
          <p:cNvPr id="35" name="Group 34">
            <a:extLst>
              <a:ext uri="{FF2B5EF4-FFF2-40B4-BE49-F238E27FC236}">
                <a16:creationId xmlns:a16="http://schemas.microsoft.com/office/drawing/2014/main" id="{623BA188-9B72-4C9F-87E9-BDBFC960865A}"/>
              </a:ext>
            </a:extLst>
          </p:cNvPr>
          <p:cNvGrpSpPr/>
          <p:nvPr/>
        </p:nvGrpSpPr>
        <p:grpSpPr>
          <a:xfrm>
            <a:off x="6868714" y="1466850"/>
            <a:ext cx="1854995" cy="1057274"/>
            <a:chOff x="1214963" y="1466850"/>
            <a:chExt cx="1854995" cy="1057274"/>
          </a:xfrm>
        </p:grpSpPr>
        <p:sp>
          <p:nvSpPr>
            <p:cNvPr id="36" name="Callout: Down Arrow 35">
              <a:extLst>
                <a:ext uri="{FF2B5EF4-FFF2-40B4-BE49-F238E27FC236}">
                  <a16:creationId xmlns:a16="http://schemas.microsoft.com/office/drawing/2014/main" id="{177C79DF-2BB3-4CCE-8A22-8DDE57A2905F}"/>
                </a:ext>
              </a:extLst>
            </p:cNvPr>
            <p:cNvSpPr/>
            <p:nvPr/>
          </p:nvSpPr>
          <p:spPr bwMode="gray">
            <a:xfrm>
              <a:off x="1224673" y="1466850"/>
              <a:ext cx="1835577" cy="1057274"/>
            </a:xfrm>
            <a:prstGeom prst="downArrowCallout">
              <a:avLst>
                <a:gd name="adj1" fmla="val 6982"/>
                <a:gd name="adj2" fmla="val 25000"/>
                <a:gd name="adj3" fmla="val 25000"/>
                <a:gd name="adj4" fmla="val 38851"/>
              </a:avLst>
            </a:prstGeom>
            <a:solidFill>
              <a:schemeClr val="accent1">
                <a:lumMod val="20000"/>
                <a:lumOff val="80000"/>
              </a:schemeClr>
            </a:solidFill>
            <a:ln w="9525"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4692A018-8589-42C1-9F6C-D851B13D1265}"/>
                </a:ext>
              </a:extLst>
            </p:cNvPr>
            <p:cNvSpPr txBox="1"/>
            <p:nvPr/>
          </p:nvSpPr>
          <p:spPr>
            <a:xfrm>
              <a:off x="1214963" y="1501001"/>
              <a:ext cx="1854995"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etcd3.etcd.&lt;</a:t>
              </a:r>
              <a:r>
                <a:rPr lang="de-DE" sz="1400" kern="0" dirty="0" err="1">
                  <a:ea typeface="Arial Unicode MS" pitchFamily="34" charset="-128"/>
                  <a:cs typeface="Arial Unicode MS" pitchFamily="34" charset="-128"/>
                </a:rPr>
                <a:t>domain</a:t>
              </a:r>
              <a:r>
                <a:rPr lang="de-DE" sz="1400" kern="0" dirty="0">
                  <a:ea typeface="Arial Unicode MS" pitchFamily="34" charset="-128"/>
                  <a:cs typeface="Arial Unicode MS" pitchFamily="34" charset="-128"/>
                </a:rPr>
                <a:t>&gt;</a:t>
              </a:r>
              <a:endParaRPr lang="en-US" sz="1400" kern="0" dirty="0">
                <a:ea typeface="Arial Unicode MS" pitchFamily="34" charset="-128"/>
                <a:cs typeface="Arial Unicode MS" pitchFamily="34" charset="-128"/>
              </a:endParaRPr>
            </a:p>
          </p:txBody>
        </p:sp>
      </p:grpSp>
      <p:sp>
        <p:nvSpPr>
          <p:cNvPr id="38" name="Rectangle 37">
            <a:extLst>
              <a:ext uri="{FF2B5EF4-FFF2-40B4-BE49-F238E27FC236}">
                <a16:creationId xmlns:a16="http://schemas.microsoft.com/office/drawing/2014/main" id="{0ED30E0C-5820-418D-90DE-BC2AF3E4C9F8}"/>
              </a:ext>
            </a:extLst>
          </p:cNvPr>
          <p:cNvSpPr/>
          <p:nvPr/>
        </p:nvSpPr>
        <p:spPr bwMode="gray">
          <a:xfrm>
            <a:off x="4229101" y="2831547"/>
            <a:ext cx="2099244" cy="2256297"/>
          </a:xfrm>
          <a:prstGeom prst="rect">
            <a:avLst/>
          </a:prstGeom>
          <a:solidFill>
            <a:srgbClr val="E6E6E6"/>
          </a:solidFill>
          <a:ln w="9525" algn="ctr">
            <a:solidFill>
              <a:srgbClr val="65BDFF"/>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39" name="Group 38">
            <a:extLst>
              <a:ext uri="{FF2B5EF4-FFF2-40B4-BE49-F238E27FC236}">
                <a16:creationId xmlns:a16="http://schemas.microsoft.com/office/drawing/2014/main" id="{442644AD-F598-413D-8BA6-DAF4CEBA3A72}"/>
              </a:ext>
            </a:extLst>
          </p:cNvPr>
          <p:cNvGrpSpPr/>
          <p:nvPr/>
        </p:nvGrpSpPr>
        <p:grpSpPr>
          <a:xfrm>
            <a:off x="4863001" y="3598205"/>
            <a:ext cx="638175" cy="638175"/>
            <a:chOff x="5495925" y="1501001"/>
            <a:chExt cx="638175" cy="638175"/>
          </a:xfrm>
        </p:grpSpPr>
        <p:sp>
          <p:nvSpPr>
            <p:cNvPr id="40" name="Oval 39">
              <a:extLst>
                <a:ext uri="{FF2B5EF4-FFF2-40B4-BE49-F238E27FC236}">
                  <a16:creationId xmlns:a16="http://schemas.microsoft.com/office/drawing/2014/main" id="{35EDF1AF-065F-463F-83A0-A2D92FCE211F}"/>
                </a:ext>
              </a:extLst>
            </p:cNvPr>
            <p:cNvSpPr/>
            <p:nvPr/>
          </p:nvSpPr>
          <p:spPr bwMode="gray">
            <a:xfrm>
              <a:off x="5495925" y="1501001"/>
              <a:ext cx="638175" cy="638175"/>
            </a:xfrm>
            <a:prstGeom prst="ellipse">
              <a:avLst/>
            </a:prstGeom>
            <a:solidFill>
              <a:srgbClr val="65BDFF"/>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1" name="TextBox 40">
              <a:extLst>
                <a:ext uri="{FF2B5EF4-FFF2-40B4-BE49-F238E27FC236}">
                  <a16:creationId xmlns:a16="http://schemas.microsoft.com/office/drawing/2014/main" id="{49122108-9516-4833-AEE9-071A5A20B830}"/>
                </a:ext>
              </a:extLst>
            </p:cNvPr>
            <p:cNvSpPr txBox="1"/>
            <p:nvPr/>
          </p:nvSpPr>
          <p:spPr>
            <a:xfrm>
              <a:off x="5503869" y="1637625"/>
              <a:ext cx="622286"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etcd2</a:t>
              </a:r>
              <a:endParaRPr lang="en-US" sz="1400" kern="0" dirty="0">
                <a:ea typeface="Arial Unicode MS" pitchFamily="34" charset="-128"/>
                <a:cs typeface="Arial Unicode MS" pitchFamily="34" charset="-128"/>
              </a:endParaRPr>
            </a:p>
          </p:txBody>
        </p:sp>
      </p:grpSp>
      <p:sp>
        <p:nvSpPr>
          <p:cNvPr id="42" name="Rectangle 41">
            <a:extLst>
              <a:ext uri="{FF2B5EF4-FFF2-40B4-BE49-F238E27FC236}">
                <a16:creationId xmlns:a16="http://schemas.microsoft.com/office/drawing/2014/main" id="{E44F0B46-283A-4E3C-8CE4-4C6742DB4CBC}"/>
              </a:ext>
            </a:extLst>
          </p:cNvPr>
          <p:cNvSpPr/>
          <p:nvPr/>
        </p:nvSpPr>
        <p:spPr bwMode="gray">
          <a:xfrm>
            <a:off x="6772276" y="2831547"/>
            <a:ext cx="2099244" cy="2256297"/>
          </a:xfrm>
          <a:prstGeom prst="rect">
            <a:avLst/>
          </a:prstGeom>
          <a:solidFill>
            <a:srgbClr val="E6E6E6"/>
          </a:solidFill>
          <a:ln w="9525" algn="ctr">
            <a:solidFill>
              <a:srgbClr val="65BDFF"/>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3" name="Group 42">
            <a:extLst>
              <a:ext uri="{FF2B5EF4-FFF2-40B4-BE49-F238E27FC236}">
                <a16:creationId xmlns:a16="http://schemas.microsoft.com/office/drawing/2014/main" id="{401C7B23-14F4-4CA6-AA7F-55DB9F9E0FA0}"/>
              </a:ext>
            </a:extLst>
          </p:cNvPr>
          <p:cNvGrpSpPr/>
          <p:nvPr/>
        </p:nvGrpSpPr>
        <p:grpSpPr>
          <a:xfrm>
            <a:off x="7401560" y="3592687"/>
            <a:ext cx="638175" cy="638175"/>
            <a:chOff x="5495925" y="1501001"/>
            <a:chExt cx="638175" cy="638175"/>
          </a:xfrm>
        </p:grpSpPr>
        <p:sp>
          <p:nvSpPr>
            <p:cNvPr id="44" name="Oval 43">
              <a:extLst>
                <a:ext uri="{FF2B5EF4-FFF2-40B4-BE49-F238E27FC236}">
                  <a16:creationId xmlns:a16="http://schemas.microsoft.com/office/drawing/2014/main" id="{CDBBF04F-B429-4D28-8CD1-7EBC0D0F563D}"/>
                </a:ext>
              </a:extLst>
            </p:cNvPr>
            <p:cNvSpPr/>
            <p:nvPr/>
          </p:nvSpPr>
          <p:spPr bwMode="gray">
            <a:xfrm>
              <a:off x="5495925" y="1501001"/>
              <a:ext cx="638175" cy="638175"/>
            </a:xfrm>
            <a:prstGeom prst="ellipse">
              <a:avLst/>
            </a:prstGeom>
            <a:solidFill>
              <a:srgbClr val="65BDFF"/>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5" name="TextBox 44">
              <a:extLst>
                <a:ext uri="{FF2B5EF4-FFF2-40B4-BE49-F238E27FC236}">
                  <a16:creationId xmlns:a16="http://schemas.microsoft.com/office/drawing/2014/main" id="{728A08FA-5C0E-43C0-A45E-A05A69F77EF4}"/>
                </a:ext>
              </a:extLst>
            </p:cNvPr>
            <p:cNvSpPr txBox="1"/>
            <p:nvPr/>
          </p:nvSpPr>
          <p:spPr>
            <a:xfrm>
              <a:off x="5503869" y="1637625"/>
              <a:ext cx="622286"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etcd3</a:t>
              </a:r>
              <a:endParaRPr lang="en-US" sz="1400" kern="0" dirty="0">
                <a:ea typeface="Arial Unicode MS" pitchFamily="34" charset="-128"/>
                <a:cs typeface="Arial Unicode MS" pitchFamily="34" charset="-128"/>
              </a:endParaRPr>
            </a:p>
          </p:txBody>
        </p:sp>
      </p:grpSp>
      <p:sp>
        <p:nvSpPr>
          <p:cNvPr id="63" name="TextBox 62">
            <a:extLst>
              <a:ext uri="{FF2B5EF4-FFF2-40B4-BE49-F238E27FC236}">
                <a16:creationId xmlns:a16="http://schemas.microsoft.com/office/drawing/2014/main" id="{7A2F8FE3-BF9D-4145-9F86-A1FD46366B35}"/>
              </a:ext>
            </a:extLst>
          </p:cNvPr>
          <p:cNvSpPr txBox="1"/>
          <p:nvPr/>
        </p:nvSpPr>
        <p:spPr>
          <a:xfrm>
            <a:off x="163696" y="2216347"/>
            <a:ext cx="1082349"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Volatile IPs</a:t>
            </a:r>
            <a:endParaRPr lang="en-US" sz="1400" kern="0" dirty="0">
              <a:ea typeface="Arial Unicode MS" pitchFamily="34" charset="-128"/>
              <a:cs typeface="Arial Unicode MS" pitchFamily="34" charset="-128"/>
            </a:endParaRPr>
          </a:p>
        </p:txBody>
      </p:sp>
      <p:sp>
        <p:nvSpPr>
          <p:cNvPr id="64" name="TextBox 63">
            <a:extLst>
              <a:ext uri="{FF2B5EF4-FFF2-40B4-BE49-F238E27FC236}">
                <a16:creationId xmlns:a16="http://schemas.microsoft.com/office/drawing/2014/main" id="{F3CFE1EA-051E-4451-BFA2-0A1D4D3F7504}"/>
              </a:ext>
            </a:extLst>
          </p:cNvPr>
          <p:cNvSpPr txBox="1"/>
          <p:nvPr/>
        </p:nvSpPr>
        <p:spPr>
          <a:xfrm>
            <a:off x="1514475" y="2190338"/>
            <a:ext cx="981359"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192.X.Y.Z</a:t>
            </a:r>
            <a:endParaRPr lang="en-US" sz="1400" kern="0" dirty="0">
              <a:ea typeface="Arial Unicode MS" pitchFamily="34" charset="-128"/>
              <a:cs typeface="Arial Unicode MS" pitchFamily="34" charset="-128"/>
            </a:endParaRPr>
          </a:p>
        </p:txBody>
      </p:sp>
      <p:sp>
        <p:nvSpPr>
          <p:cNvPr id="65" name="TextBox 64">
            <a:extLst>
              <a:ext uri="{FF2B5EF4-FFF2-40B4-BE49-F238E27FC236}">
                <a16:creationId xmlns:a16="http://schemas.microsoft.com/office/drawing/2014/main" id="{B377F3D4-EFAE-4B78-8E6A-C60DE4A240E4}"/>
              </a:ext>
            </a:extLst>
          </p:cNvPr>
          <p:cNvSpPr txBox="1"/>
          <p:nvPr/>
        </p:nvSpPr>
        <p:spPr>
          <a:xfrm>
            <a:off x="4019100" y="2190337"/>
            <a:ext cx="1051891"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192.U.V.W</a:t>
            </a:r>
            <a:endParaRPr lang="en-US" sz="1400" kern="0" dirty="0">
              <a:ea typeface="Arial Unicode MS" pitchFamily="34" charset="-128"/>
              <a:cs typeface="Arial Unicode MS" pitchFamily="34" charset="-128"/>
            </a:endParaRPr>
          </a:p>
        </p:txBody>
      </p:sp>
      <p:sp>
        <p:nvSpPr>
          <p:cNvPr id="66" name="TextBox 65">
            <a:extLst>
              <a:ext uri="{FF2B5EF4-FFF2-40B4-BE49-F238E27FC236}">
                <a16:creationId xmlns:a16="http://schemas.microsoft.com/office/drawing/2014/main" id="{2022A5D4-079A-4774-A02E-2EC17070D87B}"/>
              </a:ext>
            </a:extLst>
          </p:cNvPr>
          <p:cNvSpPr txBox="1"/>
          <p:nvPr/>
        </p:nvSpPr>
        <p:spPr>
          <a:xfrm>
            <a:off x="6631797" y="2216347"/>
            <a:ext cx="990977"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192.R.S.T</a:t>
            </a:r>
            <a:endParaRPr lang="en-US" sz="1400" kern="0" dirty="0">
              <a:ea typeface="Arial Unicode MS" pitchFamily="34" charset="-128"/>
              <a:cs typeface="Arial Unicode MS" pitchFamily="34" charset="-128"/>
            </a:endParaRPr>
          </a:p>
        </p:txBody>
      </p:sp>
      <p:grpSp>
        <p:nvGrpSpPr>
          <p:cNvPr id="12" name="Group 11">
            <a:extLst>
              <a:ext uri="{FF2B5EF4-FFF2-40B4-BE49-F238E27FC236}">
                <a16:creationId xmlns:a16="http://schemas.microsoft.com/office/drawing/2014/main" id="{CE40024F-5E1D-4AEA-96DC-9A945689B879}"/>
              </a:ext>
            </a:extLst>
          </p:cNvPr>
          <p:cNvGrpSpPr/>
          <p:nvPr/>
        </p:nvGrpSpPr>
        <p:grpSpPr>
          <a:xfrm>
            <a:off x="143173" y="4768508"/>
            <a:ext cx="1415496" cy="1847850"/>
            <a:chOff x="98979" y="4667250"/>
            <a:chExt cx="1415496" cy="1847850"/>
          </a:xfrm>
        </p:grpSpPr>
        <p:sp>
          <p:nvSpPr>
            <p:cNvPr id="9" name="Rectangle: Folded Corner 8">
              <a:extLst>
                <a:ext uri="{FF2B5EF4-FFF2-40B4-BE49-F238E27FC236}">
                  <a16:creationId xmlns:a16="http://schemas.microsoft.com/office/drawing/2014/main" id="{78A6CD17-006F-4EF4-A2C9-20353291F1E2}"/>
                </a:ext>
              </a:extLst>
            </p:cNvPr>
            <p:cNvSpPr/>
            <p:nvPr/>
          </p:nvSpPr>
          <p:spPr bwMode="gray">
            <a:xfrm>
              <a:off x="98979" y="4667250"/>
              <a:ext cx="1415496" cy="1847850"/>
            </a:xfrm>
            <a:prstGeom prst="foldedCorner">
              <a:avLst/>
            </a:prstGeom>
            <a:solidFill>
              <a:srgbClr val="E6E6E6"/>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7" name="TextBox 66">
              <a:extLst>
                <a:ext uri="{FF2B5EF4-FFF2-40B4-BE49-F238E27FC236}">
                  <a16:creationId xmlns:a16="http://schemas.microsoft.com/office/drawing/2014/main" id="{EC4A6478-2CC2-4A84-B619-BC9A4E213EEA}"/>
                </a:ext>
              </a:extLst>
            </p:cNvPr>
            <p:cNvSpPr txBox="1"/>
            <p:nvPr/>
          </p:nvSpPr>
          <p:spPr>
            <a:xfrm>
              <a:off x="161070" y="4750898"/>
              <a:ext cx="1276311" cy="1077218"/>
            </a:xfrm>
            <a:prstGeom prst="rect">
              <a:avLst/>
            </a:prstGeom>
            <a:noFill/>
          </p:spPr>
          <p:txBody>
            <a:bodyPr wrap="none" rtlCol="0">
              <a:spAutoFit/>
            </a:bodyPr>
            <a:lstStyle/>
            <a:p>
              <a:pPr fontAlgn="base">
                <a:spcAft>
                  <a:spcPct val="0"/>
                </a:spcAft>
                <a:buClr>
                  <a:srgbClr val="F0AB00"/>
                </a:buClr>
                <a:buSzPct val="80000"/>
              </a:pPr>
              <a:r>
                <a:rPr lang="de-DE" sz="800" kern="0" dirty="0" err="1">
                  <a:ea typeface="Arial Unicode MS" pitchFamily="34" charset="-128"/>
                  <a:cs typeface="Arial Unicode MS" pitchFamily="34" charset="-128"/>
                </a:rPr>
                <a:t>Init</a:t>
              </a:r>
              <a:r>
                <a:rPr lang="de-DE" sz="800" kern="0" dirty="0">
                  <a:ea typeface="Arial Unicode MS" pitchFamily="34" charset="-128"/>
                  <a:cs typeface="Arial Unicode MS" pitchFamily="34" charset="-128"/>
                </a:rPr>
                <a:t> </a:t>
              </a:r>
              <a:r>
                <a:rPr lang="de-DE" sz="800" kern="0" dirty="0" err="1">
                  <a:ea typeface="Arial Unicode MS" pitchFamily="34" charset="-128"/>
                  <a:cs typeface="Arial Unicode MS" pitchFamily="34" charset="-128"/>
                </a:rPr>
                <a:t>container</a:t>
              </a:r>
              <a:r>
                <a:rPr lang="en-US" sz="800" kern="0" dirty="0">
                  <a:ea typeface="Arial Unicode MS" pitchFamily="34" charset="-128"/>
                  <a:cs typeface="Arial Unicode MS" pitchFamily="34" charset="-128"/>
                </a:rPr>
                <a:t>:</a:t>
              </a:r>
            </a:p>
            <a:p>
              <a:pPr fontAlgn="base">
                <a:spcAft>
                  <a:spcPct val="0"/>
                </a:spcAft>
                <a:buClr>
                  <a:srgbClr val="F0AB00"/>
                </a:buClr>
                <a:buSzPct val="80000"/>
              </a:pPr>
              <a:endParaRPr lang="de-DE" sz="800" kern="0" dirty="0">
                <a:ea typeface="Arial Unicode MS" pitchFamily="34" charset="-128"/>
                <a:cs typeface="Arial Unicode MS" pitchFamily="34" charset="-128"/>
              </a:endParaRPr>
            </a:p>
            <a:p>
              <a:pPr fontAlgn="base">
                <a:spcAft>
                  <a:spcPct val="0"/>
                </a:spcAft>
                <a:buClr>
                  <a:srgbClr val="F0AB00"/>
                </a:buClr>
                <a:buSzPct val="80000"/>
              </a:pPr>
              <a:r>
                <a:rPr lang="de-DE" sz="800" kern="0" dirty="0">
                  <a:ea typeface="Arial Unicode MS" pitchFamily="34" charset="-128"/>
                  <a:cs typeface="Arial Unicode MS" pitchFamily="34" charset="-128"/>
                </a:rPr>
                <a:t>i</a:t>
              </a:r>
              <a:r>
                <a:rPr lang="en-US" sz="800" kern="0" dirty="0">
                  <a:ea typeface="Arial Unicode MS" pitchFamily="34" charset="-128"/>
                  <a:cs typeface="Arial Unicode MS" pitchFamily="34" charset="-128"/>
                </a:rPr>
                <a:t>f !initialized &amp;&amp;</a:t>
              </a:r>
            </a:p>
            <a:p>
              <a:pPr fontAlgn="base">
                <a:spcAft>
                  <a:spcPct val="0"/>
                </a:spcAft>
                <a:buClr>
                  <a:srgbClr val="F0AB00"/>
                </a:buClr>
                <a:buSzPct val="80000"/>
              </a:pPr>
              <a:r>
                <a:rPr lang="en-US" sz="800" kern="0" dirty="0">
                  <a:ea typeface="Arial Unicode MS" pitchFamily="34" charset="-128"/>
                  <a:cs typeface="Arial Unicode MS" pitchFamily="34" charset="-128"/>
                </a:rPr>
                <a:t>        backup found</a:t>
              </a:r>
            </a:p>
            <a:p>
              <a:pPr fontAlgn="base">
                <a:spcAft>
                  <a:spcPct val="0"/>
                </a:spcAft>
                <a:buClr>
                  <a:srgbClr val="F0AB00"/>
                </a:buClr>
                <a:buSzPct val="80000"/>
              </a:pPr>
              <a:r>
                <a:rPr lang="de-DE" sz="800" kern="0" dirty="0">
                  <a:ea typeface="Arial Unicode MS" pitchFamily="34" charset="-128"/>
                  <a:cs typeface="Arial Unicode MS" pitchFamily="34" charset="-128"/>
                </a:rPr>
                <a:t> </a:t>
              </a:r>
              <a:r>
                <a:rPr lang="en-US" sz="800" kern="0" dirty="0">
                  <a:ea typeface="Arial Unicode MS" pitchFamily="34" charset="-128"/>
                  <a:cs typeface="Arial Unicode MS" pitchFamily="34" charset="-128"/>
                </a:rPr>
                <a:t>   </a:t>
              </a:r>
              <a:r>
                <a:rPr lang="en-US" sz="800" kern="0" dirty="0" err="1">
                  <a:ea typeface="Arial Unicode MS" pitchFamily="34" charset="-128"/>
                  <a:cs typeface="Arial Unicode MS" pitchFamily="34" charset="-128"/>
                </a:rPr>
                <a:t>etcd</a:t>
              </a:r>
              <a:r>
                <a:rPr lang="en-US" sz="800" kern="0" dirty="0">
                  <a:ea typeface="Arial Unicode MS" pitchFamily="34" charset="-128"/>
                  <a:cs typeface="Arial Unicode MS" pitchFamily="34" charset="-128"/>
                </a:rPr>
                <a:t> restore for initial</a:t>
              </a:r>
              <a:br>
                <a:rPr lang="en-US" sz="800" kern="0" dirty="0">
                  <a:ea typeface="Arial Unicode MS" pitchFamily="34" charset="-128"/>
                  <a:cs typeface="Arial Unicode MS" pitchFamily="34" charset="-128"/>
                </a:rPr>
              </a:br>
              <a:r>
                <a:rPr lang="en-US" sz="800" kern="0" dirty="0">
                  <a:ea typeface="Arial Unicode MS" pitchFamily="34" charset="-128"/>
                  <a:cs typeface="Arial Unicode MS" pitchFamily="34" charset="-128"/>
                </a:rPr>
                <a:t>        single node cluster</a:t>
              </a:r>
            </a:p>
            <a:p>
              <a:pPr fontAlgn="base">
                <a:spcAft>
                  <a:spcPct val="0"/>
                </a:spcAft>
                <a:buClr>
                  <a:srgbClr val="F0AB00"/>
                </a:buClr>
                <a:buSzPct val="80000"/>
              </a:pPr>
              <a:r>
                <a:rPr lang="de-DE" sz="800" kern="0" dirty="0">
                  <a:ea typeface="Arial Unicode MS" pitchFamily="34" charset="-128"/>
                  <a:cs typeface="Arial Unicode MS" pitchFamily="34" charset="-128"/>
                </a:rPr>
                <a:t>    </a:t>
              </a:r>
              <a:r>
                <a:rPr lang="de-DE" sz="800" kern="0" dirty="0" err="1">
                  <a:ea typeface="Arial Unicode MS" pitchFamily="34" charset="-128"/>
                  <a:cs typeface="Arial Unicode MS" pitchFamily="34" charset="-128"/>
                </a:rPr>
                <a:t>move</a:t>
              </a:r>
              <a:r>
                <a:rPr lang="de-DE" sz="800" kern="0" dirty="0">
                  <a:ea typeface="Arial Unicode MS" pitchFamily="34" charset="-128"/>
                  <a:cs typeface="Arial Unicode MS" pitchFamily="34" charset="-128"/>
                </a:rPr>
                <a:t> </a:t>
              </a:r>
              <a:r>
                <a:rPr lang="de-DE" sz="800" kern="0" dirty="0" err="1">
                  <a:ea typeface="Arial Unicode MS" pitchFamily="34" charset="-128"/>
                  <a:cs typeface="Arial Unicode MS" pitchFamily="34" charset="-128"/>
                </a:rPr>
                <a:t>backup</a:t>
              </a:r>
              <a:endParaRPr lang="en-US" sz="800" kern="0" dirty="0">
                <a:ea typeface="Arial Unicode MS" pitchFamily="34" charset="-128"/>
                <a:cs typeface="Arial Unicode MS" pitchFamily="34" charset="-128"/>
              </a:endParaRPr>
            </a:p>
            <a:p>
              <a:pPr fontAlgn="base">
                <a:spcAft>
                  <a:spcPct val="0"/>
                </a:spcAft>
                <a:buClr>
                  <a:srgbClr val="F0AB00"/>
                </a:buClr>
                <a:buSzPct val="80000"/>
              </a:pPr>
              <a:r>
                <a:rPr lang="de-DE" sz="800" kern="0" dirty="0">
                  <a:ea typeface="Arial Unicode MS" pitchFamily="34" charset="-128"/>
                  <a:cs typeface="Arial Unicode MS" pitchFamily="34" charset="-128"/>
                </a:rPr>
                <a:t>   </a:t>
              </a:r>
            </a:p>
          </p:txBody>
        </p:sp>
      </p:grpSp>
      <p:cxnSp>
        <p:nvCxnSpPr>
          <p:cNvPr id="15" name="Straight Connector 14">
            <a:extLst>
              <a:ext uri="{FF2B5EF4-FFF2-40B4-BE49-F238E27FC236}">
                <a16:creationId xmlns:a16="http://schemas.microsoft.com/office/drawing/2014/main" id="{7FC53B25-C924-4E3C-B24F-D88FC60ABCF5}"/>
              </a:ext>
            </a:extLst>
          </p:cNvPr>
          <p:cNvCxnSpPr/>
          <p:nvPr/>
        </p:nvCxnSpPr>
        <p:spPr>
          <a:xfrm>
            <a:off x="1514475" y="4794309"/>
            <a:ext cx="803270" cy="758260"/>
          </a:xfrm>
          <a:prstGeom prst="line">
            <a:avLst/>
          </a:prstGeom>
          <a:ln w="952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507C220-5264-4EF3-B068-66A4ED437DE5}"/>
              </a:ext>
            </a:extLst>
          </p:cNvPr>
          <p:cNvCxnSpPr/>
          <p:nvPr/>
        </p:nvCxnSpPr>
        <p:spPr>
          <a:xfrm flipH="1">
            <a:off x="1514475" y="5732518"/>
            <a:ext cx="751838" cy="642114"/>
          </a:xfrm>
          <a:prstGeom prst="line">
            <a:avLst/>
          </a:prstGeom>
          <a:ln w="9525">
            <a:solidFill>
              <a:schemeClr val="accent2"/>
            </a:solidFill>
            <a:prstDash val="dash"/>
          </a:ln>
        </p:spPr>
        <p:style>
          <a:lnRef idx="1">
            <a:schemeClr val="accent1"/>
          </a:lnRef>
          <a:fillRef idx="0">
            <a:schemeClr val="accent1"/>
          </a:fillRef>
          <a:effectRef idx="0">
            <a:schemeClr val="accent1"/>
          </a:effectRef>
          <a:fontRef idx="minor">
            <a:schemeClr val="tx1"/>
          </a:fontRef>
        </p:style>
      </p:cxnSp>
      <p:grpSp>
        <p:nvGrpSpPr>
          <p:cNvPr id="72" name="Group 71">
            <a:extLst>
              <a:ext uri="{FF2B5EF4-FFF2-40B4-BE49-F238E27FC236}">
                <a16:creationId xmlns:a16="http://schemas.microsoft.com/office/drawing/2014/main" id="{14E06320-4D01-4BF5-9E44-0EBE40C5FE2D}"/>
              </a:ext>
            </a:extLst>
          </p:cNvPr>
          <p:cNvGrpSpPr/>
          <p:nvPr/>
        </p:nvGrpSpPr>
        <p:grpSpPr>
          <a:xfrm>
            <a:off x="2063322" y="5220189"/>
            <a:ext cx="1746678" cy="1099277"/>
            <a:chOff x="2063322" y="5220189"/>
            <a:chExt cx="1746678" cy="1099277"/>
          </a:xfrm>
        </p:grpSpPr>
        <p:grpSp>
          <p:nvGrpSpPr>
            <p:cNvPr id="73" name="Group 72">
              <a:extLst>
                <a:ext uri="{FF2B5EF4-FFF2-40B4-BE49-F238E27FC236}">
                  <a16:creationId xmlns:a16="http://schemas.microsoft.com/office/drawing/2014/main" id="{6A8E7AF7-464A-40F2-B8D8-4ED288A3DA77}"/>
                </a:ext>
              </a:extLst>
            </p:cNvPr>
            <p:cNvGrpSpPr/>
            <p:nvPr/>
          </p:nvGrpSpPr>
          <p:grpSpPr>
            <a:xfrm>
              <a:off x="2063322" y="5220189"/>
              <a:ext cx="1746678" cy="828675"/>
              <a:chOff x="3028967" y="1229214"/>
              <a:chExt cx="1746678" cy="828675"/>
            </a:xfrm>
          </p:grpSpPr>
          <p:sp>
            <p:nvSpPr>
              <p:cNvPr id="76" name="Oval 75">
                <a:extLst>
                  <a:ext uri="{FF2B5EF4-FFF2-40B4-BE49-F238E27FC236}">
                    <a16:creationId xmlns:a16="http://schemas.microsoft.com/office/drawing/2014/main" id="{7C592BF0-2885-41DF-9C0A-025B58BC820D}"/>
                  </a:ext>
                </a:extLst>
              </p:cNvPr>
              <p:cNvSpPr/>
              <p:nvPr/>
            </p:nvSpPr>
            <p:spPr bwMode="gray">
              <a:xfrm>
                <a:off x="3228975" y="1229214"/>
                <a:ext cx="1546670" cy="828675"/>
              </a:xfrm>
              <a:prstGeom prst="ellipse">
                <a:avLst/>
              </a:prstGeom>
              <a:solidFill>
                <a:srgbClr val="00B0F0"/>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77" name="Straight Connector 76">
                <a:extLst>
                  <a:ext uri="{FF2B5EF4-FFF2-40B4-BE49-F238E27FC236}">
                    <a16:creationId xmlns:a16="http://schemas.microsoft.com/office/drawing/2014/main" id="{AB1AD56D-A944-4E75-A291-2BEB9F77DE08}"/>
                  </a:ext>
                </a:extLst>
              </p:cNvPr>
              <p:cNvCxnSpPr>
                <a:cxnSpLocks/>
                <a:stCxn id="76" idx="4"/>
                <a:endCxn id="76" idx="0"/>
              </p:cNvCxnSpPr>
              <p:nvPr/>
            </p:nvCxnSpPr>
            <p:spPr>
              <a:xfrm flipV="1">
                <a:off x="4002310" y="1229214"/>
                <a:ext cx="0" cy="828675"/>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4607D551-66F8-4A43-B501-4EA7CDF02BAD}"/>
                  </a:ext>
                </a:extLst>
              </p:cNvPr>
              <p:cNvSpPr txBox="1"/>
              <p:nvPr/>
            </p:nvSpPr>
            <p:spPr>
              <a:xfrm>
                <a:off x="4002310" y="1812215"/>
                <a:ext cx="665567" cy="230832"/>
              </a:xfrm>
              <a:prstGeom prst="rect">
                <a:avLst/>
              </a:prstGeom>
              <a:noFill/>
            </p:spPr>
            <p:txBody>
              <a:bodyPr wrap="none" rtlCol="0">
                <a:spAutoFit/>
              </a:bodyPr>
              <a:lstStyle/>
              <a:p>
                <a:pPr algn="ctr" fontAlgn="base">
                  <a:spcAft>
                    <a:spcPct val="0"/>
                  </a:spcAft>
                  <a:buClr>
                    <a:srgbClr val="F0AB00"/>
                  </a:buClr>
                  <a:buSzPct val="80000"/>
                </a:pPr>
                <a:r>
                  <a:rPr lang="de-DE" sz="900" kern="0" dirty="0" err="1">
                    <a:ea typeface="Arial Unicode MS" pitchFamily="34" charset="-128"/>
                    <a:cs typeface="Arial Unicode MS" pitchFamily="34" charset="-128"/>
                  </a:rPr>
                  <a:t>etcd-data</a:t>
                </a:r>
                <a:endParaRPr lang="en-US" sz="900" kern="0" dirty="0">
                  <a:ea typeface="Arial Unicode MS" pitchFamily="34" charset="-128"/>
                  <a:cs typeface="Arial Unicode MS" pitchFamily="34" charset="-128"/>
                </a:endParaRPr>
              </a:p>
            </p:txBody>
          </p:sp>
          <p:sp>
            <p:nvSpPr>
              <p:cNvPr id="79" name="TextBox 78">
                <a:extLst>
                  <a:ext uri="{FF2B5EF4-FFF2-40B4-BE49-F238E27FC236}">
                    <a16:creationId xmlns:a16="http://schemas.microsoft.com/office/drawing/2014/main" id="{E1711A50-4591-4543-83A1-B19645AF89B2}"/>
                  </a:ext>
                </a:extLst>
              </p:cNvPr>
              <p:cNvSpPr txBox="1"/>
              <p:nvPr/>
            </p:nvSpPr>
            <p:spPr>
              <a:xfrm>
                <a:off x="3028967" y="1812215"/>
                <a:ext cx="973343" cy="230832"/>
              </a:xfrm>
              <a:prstGeom prst="rect">
                <a:avLst/>
              </a:prstGeom>
              <a:noFill/>
            </p:spPr>
            <p:txBody>
              <a:bodyPr wrap="none" rtlCol="0">
                <a:spAutoFit/>
              </a:bodyPr>
              <a:lstStyle/>
              <a:p>
                <a:pPr algn="ctr" fontAlgn="base">
                  <a:spcAft>
                    <a:spcPct val="0"/>
                  </a:spcAft>
                  <a:buClr>
                    <a:srgbClr val="F0AB00"/>
                  </a:buClr>
                  <a:buSzPct val="80000"/>
                </a:pPr>
                <a:r>
                  <a:rPr lang="de-DE" sz="900" kern="0" dirty="0">
                    <a:ea typeface="Arial Unicode MS" pitchFamily="34" charset="-128"/>
                    <a:cs typeface="Arial Unicode MS" pitchFamily="34" charset="-128"/>
                  </a:rPr>
                  <a:t>/</a:t>
                </a:r>
                <a:r>
                  <a:rPr lang="de-DE" sz="900" kern="0" dirty="0" err="1">
                    <a:ea typeface="Arial Unicode MS" pitchFamily="34" charset="-128"/>
                    <a:cs typeface="Arial Unicode MS" pitchFamily="34" charset="-128"/>
                  </a:rPr>
                  <a:t>etc</a:t>
                </a:r>
                <a:r>
                  <a:rPr lang="de-DE" sz="900" kern="0" dirty="0">
                    <a:ea typeface="Arial Unicode MS" pitchFamily="34" charset="-128"/>
                    <a:cs typeface="Arial Unicode MS" pitchFamily="34" charset="-128"/>
                  </a:rPr>
                  <a:t>/</a:t>
                </a:r>
                <a:r>
                  <a:rPr lang="de-DE" sz="900" kern="0" dirty="0" err="1">
                    <a:ea typeface="Arial Unicode MS" pitchFamily="34" charset="-128"/>
                    <a:cs typeface="Arial Unicode MS" pitchFamily="34" charset="-128"/>
                  </a:rPr>
                  <a:t>kubernetes</a:t>
                </a:r>
                <a:endParaRPr lang="en-US" sz="900" kern="0" dirty="0">
                  <a:ea typeface="Arial Unicode MS" pitchFamily="34" charset="-128"/>
                  <a:cs typeface="Arial Unicode MS" pitchFamily="34" charset="-128"/>
                </a:endParaRPr>
              </a:p>
            </p:txBody>
          </p:sp>
        </p:grpSp>
        <p:sp>
          <p:nvSpPr>
            <p:cNvPr id="74" name="TextBox 73">
              <a:extLst>
                <a:ext uri="{FF2B5EF4-FFF2-40B4-BE49-F238E27FC236}">
                  <a16:creationId xmlns:a16="http://schemas.microsoft.com/office/drawing/2014/main" id="{8529DF61-6F0D-4ED4-98C6-BE9F00DBC1B4}"/>
                </a:ext>
              </a:extLst>
            </p:cNvPr>
            <p:cNvSpPr txBox="1"/>
            <p:nvPr/>
          </p:nvSpPr>
          <p:spPr>
            <a:xfrm>
              <a:off x="2283093" y="6011689"/>
              <a:ext cx="1507144" cy="307777"/>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mounted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volume</a:t>
              </a:r>
              <a:endParaRPr lang="en-US" sz="1400" kern="0" dirty="0">
                <a:ea typeface="Arial Unicode MS" pitchFamily="34" charset="-128"/>
                <a:cs typeface="Arial Unicode MS" pitchFamily="34" charset="-128"/>
              </a:endParaRPr>
            </a:p>
          </p:txBody>
        </p:sp>
        <p:sp>
          <p:nvSpPr>
            <p:cNvPr id="75" name="TextBox 74">
              <a:extLst>
                <a:ext uri="{FF2B5EF4-FFF2-40B4-BE49-F238E27FC236}">
                  <a16:creationId xmlns:a16="http://schemas.microsoft.com/office/drawing/2014/main" id="{727B5DE0-02ED-4466-B868-1611B431CE41}"/>
                </a:ext>
              </a:extLst>
            </p:cNvPr>
            <p:cNvSpPr txBox="1"/>
            <p:nvPr/>
          </p:nvSpPr>
          <p:spPr>
            <a:xfrm>
              <a:off x="2168080" y="5443396"/>
              <a:ext cx="950901" cy="307777"/>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etcd.yaml</a:t>
              </a:r>
              <a:endParaRPr lang="en-US" sz="1400" kern="0" dirty="0">
                <a:ea typeface="Arial Unicode MS" pitchFamily="34" charset="-128"/>
                <a:cs typeface="Arial Unicode MS" pitchFamily="34" charset="-128"/>
              </a:endParaRPr>
            </a:p>
          </p:txBody>
        </p:sp>
      </p:grpSp>
      <p:grpSp>
        <p:nvGrpSpPr>
          <p:cNvPr id="80" name="Group 79">
            <a:extLst>
              <a:ext uri="{FF2B5EF4-FFF2-40B4-BE49-F238E27FC236}">
                <a16:creationId xmlns:a16="http://schemas.microsoft.com/office/drawing/2014/main" id="{6277340D-BC7E-47A8-94AF-6ABD4B6DE37A}"/>
              </a:ext>
            </a:extLst>
          </p:cNvPr>
          <p:cNvGrpSpPr/>
          <p:nvPr/>
        </p:nvGrpSpPr>
        <p:grpSpPr>
          <a:xfrm>
            <a:off x="4595304" y="5201534"/>
            <a:ext cx="1746678" cy="1099277"/>
            <a:chOff x="2063322" y="5220189"/>
            <a:chExt cx="1746678" cy="1099277"/>
          </a:xfrm>
        </p:grpSpPr>
        <p:grpSp>
          <p:nvGrpSpPr>
            <p:cNvPr id="81" name="Group 80">
              <a:extLst>
                <a:ext uri="{FF2B5EF4-FFF2-40B4-BE49-F238E27FC236}">
                  <a16:creationId xmlns:a16="http://schemas.microsoft.com/office/drawing/2014/main" id="{FDC2CBFE-2A9F-4A61-ACF6-354D0D036EEB}"/>
                </a:ext>
              </a:extLst>
            </p:cNvPr>
            <p:cNvGrpSpPr/>
            <p:nvPr/>
          </p:nvGrpSpPr>
          <p:grpSpPr>
            <a:xfrm>
              <a:off x="2063322" y="5220189"/>
              <a:ext cx="1746678" cy="828675"/>
              <a:chOff x="3028967" y="1229214"/>
              <a:chExt cx="1746678" cy="828675"/>
            </a:xfrm>
          </p:grpSpPr>
          <p:sp>
            <p:nvSpPr>
              <p:cNvPr id="84" name="Oval 83">
                <a:extLst>
                  <a:ext uri="{FF2B5EF4-FFF2-40B4-BE49-F238E27FC236}">
                    <a16:creationId xmlns:a16="http://schemas.microsoft.com/office/drawing/2014/main" id="{CE56E75A-DABC-4C19-B5D3-E5A1A2689358}"/>
                  </a:ext>
                </a:extLst>
              </p:cNvPr>
              <p:cNvSpPr/>
              <p:nvPr/>
            </p:nvSpPr>
            <p:spPr bwMode="gray">
              <a:xfrm>
                <a:off x="3228975" y="1229214"/>
                <a:ext cx="1546670" cy="828675"/>
              </a:xfrm>
              <a:prstGeom prst="ellipse">
                <a:avLst/>
              </a:prstGeom>
              <a:solidFill>
                <a:srgbClr val="00B0F0"/>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5" name="Straight Connector 84">
                <a:extLst>
                  <a:ext uri="{FF2B5EF4-FFF2-40B4-BE49-F238E27FC236}">
                    <a16:creationId xmlns:a16="http://schemas.microsoft.com/office/drawing/2014/main" id="{83221622-4736-482E-BAA2-AAE0DE640279}"/>
                  </a:ext>
                </a:extLst>
              </p:cNvPr>
              <p:cNvCxnSpPr>
                <a:cxnSpLocks/>
                <a:stCxn id="84" idx="4"/>
                <a:endCxn id="84" idx="0"/>
              </p:cNvCxnSpPr>
              <p:nvPr/>
            </p:nvCxnSpPr>
            <p:spPr>
              <a:xfrm flipV="1">
                <a:off x="4002310" y="1229214"/>
                <a:ext cx="0" cy="828675"/>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41CE94F8-F79E-4237-BC07-9264A7C41EB5}"/>
                  </a:ext>
                </a:extLst>
              </p:cNvPr>
              <p:cNvSpPr txBox="1"/>
              <p:nvPr/>
            </p:nvSpPr>
            <p:spPr>
              <a:xfrm>
                <a:off x="4002310" y="1812215"/>
                <a:ext cx="665567" cy="230832"/>
              </a:xfrm>
              <a:prstGeom prst="rect">
                <a:avLst/>
              </a:prstGeom>
              <a:noFill/>
            </p:spPr>
            <p:txBody>
              <a:bodyPr wrap="none" rtlCol="0">
                <a:spAutoFit/>
              </a:bodyPr>
              <a:lstStyle/>
              <a:p>
                <a:pPr algn="ctr" fontAlgn="base">
                  <a:spcAft>
                    <a:spcPct val="0"/>
                  </a:spcAft>
                  <a:buClr>
                    <a:srgbClr val="F0AB00"/>
                  </a:buClr>
                  <a:buSzPct val="80000"/>
                </a:pPr>
                <a:r>
                  <a:rPr lang="de-DE" sz="900" kern="0" dirty="0" err="1">
                    <a:ea typeface="Arial Unicode MS" pitchFamily="34" charset="-128"/>
                    <a:cs typeface="Arial Unicode MS" pitchFamily="34" charset="-128"/>
                  </a:rPr>
                  <a:t>etcd-data</a:t>
                </a:r>
                <a:endParaRPr lang="en-US" sz="900" kern="0" dirty="0">
                  <a:ea typeface="Arial Unicode MS" pitchFamily="34" charset="-128"/>
                  <a:cs typeface="Arial Unicode MS" pitchFamily="34" charset="-128"/>
                </a:endParaRPr>
              </a:p>
            </p:txBody>
          </p:sp>
          <p:sp>
            <p:nvSpPr>
              <p:cNvPr id="87" name="TextBox 86">
                <a:extLst>
                  <a:ext uri="{FF2B5EF4-FFF2-40B4-BE49-F238E27FC236}">
                    <a16:creationId xmlns:a16="http://schemas.microsoft.com/office/drawing/2014/main" id="{EEC3DB9A-8275-4DF2-A1E6-481A6650E930}"/>
                  </a:ext>
                </a:extLst>
              </p:cNvPr>
              <p:cNvSpPr txBox="1"/>
              <p:nvPr/>
            </p:nvSpPr>
            <p:spPr>
              <a:xfrm>
                <a:off x="3028967" y="1812215"/>
                <a:ext cx="973343" cy="230832"/>
              </a:xfrm>
              <a:prstGeom prst="rect">
                <a:avLst/>
              </a:prstGeom>
              <a:noFill/>
            </p:spPr>
            <p:txBody>
              <a:bodyPr wrap="none" rtlCol="0">
                <a:spAutoFit/>
              </a:bodyPr>
              <a:lstStyle/>
              <a:p>
                <a:pPr algn="ctr" fontAlgn="base">
                  <a:spcAft>
                    <a:spcPct val="0"/>
                  </a:spcAft>
                  <a:buClr>
                    <a:srgbClr val="F0AB00"/>
                  </a:buClr>
                  <a:buSzPct val="80000"/>
                </a:pPr>
                <a:r>
                  <a:rPr lang="de-DE" sz="900" kern="0" dirty="0">
                    <a:ea typeface="Arial Unicode MS" pitchFamily="34" charset="-128"/>
                    <a:cs typeface="Arial Unicode MS" pitchFamily="34" charset="-128"/>
                  </a:rPr>
                  <a:t>/</a:t>
                </a:r>
                <a:r>
                  <a:rPr lang="de-DE" sz="900" kern="0" dirty="0" err="1">
                    <a:ea typeface="Arial Unicode MS" pitchFamily="34" charset="-128"/>
                    <a:cs typeface="Arial Unicode MS" pitchFamily="34" charset="-128"/>
                  </a:rPr>
                  <a:t>etc</a:t>
                </a:r>
                <a:r>
                  <a:rPr lang="de-DE" sz="900" kern="0" dirty="0">
                    <a:ea typeface="Arial Unicode MS" pitchFamily="34" charset="-128"/>
                    <a:cs typeface="Arial Unicode MS" pitchFamily="34" charset="-128"/>
                  </a:rPr>
                  <a:t>/</a:t>
                </a:r>
                <a:r>
                  <a:rPr lang="de-DE" sz="900" kern="0" dirty="0" err="1">
                    <a:ea typeface="Arial Unicode MS" pitchFamily="34" charset="-128"/>
                    <a:cs typeface="Arial Unicode MS" pitchFamily="34" charset="-128"/>
                  </a:rPr>
                  <a:t>kubernetes</a:t>
                </a:r>
                <a:endParaRPr lang="en-US" sz="900" kern="0" dirty="0">
                  <a:ea typeface="Arial Unicode MS" pitchFamily="34" charset="-128"/>
                  <a:cs typeface="Arial Unicode MS" pitchFamily="34" charset="-128"/>
                </a:endParaRPr>
              </a:p>
            </p:txBody>
          </p:sp>
        </p:grpSp>
        <p:sp>
          <p:nvSpPr>
            <p:cNvPr id="82" name="TextBox 81">
              <a:extLst>
                <a:ext uri="{FF2B5EF4-FFF2-40B4-BE49-F238E27FC236}">
                  <a16:creationId xmlns:a16="http://schemas.microsoft.com/office/drawing/2014/main" id="{ACC43DA4-6017-42A6-8AD8-0F08E0F93CC9}"/>
                </a:ext>
              </a:extLst>
            </p:cNvPr>
            <p:cNvSpPr txBox="1"/>
            <p:nvPr/>
          </p:nvSpPr>
          <p:spPr>
            <a:xfrm>
              <a:off x="2283093" y="6011689"/>
              <a:ext cx="1507144" cy="307777"/>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mounted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volume</a:t>
              </a:r>
              <a:endParaRPr lang="en-US" sz="1400" kern="0" dirty="0">
                <a:ea typeface="Arial Unicode MS" pitchFamily="34" charset="-128"/>
                <a:cs typeface="Arial Unicode MS" pitchFamily="34" charset="-128"/>
              </a:endParaRPr>
            </a:p>
          </p:txBody>
        </p:sp>
        <p:sp>
          <p:nvSpPr>
            <p:cNvPr id="83" name="TextBox 82">
              <a:extLst>
                <a:ext uri="{FF2B5EF4-FFF2-40B4-BE49-F238E27FC236}">
                  <a16:creationId xmlns:a16="http://schemas.microsoft.com/office/drawing/2014/main" id="{C74865AC-4DC4-4EDF-A14A-70A4F1B9AFC9}"/>
                </a:ext>
              </a:extLst>
            </p:cNvPr>
            <p:cNvSpPr txBox="1"/>
            <p:nvPr/>
          </p:nvSpPr>
          <p:spPr>
            <a:xfrm>
              <a:off x="2168080" y="5443396"/>
              <a:ext cx="950901" cy="307777"/>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etcd.yaml</a:t>
              </a:r>
              <a:endParaRPr lang="en-US" sz="1400" kern="0" dirty="0">
                <a:ea typeface="Arial Unicode MS" pitchFamily="34" charset="-128"/>
                <a:cs typeface="Arial Unicode MS" pitchFamily="34" charset="-128"/>
              </a:endParaRPr>
            </a:p>
          </p:txBody>
        </p:sp>
      </p:grpSp>
      <p:grpSp>
        <p:nvGrpSpPr>
          <p:cNvPr id="88" name="Group 87">
            <a:extLst>
              <a:ext uri="{FF2B5EF4-FFF2-40B4-BE49-F238E27FC236}">
                <a16:creationId xmlns:a16="http://schemas.microsoft.com/office/drawing/2014/main" id="{B80C08A6-CBF0-4EC8-A489-422586A9DFCD}"/>
              </a:ext>
            </a:extLst>
          </p:cNvPr>
          <p:cNvGrpSpPr/>
          <p:nvPr/>
        </p:nvGrpSpPr>
        <p:grpSpPr>
          <a:xfrm>
            <a:off x="7127286" y="5182879"/>
            <a:ext cx="1746678" cy="1099277"/>
            <a:chOff x="2063322" y="5220189"/>
            <a:chExt cx="1746678" cy="1099277"/>
          </a:xfrm>
        </p:grpSpPr>
        <p:grpSp>
          <p:nvGrpSpPr>
            <p:cNvPr id="89" name="Group 88">
              <a:extLst>
                <a:ext uri="{FF2B5EF4-FFF2-40B4-BE49-F238E27FC236}">
                  <a16:creationId xmlns:a16="http://schemas.microsoft.com/office/drawing/2014/main" id="{8785F71A-117C-4C41-B40A-90036839DC88}"/>
                </a:ext>
              </a:extLst>
            </p:cNvPr>
            <p:cNvGrpSpPr/>
            <p:nvPr/>
          </p:nvGrpSpPr>
          <p:grpSpPr>
            <a:xfrm>
              <a:off x="2063322" y="5220189"/>
              <a:ext cx="1746678" cy="828675"/>
              <a:chOff x="3028967" y="1229214"/>
              <a:chExt cx="1746678" cy="828675"/>
            </a:xfrm>
          </p:grpSpPr>
          <p:sp>
            <p:nvSpPr>
              <p:cNvPr id="92" name="Oval 91">
                <a:extLst>
                  <a:ext uri="{FF2B5EF4-FFF2-40B4-BE49-F238E27FC236}">
                    <a16:creationId xmlns:a16="http://schemas.microsoft.com/office/drawing/2014/main" id="{81CA3B34-F5C9-4B5B-99D2-E4B0547BBD81}"/>
                  </a:ext>
                </a:extLst>
              </p:cNvPr>
              <p:cNvSpPr/>
              <p:nvPr/>
            </p:nvSpPr>
            <p:spPr bwMode="gray">
              <a:xfrm>
                <a:off x="3228975" y="1229214"/>
                <a:ext cx="1546670" cy="828675"/>
              </a:xfrm>
              <a:prstGeom prst="ellipse">
                <a:avLst/>
              </a:prstGeom>
              <a:solidFill>
                <a:srgbClr val="00B0F0"/>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93" name="Straight Connector 92">
                <a:extLst>
                  <a:ext uri="{FF2B5EF4-FFF2-40B4-BE49-F238E27FC236}">
                    <a16:creationId xmlns:a16="http://schemas.microsoft.com/office/drawing/2014/main" id="{90BDDD08-3A3D-4B62-8BC8-750D1832BCD4}"/>
                  </a:ext>
                </a:extLst>
              </p:cNvPr>
              <p:cNvCxnSpPr>
                <a:cxnSpLocks/>
                <a:stCxn id="92" idx="4"/>
                <a:endCxn id="92" idx="0"/>
              </p:cNvCxnSpPr>
              <p:nvPr/>
            </p:nvCxnSpPr>
            <p:spPr>
              <a:xfrm flipV="1">
                <a:off x="4002310" y="1229214"/>
                <a:ext cx="0" cy="828675"/>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498F1288-3BF3-43DF-BB4E-99380497F775}"/>
                  </a:ext>
                </a:extLst>
              </p:cNvPr>
              <p:cNvSpPr txBox="1"/>
              <p:nvPr/>
            </p:nvSpPr>
            <p:spPr>
              <a:xfrm>
                <a:off x="4002310" y="1812215"/>
                <a:ext cx="665567" cy="230832"/>
              </a:xfrm>
              <a:prstGeom prst="rect">
                <a:avLst/>
              </a:prstGeom>
              <a:noFill/>
            </p:spPr>
            <p:txBody>
              <a:bodyPr wrap="none" rtlCol="0">
                <a:spAutoFit/>
              </a:bodyPr>
              <a:lstStyle/>
              <a:p>
                <a:pPr algn="ctr" fontAlgn="base">
                  <a:spcAft>
                    <a:spcPct val="0"/>
                  </a:spcAft>
                  <a:buClr>
                    <a:srgbClr val="F0AB00"/>
                  </a:buClr>
                  <a:buSzPct val="80000"/>
                </a:pPr>
                <a:r>
                  <a:rPr lang="de-DE" sz="900" kern="0" dirty="0" err="1">
                    <a:ea typeface="Arial Unicode MS" pitchFamily="34" charset="-128"/>
                    <a:cs typeface="Arial Unicode MS" pitchFamily="34" charset="-128"/>
                  </a:rPr>
                  <a:t>etcd-data</a:t>
                </a:r>
                <a:endParaRPr lang="en-US" sz="900" kern="0" dirty="0">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01871361-4C23-4780-B15F-2F70110B5E33}"/>
                  </a:ext>
                </a:extLst>
              </p:cNvPr>
              <p:cNvSpPr txBox="1"/>
              <p:nvPr/>
            </p:nvSpPr>
            <p:spPr>
              <a:xfrm>
                <a:off x="3028967" y="1812215"/>
                <a:ext cx="973343" cy="230832"/>
              </a:xfrm>
              <a:prstGeom prst="rect">
                <a:avLst/>
              </a:prstGeom>
              <a:noFill/>
            </p:spPr>
            <p:txBody>
              <a:bodyPr wrap="none" rtlCol="0">
                <a:spAutoFit/>
              </a:bodyPr>
              <a:lstStyle/>
              <a:p>
                <a:pPr algn="ctr" fontAlgn="base">
                  <a:spcAft>
                    <a:spcPct val="0"/>
                  </a:spcAft>
                  <a:buClr>
                    <a:srgbClr val="F0AB00"/>
                  </a:buClr>
                  <a:buSzPct val="80000"/>
                </a:pPr>
                <a:r>
                  <a:rPr lang="de-DE" sz="900" kern="0" dirty="0">
                    <a:ea typeface="Arial Unicode MS" pitchFamily="34" charset="-128"/>
                    <a:cs typeface="Arial Unicode MS" pitchFamily="34" charset="-128"/>
                  </a:rPr>
                  <a:t>/</a:t>
                </a:r>
                <a:r>
                  <a:rPr lang="de-DE" sz="900" kern="0" dirty="0" err="1">
                    <a:ea typeface="Arial Unicode MS" pitchFamily="34" charset="-128"/>
                    <a:cs typeface="Arial Unicode MS" pitchFamily="34" charset="-128"/>
                  </a:rPr>
                  <a:t>etc</a:t>
                </a:r>
                <a:r>
                  <a:rPr lang="de-DE" sz="900" kern="0" dirty="0">
                    <a:ea typeface="Arial Unicode MS" pitchFamily="34" charset="-128"/>
                    <a:cs typeface="Arial Unicode MS" pitchFamily="34" charset="-128"/>
                  </a:rPr>
                  <a:t>/</a:t>
                </a:r>
                <a:r>
                  <a:rPr lang="de-DE" sz="900" kern="0" dirty="0" err="1">
                    <a:ea typeface="Arial Unicode MS" pitchFamily="34" charset="-128"/>
                    <a:cs typeface="Arial Unicode MS" pitchFamily="34" charset="-128"/>
                  </a:rPr>
                  <a:t>kubernetes</a:t>
                </a:r>
                <a:endParaRPr lang="en-US" sz="900" kern="0" dirty="0">
                  <a:ea typeface="Arial Unicode MS" pitchFamily="34" charset="-128"/>
                  <a:cs typeface="Arial Unicode MS" pitchFamily="34" charset="-128"/>
                </a:endParaRPr>
              </a:p>
            </p:txBody>
          </p:sp>
        </p:grpSp>
        <p:sp>
          <p:nvSpPr>
            <p:cNvPr id="90" name="TextBox 89">
              <a:extLst>
                <a:ext uri="{FF2B5EF4-FFF2-40B4-BE49-F238E27FC236}">
                  <a16:creationId xmlns:a16="http://schemas.microsoft.com/office/drawing/2014/main" id="{37D1FBF7-D331-46EE-B24F-572615DD2F5F}"/>
                </a:ext>
              </a:extLst>
            </p:cNvPr>
            <p:cNvSpPr txBox="1"/>
            <p:nvPr/>
          </p:nvSpPr>
          <p:spPr>
            <a:xfrm>
              <a:off x="2283093" y="6011689"/>
              <a:ext cx="1507144" cy="307777"/>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mounted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volume</a:t>
              </a:r>
              <a:endParaRPr lang="en-US" sz="1400" kern="0" dirty="0">
                <a:ea typeface="Arial Unicode MS" pitchFamily="34" charset="-128"/>
                <a:cs typeface="Arial Unicode MS" pitchFamily="34" charset="-128"/>
              </a:endParaRPr>
            </a:p>
          </p:txBody>
        </p:sp>
        <p:sp>
          <p:nvSpPr>
            <p:cNvPr id="91" name="TextBox 90">
              <a:extLst>
                <a:ext uri="{FF2B5EF4-FFF2-40B4-BE49-F238E27FC236}">
                  <a16:creationId xmlns:a16="http://schemas.microsoft.com/office/drawing/2014/main" id="{B2B4424A-C858-4CAA-948E-9A99829B5997}"/>
                </a:ext>
              </a:extLst>
            </p:cNvPr>
            <p:cNvSpPr txBox="1"/>
            <p:nvPr/>
          </p:nvSpPr>
          <p:spPr>
            <a:xfrm>
              <a:off x="2168080" y="5443396"/>
              <a:ext cx="950901" cy="307777"/>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etcd.yaml</a:t>
              </a:r>
              <a:endParaRPr lang="en-US" sz="1400" kern="0" dirty="0">
                <a:ea typeface="Arial Unicode MS" pitchFamily="34" charset="-128"/>
                <a:cs typeface="Arial Unicode MS" pitchFamily="34" charset="-128"/>
              </a:endParaRPr>
            </a:p>
          </p:txBody>
        </p:sp>
      </p:grpSp>
      <p:sp>
        <p:nvSpPr>
          <p:cNvPr id="69" name="Oval 68">
            <a:extLst>
              <a:ext uri="{FF2B5EF4-FFF2-40B4-BE49-F238E27FC236}">
                <a16:creationId xmlns:a16="http://schemas.microsoft.com/office/drawing/2014/main" id="{20BF3257-CB0F-45A6-BB5D-9AC106C4BCB8}"/>
              </a:ext>
            </a:extLst>
          </p:cNvPr>
          <p:cNvSpPr/>
          <p:nvPr/>
        </p:nvSpPr>
        <p:spPr bwMode="gray">
          <a:xfrm>
            <a:off x="2324442" y="3603722"/>
            <a:ext cx="638175" cy="638175"/>
          </a:xfrm>
          <a:prstGeom prst="ellipse">
            <a:avLst/>
          </a:prstGeom>
          <a:solidFill>
            <a:schemeClr val="bg1">
              <a:alpha val="60000"/>
            </a:schemeClr>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0" name="Oval 69">
            <a:extLst>
              <a:ext uri="{FF2B5EF4-FFF2-40B4-BE49-F238E27FC236}">
                <a16:creationId xmlns:a16="http://schemas.microsoft.com/office/drawing/2014/main" id="{4942074B-F46F-46D6-9176-34166DC96BE9}"/>
              </a:ext>
            </a:extLst>
          </p:cNvPr>
          <p:cNvSpPr/>
          <p:nvPr/>
        </p:nvSpPr>
        <p:spPr bwMode="gray">
          <a:xfrm>
            <a:off x="4863001" y="3598205"/>
            <a:ext cx="638175" cy="638175"/>
          </a:xfrm>
          <a:prstGeom prst="ellipse">
            <a:avLst/>
          </a:prstGeom>
          <a:solidFill>
            <a:schemeClr val="bg1">
              <a:alpha val="60000"/>
            </a:schemeClr>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1" name="Oval 70">
            <a:extLst>
              <a:ext uri="{FF2B5EF4-FFF2-40B4-BE49-F238E27FC236}">
                <a16:creationId xmlns:a16="http://schemas.microsoft.com/office/drawing/2014/main" id="{3A020AF0-C4B5-4D88-8E9B-DC062D31FA50}"/>
              </a:ext>
            </a:extLst>
          </p:cNvPr>
          <p:cNvSpPr/>
          <p:nvPr/>
        </p:nvSpPr>
        <p:spPr bwMode="gray">
          <a:xfrm>
            <a:off x="7401560" y="3592687"/>
            <a:ext cx="638175" cy="638175"/>
          </a:xfrm>
          <a:prstGeom prst="ellipse">
            <a:avLst/>
          </a:prstGeom>
          <a:solidFill>
            <a:schemeClr val="bg1">
              <a:alpha val="60000"/>
            </a:schemeClr>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09" name="Group 108">
            <a:extLst>
              <a:ext uri="{FF2B5EF4-FFF2-40B4-BE49-F238E27FC236}">
                <a16:creationId xmlns:a16="http://schemas.microsoft.com/office/drawing/2014/main" id="{DBD2CFCC-C5D3-459A-8BCF-E75FD6763F6F}"/>
              </a:ext>
            </a:extLst>
          </p:cNvPr>
          <p:cNvGrpSpPr/>
          <p:nvPr/>
        </p:nvGrpSpPr>
        <p:grpSpPr>
          <a:xfrm>
            <a:off x="3637360" y="1654890"/>
            <a:ext cx="1319100" cy="2036774"/>
            <a:chOff x="3637360" y="1654890"/>
            <a:chExt cx="1319100" cy="2036774"/>
          </a:xfrm>
        </p:grpSpPr>
        <p:cxnSp>
          <p:nvCxnSpPr>
            <p:cNvPr id="103" name="Straight Arrow Connector 102">
              <a:extLst>
                <a:ext uri="{FF2B5EF4-FFF2-40B4-BE49-F238E27FC236}">
                  <a16:creationId xmlns:a16="http://schemas.microsoft.com/office/drawing/2014/main" id="{7D934326-7629-43F5-ADBC-8CBF3AB45BE5}"/>
                </a:ext>
              </a:extLst>
            </p:cNvPr>
            <p:cNvCxnSpPr>
              <a:stCxn id="70" idx="1"/>
              <a:endCxn id="22" idx="3"/>
            </p:cNvCxnSpPr>
            <p:nvPr/>
          </p:nvCxnSpPr>
          <p:spPr>
            <a:xfrm flipH="1" flipV="1">
              <a:off x="3637360" y="1654890"/>
              <a:ext cx="1319100" cy="2036774"/>
            </a:xfrm>
            <a:prstGeom prst="straightConnector1">
              <a:avLst/>
            </a:prstGeom>
            <a:ln w="95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F613CF52-631B-4A9D-8305-2156FD848CBF}"/>
                </a:ext>
              </a:extLst>
            </p:cNvPr>
            <p:cNvSpPr txBox="1"/>
            <p:nvPr/>
          </p:nvSpPr>
          <p:spPr>
            <a:xfrm rot="3379700">
              <a:off x="3835795" y="2467535"/>
              <a:ext cx="596637" cy="246221"/>
            </a:xfrm>
            <a:prstGeom prst="rect">
              <a:avLst/>
            </a:prstGeom>
            <a:noFill/>
          </p:spPr>
          <p:txBody>
            <a:bodyPr wrap="none" rtlCol="0">
              <a:spAutoFit/>
            </a:bodyPr>
            <a:lstStyle/>
            <a:p>
              <a:pPr algn="ctr" fontAlgn="base">
                <a:spcAft>
                  <a:spcPct val="0"/>
                </a:spcAft>
                <a:buClr>
                  <a:srgbClr val="F0AB00"/>
                </a:buClr>
                <a:buSzPct val="80000"/>
              </a:pPr>
              <a:r>
                <a:rPr lang="de-DE" sz="1000" kern="0" dirty="0" err="1">
                  <a:ea typeface="Arial Unicode MS" pitchFamily="34" charset="-128"/>
                  <a:cs typeface="Arial Unicode MS" pitchFamily="34" charset="-128"/>
                </a:rPr>
                <a:t>wait</a:t>
              </a:r>
              <a:r>
                <a:rPr lang="de-DE" sz="1000" kern="0" dirty="0">
                  <a:ea typeface="Arial Unicode MS" pitchFamily="34" charset="-128"/>
                  <a:cs typeface="Arial Unicode MS" pitchFamily="34" charset="-128"/>
                </a:rPr>
                <a:t> </a:t>
              </a:r>
              <a:r>
                <a:rPr lang="de-DE" sz="1000" kern="0" dirty="0" err="1">
                  <a:ea typeface="Arial Unicode MS" pitchFamily="34" charset="-128"/>
                  <a:cs typeface="Arial Unicode MS" pitchFamily="34" charset="-128"/>
                </a:rPr>
                <a:t>for</a:t>
              </a:r>
              <a:endParaRPr lang="en-US" sz="1000" kern="0" dirty="0">
                <a:ea typeface="Arial Unicode MS" pitchFamily="34" charset="-128"/>
                <a:cs typeface="Arial Unicode MS" pitchFamily="34" charset="-128"/>
              </a:endParaRPr>
            </a:p>
          </p:txBody>
        </p:sp>
      </p:grpSp>
      <p:grpSp>
        <p:nvGrpSpPr>
          <p:cNvPr id="110" name="Group 109">
            <a:extLst>
              <a:ext uri="{FF2B5EF4-FFF2-40B4-BE49-F238E27FC236}">
                <a16:creationId xmlns:a16="http://schemas.microsoft.com/office/drawing/2014/main" id="{B51620BA-838F-4F02-BC22-E91A1BEC06FC}"/>
              </a:ext>
            </a:extLst>
          </p:cNvPr>
          <p:cNvGrpSpPr/>
          <p:nvPr/>
        </p:nvGrpSpPr>
        <p:grpSpPr>
          <a:xfrm>
            <a:off x="6180534" y="1654890"/>
            <a:ext cx="1314485" cy="2031256"/>
            <a:chOff x="6180534" y="1654890"/>
            <a:chExt cx="1314485" cy="2031256"/>
          </a:xfrm>
        </p:grpSpPr>
        <p:cxnSp>
          <p:nvCxnSpPr>
            <p:cNvPr id="104" name="Straight Arrow Connector 103">
              <a:extLst>
                <a:ext uri="{FF2B5EF4-FFF2-40B4-BE49-F238E27FC236}">
                  <a16:creationId xmlns:a16="http://schemas.microsoft.com/office/drawing/2014/main" id="{13F3CDEF-BFA7-45DA-81D5-D05475CBA84A}"/>
                </a:ext>
              </a:extLst>
            </p:cNvPr>
            <p:cNvCxnSpPr>
              <a:cxnSpLocks/>
              <a:stCxn id="71" idx="1"/>
              <a:endCxn id="34" idx="3"/>
            </p:cNvCxnSpPr>
            <p:nvPr/>
          </p:nvCxnSpPr>
          <p:spPr>
            <a:xfrm flipH="1" flipV="1">
              <a:off x="6180534" y="1654890"/>
              <a:ext cx="1314485" cy="2031256"/>
            </a:xfrm>
            <a:prstGeom prst="straightConnector1">
              <a:avLst/>
            </a:prstGeom>
            <a:ln w="95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64A6C52E-4ABA-44B8-A8FB-A68786A60F8C}"/>
                </a:ext>
              </a:extLst>
            </p:cNvPr>
            <p:cNvSpPr txBox="1"/>
            <p:nvPr/>
          </p:nvSpPr>
          <p:spPr>
            <a:xfrm rot="3379700">
              <a:off x="6393160" y="2442159"/>
              <a:ext cx="596637" cy="246221"/>
            </a:xfrm>
            <a:prstGeom prst="rect">
              <a:avLst/>
            </a:prstGeom>
            <a:noFill/>
          </p:spPr>
          <p:txBody>
            <a:bodyPr wrap="none" rtlCol="0">
              <a:spAutoFit/>
            </a:bodyPr>
            <a:lstStyle/>
            <a:p>
              <a:pPr algn="ctr" fontAlgn="base">
                <a:spcAft>
                  <a:spcPct val="0"/>
                </a:spcAft>
                <a:buClr>
                  <a:srgbClr val="F0AB00"/>
                </a:buClr>
                <a:buSzPct val="80000"/>
              </a:pPr>
              <a:r>
                <a:rPr lang="de-DE" sz="1000" kern="0" dirty="0" err="1">
                  <a:ea typeface="Arial Unicode MS" pitchFamily="34" charset="-128"/>
                  <a:cs typeface="Arial Unicode MS" pitchFamily="34" charset="-128"/>
                </a:rPr>
                <a:t>wait</a:t>
              </a:r>
              <a:r>
                <a:rPr lang="de-DE" sz="1000" kern="0" dirty="0">
                  <a:ea typeface="Arial Unicode MS" pitchFamily="34" charset="-128"/>
                  <a:cs typeface="Arial Unicode MS" pitchFamily="34" charset="-128"/>
                </a:rPr>
                <a:t> </a:t>
              </a:r>
              <a:r>
                <a:rPr lang="de-DE" sz="1000" kern="0" dirty="0" err="1">
                  <a:ea typeface="Arial Unicode MS" pitchFamily="34" charset="-128"/>
                  <a:cs typeface="Arial Unicode MS" pitchFamily="34" charset="-128"/>
                </a:rPr>
                <a:t>for</a:t>
              </a:r>
              <a:endParaRPr lang="en-US" sz="1000" kern="0" dirty="0">
                <a:ea typeface="Arial Unicode MS" pitchFamily="34" charset="-128"/>
                <a:cs typeface="Arial Unicode MS" pitchFamily="34" charset="-128"/>
              </a:endParaRPr>
            </a:p>
          </p:txBody>
        </p:sp>
      </p:grpSp>
      <p:sp>
        <p:nvSpPr>
          <p:cNvPr id="123" name="TextBox 122">
            <a:extLst>
              <a:ext uri="{FF2B5EF4-FFF2-40B4-BE49-F238E27FC236}">
                <a16:creationId xmlns:a16="http://schemas.microsoft.com/office/drawing/2014/main" id="{95A38CD8-677E-422A-98F6-6788E3D86D00}"/>
              </a:ext>
            </a:extLst>
          </p:cNvPr>
          <p:cNvSpPr txBox="1"/>
          <p:nvPr/>
        </p:nvSpPr>
        <p:spPr>
          <a:xfrm>
            <a:off x="170045" y="4241847"/>
            <a:ext cx="1249060" cy="523220"/>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Modified</a:t>
            </a:r>
            <a:endParaRPr lang="de-DE" sz="1400" kern="0" dirty="0">
              <a:ea typeface="Arial Unicode MS" pitchFamily="34" charset="-128"/>
              <a:cs typeface="Arial Unicode MS" pitchFamily="34" charset="-128"/>
            </a:endParaRPr>
          </a:p>
          <a:p>
            <a:pPr algn="ctr" fontAlgn="base">
              <a:spcAft>
                <a:spcPct val="0"/>
              </a:spcAft>
              <a:buClr>
                <a:srgbClr val="F0AB00"/>
              </a:buClr>
              <a:buSzPct val="80000"/>
            </a:pPr>
            <a:r>
              <a:rPr lang="de-DE" sz="1400" kern="0" dirty="0" err="1">
                <a:ea typeface="Arial Unicode MS" pitchFamily="34" charset="-128"/>
                <a:cs typeface="Arial Unicode MS" pitchFamily="34" charset="-128"/>
              </a:rPr>
              <a:t>etcd</a:t>
            </a:r>
            <a:r>
              <a:rPr lang="de-DE" sz="1400" kern="0" dirty="0">
                <a:ea typeface="Arial Unicode MS" pitchFamily="34" charset="-128"/>
                <a:cs typeface="Arial Unicode MS" pitchFamily="34" charset="-128"/>
              </a:rPr>
              <a:t> manifest</a:t>
            </a:r>
            <a:endParaRPr lang="en-US" sz="1400" kern="0" dirty="0">
              <a:ea typeface="Arial Unicode MS" pitchFamily="34" charset="-128"/>
              <a:cs typeface="Arial Unicode MS" pitchFamily="34" charset="-128"/>
            </a:endParaRPr>
          </a:p>
        </p:txBody>
      </p:sp>
      <p:sp>
        <p:nvSpPr>
          <p:cNvPr id="124" name="TextBox 123">
            <a:extLst>
              <a:ext uri="{FF2B5EF4-FFF2-40B4-BE49-F238E27FC236}">
                <a16:creationId xmlns:a16="http://schemas.microsoft.com/office/drawing/2014/main" id="{5E85BBBF-E840-4315-B11D-4DCFBDF28905}"/>
              </a:ext>
            </a:extLst>
          </p:cNvPr>
          <p:cNvSpPr txBox="1"/>
          <p:nvPr/>
        </p:nvSpPr>
        <p:spPr>
          <a:xfrm>
            <a:off x="240344" y="3714536"/>
            <a:ext cx="1099981" cy="307777"/>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etcd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cluster</a:t>
            </a:r>
            <a:endParaRPr lang="en-US" sz="1400" kern="0" dirty="0">
              <a:ea typeface="Arial Unicode MS" pitchFamily="34" charset="-128"/>
              <a:cs typeface="Arial Unicode MS" pitchFamily="34" charset="-128"/>
            </a:endParaRPr>
          </a:p>
        </p:txBody>
      </p:sp>
      <p:grpSp>
        <p:nvGrpSpPr>
          <p:cNvPr id="4" name="Group 3">
            <a:extLst>
              <a:ext uri="{FF2B5EF4-FFF2-40B4-BE49-F238E27FC236}">
                <a16:creationId xmlns:a16="http://schemas.microsoft.com/office/drawing/2014/main" id="{256A8FC1-2BA8-45DA-A0DB-613B843A08F9}"/>
              </a:ext>
            </a:extLst>
          </p:cNvPr>
          <p:cNvGrpSpPr/>
          <p:nvPr/>
        </p:nvGrpSpPr>
        <p:grpSpPr>
          <a:xfrm>
            <a:off x="1588234" y="5396391"/>
            <a:ext cx="518091" cy="235378"/>
            <a:chOff x="384347" y="2884507"/>
            <a:chExt cx="518091" cy="235378"/>
          </a:xfrm>
        </p:grpSpPr>
        <p:sp>
          <p:nvSpPr>
            <p:cNvPr id="96" name="Cylinder 95">
              <a:extLst>
                <a:ext uri="{FF2B5EF4-FFF2-40B4-BE49-F238E27FC236}">
                  <a16:creationId xmlns:a16="http://schemas.microsoft.com/office/drawing/2014/main" id="{B0508810-A0BD-4C3B-B5F7-1571F28EEB69}"/>
                </a:ext>
              </a:extLst>
            </p:cNvPr>
            <p:cNvSpPr/>
            <p:nvPr/>
          </p:nvSpPr>
          <p:spPr bwMode="gray">
            <a:xfrm>
              <a:off x="463295" y="2884507"/>
              <a:ext cx="360195" cy="222144"/>
            </a:xfrm>
            <a:prstGeom prst="can">
              <a:avLst/>
            </a:prstGeom>
            <a:solidFill>
              <a:schemeClr val="tx2"/>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 name="TextBox 2">
              <a:extLst>
                <a:ext uri="{FF2B5EF4-FFF2-40B4-BE49-F238E27FC236}">
                  <a16:creationId xmlns:a16="http://schemas.microsoft.com/office/drawing/2014/main" id="{28F1FE74-075B-4225-BB52-860AEA8FC54C}"/>
                </a:ext>
              </a:extLst>
            </p:cNvPr>
            <p:cNvSpPr txBox="1"/>
            <p:nvPr/>
          </p:nvSpPr>
          <p:spPr>
            <a:xfrm>
              <a:off x="384347" y="2904441"/>
              <a:ext cx="518091" cy="215444"/>
            </a:xfrm>
            <a:prstGeom prst="rect">
              <a:avLst/>
            </a:prstGeom>
            <a:noFill/>
          </p:spPr>
          <p:txBody>
            <a:bodyPr wrap="none" rtlCol="0">
              <a:spAutoFit/>
            </a:bodyPr>
            <a:lstStyle/>
            <a:p>
              <a:pPr algn="ctr" fontAlgn="base">
                <a:spcAft>
                  <a:spcPct val="0"/>
                </a:spcAft>
                <a:buClr>
                  <a:srgbClr val="F0AB00"/>
                </a:buClr>
                <a:buSzPct val="80000"/>
              </a:pPr>
              <a:r>
                <a:rPr lang="de-DE" sz="800" kern="0" dirty="0" err="1">
                  <a:solidFill>
                    <a:schemeClr val="bg1"/>
                  </a:solidFill>
                  <a:ea typeface="Arial Unicode MS" pitchFamily="34" charset="-128"/>
                  <a:cs typeface="Arial Unicode MS" pitchFamily="34" charset="-128"/>
                </a:rPr>
                <a:t>backup</a:t>
              </a:r>
              <a:endParaRPr lang="en-US" sz="800" kern="0" dirty="0">
                <a:solidFill>
                  <a:schemeClr val="bg1"/>
                </a:solidFill>
                <a:ea typeface="Arial Unicode MS" pitchFamily="34" charset="-128"/>
                <a:cs typeface="Arial Unicode MS" pitchFamily="34" charset="-128"/>
              </a:endParaRPr>
            </a:p>
          </p:txBody>
        </p:sp>
      </p:grpSp>
      <p:sp>
        <p:nvSpPr>
          <p:cNvPr id="97" name="Cylinder 96">
            <a:extLst>
              <a:ext uri="{FF2B5EF4-FFF2-40B4-BE49-F238E27FC236}">
                <a16:creationId xmlns:a16="http://schemas.microsoft.com/office/drawing/2014/main" id="{27638C33-8F52-443D-805D-08C433B7E20A}"/>
              </a:ext>
            </a:extLst>
          </p:cNvPr>
          <p:cNvSpPr/>
          <p:nvPr/>
        </p:nvSpPr>
        <p:spPr bwMode="gray">
          <a:xfrm>
            <a:off x="3127911" y="5466256"/>
            <a:ext cx="499045" cy="307777"/>
          </a:xfrm>
          <a:prstGeom prst="can">
            <a:avLst/>
          </a:prstGeom>
          <a:solidFill>
            <a:srgbClr val="65BDFF"/>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Group 17">
            <a:extLst>
              <a:ext uri="{FF2B5EF4-FFF2-40B4-BE49-F238E27FC236}">
                <a16:creationId xmlns:a16="http://schemas.microsoft.com/office/drawing/2014/main" id="{2CB7B53F-8336-434E-99C8-B16195DFC18E}"/>
              </a:ext>
            </a:extLst>
          </p:cNvPr>
          <p:cNvGrpSpPr/>
          <p:nvPr/>
        </p:nvGrpSpPr>
        <p:grpSpPr>
          <a:xfrm>
            <a:off x="1792074" y="3977708"/>
            <a:ext cx="1346395" cy="1413057"/>
            <a:chOff x="1792074" y="3977708"/>
            <a:chExt cx="1346395" cy="1413057"/>
          </a:xfrm>
        </p:grpSpPr>
        <p:cxnSp>
          <p:nvCxnSpPr>
            <p:cNvPr id="16" name="Straight Arrow Connector 15">
              <a:extLst>
                <a:ext uri="{FF2B5EF4-FFF2-40B4-BE49-F238E27FC236}">
                  <a16:creationId xmlns:a16="http://schemas.microsoft.com/office/drawing/2014/main" id="{72122FAF-096E-4924-A257-414D12CA92D6}"/>
                </a:ext>
              </a:extLst>
            </p:cNvPr>
            <p:cNvCxnSpPr>
              <a:stCxn id="11" idx="5"/>
            </p:cNvCxnSpPr>
            <p:nvPr/>
          </p:nvCxnSpPr>
          <p:spPr>
            <a:xfrm flipH="1">
              <a:off x="1792074" y="3977708"/>
              <a:ext cx="1346395" cy="1413057"/>
            </a:xfrm>
            <a:prstGeom prst="straightConnector1">
              <a:avLst/>
            </a:prstGeom>
            <a:ln w="95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B20FB1E-6DAB-428C-9916-0A70478C462D}"/>
                </a:ext>
              </a:extLst>
            </p:cNvPr>
            <p:cNvSpPr txBox="1"/>
            <p:nvPr/>
          </p:nvSpPr>
          <p:spPr>
            <a:xfrm rot="18817902">
              <a:off x="1979354" y="4527094"/>
              <a:ext cx="679993" cy="246221"/>
            </a:xfrm>
            <a:prstGeom prst="rect">
              <a:avLst/>
            </a:prstGeom>
            <a:noFill/>
          </p:spPr>
          <p:txBody>
            <a:bodyPr wrap="none" rtlCol="0">
              <a:spAutoFit/>
            </a:bodyPr>
            <a:lstStyle/>
            <a:p>
              <a:pPr algn="ctr" fontAlgn="base">
                <a:spcAft>
                  <a:spcPct val="0"/>
                </a:spcAft>
                <a:buClr>
                  <a:srgbClr val="F0AB00"/>
                </a:buClr>
                <a:buSzPct val="80000"/>
              </a:pPr>
              <a:r>
                <a:rPr lang="de-DE" sz="1000" kern="0" dirty="0" err="1">
                  <a:ea typeface="Arial Unicode MS" pitchFamily="34" charset="-128"/>
                  <a:cs typeface="Arial Unicode MS" pitchFamily="34" charset="-128"/>
                </a:rPr>
                <a:t>mounted</a:t>
              </a:r>
              <a:endParaRPr lang="en-US" sz="1000" kern="0" dirty="0">
                <a:ea typeface="Arial Unicode MS" pitchFamily="34" charset="-128"/>
                <a:cs typeface="Arial Unicode MS" pitchFamily="34" charset="-128"/>
              </a:endParaRPr>
            </a:p>
          </p:txBody>
        </p:sp>
      </p:grpSp>
      <p:grpSp>
        <p:nvGrpSpPr>
          <p:cNvPr id="98" name="Group 97">
            <a:extLst>
              <a:ext uri="{FF2B5EF4-FFF2-40B4-BE49-F238E27FC236}">
                <a16:creationId xmlns:a16="http://schemas.microsoft.com/office/drawing/2014/main" id="{E4F1C8CB-851C-46F2-9581-38013C4B0C40}"/>
              </a:ext>
            </a:extLst>
          </p:cNvPr>
          <p:cNvGrpSpPr/>
          <p:nvPr/>
        </p:nvGrpSpPr>
        <p:grpSpPr>
          <a:xfrm>
            <a:off x="2869158" y="4148438"/>
            <a:ext cx="757798" cy="1625595"/>
            <a:chOff x="2869158" y="4148438"/>
            <a:chExt cx="757798" cy="1625595"/>
          </a:xfrm>
        </p:grpSpPr>
        <p:sp>
          <p:nvSpPr>
            <p:cNvPr id="99" name="Cylinder 98">
              <a:extLst>
                <a:ext uri="{FF2B5EF4-FFF2-40B4-BE49-F238E27FC236}">
                  <a16:creationId xmlns:a16="http://schemas.microsoft.com/office/drawing/2014/main" id="{764D9829-8594-42D4-BDB8-819ADBE8633D}"/>
                </a:ext>
              </a:extLst>
            </p:cNvPr>
            <p:cNvSpPr/>
            <p:nvPr/>
          </p:nvSpPr>
          <p:spPr bwMode="gray">
            <a:xfrm>
              <a:off x="3127911" y="5466256"/>
              <a:ext cx="499045" cy="307777"/>
            </a:xfrm>
            <a:prstGeom prst="can">
              <a:avLst/>
            </a:prstGeom>
            <a:solidFill>
              <a:srgbClr val="65BDFF"/>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00" name="Straight Arrow Connector 99">
              <a:extLst>
                <a:ext uri="{FF2B5EF4-FFF2-40B4-BE49-F238E27FC236}">
                  <a16:creationId xmlns:a16="http://schemas.microsoft.com/office/drawing/2014/main" id="{FBB41618-517A-4B1E-98FB-42DF40042053}"/>
                </a:ext>
              </a:extLst>
            </p:cNvPr>
            <p:cNvCxnSpPr>
              <a:endCxn id="99" idx="1"/>
            </p:cNvCxnSpPr>
            <p:nvPr/>
          </p:nvCxnSpPr>
          <p:spPr>
            <a:xfrm>
              <a:off x="2869158" y="4148438"/>
              <a:ext cx="508276" cy="1317818"/>
            </a:xfrm>
            <a:prstGeom prst="straightConnector1">
              <a:avLst/>
            </a:prstGeom>
            <a:ln w="95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91897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p:stCondLst>
                              <p:cond delay="500"/>
                            </p:stCondLst>
                            <p:childTnLst>
                              <p:par>
                                <p:cTn id="9" presetID="10" presetClass="exit" presetSubtype="0" fill="hold" nodeType="afterEffect">
                                  <p:stCondLst>
                                    <p:cond delay="0"/>
                                  </p:stCondLst>
                                  <p:childTnLst>
                                    <p:animEffect transition="out" filter="fade">
                                      <p:cBhvr>
                                        <p:cTn id="10" dur="500"/>
                                        <p:tgtEl>
                                          <p:spTgt spid="18"/>
                                        </p:tgtEl>
                                      </p:cBhvr>
                                    </p:animEffect>
                                    <p:set>
                                      <p:cBhvr>
                                        <p:cTn id="11" dur="1" fill="hold">
                                          <p:stCondLst>
                                            <p:cond delay="499"/>
                                          </p:stCondLst>
                                        </p:cTn>
                                        <p:tgtEl>
                                          <p:spTgt spid="1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19"/>
                                        </p:tgtEl>
                                      </p:cBhvr>
                                    </p:animEffect>
                                    <p:set>
                                      <p:cBhvr>
                                        <p:cTn id="16" dur="1" fill="hold">
                                          <p:stCondLst>
                                            <p:cond delay="499"/>
                                          </p:stCondLst>
                                        </p:cTn>
                                        <p:tgtEl>
                                          <p:spTgt spid="1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8"/>
                                        </p:tgtEl>
                                        <p:attrNameLst>
                                          <p:attrName>style.visibility</p:attrName>
                                        </p:attrNameLst>
                                      </p:cBhvr>
                                      <p:to>
                                        <p:strVal val="visible"/>
                                      </p:to>
                                    </p:set>
                                    <p:animEffect transition="in" filter="fade">
                                      <p:cBhvr>
                                        <p:cTn id="21" dur="500"/>
                                        <p:tgtEl>
                                          <p:spTgt spid="98"/>
                                        </p:tgtEl>
                                      </p:cBhvr>
                                    </p:animEffect>
                                  </p:childTnLst>
                                </p:cTn>
                              </p:par>
                            </p:childTnLst>
                          </p:cTn>
                        </p:par>
                        <p:par>
                          <p:cTn id="22" fill="hold">
                            <p:stCondLst>
                              <p:cond delay="500"/>
                            </p:stCondLst>
                            <p:childTnLst>
                              <p:par>
                                <p:cTn id="23" presetID="53" presetClass="exit" presetSubtype="32" fill="hold" grpId="0" nodeType="afterEffect">
                                  <p:stCondLst>
                                    <p:cond delay="0"/>
                                  </p:stCondLst>
                                  <p:childTnLst>
                                    <p:anim calcmode="lin" valueType="num">
                                      <p:cBhvr>
                                        <p:cTn id="24" dur="500"/>
                                        <p:tgtEl>
                                          <p:spTgt spid="69"/>
                                        </p:tgtEl>
                                        <p:attrNameLst>
                                          <p:attrName>ppt_w</p:attrName>
                                        </p:attrNameLst>
                                      </p:cBhvr>
                                      <p:tavLst>
                                        <p:tav tm="0">
                                          <p:val>
                                            <p:strVal val="ppt_w"/>
                                          </p:val>
                                        </p:tav>
                                        <p:tav tm="100000">
                                          <p:val>
                                            <p:fltVal val="0"/>
                                          </p:val>
                                        </p:tav>
                                      </p:tavLst>
                                    </p:anim>
                                    <p:anim calcmode="lin" valueType="num">
                                      <p:cBhvr>
                                        <p:cTn id="25" dur="500"/>
                                        <p:tgtEl>
                                          <p:spTgt spid="69"/>
                                        </p:tgtEl>
                                        <p:attrNameLst>
                                          <p:attrName>ppt_h</p:attrName>
                                        </p:attrNameLst>
                                      </p:cBhvr>
                                      <p:tavLst>
                                        <p:tav tm="0">
                                          <p:val>
                                            <p:strVal val="ppt_h"/>
                                          </p:val>
                                        </p:tav>
                                        <p:tav tm="100000">
                                          <p:val>
                                            <p:fltVal val="0"/>
                                          </p:val>
                                        </p:tav>
                                      </p:tavLst>
                                    </p:anim>
                                    <p:animEffect transition="out" filter="fade">
                                      <p:cBhvr>
                                        <p:cTn id="26" dur="500"/>
                                        <p:tgtEl>
                                          <p:spTgt spid="69"/>
                                        </p:tgtEl>
                                      </p:cBhvr>
                                    </p:animEffect>
                                    <p:set>
                                      <p:cBhvr>
                                        <p:cTn id="27" dur="1" fill="hold">
                                          <p:stCondLst>
                                            <p:cond delay="499"/>
                                          </p:stCondLst>
                                        </p:cTn>
                                        <p:tgtEl>
                                          <p:spTgt spid="69"/>
                                        </p:tgtEl>
                                        <p:attrNameLst>
                                          <p:attrName>style.visibility</p:attrName>
                                        </p:attrNameLst>
                                      </p:cBhvr>
                                      <p:to>
                                        <p:strVal val="hidden"/>
                                      </p:to>
                                    </p:set>
                                  </p:childTnLst>
                                </p:cTn>
                              </p:par>
                            </p:childTnLst>
                          </p:cTn>
                        </p:par>
                        <p:par>
                          <p:cTn id="28" fill="hold">
                            <p:stCondLst>
                              <p:cond delay="1000"/>
                            </p:stCondLst>
                            <p:childTnLst>
                              <p:par>
                                <p:cTn id="29" presetID="1" presetClass="entr" presetSubtype="0" fill="hold" grpId="0" nodeType="afterEffect">
                                  <p:stCondLst>
                                    <p:cond delay="0"/>
                                  </p:stCondLst>
                                  <p:childTnLst>
                                    <p:set>
                                      <p:cBhvr>
                                        <p:cTn id="30"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6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0ED37-EC80-4BB2-9BF4-2210B57F34BC}"/>
              </a:ext>
            </a:extLst>
          </p:cNvPr>
          <p:cNvSpPr>
            <a:spLocks noGrp="1"/>
          </p:cNvSpPr>
          <p:nvPr>
            <p:ph type="title"/>
          </p:nvPr>
        </p:nvSpPr>
        <p:spPr/>
        <p:txBody>
          <a:bodyPr/>
          <a:lstStyle/>
          <a:p>
            <a:r>
              <a:rPr lang="de-DE" dirty="0" err="1"/>
              <a:t>Surviving</a:t>
            </a:r>
            <a:r>
              <a:rPr lang="de-DE" dirty="0"/>
              <a:t> </a:t>
            </a:r>
            <a:r>
              <a:rPr lang="de-DE" dirty="0" err="1"/>
              <a:t>Node</a:t>
            </a:r>
            <a:r>
              <a:rPr lang="de-DE" dirty="0"/>
              <a:t> </a:t>
            </a:r>
            <a:r>
              <a:rPr lang="de-DE" dirty="0" err="1"/>
              <a:t>Failures</a:t>
            </a:r>
            <a:r>
              <a:rPr lang="de-DE" dirty="0"/>
              <a:t> </a:t>
            </a:r>
            <a:r>
              <a:rPr lang="de-DE" dirty="0" err="1"/>
              <a:t>without</a:t>
            </a:r>
            <a:r>
              <a:rPr lang="de-DE" dirty="0"/>
              <a:t> </a:t>
            </a:r>
            <a:r>
              <a:rPr lang="de-DE" dirty="0" err="1"/>
              <a:t>Recovery</a:t>
            </a:r>
            <a:endParaRPr lang="en-US" dirty="0"/>
          </a:p>
        </p:txBody>
      </p:sp>
      <p:sp>
        <p:nvSpPr>
          <p:cNvPr id="3" name="TextBox 2">
            <a:extLst>
              <a:ext uri="{FF2B5EF4-FFF2-40B4-BE49-F238E27FC236}">
                <a16:creationId xmlns:a16="http://schemas.microsoft.com/office/drawing/2014/main" id="{51B91F96-98B6-4012-BACD-917E968BF9EF}"/>
              </a:ext>
            </a:extLst>
          </p:cNvPr>
          <p:cNvSpPr txBox="1"/>
          <p:nvPr/>
        </p:nvSpPr>
        <p:spPr>
          <a:xfrm>
            <a:off x="248400" y="1166842"/>
            <a:ext cx="8789586" cy="7848302"/>
          </a:xfrm>
          <a:prstGeom prst="rect">
            <a:avLst/>
          </a:prstGeom>
          <a:noFill/>
        </p:spPr>
        <p:txBody>
          <a:bodyPr wrap="none" rtlCol="0">
            <a:spAutoFit/>
          </a:bodyPr>
          <a:lstStyle/>
          <a:p>
            <a:pPr fontAlgn="base">
              <a:spcAft>
                <a:spcPct val="0"/>
              </a:spcAft>
              <a:buClr>
                <a:srgbClr val="F0AB00"/>
              </a:buClr>
              <a:buSzPct val="80000"/>
            </a:pPr>
            <a:endParaRPr lang="en-US" sz="1800" kern="0" dirty="0">
              <a:ea typeface="Arial Unicode MS" pitchFamily="34" charset="-128"/>
              <a:cs typeface="Arial Unicode MS" pitchFamily="34" charset="-128"/>
            </a:endParaRPr>
          </a:p>
          <a:p>
            <a:pPr marL="285750" indent="-285750" fontAlgn="base">
              <a:spcAft>
                <a:spcPct val="0"/>
              </a:spcAft>
              <a:buClr>
                <a:srgbClr val="F0AB00"/>
              </a:buClr>
              <a:buSzPct val="80000"/>
              <a:buFont typeface="Wingdings" panose="05000000000000000000" pitchFamily="2" charset="2"/>
              <a:buChar char="v"/>
            </a:pPr>
            <a:r>
              <a:rPr lang="en-US" sz="1800" kern="0" dirty="0">
                <a:ea typeface="Arial Unicode MS" pitchFamily="34" charset="-128"/>
                <a:cs typeface="Arial Unicode MS" pitchFamily="34" charset="-128"/>
              </a:rPr>
              <a:t>Single master node shutdown/reboot  -&gt; no cluster Outage</a:t>
            </a:r>
          </a:p>
          <a:p>
            <a:pPr marL="285750" indent="-285750" fontAlgn="base">
              <a:spcAft>
                <a:spcPct val="0"/>
              </a:spcAft>
              <a:buClr>
                <a:srgbClr val="F0AB00"/>
              </a:buClr>
              <a:buSzPct val="80000"/>
              <a:buFont typeface="Wingdings" panose="05000000000000000000" pitchFamily="2" charset="2"/>
              <a:buChar char="v"/>
            </a:pPr>
            <a:endParaRPr lang="de-DE" sz="1800" kern="0" dirty="0">
              <a:ea typeface="Arial Unicode MS" pitchFamily="34" charset="-128"/>
              <a:cs typeface="Arial Unicode MS" pitchFamily="34" charset="-128"/>
            </a:endParaRPr>
          </a:p>
          <a:p>
            <a:pPr marL="285750" indent="-285750" fontAlgn="base">
              <a:spcAft>
                <a:spcPct val="0"/>
              </a:spcAft>
              <a:buClr>
                <a:srgbClr val="F0AB00"/>
              </a:buClr>
              <a:buSzPct val="80000"/>
              <a:buFont typeface="Wingdings" panose="05000000000000000000" pitchFamily="2" charset="2"/>
              <a:buChar char="v"/>
            </a:pPr>
            <a:r>
              <a:rPr lang="de-DE" sz="1800" kern="0" dirty="0">
                <a:ea typeface="Arial Unicode MS" pitchFamily="34" charset="-128"/>
                <a:cs typeface="Arial Unicode MS" pitchFamily="34" charset="-128"/>
              </a:rPr>
              <a:t>Double </a:t>
            </a:r>
            <a:r>
              <a:rPr lang="de-DE" sz="1800" kern="0" dirty="0" err="1">
                <a:ea typeface="Arial Unicode MS" pitchFamily="34" charset="-128"/>
                <a:cs typeface="Arial Unicode MS" pitchFamily="34" charset="-128"/>
              </a:rPr>
              <a:t>master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node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shutdown</a:t>
            </a:r>
            <a:r>
              <a:rPr lang="de-DE" sz="1800" kern="0" dirty="0">
                <a:ea typeface="Arial Unicode MS" pitchFamily="34" charset="-128"/>
                <a:cs typeface="Arial Unicode MS" pitchFamily="34" charset="-128"/>
              </a:rPr>
              <a:t>/</a:t>
            </a:r>
            <a:r>
              <a:rPr lang="de-DE" sz="1800" kern="0" dirty="0" err="1">
                <a:ea typeface="Arial Unicode MS" pitchFamily="34" charset="-128"/>
                <a:cs typeface="Arial Unicode MS" pitchFamily="34" charset="-128"/>
              </a:rPr>
              <a:t>reboot</a:t>
            </a:r>
            <a:r>
              <a:rPr lang="de-DE" sz="1800" kern="0" dirty="0">
                <a:ea typeface="Arial Unicode MS" pitchFamily="34" charset="-128"/>
                <a:cs typeface="Arial Unicode MS" pitchFamily="34" charset="-128"/>
              </a:rPr>
              <a:t> -&gt; </a:t>
            </a:r>
            <a:r>
              <a:rPr lang="de-DE" sz="1800" kern="0" dirty="0" err="1">
                <a:ea typeface="Arial Unicode MS" pitchFamily="34" charset="-128"/>
                <a:cs typeface="Arial Unicode MS" pitchFamily="34" charset="-128"/>
              </a:rPr>
              <a:t>cluster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Outage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until</a:t>
            </a:r>
            <a:r>
              <a:rPr lang="de-DE" sz="1800" kern="0" dirty="0">
                <a:ea typeface="Arial Unicode MS" pitchFamily="34" charset="-128"/>
                <a:cs typeface="Arial Unicode MS" pitchFamily="34" charset="-128"/>
              </a:rPr>
              <a:t> 2 </a:t>
            </a:r>
            <a:r>
              <a:rPr lang="de-DE" sz="1800" kern="0" dirty="0" err="1">
                <a:ea typeface="Arial Unicode MS" pitchFamily="34" charset="-128"/>
                <a:cs typeface="Arial Unicode MS" pitchFamily="34" charset="-128"/>
              </a:rPr>
              <a:t>masters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rebooted</a:t>
            </a:r>
            <a:endParaRPr lang="en-US" sz="1800" kern="0" dirty="0">
              <a:ea typeface="Arial Unicode MS" pitchFamily="34" charset="-128"/>
              <a:cs typeface="Arial Unicode MS" pitchFamily="34" charset="-128"/>
            </a:endParaRPr>
          </a:p>
          <a:p>
            <a:pPr marL="285750" indent="-285750" fontAlgn="base">
              <a:spcAft>
                <a:spcPct val="0"/>
              </a:spcAft>
              <a:buClr>
                <a:srgbClr val="F0AB00"/>
              </a:buClr>
              <a:buSzPct val="80000"/>
              <a:buFont typeface="Wingdings" panose="05000000000000000000" pitchFamily="2" charset="2"/>
              <a:buChar char="v"/>
            </a:pPr>
            <a:endParaRPr lang="en-US" sz="1800" kern="0" dirty="0">
              <a:ea typeface="Arial Unicode MS" pitchFamily="34" charset="-128"/>
              <a:cs typeface="Arial Unicode MS" pitchFamily="34" charset="-128"/>
            </a:endParaRPr>
          </a:p>
          <a:p>
            <a:pPr marL="285750" indent="-285750" fontAlgn="base">
              <a:spcAft>
                <a:spcPct val="0"/>
              </a:spcAft>
              <a:buClr>
                <a:srgbClr val="F0AB00"/>
              </a:buClr>
              <a:buSzPct val="80000"/>
              <a:buFont typeface="Wingdings" panose="05000000000000000000" pitchFamily="2" charset="2"/>
              <a:buChar char="v"/>
            </a:pPr>
            <a:r>
              <a:rPr lang="de-DE" sz="1800" kern="0" dirty="0">
                <a:ea typeface="Arial Unicode MS" pitchFamily="34" charset="-128"/>
                <a:cs typeface="Arial Unicode MS" pitchFamily="34" charset="-128"/>
              </a:rPr>
              <a:t>Tripple </a:t>
            </a:r>
            <a:r>
              <a:rPr lang="de-DE" sz="1800" kern="0" dirty="0" err="1">
                <a:ea typeface="Arial Unicode MS" pitchFamily="34" charset="-128"/>
                <a:cs typeface="Arial Unicode MS" pitchFamily="34" charset="-128"/>
              </a:rPr>
              <a:t>master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node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shutdown</a:t>
            </a:r>
            <a:r>
              <a:rPr lang="de-DE" sz="1800" kern="0" dirty="0">
                <a:ea typeface="Arial Unicode MS" pitchFamily="34" charset="-128"/>
                <a:cs typeface="Arial Unicode MS" pitchFamily="34" charset="-128"/>
              </a:rPr>
              <a:t>/</a:t>
            </a:r>
            <a:r>
              <a:rPr lang="de-DE" sz="1800" kern="0" dirty="0" err="1">
                <a:ea typeface="Arial Unicode MS" pitchFamily="34" charset="-128"/>
                <a:cs typeface="Arial Unicode MS" pitchFamily="34" charset="-128"/>
              </a:rPr>
              <a:t>reboot</a:t>
            </a:r>
            <a:r>
              <a:rPr lang="de-DE" sz="1800" kern="0" dirty="0">
                <a:ea typeface="Arial Unicode MS" pitchFamily="34" charset="-128"/>
                <a:cs typeface="Arial Unicode MS" pitchFamily="34" charset="-128"/>
              </a:rPr>
              <a:t> -&gt; </a:t>
            </a:r>
            <a:r>
              <a:rPr lang="de-DE" sz="1800" kern="0" dirty="0" err="1">
                <a:ea typeface="Arial Unicode MS" pitchFamily="34" charset="-128"/>
                <a:cs typeface="Arial Unicode MS" pitchFamily="34" charset="-128"/>
              </a:rPr>
              <a:t>cluster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Outage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until</a:t>
            </a:r>
            <a:r>
              <a:rPr lang="de-DE" sz="1800" kern="0" dirty="0">
                <a:ea typeface="Arial Unicode MS" pitchFamily="34" charset="-128"/>
                <a:cs typeface="Arial Unicode MS" pitchFamily="34" charset="-128"/>
              </a:rPr>
              <a:t> 2 </a:t>
            </a:r>
            <a:r>
              <a:rPr lang="de-DE" sz="1800" kern="0" dirty="0" err="1">
                <a:ea typeface="Arial Unicode MS" pitchFamily="34" charset="-128"/>
                <a:cs typeface="Arial Unicode MS" pitchFamily="34" charset="-128"/>
              </a:rPr>
              <a:t>masters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rebooted</a:t>
            </a:r>
            <a:endParaRPr lang="de-DE" sz="1800" kern="0" dirty="0">
              <a:ea typeface="Arial Unicode MS" pitchFamily="34" charset="-128"/>
              <a:cs typeface="Arial Unicode MS" pitchFamily="34" charset="-128"/>
            </a:endParaRPr>
          </a:p>
          <a:p>
            <a:pPr marL="285750" indent="-285750" fontAlgn="base">
              <a:spcAft>
                <a:spcPct val="0"/>
              </a:spcAft>
              <a:buClr>
                <a:srgbClr val="F0AB00"/>
              </a:buClr>
              <a:buSzPct val="80000"/>
              <a:buFont typeface="Wingdings" panose="05000000000000000000" pitchFamily="2" charset="2"/>
              <a:buChar char="v"/>
            </a:pPr>
            <a:endParaRPr lang="de-DE" sz="1800" kern="0" dirty="0">
              <a:ea typeface="Arial Unicode MS" pitchFamily="34" charset="-128"/>
              <a:cs typeface="Arial Unicode MS" pitchFamily="34" charset="-128"/>
            </a:endParaRPr>
          </a:p>
          <a:p>
            <a:pPr fontAlgn="base">
              <a:spcAft>
                <a:spcPct val="0"/>
              </a:spcAft>
              <a:buClr>
                <a:srgbClr val="F0AB00"/>
              </a:buClr>
              <a:buSzPct val="80000"/>
            </a:pPr>
            <a:r>
              <a:rPr lang="de-DE" sz="1800" kern="0" dirty="0" err="1">
                <a:ea typeface="Arial Unicode MS" pitchFamily="34" charset="-128"/>
                <a:cs typeface="Arial Unicode MS" pitchFamily="34" charset="-128"/>
              </a:rPr>
              <a:t>No</a:t>
            </a:r>
            <a:r>
              <a:rPr lang="de-DE" sz="1800" kern="0" dirty="0">
                <a:ea typeface="Arial Unicode MS" pitchFamily="34" charset="-128"/>
                <a:cs typeface="Arial Unicode MS" pitchFamily="34" charset="-128"/>
              </a:rPr>
              <a:t> explicit </a:t>
            </a:r>
            <a:r>
              <a:rPr lang="de-DE" sz="1800" kern="0" dirty="0" err="1">
                <a:ea typeface="Arial Unicode MS" pitchFamily="34" charset="-128"/>
                <a:cs typeface="Arial Unicode MS" pitchFamily="34" charset="-128"/>
              </a:rPr>
              <a:t>action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required</a:t>
            </a:r>
            <a:r>
              <a:rPr lang="de-DE" sz="1800" kern="0" dirty="0">
                <a:ea typeface="Arial Unicode MS" pitchFamily="34" charset="-128"/>
                <a:cs typeface="Arial Unicode MS" pitchFamily="34" charset="-128"/>
              </a:rPr>
              <a:t> on </a:t>
            </a:r>
            <a:r>
              <a:rPr lang="de-DE" sz="1800" kern="0" dirty="0" err="1">
                <a:ea typeface="Arial Unicode MS" pitchFamily="34" charset="-128"/>
                <a:cs typeface="Arial Unicode MS" pitchFamily="34" charset="-128"/>
              </a:rPr>
              <a:t>nodes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or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kubernetes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cluster</a:t>
            </a:r>
            <a:endParaRPr lang="de-DE" sz="1800" kern="0" dirty="0">
              <a:ea typeface="Arial Unicode MS" pitchFamily="34" charset="-128"/>
              <a:cs typeface="Arial Unicode MS" pitchFamily="34" charset="-128"/>
            </a:endParaRPr>
          </a:p>
          <a:p>
            <a:pPr fontAlgn="base">
              <a:spcAft>
                <a:spcPct val="0"/>
              </a:spcAft>
              <a:buClr>
                <a:srgbClr val="F0AB00"/>
              </a:buClr>
              <a:buSzPct val="80000"/>
            </a:pPr>
            <a:endParaRPr lang="de-DE" sz="1800" kern="0" dirty="0">
              <a:ea typeface="Arial Unicode MS" pitchFamily="34" charset="-128"/>
              <a:cs typeface="Arial Unicode MS" pitchFamily="34" charset="-128"/>
            </a:endParaRPr>
          </a:p>
          <a:p>
            <a:pPr marL="285750" indent="-285750" fontAlgn="base">
              <a:spcAft>
                <a:spcPct val="0"/>
              </a:spcAft>
              <a:buClr>
                <a:srgbClr val="F0AB00"/>
              </a:buClr>
              <a:buSzPct val="80000"/>
              <a:buFont typeface="Wingdings" panose="05000000000000000000" pitchFamily="2" charset="2"/>
              <a:buChar char="v"/>
            </a:pPr>
            <a:r>
              <a:rPr lang="de-DE" sz="1800" kern="0" dirty="0">
                <a:ea typeface="Arial Unicode MS" pitchFamily="34" charset="-128"/>
                <a:cs typeface="Arial Unicode MS" pitchFamily="34" charset="-128"/>
              </a:rPr>
              <a:t>Single </a:t>
            </a:r>
            <a:r>
              <a:rPr lang="de-DE" sz="1800" kern="0" dirty="0" err="1">
                <a:ea typeface="Arial Unicode MS" pitchFamily="34" charset="-128"/>
                <a:cs typeface="Arial Unicode MS" pitchFamily="34" charset="-128"/>
              </a:rPr>
              <a:t>master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node</a:t>
            </a:r>
            <a:r>
              <a:rPr lang="de-DE" sz="1800" kern="0" dirty="0">
                <a:ea typeface="Arial Unicode MS" pitchFamily="34" charset="-128"/>
                <a:cs typeface="Arial Unicode MS" pitchFamily="34" charset="-128"/>
              </a:rPr>
              <a:t> VM lost -&gt; </a:t>
            </a:r>
            <a:r>
              <a:rPr lang="de-DE" sz="1800" kern="0" dirty="0" err="1">
                <a:ea typeface="Arial Unicode MS" pitchFamily="34" charset="-128"/>
                <a:cs typeface="Arial Unicode MS" pitchFamily="34" charset="-128"/>
              </a:rPr>
              <a:t>no</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cluster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Outage</a:t>
            </a:r>
            <a:endParaRPr lang="de-DE" sz="1800" kern="0" dirty="0">
              <a:ea typeface="Arial Unicode MS" pitchFamily="34" charset="-128"/>
              <a:cs typeface="Arial Unicode MS" pitchFamily="34" charset="-128"/>
            </a:endParaRPr>
          </a:p>
          <a:p>
            <a:pPr marL="285750" indent="-285750" fontAlgn="base">
              <a:spcAft>
                <a:spcPct val="0"/>
              </a:spcAft>
              <a:buClr>
                <a:srgbClr val="F0AB00"/>
              </a:buClr>
              <a:buSzPct val="80000"/>
              <a:buFont typeface="Wingdings" panose="05000000000000000000" pitchFamily="2" charset="2"/>
              <a:buChar char="v"/>
            </a:pPr>
            <a:endParaRPr lang="de-DE" sz="1800" kern="0" dirty="0">
              <a:ea typeface="Arial Unicode MS" pitchFamily="34" charset="-128"/>
              <a:cs typeface="Arial Unicode MS" pitchFamily="34" charset="-128"/>
            </a:endParaRPr>
          </a:p>
          <a:p>
            <a:pPr marL="285750" indent="-285750" fontAlgn="base">
              <a:spcAft>
                <a:spcPct val="0"/>
              </a:spcAft>
              <a:buClr>
                <a:srgbClr val="F0AB00"/>
              </a:buClr>
              <a:buSzPct val="80000"/>
              <a:buFont typeface="Wingdings" panose="05000000000000000000" pitchFamily="2" charset="2"/>
              <a:buChar char="v"/>
            </a:pPr>
            <a:r>
              <a:rPr lang="de-DE" sz="1800" kern="0" dirty="0">
                <a:ea typeface="Arial Unicode MS" pitchFamily="34" charset="-128"/>
                <a:cs typeface="Arial Unicode MS" pitchFamily="34" charset="-128"/>
              </a:rPr>
              <a:t>Double </a:t>
            </a:r>
            <a:r>
              <a:rPr lang="de-DE" sz="1800" kern="0" dirty="0" err="1">
                <a:ea typeface="Arial Unicode MS" pitchFamily="34" charset="-128"/>
                <a:cs typeface="Arial Unicode MS" pitchFamily="34" charset="-128"/>
              </a:rPr>
              <a:t>master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node</a:t>
            </a:r>
            <a:r>
              <a:rPr lang="de-DE" sz="1800" kern="0" dirty="0">
                <a:ea typeface="Arial Unicode MS" pitchFamily="34" charset="-128"/>
                <a:cs typeface="Arial Unicode MS" pitchFamily="34" charset="-128"/>
              </a:rPr>
              <a:t> VM lost -&gt; </a:t>
            </a:r>
            <a:r>
              <a:rPr lang="de-DE" sz="1800" kern="0" dirty="0" err="1">
                <a:ea typeface="Arial Unicode MS" pitchFamily="34" charset="-128"/>
                <a:cs typeface="Arial Unicode MS" pitchFamily="34" charset="-128"/>
              </a:rPr>
              <a:t>cluster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Outage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until</a:t>
            </a:r>
            <a:r>
              <a:rPr lang="de-DE" sz="1800" kern="0" dirty="0">
                <a:ea typeface="Arial Unicode MS" pitchFamily="34" charset="-128"/>
                <a:cs typeface="Arial Unicode MS" pitchFamily="34" charset="-128"/>
              </a:rPr>
              <a:t> VM </a:t>
            </a:r>
            <a:r>
              <a:rPr lang="de-DE" sz="1800" kern="0" dirty="0" err="1">
                <a:ea typeface="Arial Unicode MS" pitchFamily="34" charset="-128"/>
                <a:cs typeface="Arial Unicode MS" pitchFamily="34" charset="-128"/>
              </a:rPr>
              <a:t>is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recreated</a:t>
            </a:r>
            <a:endParaRPr lang="de-DE" sz="1800" kern="0" dirty="0">
              <a:ea typeface="Arial Unicode MS" pitchFamily="34" charset="-128"/>
              <a:cs typeface="Arial Unicode MS" pitchFamily="34" charset="-128"/>
            </a:endParaRPr>
          </a:p>
          <a:p>
            <a:pPr marL="285750" indent="-285750" fontAlgn="base">
              <a:spcAft>
                <a:spcPct val="0"/>
              </a:spcAft>
              <a:buClr>
                <a:srgbClr val="F0AB00"/>
              </a:buClr>
              <a:buSzPct val="80000"/>
              <a:buFont typeface="Wingdings" panose="05000000000000000000" pitchFamily="2" charset="2"/>
              <a:buChar char="v"/>
            </a:pPr>
            <a:endParaRPr lang="de-DE" sz="1800" kern="0" dirty="0">
              <a:ea typeface="Arial Unicode MS" pitchFamily="34" charset="-128"/>
              <a:cs typeface="Arial Unicode MS" pitchFamily="34" charset="-128"/>
            </a:endParaRPr>
          </a:p>
          <a:p>
            <a:pPr marL="285750" indent="-285750" fontAlgn="base">
              <a:spcAft>
                <a:spcPct val="0"/>
              </a:spcAft>
              <a:buClr>
                <a:srgbClr val="F0AB00"/>
              </a:buClr>
              <a:buSzPct val="80000"/>
              <a:buFont typeface="Wingdings" panose="05000000000000000000" pitchFamily="2" charset="2"/>
              <a:buChar char="v"/>
            </a:pPr>
            <a:r>
              <a:rPr lang="de-DE" sz="1800" kern="0" dirty="0">
                <a:ea typeface="Arial Unicode MS" pitchFamily="34" charset="-128"/>
                <a:cs typeface="Arial Unicode MS" pitchFamily="34" charset="-128"/>
              </a:rPr>
              <a:t>Tripple </a:t>
            </a:r>
            <a:r>
              <a:rPr lang="de-DE" sz="1800" kern="0" dirty="0" err="1">
                <a:ea typeface="Arial Unicode MS" pitchFamily="34" charset="-128"/>
                <a:cs typeface="Arial Unicode MS" pitchFamily="34" charset="-128"/>
              </a:rPr>
              <a:t>master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node</a:t>
            </a:r>
            <a:r>
              <a:rPr lang="de-DE" sz="1800" kern="0" dirty="0">
                <a:ea typeface="Arial Unicode MS" pitchFamily="34" charset="-128"/>
                <a:cs typeface="Arial Unicode MS" pitchFamily="34" charset="-128"/>
              </a:rPr>
              <a:t> VM lost -&gt; </a:t>
            </a:r>
            <a:r>
              <a:rPr lang="de-DE" sz="1800" kern="0" dirty="0" err="1">
                <a:ea typeface="Arial Unicode MS" pitchFamily="34" charset="-128"/>
                <a:cs typeface="Arial Unicode MS" pitchFamily="34" charset="-128"/>
              </a:rPr>
              <a:t>cluster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Outage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etcd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restarted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automatically</a:t>
            </a:r>
            <a:r>
              <a:rPr lang="de-DE" sz="1800" kern="0" dirty="0">
                <a:ea typeface="Arial Unicode MS" pitchFamily="34" charset="-128"/>
                <a:cs typeface="Arial Unicode MS" pitchFamily="34" charset="-128"/>
              </a:rPr>
              <a:t> after</a:t>
            </a:r>
            <a:br>
              <a:rPr lang="de-DE" sz="1800" kern="0" dirty="0">
                <a:ea typeface="Arial Unicode MS" pitchFamily="34" charset="-128"/>
                <a:cs typeface="Arial Unicode MS" pitchFamily="34" charset="-128"/>
              </a:rPr>
            </a:br>
            <a:r>
              <a:rPr lang="de-DE" sz="1800" kern="0" dirty="0">
                <a:ea typeface="Arial Unicode MS" pitchFamily="34" charset="-128"/>
                <a:cs typeface="Arial Unicode MS" pitchFamily="34" charset="-128"/>
              </a:rPr>
              <a:t>				 VM </a:t>
            </a:r>
            <a:r>
              <a:rPr lang="de-DE" sz="1800" kern="0" dirty="0" err="1">
                <a:ea typeface="Arial Unicode MS" pitchFamily="34" charset="-128"/>
                <a:cs typeface="Arial Unicode MS" pitchFamily="34" charset="-128"/>
              </a:rPr>
              <a:t>recreation</a:t>
            </a:r>
            <a:endParaRPr lang="de-DE" sz="1800" kern="0" dirty="0">
              <a:ea typeface="Arial Unicode MS" pitchFamily="34" charset="-128"/>
              <a:cs typeface="Arial Unicode MS" pitchFamily="34" charset="-128"/>
            </a:endParaRPr>
          </a:p>
          <a:p>
            <a:pPr fontAlgn="base">
              <a:spcAft>
                <a:spcPct val="0"/>
              </a:spcAft>
              <a:buClr>
                <a:srgbClr val="F0AB00"/>
              </a:buClr>
              <a:buSzPct val="80000"/>
            </a:pPr>
            <a:endParaRPr lang="de-DE" sz="1800" kern="0" dirty="0">
              <a:ea typeface="Arial Unicode MS" pitchFamily="34" charset="-128"/>
              <a:cs typeface="Arial Unicode MS" pitchFamily="34" charset="-128"/>
            </a:endParaRPr>
          </a:p>
          <a:p>
            <a:pPr fontAlgn="base">
              <a:spcAft>
                <a:spcPct val="0"/>
              </a:spcAft>
              <a:buClr>
                <a:srgbClr val="F0AB00"/>
              </a:buClr>
              <a:buSzPct val="80000"/>
            </a:pPr>
            <a:r>
              <a:rPr lang="de-DE" sz="1800" kern="0" dirty="0">
                <a:ea typeface="Arial Unicode MS" pitchFamily="34" charset="-128"/>
                <a:cs typeface="Arial Unicode MS" pitchFamily="34" charset="-128"/>
              </a:rPr>
              <a:t>Explicit VM </a:t>
            </a:r>
            <a:r>
              <a:rPr lang="de-DE" sz="1800" kern="0" dirty="0" err="1">
                <a:ea typeface="Arial Unicode MS" pitchFamily="34" charset="-128"/>
                <a:cs typeface="Arial Unicode MS" pitchFamily="34" charset="-128"/>
              </a:rPr>
              <a:t>recreation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required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kubify</a:t>
            </a:r>
            <a:r>
              <a:rPr lang="de-DE" sz="1800" kern="0" dirty="0">
                <a:ea typeface="Arial Unicode MS" pitchFamily="34" charset="-128"/>
                <a:cs typeface="Arial Unicode MS" pitchFamily="34" charset="-128"/>
              </a:rPr>
              <a:t>)</a:t>
            </a:r>
          </a:p>
          <a:p>
            <a:pPr fontAlgn="base">
              <a:spcAft>
                <a:spcPct val="0"/>
              </a:spcAft>
              <a:buClr>
                <a:srgbClr val="F0AB00"/>
              </a:buClr>
              <a:buSzPct val="80000"/>
            </a:pPr>
            <a:endParaRPr lang="de-DE" sz="1800" kern="0" dirty="0">
              <a:ea typeface="Arial Unicode MS" pitchFamily="34" charset="-128"/>
              <a:cs typeface="Arial Unicode MS" pitchFamily="34" charset="-128"/>
            </a:endParaRPr>
          </a:p>
          <a:p>
            <a:pPr fontAlgn="base">
              <a:spcAft>
                <a:spcPct val="0"/>
              </a:spcAft>
              <a:buClr>
                <a:srgbClr val="F0AB00"/>
              </a:buClr>
              <a:buSzPct val="80000"/>
            </a:pPr>
            <a:r>
              <a:rPr lang="de-DE" sz="1800" kern="0" dirty="0">
                <a:solidFill>
                  <a:srgbClr val="FF0000"/>
                </a:solidFill>
                <a:ea typeface="Arial Unicode MS" pitchFamily="34" charset="-128"/>
                <a:cs typeface="Arial Unicode MS" pitchFamily="34" charset="-128"/>
              </a:rPr>
              <a:t>BUT: K8S Cluster </a:t>
            </a:r>
            <a:r>
              <a:rPr lang="de-DE" sz="1800" kern="0" dirty="0" err="1">
                <a:solidFill>
                  <a:srgbClr val="FF0000"/>
                </a:solidFill>
                <a:ea typeface="Arial Unicode MS" pitchFamily="34" charset="-128"/>
                <a:cs typeface="Arial Unicode MS" pitchFamily="34" charset="-128"/>
              </a:rPr>
              <a:t>does</a:t>
            </a:r>
            <a:r>
              <a:rPr lang="de-DE" sz="1800" kern="0" dirty="0">
                <a:solidFill>
                  <a:srgbClr val="FF0000"/>
                </a:solidFill>
                <a:ea typeface="Arial Unicode MS" pitchFamily="34" charset="-128"/>
                <a:cs typeface="Arial Unicode MS" pitchFamily="34" charset="-128"/>
              </a:rPr>
              <a:t> not </a:t>
            </a:r>
            <a:r>
              <a:rPr lang="de-DE" sz="1800" kern="0" dirty="0" err="1">
                <a:solidFill>
                  <a:srgbClr val="FF0000"/>
                </a:solidFill>
                <a:ea typeface="Arial Unicode MS" pitchFamily="34" charset="-128"/>
                <a:cs typeface="Arial Unicode MS" pitchFamily="34" charset="-128"/>
              </a:rPr>
              <a:t>get</a:t>
            </a:r>
            <a:r>
              <a:rPr lang="de-DE" sz="1800" kern="0" dirty="0">
                <a:solidFill>
                  <a:srgbClr val="FF0000"/>
                </a:solidFill>
                <a:ea typeface="Arial Unicode MS" pitchFamily="34" charset="-128"/>
                <a:cs typeface="Arial Unicode MS" pitchFamily="34" charset="-128"/>
              </a:rPr>
              <a:t> </a:t>
            </a:r>
            <a:r>
              <a:rPr lang="de-DE" sz="1800" kern="0" dirty="0" err="1">
                <a:solidFill>
                  <a:srgbClr val="FF0000"/>
                </a:solidFill>
                <a:ea typeface="Arial Unicode MS" pitchFamily="34" charset="-128"/>
                <a:cs typeface="Arial Unicode MS" pitchFamily="34" charset="-128"/>
              </a:rPr>
              <a:t>healthy</a:t>
            </a:r>
            <a:r>
              <a:rPr lang="de-DE" sz="1800" kern="0" dirty="0">
                <a:solidFill>
                  <a:srgbClr val="FF0000"/>
                </a:solidFill>
                <a:ea typeface="Arial Unicode MS" pitchFamily="34" charset="-128"/>
                <a:cs typeface="Arial Unicode MS" pitchFamily="34" charset="-128"/>
              </a:rPr>
              <a:t> </a:t>
            </a:r>
            <a:r>
              <a:rPr lang="de-DE" sz="1800" kern="0" dirty="0" err="1">
                <a:solidFill>
                  <a:srgbClr val="FF0000"/>
                </a:solidFill>
                <a:ea typeface="Arial Unicode MS" pitchFamily="34" charset="-128"/>
                <a:cs typeface="Arial Unicode MS" pitchFamily="34" charset="-128"/>
              </a:rPr>
              <a:t>again</a:t>
            </a:r>
            <a:r>
              <a:rPr lang="de-DE" sz="1800" kern="0" dirty="0">
                <a:solidFill>
                  <a:srgbClr val="FF0000"/>
                </a:solidFill>
                <a:ea typeface="Arial Unicode MS" pitchFamily="34" charset="-128"/>
                <a:cs typeface="Arial Unicode MS" pitchFamily="34" charset="-128"/>
              </a:rPr>
              <a:t> after </a:t>
            </a:r>
            <a:r>
              <a:rPr lang="de-DE" sz="1800" kern="0" dirty="0" err="1">
                <a:solidFill>
                  <a:srgbClr val="FF0000"/>
                </a:solidFill>
                <a:ea typeface="Arial Unicode MS" pitchFamily="34" charset="-128"/>
                <a:cs typeface="Arial Unicode MS" pitchFamily="34" charset="-128"/>
              </a:rPr>
              <a:t>complete</a:t>
            </a:r>
            <a:r>
              <a:rPr lang="de-DE" sz="1800" kern="0" dirty="0">
                <a:solidFill>
                  <a:srgbClr val="FF0000"/>
                </a:solidFill>
                <a:ea typeface="Arial Unicode MS" pitchFamily="34" charset="-128"/>
                <a:cs typeface="Arial Unicode MS" pitchFamily="34" charset="-128"/>
              </a:rPr>
              <a:t> </a:t>
            </a:r>
            <a:r>
              <a:rPr lang="de-DE" sz="1800" kern="0" dirty="0" err="1">
                <a:solidFill>
                  <a:srgbClr val="FF0000"/>
                </a:solidFill>
                <a:ea typeface="Arial Unicode MS" pitchFamily="34" charset="-128"/>
                <a:cs typeface="Arial Unicode MS" pitchFamily="34" charset="-128"/>
              </a:rPr>
              <a:t>loss</a:t>
            </a:r>
            <a:r>
              <a:rPr lang="de-DE" sz="1800" kern="0" dirty="0">
                <a:solidFill>
                  <a:srgbClr val="FF0000"/>
                </a:solidFill>
                <a:ea typeface="Arial Unicode MS" pitchFamily="34" charset="-128"/>
                <a:cs typeface="Arial Unicode MS" pitchFamily="34" charset="-128"/>
              </a:rPr>
              <a:t> </a:t>
            </a:r>
            <a:r>
              <a:rPr lang="de-DE" sz="1800" kern="0" dirty="0" err="1">
                <a:solidFill>
                  <a:srgbClr val="FF0000"/>
                </a:solidFill>
                <a:ea typeface="Arial Unicode MS" pitchFamily="34" charset="-128"/>
                <a:cs typeface="Arial Unicode MS" pitchFamily="34" charset="-128"/>
              </a:rPr>
              <a:t>of</a:t>
            </a:r>
            <a:r>
              <a:rPr lang="de-DE" sz="1800" kern="0" dirty="0">
                <a:solidFill>
                  <a:srgbClr val="FF0000"/>
                </a:solidFill>
                <a:ea typeface="Arial Unicode MS" pitchFamily="34" charset="-128"/>
                <a:cs typeface="Arial Unicode MS" pitchFamily="34" charset="-128"/>
              </a:rPr>
              <a:t> </a:t>
            </a:r>
            <a:r>
              <a:rPr lang="de-DE" sz="1800" kern="0" dirty="0" err="1">
                <a:solidFill>
                  <a:srgbClr val="FF0000"/>
                </a:solidFill>
                <a:ea typeface="Arial Unicode MS" pitchFamily="34" charset="-128"/>
                <a:cs typeface="Arial Unicode MS" pitchFamily="34" charset="-128"/>
              </a:rPr>
              <a:t>master</a:t>
            </a:r>
            <a:r>
              <a:rPr lang="de-DE" sz="1800" kern="0" dirty="0">
                <a:solidFill>
                  <a:srgbClr val="FF0000"/>
                </a:solidFill>
                <a:ea typeface="Arial Unicode MS" pitchFamily="34" charset="-128"/>
                <a:cs typeface="Arial Unicode MS" pitchFamily="34" charset="-128"/>
              </a:rPr>
              <a:t> </a:t>
            </a:r>
            <a:r>
              <a:rPr lang="de-DE" sz="1800" kern="0" dirty="0" err="1">
                <a:solidFill>
                  <a:srgbClr val="FF0000"/>
                </a:solidFill>
                <a:ea typeface="Arial Unicode MS" pitchFamily="34" charset="-128"/>
                <a:cs typeface="Arial Unicode MS" pitchFamily="34" charset="-128"/>
              </a:rPr>
              <a:t>node</a:t>
            </a:r>
            <a:r>
              <a:rPr lang="de-DE" sz="1800" kern="0" dirty="0">
                <a:solidFill>
                  <a:srgbClr val="FF0000"/>
                </a:solidFill>
                <a:ea typeface="Arial Unicode MS" pitchFamily="34" charset="-128"/>
                <a:cs typeface="Arial Unicode MS" pitchFamily="34" charset="-128"/>
              </a:rPr>
              <a:t> VM</a:t>
            </a:r>
            <a:br>
              <a:rPr lang="de-DE" sz="1800" kern="0" dirty="0">
                <a:solidFill>
                  <a:srgbClr val="FF0000"/>
                </a:solidFill>
                <a:ea typeface="Arial Unicode MS" pitchFamily="34" charset="-128"/>
                <a:cs typeface="Arial Unicode MS" pitchFamily="34" charset="-128"/>
              </a:rPr>
            </a:br>
            <a:r>
              <a:rPr lang="de-DE" sz="1800" kern="0" dirty="0">
                <a:solidFill>
                  <a:srgbClr val="FF0000"/>
                </a:solidFill>
                <a:ea typeface="Arial Unicode MS" pitchFamily="34" charset="-128"/>
                <a:cs typeface="Arial Unicode MS" pitchFamily="34" charset="-128"/>
              </a:rPr>
              <a:t>	</a:t>
            </a:r>
            <a:r>
              <a:rPr lang="de-DE" sz="1800" kern="0" dirty="0" err="1">
                <a:solidFill>
                  <a:srgbClr val="FF0000"/>
                </a:solidFill>
                <a:ea typeface="Arial Unicode MS" pitchFamily="34" charset="-128"/>
                <a:cs typeface="Arial Unicode MS" pitchFamily="34" charset="-128"/>
              </a:rPr>
              <a:t>despite</a:t>
            </a:r>
            <a:r>
              <a:rPr lang="de-DE" sz="1800" kern="0" dirty="0">
                <a:solidFill>
                  <a:srgbClr val="FF0000"/>
                </a:solidFill>
                <a:ea typeface="Arial Unicode MS" pitchFamily="34" charset="-128"/>
                <a:cs typeface="Arial Unicode MS" pitchFamily="34" charset="-128"/>
              </a:rPr>
              <a:t> </a:t>
            </a:r>
            <a:r>
              <a:rPr lang="de-DE" sz="1800" kern="0" dirty="0" err="1">
                <a:solidFill>
                  <a:srgbClr val="FF0000"/>
                </a:solidFill>
                <a:ea typeface="Arial Unicode MS" pitchFamily="34" charset="-128"/>
                <a:cs typeface="Arial Unicode MS" pitchFamily="34" charset="-128"/>
              </a:rPr>
              <a:t>of</a:t>
            </a:r>
            <a:r>
              <a:rPr lang="de-DE" sz="1800" kern="0" dirty="0">
                <a:solidFill>
                  <a:srgbClr val="FF0000"/>
                </a:solidFill>
                <a:ea typeface="Arial Unicode MS" pitchFamily="34" charset="-128"/>
                <a:cs typeface="Arial Unicode MS" pitchFamily="34" charset="-128"/>
              </a:rPr>
              <a:t> </a:t>
            </a:r>
            <a:r>
              <a:rPr lang="de-DE" sz="1800" kern="0" dirty="0" err="1">
                <a:solidFill>
                  <a:srgbClr val="FF0000"/>
                </a:solidFill>
                <a:ea typeface="Arial Unicode MS" pitchFamily="34" charset="-128"/>
                <a:cs typeface="Arial Unicode MS" pitchFamily="34" charset="-128"/>
              </a:rPr>
              <a:t>healthy</a:t>
            </a:r>
            <a:r>
              <a:rPr lang="de-DE" sz="1800" kern="0" dirty="0">
                <a:solidFill>
                  <a:srgbClr val="FF0000"/>
                </a:solidFill>
                <a:ea typeface="Arial Unicode MS" pitchFamily="34" charset="-128"/>
                <a:cs typeface="Arial Unicode MS" pitchFamily="34" charset="-128"/>
              </a:rPr>
              <a:t> </a:t>
            </a:r>
            <a:r>
              <a:rPr lang="de-DE" sz="1800" kern="0" dirty="0" err="1">
                <a:solidFill>
                  <a:srgbClr val="FF0000"/>
                </a:solidFill>
                <a:ea typeface="Arial Unicode MS" pitchFamily="34" charset="-128"/>
                <a:cs typeface="Arial Unicode MS" pitchFamily="34" charset="-128"/>
              </a:rPr>
              <a:t>etcd</a:t>
            </a:r>
            <a:r>
              <a:rPr lang="de-DE" sz="1800" kern="0" dirty="0">
                <a:solidFill>
                  <a:srgbClr val="FF0000"/>
                </a:solidFill>
                <a:ea typeface="Arial Unicode MS" pitchFamily="34" charset="-128"/>
                <a:cs typeface="Arial Unicode MS" pitchFamily="34" charset="-128"/>
              </a:rPr>
              <a:t> </a:t>
            </a:r>
            <a:r>
              <a:rPr lang="de-DE" sz="1800" kern="0" dirty="0" err="1">
                <a:solidFill>
                  <a:srgbClr val="FF0000"/>
                </a:solidFill>
                <a:ea typeface="Arial Unicode MS" pitchFamily="34" charset="-128"/>
                <a:cs typeface="Arial Unicode MS" pitchFamily="34" charset="-128"/>
              </a:rPr>
              <a:t>and</a:t>
            </a:r>
            <a:r>
              <a:rPr lang="de-DE" sz="1800" kern="0" dirty="0">
                <a:solidFill>
                  <a:srgbClr val="FF0000"/>
                </a:solidFill>
                <a:ea typeface="Arial Unicode MS" pitchFamily="34" charset="-128"/>
                <a:cs typeface="Arial Unicode MS" pitchFamily="34" charset="-128"/>
              </a:rPr>
              <a:t> </a:t>
            </a:r>
            <a:r>
              <a:rPr lang="de-DE" sz="1800" kern="0" dirty="0" err="1">
                <a:solidFill>
                  <a:srgbClr val="FF0000"/>
                </a:solidFill>
                <a:ea typeface="Arial Unicode MS" pitchFamily="34" charset="-128"/>
                <a:cs typeface="Arial Unicode MS" pitchFamily="34" charset="-128"/>
              </a:rPr>
              <a:t>usage</a:t>
            </a:r>
            <a:r>
              <a:rPr lang="de-DE" sz="1800" kern="0" dirty="0">
                <a:solidFill>
                  <a:srgbClr val="FF0000"/>
                </a:solidFill>
                <a:ea typeface="Arial Unicode MS" pitchFamily="34" charset="-128"/>
                <a:cs typeface="Arial Unicode MS" pitchFamily="34" charset="-128"/>
              </a:rPr>
              <a:t> </a:t>
            </a:r>
            <a:r>
              <a:rPr lang="de-DE" sz="1800" kern="0" dirty="0" err="1">
                <a:solidFill>
                  <a:srgbClr val="FF0000"/>
                </a:solidFill>
                <a:ea typeface="Arial Unicode MS" pitchFamily="34" charset="-128"/>
                <a:cs typeface="Arial Unicode MS" pitchFamily="34" charset="-128"/>
              </a:rPr>
              <a:t>of</a:t>
            </a:r>
            <a:r>
              <a:rPr lang="de-DE" sz="1800" kern="0" dirty="0">
                <a:solidFill>
                  <a:srgbClr val="FF0000"/>
                </a:solidFill>
                <a:ea typeface="Arial Unicode MS" pitchFamily="34" charset="-128"/>
                <a:cs typeface="Arial Unicode MS" pitchFamily="34" charset="-128"/>
              </a:rPr>
              <a:t> </a:t>
            </a:r>
            <a:r>
              <a:rPr lang="de-DE" sz="1800" kern="0" dirty="0" err="1">
                <a:solidFill>
                  <a:srgbClr val="FF0000"/>
                </a:solidFill>
                <a:ea typeface="Arial Unicode MS" pitchFamily="34" charset="-128"/>
                <a:cs typeface="Arial Unicode MS" pitchFamily="34" charset="-128"/>
              </a:rPr>
              <a:t>pod-checkpointer</a:t>
            </a:r>
            <a:br>
              <a:rPr lang="en-US" sz="1800" kern="0" dirty="0">
                <a:ea typeface="Arial Unicode MS" pitchFamily="34" charset="-128"/>
                <a:cs typeface="Arial Unicode MS" pitchFamily="34" charset="-128"/>
              </a:rPr>
            </a:br>
            <a:br>
              <a:rPr lang="en-US" sz="1800" kern="0" dirty="0">
                <a:ea typeface="Arial Unicode MS" pitchFamily="34" charset="-128"/>
                <a:cs typeface="Arial Unicode MS" pitchFamily="34" charset="-128"/>
              </a:rPr>
            </a:br>
            <a:br>
              <a:rPr lang="en-US" sz="1800" kern="0" dirty="0">
                <a:ea typeface="Arial Unicode MS" pitchFamily="34" charset="-128"/>
                <a:cs typeface="Arial Unicode MS" pitchFamily="34" charset="-128"/>
              </a:rPr>
            </a:br>
            <a:br>
              <a:rPr lang="en-US" sz="1800" kern="0" dirty="0">
                <a:ea typeface="Arial Unicode MS" pitchFamily="34" charset="-128"/>
                <a:cs typeface="Arial Unicode MS" pitchFamily="34" charset="-128"/>
              </a:rPr>
            </a:br>
            <a:br>
              <a:rPr lang="en-US" sz="1800" kern="0" dirty="0">
                <a:ea typeface="Arial Unicode MS" pitchFamily="34" charset="-128"/>
                <a:cs typeface="Arial Unicode MS" pitchFamily="34" charset="-128"/>
              </a:rPr>
            </a:br>
            <a:br>
              <a:rPr lang="en-US" sz="1800" kern="0" dirty="0">
                <a:ea typeface="Arial Unicode MS" pitchFamily="34" charset="-128"/>
                <a:cs typeface="Arial Unicode MS" pitchFamily="34" charset="-128"/>
              </a:rPr>
            </a:br>
            <a:br>
              <a:rPr lang="en-US" sz="1800" kern="0" dirty="0">
                <a:ea typeface="Arial Unicode MS" pitchFamily="34" charset="-128"/>
                <a:cs typeface="Arial Unicode MS" pitchFamily="34" charset="-128"/>
              </a:rPr>
            </a:br>
            <a:endParaRPr lang="en-US" sz="1800" kern="0" dirty="0">
              <a:ea typeface="Arial Unicode MS" pitchFamily="34" charset="-128"/>
              <a:cs typeface="Arial Unicode MS" pitchFamily="34" charset="-128"/>
            </a:endParaRPr>
          </a:p>
          <a:p>
            <a:pPr lvl="1" fontAlgn="base">
              <a:spcAft>
                <a:spcPct val="0"/>
              </a:spcAft>
              <a:buNone/>
            </a:pPr>
            <a:endParaRPr lang="en-US"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1474642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51C82-9B8D-4C98-956C-BF0B3BD6CC83}"/>
              </a:ext>
            </a:extLst>
          </p:cNvPr>
          <p:cNvSpPr>
            <a:spLocks noGrp="1"/>
          </p:cNvSpPr>
          <p:nvPr>
            <p:ph type="title"/>
          </p:nvPr>
        </p:nvSpPr>
        <p:spPr/>
        <p:txBody>
          <a:bodyPr/>
          <a:lstStyle/>
          <a:p>
            <a:r>
              <a:rPr lang="de-DE" dirty="0"/>
              <a:t>Handling Loss </a:t>
            </a:r>
            <a:r>
              <a:rPr lang="de-DE" dirty="0" err="1"/>
              <a:t>of</a:t>
            </a:r>
            <a:r>
              <a:rPr lang="de-DE" dirty="0"/>
              <a:t> </a:t>
            </a:r>
            <a:r>
              <a:rPr lang="de-DE" dirty="0" err="1"/>
              <a:t>complete</a:t>
            </a:r>
            <a:r>
              <a:rPr lang="de-DE" dirty="0"/>
              <a:t> Master Nodes</a:t>
            </a:r>
            <a:br>
              <a:rPr lang="de-DE" dirty="0"/>
            </a:br>
            <a:r>
              <a:rPr lang="de-DE" sz="1800" dirty="0" err="1"/>
              <a:t>Why</a:t>
            </a:r>
            <a:r>
              <a:rPr lang="de-DE" sz="1800" dirty="0"/>
              <a:t> </a:t>
            </a:r>
            <a:r>
              <a:rPr lang="de-DE" sz="1800" dirty="0" err="1"/>
              <a:t>does</a:t>
            </a:r>
            <a:r>
              <a:rPr lang="de-DE" sz="1800" dirty="0"/>
              <a:t> </a:t>
            </a:r>
            <a:r>
              <a:rPr lang="de-DE" sz="1800" dirty="0" err="1"/>
              <a:t>the</a:t>
            </a:r>
            <a:r>
              <a:rPr lang="de-DE" sz="1800" dirty="0"/>
              <a:t> </a:t>
            </a:r>
            <a:r>
              <a:rPr lang="de-DE" sz="1800" dirty="0" err="1"/>
              <a:t>cluster</a:t>
            </a:r>
            <a:r>
              <a:rPr lang="de-DE" sz="1800" dirty="0"/>
              <a:t> </a:t>
            </a:r>
            <a:r>
              <a:rPr lang="de-DE" sz="1800" dirty="0" err="1"/>
              <a:t>does</a:t>
            </a:r>
            <a:r>
              <a:rPr lang="de-DE" sz="1800" dirty="0"/>
              <a:t> not </a:t>
            </a:r>
            <a:r>
              <a:rPr lang="de-DE" sz="1800" dirty="0" err="1"/>
              <a:t>come</a:t>
            </a:r>
            <a:r>
              <a:rPr lang="de-DE" sz="1800" dirty="0"/>
              <a:t> </a:t>
            </a:r>
            <a:r>
              <a:rPr lang="de-DE" sz="1800" dirty="0" err="1"/>
              <a:t>up</a:t>
            </a:r>
            <a:r>
              <a:rPr lang="de-DE" sz="1800" dirty="0"/>
              <a:t> </a:t>
            </a:r>
            <a:r>
              <a:rPr lang="de-DE" sz="1800" dirty="0" err="1"/>
              <a:t>again</a:t>
            </a:r>
            <a:r>
              <a:rPr lang="de-DE" sz="1800" dirty="0"/>
              <a:t>?</a:t>
            </a:r>
            <a:endParaRPr lang="en-US" sz="1800" dirty="0"/>
          </a:p>
        </p:txBody>
      </p:sp>
      <p:sp>
        <p:nvSpPr>
          <p:cNvPr id="3" name="TextBox 2">
            <a:extLst>
              <a:ext uri="{FF2B5EF4-FFF2-40B4-BE49-F238E27FC236}">
                <a16:creationId xmlns:a16="http://schemas.microsoft.com/office/drawing/2014/main" id="{7D5652D2-2047-4C0C-8C00-C60185A81D18}"/>
              </a:ext>
            </a:extLst>
          </p:cNvPr>
          <p:cNvSpPr txBox="1"/>
          <p:nvPr/>
        </p:nvSpPr>
        <p:spPr>
          <a:xfrm>
            <a:off x="248400" y="1166842"/>
            <a:ext cx="7667484" cy="2308324"/>
          </a:xfrm>
          <a:prstGeom prst="rect">
            <a:avLst/>
          </a:prstGeom>
          <a:noFill/>
        </p:spPr>
        <p:txBody>
          <a:bodyPr wrap="none" rtlCol="0">
            <a:spAutoFit/>
          </a:bodyPr>
          <a:lstStyle/>
          <a:p>
            <a:pPr marL="285750" indent="-285750" fontAlgn="base">
              <a:spcAft>
                <a:spcPct val="0"/>
              </a:spcAft>
              <a:buClr>
                <a:srgbClr val="F0AB00"/>
              </a:buClr>
              <a:buSzPct val="80000"/>
              <a:buFont typeface="Wingdings" panose="05000000000000000000" pitchFamily="2" charset="2"/>
              <a:buChar char="v"/>
            </a:pPr>
            <a:r>
              <a:rPr lang="en-US" sz="1800" kern="0" dirty="0">
                <a:ea typeface="Arial Unicode MS" pitchFamily="34" charset="-128"/>
                <a:cs typeface="Arial Unicode MS" pitchFamily="34" charset="-128"/>
              </a:rPr>
              <a:t>ETCD is healthy again after recreation of at least two master nodes</a:t>
            </a:r>
          </a:p>
          <a:p>
            <a:pPr marL="285750" indent="-285750" fontAlgn="base">
              <a:spcAft>
                <a:spcPct val="0"/>
              </a:spcAft>
              <a:buClr>
                <a:srgbClr val="F0AB00"/>
              </a:buClr>
              <a:buSzPct val="80000"/>
              <a:buFont typeface="Wingdings" panose="05000000000000000000" pitchFamily="2" charset="2"/>
              <a:buChar char="v"/>
            </a:pPr>
            <a:endParaRPr lang="de-DE" sz="1800" kern="0" dirty="0">
              <a:ea typeface="Arial Unicode MS" pitchFamily="34" charset="-128"/>
              <a:cs typeface="Arial Unicode MS" pitchFamily="34" charset="-128"/>
            </a:endParaRPr>
          </a:p>
          <a:p>
            <a:pPr marL="285750" indent="-285750" fontAlgn="base">
              <a:spcAft>
                <a:spcPct val="0"/>
              </a:spcAft>
              <a:buClr>
                <a:srgbClr val="F0AB00"/>
              </a:buClr>
              <a:buSzPct val="80000"/>
              <a:buFont typeface="Wingdings" panose="05000000000000000000" pitchFamily="2" charset="2"/>
              <a:buChar char="v"/>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Checkpointer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recovers</a:t>
            </a:r>
            <a:r>
              <a:rPr lang="de-DE" sz="1800" kern="0" dirty="0">
                <a:ea typeface="Arial Unicode MS" pitchFamily="34" charset="-128"/>
                <a:cs typeface="Arial Unicode MS" pitchFamily="34" charset="-128"/>
              </a:rPr>
              <a:t> API </a:t>
            </a:r>
            <a:r>
              <a:rPr lang="de-DE" sz="1800" kern="0" dirty="0" err="1">
                <a:ea typeface="Arial Unicode MS" pitchFamily="34" charset="-128"/>
                <a:cs typeface="Arial Unicode MS" pitchFamily="34" charset="-128"/>
              </a:rPr>
              <a:t>server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hostNetwork</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true</a:t>
            </a:r>
            <a:r>
              <a:rPr lang="de-DE" sz="1800" kern="0" dirty="0">
                <a:ea typeface="Arial Unicode MS" pitchFamily="34" charset="-128"/>
                <a:cs typeface="Arial Unicode MS" pitchFamily="34" charset="-128"/>
              </a:rPr>
              <a:t>)</a:t>
            </a:r>
            <a:br>
              <a:rPr lang="de-DE" sz="1800" kern="0" dirty="0">
                <a:ea typeface="Arial Unicode MS" pitchFamily="34" charset="-128"/>
                <a:cs typeface="Arial Unicode MS" pitchFamily="34" charset="-128"/>
              </a:rPr>
            </a:br>
            <a:r>
              <a:rPr lang="de-DE" sz="1800" kern="0" dirty="0">
                <a:ea typeface="Arial Unicode MS" pitchFamily="34" charset="-128"/>
                <a:cs typeface="Arial Unicode MS" pitchFamily="34" charset="-128"/>
              </a:rPr>
              <a:t>Problem: </a:t>
            </a:r>
            <a:r>
              <a:rPr lang="de-DE" sz="1800" kern="0" dirty="0" err="1">
                <a:ea typeface="Arial Unicode MS" pitchFamily="34" charset="-128"/>
                <a:cs typeface="Arial Unicode MS" pitchFamily="34" charset="-128"/>
              </a:rPr>
              <a:t>podIP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is</a:t>
            </a:r>
            <a:r>
              <a:rPr lang="de-DE" sz="1800" kern="0" dirty="0">
                <a:ea typeface="Arial Unicode MS" pitchFamily="34" charset="-128"/>
                <a:cs typeface="Arial Unicode MS" pitchFamily="34" charset="-128"/>
              </a:rPr>
              <a:t> not </a:t>
            </a:r>
            <a:r>
              <a:rPr lang="de-DE" sz="1800" kern="0" dirty="0" err="1">
                <a:ea typeface="Arial Unicode MS" pitchFamily="34" charset="-128"/>
                <a:cs typeface="Arial Unicode MS" pitchFamily="34" charset="-128"/>
              </a:rPr>
              <a:t>set</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correctly</a:t>
            </a:r>
            <a:r>
              <a:rPr lang="de-DE" sz="1800" kern="0" dirty="0">
                <a:ea typeface="Arial Unicode MS" pitchFamily="34" charset="-128"/>
                <a:cs typeface="Arial Unicode MS" pitchFamily="34" charset="-128"/>
              </a:rPr>
              <a:t> after </a:t>
            </a:r>
            <a:r>
              <a:rPr lang="de-DE" sz="1800" kern="0" dirty="0" err="1">
                <a:ea typeface="Arial Unicode MS" pitchFamily="34" charset="-128"/>
                <a:cs typeface="Arial Unicode MS" pitchFamily="34" charset="-128"/>
              </a:rPr>
              <a:t>recreation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using</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hostIP</a:t>
            </a:r>
            <a:r>
              <a:rPr lang="de-DE" sz="1800" kern="0" dirty="0">
                <a:ea typeface="Arial Unicode MS" pitchFamily="34" charset="-128"/>
                <a:cs typeface="Arial Unicode MS" pitchFamily="34" charset="-128"/>
              </a:rPr>
              <a:t>)</a:t>
            </a:r>
            <a:endParaRPr lang="en-US" sz="1800" kern="0" dirty="0">
              <a:ea typeface="Arial Unicode MS" pitchFamily="34" charset="-128"/>
              <a:cs typeface="Arial Unicode MS" pitchFamily="34" charset="-128"/>
            </a:endParaRPr>
          </a:p>
          <a:p>
            <a:pPr marL="285750" indent="-285750" fontAlgn="base">
              <a:spcAft>
                <a:spcPct val="0"/>
              </a:spcAft>
              <a:buClr>
                <a:srgbClr val="F0AB00"/>
              </a:buClr>
              <a:buSzPct val="80000"/>
              <a:buFont typeface="Wingdings" panose="05000000000000000000" pitchFamily="2" charset="2"/>
              <a:buChar char="v"/>
            </a:pPr>
            <a:endParaRPr lang="en-US" sz="1800" kern="0" dirty="0">
              <a:ea typeface="Arial Unicode MS" pitchFamily="34" charset="-128"/>
              <a:cs typeface="Arial Unicode MS" pitchFamily="34" charset="-128"/>
            </a:endParaRPr>
          </a:p>
          <a:p>
            <a:pPr marL="285750" indent="-285750" fontAlgn="base">
              <a:spcAft>
                <a:spcPct val="0"/>
              </a:spcAft>
              <a:buClr>
                <a:srgbClr val="F0AB00"/>
              </a:buClr>
              <a:buSzPct val="80000"/>
              <a:buFont typeface="Wingdings" panose="05000000000000000000" pitchFamily="2" charset="2"/>
              <a:buChar char="v"/>
            </a:pPr>
            <a:r>
              <a:rPr lang="de-DE" sz="1800" kern="0" dirty="0">
                <a:ea typeface="Arial Unicode MS" pitchFamily="34" charset="-128"/>
                <a:cs typeface="Arial Unicode MS" pitchFamily="34" charset="-128"/>
              </a:rPr>
              <a:t>All </a:t>
            </a:r>
            <a:r>
              <a:rPr lang="de-DE" sz="1800" kern="0" dirty="0" err="1">
                <a:ea typeface="Arial Unicode MS" pitchFamily="34" charset="-128"/>
                <a:cs typeface="Arial Unicode MS" pitchFamily="34" charset="-128"/>
              </a:rPr>
              <a:t>previous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Pods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including</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the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control</a:t>
            </a:r>
            <a:r>
              <a:rPr lang="de-DE" sz="1800" kern="0" dirty="0">
                <a:ea typeface="Arial Unicode MS" pitchFamily="34" charset="-128"/>
                <a:cs typeface="Arial Unicode MS" pitchFamily="34" charset="-128"/>
              </a:rPr>
              <a:t> plane) </a:t>
            </a:r>
            <a:r>
              <a:rPr lang="de-DE" sz="1800" kern="0" dirty="0" err="1">
                <a:ea typeface="Arial Unicode MS" pitchFamily="34" charset="-128"/>
                <a:cs typeface="Arial Unicode MS" pitchFamily="34" charset="-128"/>
              </a:rPr>
              <a:t>are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recreated</a:t>
            </a:r>
            <a:endParaRPr lang="de-DE" sz="1800" kern="0" dirty="0">
              <a:ea typeface="Arial Unicode MS" pitchFamily="34" charset="-128"/>
              <a:cs typeface="Arial Unicode MS" pitchFamily="34" charset="-128"/>
            </a:endParaRPr>
          </a:p>
          <a:p>
            <a:pPr marL="285750" indent="-285750" fontAlgn="base">
              <a:spcAft>
                <a:spcPct val="0"/>
              </a:spcAft>
              <a:buClr>
                <a:srgbClr val="F0AB00"/>
              </a:buClr>
              <a:buSzPct val="80000"/>
              <a:buFont typeface="Wingdings" panose="05000000000000000000" pitchFamily="2" charset="2"/>
              <a:buChar char="v"/>
            </a:pPr>
            <a:endParaRPr lang="de-DE" sz="1800" kern="0" dirty="0">
              <a:ea typeface="Arial Unicode MS" pitchFamily="34" charset="-128"/>
              <a:cs typeface="Arial Unicode MS" pitchFamily="34" charset="-128"/>
            </a:endParaRPr>
          </a:p>
          <a:p>
            <a:pPr marL="285750" indent="-285750" fontAlgn="base">
              <a:spcAft>
                <a:spcPct val="0"/>
              </a:spcAft>
              <a:buClr>
                <a:srgbClr val="F0AB00"/>
              </a:buClr>
              <a:buSzPct val="80000"/>
              <a:buFont typeface="Wingdings" panose="05000000000000000000" pitchFamily="2" charset="2"/>
              <a:buChar char="v"/>
            </a:pPr>
            <a:r>
              <a:rPr lang="de-DE" sz="1800" kern="0" dirty="0">
                <a:ea typeface="Arial Unicode MS" pitchFamily="34" charset="-128"/>
                <a:cs typeface="Arial Unicode MS" pitchFamily="34" charset="-128"/>
              </a:rPr>
              <a:t>BUT: </a:t>
            </a:r>
            <a:r>
              <a:rPr lang="de-DE" sz="1800" kern="0" dirty="0" err="1">
                <a:ea typeface="Arial Unicode MS" pitchFamily="34" charset="-128"/>
                <a:cs typeface="Arial Unicode MS" pitchFamily="34" charset="-128"/>
              </a:rPr>
              <a:t>the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other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control</a:t>
            </a:r>
            <a:r>
              <a:rPr lang="de-DE" sz="1800" kern="0" dirty="0">
                <a:ea typeface="Arial Unicode MS" pitchFamily="34" charset="-128"/>
                <a:cs typeface="Arial Unicode MS" pitchFamily="34" charset="-128"/>
              </a:rPr>
              <a:t> plane </a:t>
            </a:r>
            <a:r>
              <a:rPr lang="de-DE" sz="1800" kern="0" dirty="0" err="1">
                <a:ea typeface="Arial Unicode MS" pitchFamily="34" charset="-128"/>
                <a:cs typeface="Arial Unicode MS" pitchFamily="34" charset="-128"/>
              </a:rPr>
              <a:t>pods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are</a:t>
            </a:r>
            <a:r>
              <a:rPr lang="de-DE" sz="1800" kern="0" dirty="0">
                <a:ea typeface="Arial Unicode MS" pitchFamily="34" charset="-128"/>
                <a:cs typeface="Arial Unicode MS" pitchFamily="34" charset="-128"/>
              </a:rPr>
              <a:t> stuck in </a:t>
            </a:r>
            <a:r>
              <a:rPr lang="de-DE" sz="1800" kern="0" dirty="0" err="1">
                <a:ea typeface="Arial Unicode MS" pitchFamily="34" charset="-128"/>
                <a:cs typeface="Arial Unicode MS" pitchFamily="34" charset="-128"/>
              </a:rPr>
              <a:t>ContainerCreating</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state</a:t>
            </a:r>
            <a:endParaRPr lang="en-US" sz="1800" kern="0" dirty="0">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2D969BF8-CD45-4469-B970-225D44F9BE74}"/>
              </a:ext>
            </a:extLst>
          </p:cNvPr>
          <p:cNvSpPr/>
          <p:nvPr/>
        </p:nvSpPr>
        <p:spPr>
          <a:xfrm>
            <a:off x="248400" y="3731477"/>
            <a:ext cx="8346960" cy="369332"/>
          </a:xfrm>
          <a:prstGeom prst="rect">
            <a:avLst/>
          </a:prstGeom>
        </p:spPr>
        <p:txBody>
          <a:bodyPr wrap="square">
            <a:spAutoFit/>
          </a:bodyPr>
          <a:lstStyle/>
          <a:p>
            <a:pPr marL="285750" lvl="0" indent="-285750" fontAlgn="base">
              <a:spcAft>
                <a:spcPct val="0"/>
              </a:spcAft>
              <a:buClr>
                <a:srgbClr val="F0AB00"/>
              </a:buClr>
              <a:buSzPct val="80000"/>
              <a:buFont typeface="Wingdings" panose="05000000000000000000" pitchFamily="2" charset="2"/>
              <a:buChar char="v"/>
            </a:pPr>
            <a:r>
              <a:rPr lang="de-DE" sz="1800" kern="0" dirty="0" err="1">
                <a:solidFill>
                  <a:srgbClr val="000000"/>
                </a:solidFill>
                <a:ea typeface="Arial Unicode MS" pitchFamily="34" charset="-128"/>
                <a:cs typeface="Arial Unicode MS" pitchFamily="34" charset="-128"/>
              </a:rPr>
              <a:t>Hint</a:t>
            </a:r>
            <a:r>
              <a:rPr lang="de-DE" sz="1800" kern="0" dirty="0">
                <a:solidFill>
                  <a:srgbClr val="000000"/>
                </a:solidFill>
                <a:ea typeface="Arial Unicode MS" pitchFamily="34" charset="-128"/>
                <a:cs typeface="Arial Unicode MS" pitchFamily="34" charset="-128"/>
              </a:rPr>
              <a:t>: Controller Manager </a:t>
            </a:r>
            <a:r>
              <a:rPr lang="de-DE" sz="1800" kern="0" dirty="0" err="1">
                <a:solidFill>
                  <a:srgbClr val="000000"/>
                </a:solidFill>
                <a:ea typeface="Arial Unicode MS" pitchFamily="34" charset="-128"/>
                <a:cs typeface="Arial Unicode MS" pitchFamily="34" charset="-128"/>
              </a:rPr>
              <a:t>does</a:t>
            </a:r>
            <a:r>
              <a:rPr lang="de-DE" sz="1800" kern="0" dirty="0">
                <a:solidFill>
                  <a:srgbClr val="000000"/>
                </a:solidFill>
                <a:ea typeface="Arial Unicode MS" pitchFamily="34" charset="-128"/>
                <a:cs typeface="Arial Unicode MS" pitchFamily="34" charset="-128"/>
              </a:rPr>
              <a:t>/</a:t>
            </a:r>
            <a:r>
              <a:rPr lang="de-DE" sz="1800" kern="0" dirty="0" err="1">
                <a:solidFill>
                  <a:srgbClr val="000000"/>
                </a:solidFill>
                <a:ea typeface="Arial Unicode MS" pitchFamily="34" charset="-128"/>
                <a:cs typeface="Arial Unicode MS" pitchFamily="34" charset="-128"/>
              </a:rPr>
              <a:t>can</a:t>
            </a:r>
            <a:r>
              <a:rPr lang="de-DE" sz="1800" kern="0" dirty="0">
                <a:solidFill>
                  <a:srgbClr val="000000"/>
                </a:solidFill>
                <a:ea typeface="Arial Unicode MS" pitchFamily="34" charset="-128"/>
                <a:cs typeface="Arial Unicode MS" pitchFamily="34" charset="-128"/>
              </a:rPr>
              <a:t> not </a:t>
            </a:r>
            <a:r>
              <a:rPr lang="de-DE" sz="1800" kern="0" dirty="0" err="1">
                <a:solidFill>
                  <a:srgbClr val="000000"/>
                </a:solidFill>
                <a:ea typeface="Arial Unicode MS" pitchFamily="34" charset="-128"/>
                <a:cs typeface="Arial Unicode MS" pitchFamily="34" charset="-128"/>
              </a:rPr>
              <a:t>use</a:t>
            </a:r>
            <a:r>
              <a:rPr lang="de-DE" sz="1800" kern="0" dirty="0">
                <a:solidFill>
                  <a:srgbClr val="000000"/>
                </a:solidFill>
                <a:ea typeface="Arial Unicode MS" pitchFamily="34" charset="-128"/>
                <a:cs typeface="Arial Unicode MS" pitchFamily="34" charset="-128"/>
              </a:rPr>
              <a:t> </a:t>
            </a:r>
            <a:r>
              <a:rPr lang="de-DE" sz="1800" kern="0" dirty="0" err="1">
                <a:solidFill>
                  <a:srgbClr val="000000"/>
                </a:solidFill>
                <a:ea typeface="Arial Unicode MS" pitchFamily="34" charset="-128"/>
                <a:cs typeface="Arial Unicode MS" pitchFamily="34" charset="-128"/>
              </a:rPr>
              <a:t>hostNetwork:true</a:t>
            </a:r>
            <a:endParaRPr lang="en-US" sz="1800" kern="0" dirty="0">
              <a:solidFill>
                <a:srgbClr val="000000"/>
              </a:solidFill>
              <a:ea typeface="Arial Unicode MS" pitchFamily="34" charset="-128"/>
              <a:cs typeface="Arial Unicode MS" pitchFamily="34" charset="-128"/>
            </a:endParaRPr>
          </a:p>
        </p:txBody>
      </p:sp>
      <p:graphicFrame>
        <p:nvGraphicFramePr>
          <p:cNvPr id="8" name="Content Placeholder 3">
            <a:extLst>
              <a:ext uri="{FF2B5EF4-FFF2-40B4-BE49-F238E27FC236}">
                <a16:creationId xmlns:a16="http://schemas.microsoft.com/office/drawing/2014/main" id="{67CBE46F-0FD3-43CC-884B-5207053A3D48}"/>
              </a:ext>
            </a:extLst>
          </p:cNvPr>
          <p:cNvGraphicFramePr>
            <a:graphicFrameLocks/>
          </p:cNvGraphicFramePr>
          <p:nvPr>
            <p:extLst>
              <p:ext uri="{D42A27DB-BD31-4B8C-83A1-F6EECF244321}">
                <p14:modId xmlns:p14="http://schemas.microsoft.com/office/powerpoint/2010/main" val="1911301961"/>
              </p:ext>
            </p:extLst>
          </p:nvPr>
        </p:nvGraphicFramePr>
        <p:xfrm>
          <a:off x="4987570" y="4383927"/>
          <a:ext cx="2225184" cy="2000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FB290DBD-1BBE-41E5-B667-21A5FE1DD69E}"/>
              </a:ext>
            </a:extLst>
          </p:cNvPr>
          <p:cNvSpPr txBox="1"/>
          <p:nvPr/>
        </p:nvSpPr>
        <p:spPr>
          <a:xfrm>
            <a:off x="491428" y="5496024"/>
            <a:ext cx="1439818" cy="738664"/>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New VM</a:t>
            </a:r>
          </a:p>
          <a:p>
            <a:pPr algn="ctr" fontAlgn="base">
              <a:spcAft>
                <a:spcPct val="0"/>
              </a:spcAft>
              <a:buClr>
                <a:srgbClr val="F0AB00"/>
              </a:buClr>
              <a:buSzPct val="80000"/>
            </a:pPr>
            <a:r>
              <a:rPr lang="de-DE" sz="1400" kern="0" dirty="0" err="1">
                <a:ea typeface="Arial Unicode MS" pitchFamily="34" charset="-128"/>
                <a:cs typeface="Arial Unicode MS" pitchFamily="34" charset="-128"/>
              </a:rPr>
              <a:t>has</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potentially</a:t>
            </a:r>
            <a:endParaRPr lang="de-DE" sz="1400" kern="0" dirty="0">
              <a:ea typeface="Arial Unicode MS" pitchFamily="34" charset="-128"/>
              <a:cs typeface="Arial Unicode MS" pitchFamily="34" charset="-128"/>
            </a:endParaRPr>
          </a:p>
          <a:p>
            <a:pPr algn="ctr" fontAlgn="base">
              <a:spcAft>
                <a:spcPct val="0"/>
              </a:spcAft>
              <a:buClr>
                <a:srgbClr val="F0AB00"/>
              </a:buClr>
              <a:buSzPct val="80000"/>
            </a:pPr>
            <a:r>
              <a:rPr lang="de-DE" sz="1400" kern="0" dirty="0" err="1">
                <a:ea typeface="Arial Unicode MS" pitchFamily="34" charset="-128"/>
                <a:cs typeface="Arial Unicode MS" pitchFamily="34" charset="-128"/>
              </a:rPr>
              <a:t>new</a:t>
            </a:r>
            <a:r>
              <a:rPr lang="de-DE" sz="1400" kern="0" dirty="0">
                <a:ea typeface="Arial Unicode MS" pitchFamily="34" charset="-128"/>
                <a:cs typeface="Arial Unicode MS" pitchFamily="34" charset="-128"/>
              </a:rPr>
              <a:t> IP </a:t>
            </a:r>
            <a:r>
              <a:rPr lang="de-DE" sz="1400" kern="0" dirty="0" err="1">
                <a:ea typeface="Arial Unicode MS" pitchFamily="34" charset="-128"/>
                <a:cs typeface="Arial Unicode MS" pitchFamily="34" charset="-128"/>
              </a:rPr>
              <a:t>Address</a:t>
            </a:r>
            <a:endParaRPr lang="en-US" sz="1400" kern="0" dirty="0">
              <a:ea typeface="Arial Unicode MS" pitchFamily="34" charset="-128"/>
              <a:cs typeface="Arial Unicode MS" pitchFamily="34" charset="-128"/>
            </a:endParaRPr>
          </a:p>
        </p:txBody>
      </p:sp>
      <p:sp>
        <p:nvSpPr>
          <p:cNvPr id="10" name="TextBox 9">
            <a:extLst>
              <a:ext uri="{FF2B5EF4-FFF2-40B4-BE49-F238E27FC236}">
                <a16:creationId xmlns:a16="http://schemas.microsoft.com/office/drawing/2014/main" id="{B6FB8B32-F0DC-4693-8AD2-05CD81DA6A45}"/>
              </a:ext>
            </a:extLst>
          </p:cNvPr>
          <p:cNvSpPr txBox="1"/>
          <p:nvPr/>
        </p:nvSpPr>
        <p:spPr>
          <a:xfrm>
            <a:off x="2951303" y="4785176"/>
            <a:ext cx="960519" cy="954107"/>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Kubelet</a:t>
            </a:r>
            <a:endParaRPr lang="de-DE" sz="1400" kern="0" dirty="0">
              <a:ea typeface="Arial Unicode MS" pitchFamily="34" charset="-128"/>
              <a:cs typeface="Arial Unicode MS" pitchFamily="34" charset="-128"/>
            </a:endParaRPr>
          </a:p>
          <a:p>
            <a:pPr algn="ctr" fontAlgn="base">
              <a:spcAft>
                <a:spcPct val="0"/>
              </a:spcAft>
              <a:buClr>
                <a:srgbClr val="F0AB00"/>
              </a:buClr>
              <a:buSzPct val="80000"/>
            </a:pPr>
            <a:r>
              <a:rPr lang="de-DE" sz="1400" kern="0" dirty="0" err="1">
                <a:ea typeface="Arial Unicode MS" pitchFamily="34" charset="-128"/>
                <a:cs typeface="Arial Unicode MS" pitchFamily="34" charset="-128"/>
              </a:rPr>
              <a:t>creates</a:t>
            </a:r>
            <a:endParaRPr lang="de-DE" sz="1400" kern="0" dirty="0">
              <a:ea typeface="Arial Unicode MS" pitchFamily="34" charset="-128"/>
              <a:cs typeface="Arial Unicode MS" pitchFamily="34" charset="-128"/>
            </a:endParaRPr>
          </a:p>
          <a:p>
            <a:pPr algn="ctr" fontAlgn="base">
              <a:spcAft>
                <a:spcPct val="0"/>
              </a:spcAft>
              <a:buClr>
                <a:srgbClr val="F0AB00"/>
              </a:buClr>
              <a:buSzPct val="80000"/>
            </a:pPr>
            <a:r>
              <a:rPr lang="de-DE" sz="1400" kern="0" dirty="0" err="1">
                <a:ea typeface="Arial Unicode MS" pitchFamily="34" charset="-128"/>
                <a:cs typeface="Arial Unicode MS" pitchFamily="34" charset="-128"/>
              </a:rPr>
              <a:t>new</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node</a:t>
            </a:r>
            <a:endParaRPr lang="de-DE" sz="1400" kern="0" dirty="0">
              <a:ea typeface="Arial Unicode MS" pitchFamily="34" charset="-128"/>
              <a:cs typeface="Arial Unicode MS" pitchFamily="34" charset="-128"/>
            </a:endParaRPr>
          </a:p>
          <a:p>
            <a:pPr algn="ctr" fontAlgn="base">
              <a:spcAft>
                <a:spcPct val="0"/>
              </a:spcAft>
              <a:buClr>
                <a:srgbClr val="F0AB00"/>
              </a:buClr>
              <a:buSzPct val="80000"/>
            </a:pPr>
            <a:r>
              <a:rPr lang="de-DE" sz="1400" kern="0" dirty="0" err="1">
                <a:ea typeface="Arial Unicode MS" pitchFamily="34" charset="-128"/>
                <a:cs typeface="Arial Unicode MS" pitchFamily="34" charset="-128"/>
              </a:rPr>
              <a:t>object</a:t>
            </a:r>
            <a:endParaRPr lang="en-US" sz="1400" kern="0" dirty="0">
              <a:ea typeface="Arial Unicode MS" pitchFamily="34" charset="-128"/>
              <a:cs typeface="Arial Unicode MS" pitchFamily="34" charset="-128"/>
            </a:endParaRPr>
          </a:p>
        </p:txBody>
      </p:sp>
      <p:sp>
        <p:nvSpPr>
          <p:cNvPr id="11" name="TextBox 10">
            <a:extLst>
              <a:ext uri="{FF2B5EF4-FFF2-40B4-BE49-F238E27FC236}">
                <a16:creationId xmlns:a16="http://schemas.microsoft.com/office/drawing/2014/main" id="{A4CD19BD-87C4-44C2-8118-9E70247F12EA}"/>
              </a:ext>
            </a:extLst>
          </p:cNvPr>
          <p:cNvSpPr txBox="1"/>
          <p:nvPr/>
        </p:nvSpPr>
        <p:spPr>
          <a:xfrm>
            <a:off x="621271" y="4578499"/>
            <a:ext cx="1180131" cy="523220"/>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Lost</a:t>
            </a:r>
          </a:p>
          <a:p>
            <a:pPr algn="ctr" fontAlgn="base">
              <a:spcAft>
                <a:spcPct val="0"/>
              </a:spcAft>
              <a:buClr>
                <a:srgbClr val="F0AB00"/>
              </a:buClr>
              <a:buSzPct val="80000"/>
            </a:pPr>
            <a:r>
              <a:rPr lang="de-DE" sz="1400" kern="0" dirty="0" err="1">
                <a:ea typeface="Arial Unicode MS" pitchFamily="34" charset="-128"/>
                <a:cs typeface="Arial Unicode MS" pitchFamily="34" charset="-128"/>
              </a:rPr>
              <a:t>Node</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Object</a:t>
            </a:r>
            <a:endParaRPr lang="en-US" sz="1400" kern="0" dirty="0">
              <a:ea typeface="Arial Unicode MS" pitchFamily="34" charset="-128"/>
              <a:cs typeface="Arial Unicode MS" pitchFamily="34" charset="-128"/>
            </a:endParaRPr>
          </a:p>
        </p:txBody>
      </p:sp>
      <p:sp>
        <p:nvSpPr>
          <p:cNvPr id="12" name="Arrow: Right 11">
            <a:extLst>
              <a:ext uri="{FF2B5EF4-FFF2-40B4-BE49-F238E27FC236}">
                <a16:creationId xmlns:a16="http://schemas.microsoft.com/office/drawing/2014/main" id="{98DE984E-86E6-405C-B7D9-02BCEC266124}"/>
              </a:ext>
            </a:extLst>
          </p:cNvPr>
          <p:cNvSpPr/>
          <p:nvPr/>
        </p:nvSpPr>
        <p:spPr bwMode="gray">
          <a:xfrm>
            <a:off x="4082142" y="4889470"/>
            <a:ext cx="422481" cy="849813"/>
          </a:xfrm>
          <a:prstGeom prst="rightArrow">
            <a:avLst/>
          </a:prstGeom>
          <a:solidFill>
            <a:schemeClr val="bg2"/>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Arrow: Right 12">
            <a:extLst>
              <a:ext uri="{FF2B5EF4-FFF2-40B4-BE49-F238E27FC236}">
                <a16:creationId xmlns:a16="http://schemas.microsoft.com/office/drawing/2014/main" id="{27DD4E09-FBCE-4F7E-AA83-F4A966F73611}"/>
              </a:ext>
            </a:extLst>
          </p:cNvPr>
          <p:cNvSpPr/>
          <p:nvPr/>
        </p:nvSpPr>
        <p:spPr bwMode="gray">
          <a:xfrm rot="1800000">
            <a:off x="2147285" y="4601615"/>
            <a:ext cx="422481" cy="849813"/>
          </a:xfrm>
          <a:prstGeom prst="rightArrow">
            <a:avLst/>
          </a:prstGeom>
          <a:solidFill>
            <a:schemeClr val="bg2"/>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Arrow: Right 14">
            <a:extLst>
              <a:ext uri="{FF2B5EF4-FFF2-40B4-BE49-F238E27FC236}">
                <a16:creationId xmlns:a16="http://schemas.microsoft.com/office/drawing/2014/main" id="{56F36333-F009-4ECE-A97D-E31D0E81B9B0}"/>
              </a:ext>
            </a:extLst>
          </p:cNvPr>
          <p:cNvSpPr/>
          <p:nvPr/>
        </p:nvSpPr>
        <p:spPr bwMode="gray">
          <a:xfrm rot="19800000" flipV="1">
            <a:off x="2151574" y="5363070"/>
            <a:ext cx="422481" cy="849813"/>
          </a:xfrm>
          <a:prstGeom prst="rightArrow">
            <a:avLst/>
          </a:prstGeom>
          <a:solidFill>
            <a:schemeClr val="bg2"/>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A970F75E-EB45-4A90-B867-1768A7BE3EF5}"/>
              </a:ext>
            </a:extLst>
          </p:cNvPr>
          <p:cNvSpPr txBox="1"/>
          <p:nvPr/>
        </p:nvSpPr>
        <p:spPr>
          <a:xfrm>
            <a:off x="6885633" y="4785176"/>
            <a:ext cx="1010213" cy="523220"/>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Triangle</a:t>
            </a:r>
            <a:endParaRPr lang="de-DE" sz="1400" kern="0" dirty="0">
              <a:ea typeface="Arial Unicode MS" pitchFamily="34" charset="-128"/>
              <a:cs typeface="Arial Unicode MS" pitchFamily="34" charset="-128"/>
            </a:endParaRPr>
          </a:p>
          <a:p>
            <a:pPr algn="ctr" fontAlgn="base">
              <a:spcAft>
                <a:spcPct val="0"/>
              </a:spcAft>
              <a:buClr>
                <a:srgbClr val="F0AB00"/>
              </a:buClr>
              <a:buSzPct val="80000"/>
            </a:pPr>
            <a:r>
              <a:rPr lang="de-DE" sz="1400" kern="0" dirty="0" err="1">
                <a:ea typeface="Arial Unicode MS" pitchFamily="34" charset="-128"/>
                <a:cs typeface="Arial Unicode MS" pitchFamily="34" charset="-128"/>
              </a:rPr>
              <a:t>of</a:t>
            </a:r>
            <a:r>
              <a:rPr lang="de-DE" sz="1400" kern="0" dirty="0">
                <a:ea typeface="Arial Unicode MS" pitchFamily="34" charset="-128"/>
                <a:cs typeface="Arial Unicode MS" pitchFamily="34" charset="-128"/>
              </a:rPr>
              <a:t> Death II</a:t>
            </a:r>
            <a:endParaRPr lang="en-US" sz="14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19469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par>
                          <p:cTn id="37" fill="hold">
                            <p:stCondLst>
                              <p:cond delay="1000"/>
                            </p:stCondLst>
                            <p:childTnLst>
                              <p:par>
                                <p:cTn id="38" presetID="10" presetClass="entr" presetSubtype="0"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Graphic spid="8" grpId="0">
        <p:bldAsOne/>
      </p:bldGraphic>
      <p:bldP spid="9" grpId="0"/>
      <p:bldP spid="10" grpId="0"/>
      <p:bldP spid="11" grpId="0"/>
      <p:bldP spid="12" grpId="0" animBg="1"/>
      <p:bldP spid="13" grpId="0" animBg="1"/>
      <p:bldP spid="15" grpId="0" animBg="1"/>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E96D76D5-30D9-4DFE-97E6-DFF8EB29753C}"/>
              </a:ext>
            </a:extLst>
          </p:cNvPr>
          <p:cNvGrpSpPr/>
          <p:nvPr/>
        </p:nvGrpSpPr>
        <p:grpSpPr>
          <a:xfrm>
            <a:off x="4942765" y="4014439"/>
            <a:ext cx="739305" cy="638175"/>
            <a:chOff x="2381080" y="4674579"/>
            <a:chExt cx="739305" cy="638175"/>
          </a:xfrm>
        </p:grpSpPr>
        <p:sp>
          <p:nvSpPr>
            <p:cNvPr id="14" name="Oval 13">
              <a:extLst>
                <a:ext uri="{FF2B5EF4-FFF2-40B4-BE49-F238E27FC236}">
                  <a16:creationId xmlns:a16="http://schemas.microsoft.com/office/drawing/2014/main" id="{D3CF1EE0-92E7-405E-B3EF-6A32619942DE}"/>
                </a:ext>
              </a:extLst>
            </p:cNvPr>
            <p:cNvSpPr/>
            <p:nvPr/>
          </p:nvSpPr>
          <p:spPr bwMode="gray">
            <a:xfrm>
              <a:off x="2431645" y="4674579"/>
              <a:ext cx="638175" cy="638175"/>
            </a:xfrm>
            <a:prstGeom prst="ellipse">
              <a:avLst/>
            </a:prstGeom>
            <a:solidFill>
              <a:srgbClr val="65BDFF"/>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TextBox 14">
              <a:extLst>
                <a:ext uri="{FF2B5EF4-FFF2-40B4-BE49-F238E27FC236}">
                  <a16:creationId xmlns:a16="http://schemas.microsoft.com/office/drawing/2014/main" id="{2568A12B-8C63-42CD-ACE4-0B14513F226E}"/>
                </a:ext>
              </a:extLst>
            </p:cNvPr>
            <p:cNvSpPr txBox="1"/>
            <p:nvPr/>
          </p:nvSpPr>
          <p:spPr>
            <a:xfrm>
              <a:off x="2381080" y="4793611"/>
              <a:ext cx="739305" cy="400110"/>
            </a:xfrm>
            <a:prstGeom prst="rect">
              <a:avLst/>
            </a:prstGeom>
            <a:noFill/>
          </p:spPr>
          <p:txBody>
            <a:bodyPr wrap="none" rtlCol="0" anchor="ctr" anchorCtr="1">
              <a:normAutofit/>
            </a:bodyPr>
            <a:lstStyle/>
            <a:p>
              <a:pPr algn="ctr" fontAlgn="base">
                <a:spcAft>
                  <a:spcPct val="0"/>
                </a:spcAft>
                <a:buClr>
                  <a:srgbClr val="F0AB00"/>
                </a:buClr>
                <a:buSzPct val="80000"/>
              </a:pPr>
              <a:r>
                <a:rPr lang="de-DE" sz="1000" kern="0" dirty="0">
                  <a:ea typeface="Arial Unicode MS" pitchFamily="34" charset="-128"/>
                  <a:cs typeface="Arial Unicode MS" pitchFamily="34" charset="-128"/>
                </a:rPr>
                <a:t>Controller</a:t>
              </a:r>
            </a:p>
            <a:p>
              <a:pPr algn="ctr" fontAlgn="base">
                <a:spcAft>
                  <a:spcPct val="0"/>
                </a:spcAft>
                <a:buClr>
                  <a:srgbClr val="F0AB00"/>
                </a:buClr>
                <a:buSzPct val="80000"/>
              </a:pPr>
              <a:r>
                <a:rPr lang="de-DE" sz="1000" kern="0" dirty="0" err="1">
                  <a:ea typeface="Arial Unicode MS" pitchFamily="34" charset="-128"/>
                  <a:cs typeface="Arial Unicode MS" pitchFamily="34" charset="-128"/>
                </a:rPr>
                <a:t>manager</a:t>
              </a:r>
              <a:endParaRPr lang="en-US" sz="1000" kern="0" dirty="0">
                <a:ea typeface="Arial Unicode MS" pitchFamily="34" charset="-128"/>
                <a:cs typeface="Arial Unicode MS" pitchFamily="34" charset="-128"/>
              </a:endParaRPr>
            </a:p>
          </p:txBody>
        </p:sp>
      </p:grpSp>
      <p:sp>
        <p:nvSpPr>
          <p:cNvPr id="19" name="Oval 18">
            <a:extLst>
              <a:ext uri="{FF2B5EF4-FFF2-40B4-BE49-F238E27FC236}">
                <a16:creationId xmlns:a16="http://schemas.microsoft.com/office/drawing/2014/main" id="{6F135ACB-520D-4BE2-B704-2FE62C34BB96}"/>
              </a:ext>
            </a:extLst>
          </p:cNvPr>
          <p:cNvSpPr/>
          <p:nvPr/>
        </p:nvSpPr>
        <p:spPr bwMode="gray">
          <a:xfrm>
            <a:off x="4993329" y="4014439"/>
            <a:ext cx="638175" cy="638175"/>
          </a:xfrm>
          <a:prstGeom prst="ellipse">
            <a:avLst/>
          </a:prstGeom>
          <a:solidFill>
            <a:schemeClr val="bg1">
              <a:alpha val="60000"/>
            </a:schemeClr>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34" name="Group 33">
            <a:extLst>
              <a:ext uri="{FF2B5EF4-FFF2-40B4-BE49-F238E27FC236}">
                <a16:creationId xmlns:a16="http://schemas.microsoft.com/office/drawing/2014/main" id="{F7026951-4D21-4FD7-B9F8-3E4A6804043F}"/>
              </a:ext>
            </a:extLst>
          </p:cNvPr>
          <p:cNvGrpSpPr/>
          <p:nvPr/>
        </p:nvGrpSpPr>
        <p:grpSpPr>
          <a:xfrm>
            <a:off x="4193661" y="5474115"/>
            <a:ext cx="638175" cy="638175"/>
            <a:chOff x="5495925" y="1501001"/>
            <a:chExt cx="638175" cy="638175"/>
          </a:xfrm>
        </p:grpSpPr>
        <p:sp>
          <p:nvSpPr>
            <p:cNvPr id="36" name="Oval 35">
              <a:extLst>
                <a:ext uri="{FF2B5EF4-FFF2-40B4-BE49-F238E27FC236}">
                  <a16:creationId xmlns:a16="http://schemas.microsoft.com/office/drawing/2014/main" id="{2D181E81-5A9D-49DC-901F-728C5179A6FC}"/>
                </a:ext>
              </a:extLst>
            </p:cNvPr>
            <p:cNvSpPr/>
            <p:nvPr/>
          </p:nvSpPr>
          <p:spPr bwMode="gray">
            <a:xfrm>
              <a:off x="5495925" y="1501001"/>
              <a:ext cx="638175" cy="638175"/>
            </a:xfrm>
            <a:prstGeom prst="ellipse">
              <a:avLst/>
            </a:prstGeom>
            <a:solidFill>
              <a:srgbClr val="FFC000"/>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68FD3628-B32D-45C0-A26A-39AE8BD94E8E}"/>
                </a:ext>
              </a:extLst>
            </p:cNvPr>
            <p:cNvSpPr txBox="1"/>
            <p:nvPr/>
          </p:nvSpPr>
          <p:spPr>
            <a:xfrm>
              <a:off x="5523906" y="1637625"/>
              <a:ext cx="582211" cy="307777"/>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node</a:t>
              </a:r>
              <a:endParaRPr lang="en-US" sz="1400" kern="0" dirty="0">
                <a:ea typeface="Arial Unicode MS" pitchFamily="34" charset="-128"/>
                <a:cs typeface="Arial Unicode MS" pitchFamily="34" charset="-128"/>
              </a:endParaRPr>
            </a:p>
          </p:txBody>
        </p:sp>
      </p:grpSp>
      <p:sp>
        <p:nvSpPr>
          <p:cNvPr id="35" name="Oval 34">
            <a:extLst>
              <a:ext uri="{FF2B5EF4-FFF2-40B4-BE49-F238E27FC236}">
                <a16:creationId xmlns:a16="http://schemas.microsoft.com/office/drawing/2014/main" id="{07187DB1-8819-466E-A646-AD607D39BF69}"/>
              </a:ext>
            </a:extLst>
          </p:cNvPr>
          <p:cNvSpPr/>
          <p:nvPr/>
        </p:nvSpPr>
        <p:spPr bwMode="gray">
          <a:xfrm>
            <a:off x="4193659" y="5474115"/>
            <a:ext cx="638175" cy="638175"/>
          </a:xfrm>
          <a:prstGeom prst="ellipse">
            <a:avLst/>
          </a:prstGeom>
          <a:solidFill>
            <a:schemeClr val="bg1">
              <a:alpha val="60000"/>
            </a:schemeClr>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a:extLst>
              <a:ext uri="{FF2B5EF4-FFF2-40B4-BE49-F238E27FC236}">
                <a16:creationId xmlns:a16="http://schemas.microsoft.com/office/drawing/2014/main" id="{E7499BD9-E890-4A2B-9CC6-5826D3BDECE1}"/>
              </a:ext>
            </a:extLst>
          </p:cNvPr>
          <p:cNvSpPr>
            <a:spLocks noGrp="1"/>
          </p:cNvSpPr>
          <p:nvPr>
            <p:ph type="title"/>
          </p:nvPr>
        </p:nvSpPr>
        <p:spPr/>
        <p:txBody>
          <a:bodyPr/>
          <a:lstStyle/>
          <a:p>
            <a:r>
              <a:rPr lang="de-DE" dirty="0" err="1"/>
              <a:t>Recovering</a:t>
            </a:r>
            <a:r>
              <a:rPr lang="de-DE" dirty="0"/>
              <a:t> </a:t>
            </a:r>
            <a:r>
              <a:rPr lang="de-DE" dirty="0" err="1"/>
              <a:t>ControllerManager</a:t>
            </a:r>
            <a:endParaRPr lang="en-US" dirty="0"/>
          </a:p>
        </p:txBody>
      </p:sp>
      <p:sp>
        <p:nvSpPr>
          <p:cNvPr id="3" name="TextBox 2">
            <a:extLst>
              <a:ext uri="{FF2B5EF4-FFF2-40B4-BE49-F238E27FC236}">
                <a16:creationId xmlns:a16="http://schemas.microsoft.com/office/drawing/2014/main" id="{9FFF3EE0-2850-4568-B3CC-03BA9BB1C537}"/>
              </a:ext>
            </a:extLst>
          </p:cNvPr>
          <p:cNvSpPr txBox="1"/>
          <p:nvPr/>
        </p:nvSpPr>
        <p:spPr>
          <a:xfrm>
            <a:off x="350875" y="1752600"/>
            <a:ext cx="6647974" cy="369332"/>
          </a:xfrm>
          <a:prstGeom prst="rect">
            <a:avLst/>
          </a:prstGeom>
          <a:noFill/>
        </p:spPr>
        <p:txBody>
          <a:bodyPr wrap="none" rtlCol="0">
            <a:spAutoFit/>
          </a:bodyPr>
          <a:lstStyle/>
          <a:p>
            <a:pPr fontAlgn="base">
              <a:spcAft>
                <a:spcPct val="0"/>
              </a:spcAft>
              <a:buClr>
                <a:srgbClr val="F0AB00"/>
              </a:buClr>
              <a:buSzPct val="80000"/>
            </a:pPr>
            <a:r>
              <a:rPr lang="de-DE" sz="1800" kern="0" dirty="0" err="1">
                <a:ea typeface="Arial Unicode MS" pitchFamily="34" charset="-128"/>
                <a:cs typeface="Arial Unicode MS" pitchFamily="34" charset="-128"/>
              </a:rPr>
              <a:t>Reusing</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parts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of</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the</a:t>
            </a:r>
            <a:r>
              <a:rPr lang="de-DE" sz="1800" kern="0" dirty="0">
                <a:ea typeface="Arial Unicode MS" pitchFamily="34" charset="-128"/>
                <a:cs typeface="Arial Unicode MS" pitchFamily="34" charset="-128"/>
              </a:rPr>
              <a:t> Bootstrap Control Plane </a:t>
            </a:r>
            <a:r>
              <a:rPr lang="de-DE" sz="1800" kern="0" dirty="0" err="1">
                <a:ea typeface="Arial Unicode MS" pitchFamily="34" charset="-128"/>
                <a:cs typeface="Arial Unicode MS" pitchFamily="34" charset="-128"/>
              </a:rPr>
              <a:t>used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by</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bootkube</a:t>
            </a:r>
            <a:endParaRPr lang="en-US" sz="1800" kern="0" dirty="0">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6C72C735-4556-4CC5-A588-37D0F744D0BB}"/>
              </a:ext>
            </a:extLst>
          </p:cNvPr>
          <p:cNvSpPr txBox="1"/>
          <p:nvPr/>
        </p:nvSpPr>
        <p:spPr>
          <a:xfrm>
            <a:off x="624642" y="2483410"/>
            <a:ext cx="5338321" cy="1169551"/>
          </a:xfrm>
          <a:prstGeom prst="rect">
            <a:avLst/>
          </a:prstGeom>
          <a:noFill/>
        </p:spPr>
        <p:txBody>
          <a:bodyPr wrap="none" rtlCol="0">
            <a:spAutoFit/>
          </a:bodyPr>
          <a:lstStyle/>
          <a:p>
            <a:pPr fontAlgn="base">
              <a:spcAft>
                <a:spcPct val="0"/>
              </a:spcAft>
              <a:buClr>
                <a:srgbClr val="F0AB00"/>
              </a:buClr>
              <a:buSzPct val="80000"/>
            </a:pPr>
            <a:r>
              <a:rPr lang="de-DE" sz="1400" kern="0" dirty="0">
                <a:ea typeface="Arial Unicode MS" pitchFamily="34" charset="-128"/>
                <a:cs typeface="Arial Unicode MS" pitchFamily="34" charset="-128"/>
              </a:rPr>
              <a:t>On </a:t>
            </a:r>
            <a:r>
              <a:rPr lang="de-DE" sz="1400" kern="0" dirty="0" err="1">
                <a:ea typeface="Arial Unicode MS" pitchFamily="34" charset="-128"/>
                <a:cs typeface="Arial Unicode MS" pitchFamily="34" charset="-128"/>
              </a:rPr>
              <a:t>every</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recreation</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of</a:t>
            </a:r>
            <a:r>
              <a:rPr lang="de-DE" sz="1400" kern="0" dirty="0">
                <a:ea typeface="Arial Unicode MS" pitchFamily="34" charset="-128"/>
                <a:cs typeface="Arial Unicode MS" pitchFamily="34" charset="-128"/>
              </a:rPr>
              <a:t> Master 1:</a:t>
            </a:r>
          </a:p>
          <a:p>
            <a:pPr marL="285750" indent="-285750" fontAlgn="base">
              <a:spcAft>
                <a:spcPct val="0"/>
              </a:spcAft>
              <a:buClr>
                <a:srgbClr val="F0AB00"/>
              </a:buClr>
              <a:buSzPct val="80000"/>
              <a:buFont typeface="Wingdings" panose="05000000000000000000" pitchFamily="2" charset="2"/>
              <a:buChar char="v"/>
            </a:pPr>
            <a:endParaRPr lang="de-DE" sz="1400" kern="0" dirty="0">
              <a:ea typeface="Arial Unicode MS" pitchFamily="34" charset="-128"/>
              <a:cs typeface="Arial Unicode MS" pitchFamily="34" charset="-128"/>
            </a:endParaRPr>
          </a:p>
          <a:p>
            <a:pPr marL="285750" indent="-285750" fontAlgn="base">
              <a:spcAft>
                <a:spcPct val="0"/>
              </a:spcAft>
              <a:buClr>
                <a:srgbClr val="F0AB00"/>
              </a:buClr>
              <a:buSzPct val="80000"/>
              <a:buFont typeface="Wingdings" panose="05000000000000000000" pitchFamily="2" charset="2"/>
              <a:buChar char="v"/>
            </a:pPr>
            <a:r>
              <a:rPr lang="de-DE" sz="1400" kern="0" dirty="0">
                <a:ea typeface="Arial Unicode MS" pitchFamily="34" charset="-128"/>
                <a:cs typeface="Arial Unicode MS" pitchFamily="34" charset="-128"/>
              </a:rPr>
              <a:t>Check </a:t>
            </a:r>
            <a:r>
              <a:rPr lang="de-DE" sz="1400" kern="0" dirty="0" err="1">
                <a:ea typeface="Arial Unicode MS" pitchFamily="34" charset="-128"/>
                <a:cs typeface="Arial Unicode MS" pitchFamily="34" charset="-128"/>
              </a:rPr>
              <a:t>for</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running</a:t>
            </a:r>
            <a:r>
              <a:rPr lang="de-DE" sz="1400" kern="0" dirty="0">
                <a:ea typeface="Arial Unicode MS" pitchFamily="34" charset="-128"/>
                <a:cs typeface="Arial Unicode MS" pitchFamily="34" charset="-128"/>
              </a:rPr>
              <a:t> Control Plane</a:t>
            </a:r>
          </a:p>
          <a:p>
            <a:pPr marL="285750" indent="-285750" fontAlgn="base">
              <a:spcAft>
                <a:spcPct val="0"/>
              </a:spcAft>
              <a:buClr>
                <a:srgbClr val="F0AB00"/>
              </a:buClr>
              <a:buSzPct val="80000"/>
              <a:buFont typeface="Wingdings" panose="05000000000000000000" pitchFamily="2" charset="2"/>
              <a:buChar char="v"/>
            </a:pPr>
            <a:r>
              <a:rPr lang="de-DE" sz="1400" kern="0" dirty="0" err="1">
                <a:ea typeface="Arial Unicode MS" pitchFamily="34" charset="-128"/>
                <a:cs typeface="Arial Unicode MS" pitchFamily="34" charset="-128"/>
              </a:rPr>
              <a:t>If</a:t>
            </a:r>
            <a:r>
              <a:rPr lang="de-DE" sz="1400" kern="0" dirty="0">
                <a:ea typeface="Arial Unicode MS" pitchFamily="34" charset="-128"/>
                <a:cs typeface="Arial Unicode MS" pitchFamily="34" charset="-128"/>
              </a:rPr>
              <a:t> not -&gt; </a:t>
            </a:r>
            <a:r>
              <a:rPr lang="de-DE" sz="1400" kern="0" dirty="0" err="1">
                <a:ea typeface="Arial Unicode MS" pitchFamily="34" charset="-128"/>
                <a:cs typeface="Arial Unicode MS" pitchFamily="34" charset="-128"/>
              </a:rPr>
              <a:t>initiate</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static</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bootstrap</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pods</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again</a:t>
            </a:r>
            <a:endParaRPr lang="de-DE" sz="1400" kern="0" dirty="0">
              <a:ea typeface="Arial Unicode MS" pitchFamily="34" charset="-128"/>
              <a:cs typeface="Arial Unicode MS" pitchFamily="34" charset="-128"/>
            </a:endParaRPr>
          </a:p>
          <a:p>
            <a:pPr marL="285750" indent="-285750" fontAlgn="base">
              <a:spcAft>
                <a:spcPct val="0"/>
              </a:spcAft>
              <a:buClr>
                <a:srgbClr val="F0AB00"/>
              </a:buClr>
              <a:buSzPct val="80000"/>
              <a:buFont typeface="Wingdings" panose="05000000000000000000" pitchFamily="2" charset="2"/>
              <a:buChar char="v"/>
            </a:pPr>
            <a:r>
              <a:rPr lang="de-DE" sz="1400" kern="0" dirty="0">
                <a:ea typeface="Arial Unicode MS" pitchFamily="34" charset="-128"/>
                <a:cs typeface="Arial Unicode MS" pitchFamily="34" charset="-128"/>
              </a:rPr>
              <a:t>After Control Plane </a:t>
            </a:r>
            <a:r>
              <a:rPr lang="de-DE" sz="1400" kern="0" dirty="0" err="1">
                <a:ea typeface="Arial Unicode MS" pitchFamily="34" charset="-128"/>
                <a:cs typeface="Arial Unicode MS" pitchFamily="34" charset="-128"/>
              </a:rPr>
              <a:t>is</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available</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again</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remove</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bootstrap</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pods</a:t>
            </a:r>
            <a:endParaRPr lang="en-US" sz="1400" kern="0" dirty="0">
              <a:ea typeface="Arial Unicode MS" pitchFamily="34" charset="-128"/>
              <a:cs typeface="Arial Unicode MS" pitchFamily="34" charset="-128"/>
            </a:endParaRPr>
          </a:p>
        </p:txBody>
      </p:sp>
      <p:grpSp>
        <p:nvGrpSpPr>
          <p:cNvPr id="7" name="Group 6">
            <a:extLst>
              <a:ext uri="{FF2B5EF4-FFF2-40B4-BE49-F238E27FC236}">
                <a16:creationId xmlns:a16="http://schemas.microsoft.com/office/drawing/2014/main" id="{E1D9D0A6-8A8E-4440-8810-F7B50FB56AC7}"/>
              </a:ext>
            </a:extLst>
          </p:cNvPr>
          <p:cNvGrpSpPr/>
          <p:nvPr/>
        </p:nvGrpSpPr>
        <p:grpSpPr>
          <a:xfrm>
            <a:off x="5739973" y="5474115"/>
            <a:ext cx="712054" cy="638175"/>
            <a:chOff x="5458986" y="1501001"/>
            <a:chExt cx="712054" cy="638175"/>
          </a:xfrm>
        </p:grpSpPr>
        <p:sp>
          <p:nvSpPr>
            <p:cNvPr id="8" name="Oval 7">
              <a:extLst>
                <a:ext uri="{FF2B5EF4-FFF2-40B4-BE49-F238E27FC236}">
                  <a16:creationId xmlns:a16="http://schemas.microsoft.com/office/drawing/2014/main" id="{66655B30-FF67-44BD-A09F-B1A88576B70E}"/>
                </a:ext>
              </a:extLst>
            </p:cNvPr>
            <p:cNvSpPr/>
            <p:nvPr/>
          </p:nvSpPr>
          <p:spPr bwMode="gray">
            <a:xfrm>
              <a:off x="5495925" y="1501001"/>
              <a:ext cx="638175" cy="638175"/>
            </a:xfrm>
            <a:prstGeom prst="ellipse">
              <a:avLst/>
            </a:prstGeom>
            <a:solidFill>
              <a:srgbClr val="65BDFF"/>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4D2F7F94-4679-4B8C-8D00-871F6AAC8EDD}"/>
                </a:ext>
              </a:extLst>
            </p:cNvPr>
            <p:cNvSpPr txBox="1"/>
            <p:nvPr/>
          </p:nvSpPr>
          <p:spPr>
            <a:xfrm>
              <a:off x="5458986" y="1637625"/>
              <a:ext cx="712054" cy="307777"/>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flannel</a:t>
              </a:r>
              <a:endParaRPr lang="en-US" sz="1400" kern="0" dirty="0">
                <a:ea typeface="Arial Unicode MS" pitchFamily="34" charset="-128"/>
                <a:cs typeface="Arial Unicode MS" pitchFamily="34" charset="-128"/>
              </a:endParaRPr>
            </a:p>
          </p:txBody>
        </p:sp>
      </p:grpSp>
      <p:sp>
        <p:nvSpPr>
          <p:cNvPr id="20" name="Oval 19">
            <a:extLst>
              <a:ext uri="{FF2B5EF4-FFF2-40B4-BE49-F238E27FC236}">
                <a16:creationId xmlns:a16="http://schemas.microsoft.com/office/drawing/2014/main" id="{ABF0D0B8-647E-41CD-875B-CC0A2E52BCB7}"/>
              </a:ext>
            </a:extLst>
          </p:cNvPr>
          <p:cNvSpPr/>
          <p:nvPr/>
        </p:nvSpPr>
        <p:spPr bwMode="gray">
          <a:xfrm>
            <a:off x="5776911" y="5474115"/>
            <a:ext cx="638175" cy="638175"/>
          </a:xfrm>
          <a:prstGeom prst="ellipse">
            <a:avLst/>
          </a:prstGeom>
          <a:solidFill>
            <a:schemeClr val="bg1">
              <a:alpha val="60000"/>
            </a:schemeClr>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1" name="Group 20">
            <a:extLst>
              <a:ext uri="{FF2B5EF4-FFF2-40B4-BE49-F238E27FC236}">
                <a16:creationId xmlns:a16="http://schemas.microsoft.com/office/drawing/2014/main" id="{6A6642D5-D29D-4F96-BB47-E0EEE1355C01}"/>
              </a:ext>
            </a:extLst>
          </p:cNvPr>
          <p:cNvGrpSpPr/>
          <p:nvPr/>
        </p:nvGrpSpPr>
        <p:grpSpPr>
          <a:xfrm flipV="1">
            <a:off x="5552712" y="4752923"/>
            <a:ext cx="293359" cy="563785"/>
            <a:chOff x="636396" y="890306"/>
            <a:chExt cx="293359" cy="230960"/>
          </a:xfrm>
        </p:grpSpPr>
        <p:sp>
          <p:nvSpPr>
            <p:cNvPr id="22" name="Arrow: Right 21">
              <a:extLst>
                <a:ext uri="{FF2B5EF4-FFF2-40B4-BE49-F238E27FC236}">
                  <a16:creationId xmlns:a16="http://schemas.microsoft.com/office/drawing/2014/main" id="{E75583BC-9E18-4444-B4D1-4FFD88D93B7C}"/>
                </a:ext>
              </a:extLst>
            </p:cNvPr>
            <p:cNvSpPr/>
            <p:nvPr/>
          </p:nvSpPr>
          <p:spPr>
            <a:xfrm rot="18000000">
              <a:off x="667596" y="859106"/>
              <a:ext cx="230960" cy="29335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Arrow: Right 4">
              <a:extLst>
                <a:ext uri="{FF2B5EF4-FFF2-40B4-BE49-F238E27FC236}">
                  <a16:creationId xmlns:a16="http://schemas.microsoft.com/office/drawing/2014/main" id="{2B0A2DF2-3CE0-4B58-97DD-37CC433045DF}"/>
                </a:ext>
              </a:extLst>
            </p:cNvPr>
            <p:cNvSpPr txBox="1"/>
            <p:nvPr/>
          </p:nvSpPr>
          <p:spPr>
            <a:xfrm rot="18000000">
              <a:off x="684918" y="947781"/>
              <a:ext cx="161672" cy="1760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dirty="0"/>
            </a:p>
          </p:txBody>
        </p:sp>
      </p:grpSp>
      <p:grpSp>
        <p:nvGrpSpPr>
          <p:cNvPr id="24" name="Group 23">
            <a:extLst>
              <a:ext uri="{FF2B5EF4-FFF2-40B4-BE49-F238E27FC236}">
                <a16:creationId xmlns:a16="http://schemas.microsoft.com/office/drawing/2014/main" id="{39B8D30D-A335-420C-A49B-48316B4DDA66}"/>
              </a:ext>
            </a:extLst>
          </p:cNvPr>
          <p:cNvGrpSpPr/>
          <p:nvPr/>
        </p:nvGrpSpPr>
        <p:grpSpPr>
          <a:xfrm>
            <a:off x="4720889" y="4734016"/>
            <a:ext cx="293359" cy="563785"/>
            <a:chOff x="636396" y="890306"/>
            <a:chExt cx="293359" cy="230960"/>
          </a:xfrm>
        </p:grpSpPr>
        <p:sp>
          <p:nvSpPr>
            <p:cNvPr id="25" name="Arrow: Right 24">
              <a:extLst>
                <a:ext uri="{FF2B5EF4-FFF2-40B4-BE49-F238E27FC236}">
                  <a16:creationId xmlns:a16="http://schemas.microsoft.com/office/drawing/2014/main" id="{32158500-F3BE-4C2C-8E57-04563B17DE0A}"/>
                </a:ext>
              </a:extLst>
            </p:cNvPr>
            <p:cNvSpPr/>
            <p:nvPr/>
          </p:nvSpPr>
          <p:spPr>
            <a:xfrm rot="18000000">
              <a:off x="667596" y="859106"/>
              <a:ext cx="230960" cy="29335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Arrow: Right 4">
              <a:extLst>
                <a:ext uri="{FF2B5EF4-FFF2-40B4-BE49-F238E27FC236}">
                  <a16:creationId xmlns:a16="http://schemas.microsoft.com/office/drawing/2014/main" id="{F8E53DF1-A3EB-4CFE-A868-940BCEC81A74}"/>
                </a:ext>
              </a:extLst>
            </p:cNvPr>
            <p:cNvSpPr txBox="1"/>
            <p:nvPr/>
          </p:nvSpPr>
          <p:spPr>
            <a:xfrm rot="18000000">
              <a:off x="684918" y="947781"/>
              <a:ext cx="161672" cy="1760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dirty="0"/>
            </a:p>
          </p:txBody>
        </p:sp>
      </p:grpSp>
      <p:grpSp>
        <p:nvGrpSpPr>
          <p:cNvPr id="27" name="Group 26">
            <a:extLst>
              <a:ext uri="{FF2B5EF4-FFF2-40B4-BE49-F238E27FC236}">
                <a16:creationId xmlns:a16="http://schemas.microsoft.com/office/drawing/2014/main" id="{301561D3-321F-4DE4-B8B4-8999A77DC6CA}"/>
              </a:ext>
            </a:extLst>
          </p:cNvPr>
          <p:cNvGrpSpPr/>
          <p:nvPr/>
        </p:nvGrpSpPr>
        <p:grpSpPr>
          <a:xfrm rot="7219624" flipV="1">
            <a:off x="5131759" y="5511308"/>
            <a:ext cx="293359" cy="563785"/>
            <a:chOff x="636396" y="890306"/>
            <a:chExt cx="293359" cy="230960"/>
          </a:xfrm>
        </p:grpSpPr>
        <p:sp>
          <p:nvSpPr>
            <p:cNvPr id="28" name="Arrow: Right 27">
              <a:extLst>
                <a:ext uri="{FF2B5EF4-FFF2-40B4-BE49-F238E27FC236}">
                  <a16:creationId xmlns:a16="http://schemas.microsoft.com/office/drawing/2014/main" id="{328DAD2B-A218-4033-BD28-DE9CE0A76C9E}"/>
                </a:ext>
              </a:extLst>
            </p:cNvPr>
            <p:cNvSpPr/>
            <p:nvPr/>
          </p:nvSpPr>
          <p:spPr>
            <a:xfrm rot="18000000">
              <a:off x="667596" y="859106"/>
              <a:ext cx="230960" cy="29335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Arrow: Right 4">
              <a:extLst>
                <a:ext uri="{FF2B5EF4-FFF2-40B4-BE49-F238E27FC236}">
                  <a16:creationId xmlns:a16="http://schemas.microsoft.com/office/drawing/2014/main" id="{7485A7CD-6F45-45FE-BD6A-1C2D02D8876F}"/>
                </a:ext>
              </a:extLst>
            </p:cNvPr>
            <p:cNvSpPr txBox="1"/>
            <p:nvPr/>
          </p:nvSpPr>
          <p:spPr>
            <a:xfrm rot="18000000">
              <a:off x="684918" y="947781"/>
              <a:ext cx="161672" cy="1760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dirty="0"/>
            </a:p>
          </p:txBody>
        </p:sp>
      </p:grpSp>
      <p:grpSp>
        <p:nvGrpSpPr>
          <p:cNvPr id="38" name="Group 37">
            <a:extLst>
              <a:ext uri="{FF2B5EF4-FFF2-40B4-BE49-F238E27FC236}">
                <a16:creationId xmlns:a16="http://schemas.microsoft.com/office/drawing/2014/main" id="{E8F8EFBA-FD5D-4A90-B4B5-75D2FD78467B}"/>
              </a:ext>
            </a:extLst>
          </p:cNvPr>
          <p:cNvGrpSpPr/>
          <p:nvPr/>
        </p:nvGrpSpPr>
        <p:grpSpPr>
          <a:xfrm>
            <a:off x="2190040" y="4652614"/>
            <a:ext cx="739305" cy="638175"/>
            <a:chOff x="2381080" y="4674579"/>
            <a:chExt cx="739305" cy="638175"/>
          </a:xfrm>
        </p:grpSpPr>
        <p:sp>
          <p:nvSpPr>
            <p:cNvPr id="39" name="Oval 38">
              <a:extLst>
                <a:ext uri="{FF2B5EF4-FFF2-40B4-BE49-F238E27FC236}">
                  <a16:creationId xmlns:a16="http://schemas.microsoft.com/office/drawing/2014/main" id="{86C399F1-8E0A-4807-A06F-C8D11EA00A9C}"/>
                </a:ext>
              </a:extLst>
            </p:cNvPr>
            <p:cNvSpPr/>
            <p:nvPr/>
          </p:nvSpPr>
          <p:spPr bwMode="gray">
            <a:xfrm>
              <a:off x="2431645" y="4674579"/>
              <a:ext cx="638175" cy="638175"/>
            </a:xfrm>
            <a:prstGeom prst="ellipse">
              <a:avLst/>
            </a:prstGeom>
            <a:solidFill>
              <a:srgbClr val="ABDBFF"/>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TextBox 39">
              <a:extLst>
                <a:ext uri="{FF2B5EF4-FFF2-40B4-BE49-F238E27FC236}">
                  <a16:creationId xmlns:a16="http://schemas.microsoft.com/office/drawing/2014/main" id="{890E93B0-016E-48FD-92DD-EEE9C8C95CF3}"/>
                </a:ext>
              </a:extLst>
            </p:cNvPr>
            <p:cNvSpPr txBox="1"/>
            <p:nvPr/>
          </p:nvSpPr>
          <p:spPr>
            <a:xfrm>
              <a:off x="2381080" y="4793611"/>
              <a:ext cx="739305" cy="400110"/>
            </a:xfrm>
            <a:prstGeom prst="rect">
              <a:avLst/>
            </a:prstGeom>
            <a:noFill/>
          </p:spPr>
          <p:txBody>
            <a:bodyPr wrap="none" rtlCol="0" anchor="ctr" anchorCtr="1">
              <a:normAutofit fontScale="77500" lnSpcReduction="20000"/>
            </a:bodyPr>
            <a:lstStyle/>
            <a:p>
              <a:pPr algn="ctr" fontAlgn="base">
                <a:spcAft>
                  <a:spcPct val="0"/>
                </a:spcAft>
                <a:buClr>
                  <a:srgbClr val="F0AB00"/>
                </a:buClr>
                <a:buSzPct val="80000"/>
              </a:pPr>
              <a:r>
                <a:rPr lang="de-DE" sz="1000" kern="0" dirty="0">
                  <a:ea typeface="Arial Unicode MS" pitchFamily="34" charset="-128"/>
                  <a:cs typeface="Arial Unicode MS" pitchFamily="34" charset="-128"/>
                </a:rPr>
                <a:t>Bootstrap</a:t>
              </a:r>
            </a:p>
            <a:p>
              <a:pPr algn="ctr" fontAlgn="base">
                <a:spcAft>
                  <a:spcPct val="0"/>
                </a:spcAft>
                <a:buClr>
                  <a:srgbClr val="F0AB00"/>
                </a:buClr>
                <a:buSzPct val="80000"/>
              </a:pPr>
              <a:r>
                <a:rPr lang="de-DE" sz="1000" kern="0" dirty="0">
                  <a:ea typeface="Arial Unicode MS" pitchFamily="34" charset="-128"/>
                  <a:cs typeface="Arial Unicode MS" pitchFamily="34" charset="-128"/>
                </a:rPr>
                <a:t>Controller</a:t>
              </a:r>
            </a:p>
            <a:p>
              <a:pPr algn="ctr" fontAlgn="base">
                <a:spcAft>
                  <a:spcPct val="0"/>
                </a:spcAft>
                <a:buClr>
                  <a:srgbClr val="F0AB00"/>
                </a:buClr>
                <a:buSzPct val="80000"/>
              </a:pPr>
              <a:r>
                <a:rPr lang="de-DE" sz="1000" kern="0" dirty="0" err="1">
                  <a:ea typeface="Arial Unicode MS" pitchFamily="34" charset="-128"/>
                  <a:cs typeface="Arial Unicode MS" pitchFamily="34" charset="-128"/>
                </a:rPr>
                <a:t>manager</a:t>
              </a:r>
              <a:endParaRPr lang="en-US" sz="1000" kern="0" dirty="0">
                <a:ea typeface="Arial Unicode MS" pitchFamily="34" charset="-128"/>
                <a:cs typeface="Arial Unicode MS" pitchFamily="34" charset="-128"/>
              </a:endParaRPr>
            </a:p>
          </p:txBody>
        </p:sp>
      </p:grpSp>
      <p:cxnSp>
        <p:nvCxnSpPr>
          <p:cNvPr id="43" name="Straight Arrow Connector 42">
            <a:extLst>
              <a:ext uri="{FF2B5EF4-FFF2-40B4-BE49-F238E27FC236}">
                <a16:creationId xmlns:a16="http://schemas.microsoft.com/office/drawing/2014/main" id="{B05E40E6-3068-4A86-85B1-D27EA46EB9F1}"/>
              </a:ext>
            </a:extLst>
          </p:cNvPr>
          <p:cNvCxnSpPr>
            <a:stCxn id="39" idx="5"/>
            <a:endCxn id="35" idx="2"/>
          </p:cNvCxnSpPr>
          <p:nvPr/>
        </p:nvCxnSpPr>
        <p:spPr>
          <a:xfrm>
            <a:off x="2785321" y="5197330"/>
            <a:ext cx="1408338" cy="595873"/>
          </a:xfrm>
          <a:prstGeom prst="straightConnector1">
            <a:avLst/>
          </a:prstGeom>
          <a:ln w="95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4457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0-#ppt_w/2"/>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ipe(left)">
                                      <p:cBhvr>
                                        <p:cTn id="13" dur="500"/>
                                        <p:tgtEl>
                                          <p:spTgt spid="43"/>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xit" presetSubtype="32" fill="hold" grpId="0" nodeType="clickEffect">
                                  <p:stCondLst>
                                    <p:cond delay="0"/>
                                  </p:stCondLst>
                                  <p:childTnLst>
                                    <p:anim calcmode="lin" valueType="num">
                                      <p:cBhvr>
                                        <p:cTn id="17" dur="500"/>
                                        <p:tgtEl>
                                          <p:spTgt spid="35"/>
                                        </p:tgtEl>
                                        <p:attrNameLst>
                                          <p:attrName>ppt_w</p:attrName>
                                        </p:attrNameLst>
                                      </p:cBhvr>
                                      <p:tavLst>
                                        <p:tav tm="0">
                                          <p:val>
                                            <p:strVal val="ppt_w"/>
                                          </p:val>
                                        </p:tav>
                                        <p:tav tm="100000">
                                          <p:val>
                                            <p:fltVal val="0"/>
                                          </p:val>
                                        </p:tav>
                                      </p:tavLst>
                                    </p:anim>
                                    <p:anim calcmode="lin" valueType="num">
                                      <p:cBhvr>
                                        <p:cTn id="18" dur="500"/>
                                        <p:tgtEl>
                                          <p:spTgt spid="35"/>
                                        </p:tgtEl>
                                        <p:attrNameLst>
                                          <p:attrName>ppt_h</p:attrName>
                                        </p:attrNameLst>
                                      </p:cBhvr>
                                      <p:tavLst>
                                        <p:tav tm="0">
                                          <p:val>
                                            <p:strVal val="ppt_h"/>
                                          </p:val>
                                        </p:tav>
                                        <p:tav tm="100000">
                                          <p:val>
                                            <p:fltVal val="0"/>
                                          </p:val>
                                        </p:tav>
                                      </p:tavLst>
                                    </p:anim>
                                    <p:animEffect transition="out" filter="fade">
                                      <p:cBhvr>
                                        <p:cTn id="19" dur="500"/>
                                        <p:tgtEl>
                                          <p:spTgt spid="35"/>
                                        </p:tgtEl>
                                      </p:cBhvr>
                                    </p:animEffect>
                                    <p:set>
                                      <p:cBhvr>
                                        <p:cTn id="20" dur="1" fill="hold">
                                          <p:stCondLst>
                                            <p:cond delay="499"/>
                                          </p:stCondLst>
                                        </p:cTn>
                                        <p:tgtEl>
                                          <p:spTgt spid="3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53" presetClass="exit" presetSubtype="32" fill="hold" grpId="0" nodeType="clickEffect">
                                  <p:stCondLst>
                                    <p:cond delay="0"/>
                                  </p:stCondLst>
                                  <p:childTnLst>
                                    <p:anim calcmode="lin" valueType="num">
                                      <p:cBhvr>
                                        <p:cTn id="24" dur="500"/>
                                        <p:tgtEl>
                                          <p:spTgt spid="20"/>
                                        </p:tgtEl>
                                        <p:attrNameLst>
                                          <p:attrName>ppt_w</p:attrName>
                                        </p:attrNameLst>
                                      </p:cBhvr>
                                      <p:tavLst>
                                        <p:tav tm="0">
                                          <p:val>
                                            <p:strVal val="ppt_w"/>
                                          </p:val>
                                        </p:tav>
                                        <p:tav tm="100000">
                                          <p:val>
                                            <p:fltVal val="0"/>
                                          </p:val>
                                        </p:tav>
                                      </p:tavLst>
                                    </p:anim>
                                    <p:anim calcmode="lin" valueType="num">
                                      <p:cBhvr>
                                        <p:cTn id="25" dur="500"/>
                                        <p:tgtEl>
                                          <p:spTgt spid="20"/>
                                        </p:tgtEl>
                                        <p:attrNameLst>
                                          <p:attrName>ppt_h</p:attrName>
                                        </p:attrNameLst>
                                      </p:cBhvr>
                                      <p:tavLst>
                                        <p:tav tm="0">
                                          <p:val>
                                            <p:strVal val="ppt_h"/>
                                          </p:val>
                                        </p:tav>
                                        <p:tav tm="100000">
                                          <p:val>
                                            <p:fltVal val="0"/>
                                          </p:val>
                                        </p:tav>
                                      </p:tavLst>
                                    </p:anim>
                                    <p:animEffect transition="out" filter="fade">
                                      <p:cBhvr>
                                        <p:cTn id="26" dur="500"/>
                                        <p:tgtEl>
                                          <p:spTgt spid="20"/>
                                        </p:tgtEl>
                                      </p:cBhvr>
                                    </p:animEffect>
                                    <p:set>
                                      <p:cBhvr>
                                        <p:cTn id="27" dur="1" fill="hold">
                                          <p:stCondLst>
                                            <p:cond delay="499"/>
                                          </p:stCondLst>
                                        </p:cTn>
                                        <p:tgtEl>
                                          <p:spTgt spid="20"/>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53" presetClass="exit" presetSubtype="32" fill="hold" grpId="0" nodeType="clickEffect">
                                  <p:stCondLst>
                                    <p:cond delay="0"/>
                                  </p:stCondLst>
                                  <p:childTnLst>
                                    <p:anim calcmode="lin" valueType="num">
                                      <p:cBhvr>
                                        <p:cTn id="31" dur="500"/>
                                        <p:tgtEl>
                                          <p:spTgt spid="19"/>
                                        </p:tgtEl>
                                        <p:attrNameLst>
                                          <p:attrName>ppt_w</p:attrName>
                                        </p:attrNameLst>
                                      </p:cBhvr>
                                      <p:tavLst>
                                        <p:tav tm="0">
                                          <p:val>
                                            <p:strVal val="ppt_w"/>
                                          </p:val>
                                        </p:tav>
                                        <p:tav tm="100000">
                                          <p:val>
                                            <p:fltVal val="0"/>
                                          </p:val>
                                        </p:tav>
                                      </p:tavLst>
                                    </p:anim>
                                    <p:anim calcmode="lin" valueType="num">
                                      <p:cBhvr>
                                        <p:cTn id="32" dur="500"/>
                                        <p:tgtEl>
                                          <p:spTgt spid="19"/>
                                        </p:tgtEl>
                                        <p:attrNameLst>
                                          <p:attrName>ppt_h</p:attrName>
                                        </p:attrNameLst>
                                      </p:cBhvr>
                                      <p:tavLst>
                                        <p:tav tm="0">
                                          <p:val>
                                            <p:strVal val="ppt_h"/>
                                          </p:val>
                                        </p:tav>
                                        <p:tav tm="100000">
                                          <p:val>
                                            <p:fltVal val="0"/>
                                          </p:val>
                                        </p:tav>
                                      </p:tavLst>
                                    </p:anim>
                                    <p:animEffect transition="out" filter="fade">
                                      <p:cBhvr>
                                        <p:cTn id="33" dur="500"/>
                                        <p:tgtEl>
                                          <p:spTgt spid="19"/>
                                        </p:tgtEl>
                                      </p:cBhvr>
                                    </p:animEffect>
                                    <p:set>
                                      <p:cBhvr>
                                        <p:cTn id="34"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5" grpId="0" animBg="1"/>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E96D76D5-30D9-4DFE-97E6-DFF8EB29753C}"/>
              </a:ext>
            </a:extLst>
          </p:cNvPr>
          <p:cNvGrpSpPr/>
          <p:nvPr/>
        </p:nvGrpSpPr>
        <p:grpSpPr>
          <a:xfrm>
            <a:off x="4942765" y="4014439"/>
            <a:ext cx="739305" cy="638175"/>
            <a:chOff x="2381080" y="4674579"/>
            <a:chExt cx="739305" cy="638175"/>
          </a:xfrm>
        </p:grpSpPr>
        <p:sp>
          <p:nvSpPr>
            <p:cNvPr id="14" name="Oval 13">
              <a:extLst>
                <a:ext uri="{FF2B5EF4-FFF2-40B4-BE49-F238E27FC236}">
                  <a16:creationId xmlns:a16="http://schemas.microsoft.com/office/drawing/2014/main" id="{D3CF1EE0-92E7-405E-B3EF-6A32619942DE}"/>
                </a:ext>
              </a:extLst>
            </p:cNvPr>
            <p:cNvSpPr/>
            <p:nvPr/>
          </p:nvSpPr>
          <p:spPr bwMode="gray">
            <a:xfrm>
              <a:off x="2431645" y="4674579"/>
              <a:ext cx="638175" cy="638175"/>
            </a:xfrm>
            <a:prstGeom prst="ellipse">
              <a:avLst/>
            </a:prstGeom>
            <a:solidFill>
              <a:srgbClr val="65BDFF"/>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TextBox 14">
              <a:extLst>
                <a:ext uri="{FF2B5EF4-FFF2-40B4-BE49-F238E27FC236}">
                  <a16:creationId xmlns:a16="http://schemas.microsoft.com/office/drawing/2014/main" id="{2568A12B-8C63-42CD-ACE4-0B14513F226E}"/>
                </a:ext>
              </a:extLst>
            </p:cNvPr>
            <p:cNvSpPr txBox="1"/>
            <p:nvPr/>
          </p:nvSpPr>
          <p:spPr>
            <a:xfrm>
              <a:off x="2381080" y="4793611"/>
              <a:ext cx="739305" cy="400110"/>
            </a:xfrm>
            <a:prstGeom prst="rect">
              <a:avLst/>
            </a:prstGeom>
            <a:noFill/>
          </p:spPr>
          <p:txBody>
            <a:bodyPr wrap="none" rtlCol="0" anchor="ctr" anchorCtr="1">
              <a:normAutofit/>
            </a:bodyPr>
            <a:lstStyle/>
            <a:p>
              <a:pPr algn="ctr" fontAlgn="base">
                <a:spcAft>
                  <a:spcPct val="0"/>
                </a:spcAft>
                <a:buClr>
                  <a:srgbClr val="F0AB00"/>
                </a:buClr>
                <a:buSzPct val="80000"/>
              </a:pPr>
              <a:r>
                <a:rPr lang="de-DE" sz="1000" kern="0" dirty="0">
                  <a:ea typeface="Arial Unicode MS" pitchFamily="34" charset="-128"/>
                  <a:cs typeface="Arial Unicode MS" pitchFamily="34" charset="-128"/>
                </a:rPr>
                <a:t>Controller</a:t>
              </a:r>
            </a:p>
            <a:p>
              <a:pPr algn="ctr" fontAlgn="base">
                <a:spcAft>
                  <a:spcPct val="0"/>
                </a:spcAft>
                <a:buClr>
                  <a:srgbClr val="F0AB00"/>
                </a:buClr>
                <a:buSzPct val="80000"/>
              </a:pPr>
              <a:r>
                <a:rPr lang="de-DE" sz="1000" kern="0" dirty="0" err="1">
                  <a:ea typeface="Arial Unicode MS" pitchFamily="34" charset="-128"/>
                  <a:cs typeface="Arial Unicode MS" pitchFamily="34" charset="-128"/>
                </a:rPr>
                <a:t>manager</a:t>
              </a:r>
              <a:endParaRPr lang="en-US" sz="1000" kern="0" dirty="0">
                <a:ea typeface="Arial Unicode MS" pitchFamily="34" charset="-128"/>
                <a:cs typeface="Arial Unicode MS" pitchFamily="34" charset="-128"/>
              </a:endParaRPr>
            </a:p>
          </p:txBody>
        </p:sp>
      </p:grpSp>
      <p:grpSp>
        <p:nvGrpSpPr>
          <p:cNvPr id="34" name="Group 33">
            <a:extLst>
              <a:ext uri="{FF2B5EF4-FFF2-40B4-BE49-F238E27FC236}">
                <a16:creationId xmlns:a16="http://schemas.microsoft.com/office/drawing/2014/main" id="{F7026951-4D21-4FD7-B9F8-3E4A6804043F}"/>
              </a:ext>
            </a:extLst>
          </p:cNvPr>
          <p:cNvGrpSpPr/>
          <p:nvPr/>
        </p:nvGrpSpPr>
        <p:grpSpPr>
          <a:xfrm>
            <a:off x="4193661" y="5474115"/>
            <a:ext cx="638175" cy="638175"/>
            <a:chOff x="5495925" y="1501001"/>
            <a:chExt cx="638175" cy="638175"/>
          </a:xfrm>
        </p:grpSpPr>
        <p:sp>
          <p:nvSpPr>
            <p:cNvPr id="36" name="Oval 35">
              <a:extLst>
                <a:ext uri="{FF2B5EF4-FFF2-40B4-BE49-F238E27FC236}">
                  <a16:creationId xmlns:a16="http://schemas.microsoft.com/office/drawing/2014/main" id="{2D181E81-5A9D-49DC-901F-728C5179A6FC}"/>
                </a:ext>
              </a:extLst>
            </p:cNvPr>
            <p:cNvSpPr/>
            <p:nvPr/>
          </p:nvSpPr>
          <p:spPr bwMode="gray">
            <a:xfrm>
              <a:off x="5495925" y="1501001"/>
              <a:ext cx="638175" cy="638175"/>
            </a:xfrm>
            <a:prstGeom prst="ellipse">
              <a:avLst/>
            </a:prstGeom>
            <a:solidFill>
              <a:srgbClr val="FFC000"/>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68FD3628-B32D-45C0-A26A-39AE8BD94E8E}"/>
                </a:ext>
              </a:extLst>
            </p:cNvPr>
            <p:cNvSpPr txBox="1"/>
            <p:nvPr/>
          </p:nvSpPr>
          <p:spPr>
            <a:xfrm>
              <a:off x="5523906" y="1637625"/>
              <a:ext cx="582211" cy="307777"/>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node</a:t>
              </a:r>
              <a:endParaRPr lang="en-US" sz="1400" kern="0" dirty="0">
                <a:ea typeface="Arial Unicode MS" pitchFamily="34" charset="-128"/>
                <a:cs typeface="Arial Unicode MS" pitchFamily="34" charset="-128"/>
              </a:endParaRPr>
            </a:p>
          </p:txBody>
        </p:sp>
      </p:grpSp>
      <p:sp>
        <p:nvSpPr>
          <p:cNvPr id="2" name="Title 1">
            <a:extLst>
              <a:ext uri="{FF2B5EF4-FFF2-40B4-BE49-F238E27FC236}">
                <a16:creationId xmlns:a16="http://schemas.microsoft.com/office/drawing/2014/main" id="{E7499BD9-E890-4A2B-9CC6-5826D3BDECE1}"/>
              </a:ext>
            </a:extLst>
          </p:cNvPr>
          <p:cNvSpPr>
            <a:spLocks noGrp="1"/>
          </p:cNvSpPr>
          <p:nvPr>
            <p:ph type="title"/>
          </p:nvPr>
        </p:nvSpPr>
        <p:spPr/>
        <p:txBody>
          <a:bodyPr/>
          <a:lstStyle/>
          <a:p>
            <a:r>
              <a:rPr lang="de-DE" dirty="0" err="1"/>
              <a:t>Recovering</a:t>
            </a:r>
            <a:r>
              <a:rPr lang="de-DE" dirty="0"/>
              <a:t> </a:t>
            </a:r>
            <a:r>
              <a:rPr lang="de-DE" dirty="0" err="1"/>
              <a:t>ControllerManager</a:t>
            </a:r>
            <a:endParaRPr lang="en-US" dirty="0"/>
          </a:p>
        </p:txBody>
      </p:sp>
      <p:sp>
        <p:nvSpPr>
          <p:cNvPr id="3" name="TextBox 2">
            <a:extLst>
              <a:ext uri="{FF2B5EF4-FFF2-40B4-BE49-F238E27FC236}">
                <a16:creationId xmlns:a16="http://schemas.microsoft.com/office/drawing/2014/main" id="{9FFF3EE0-2850-4568-B3CC-03BA9BB1C537}"/>
              </a:ext>
            </a:extLst>
          </p:cNvPr>
          <p:cNvSpPr txBox="1"/>
          <p:nvPr/>
        </p:nvSpPr>
        <p:spPr>
          <a:xfrm>
            <a:off x="350875" y="1752600"/>
            <a:ext cx="6647974" cy="369332"/>
          </a:xfrm>
          <a:prstGeom prst="rect">
            <a:avLst/>
          </a:prstGeom>
          <a:noFill/>
        </p:spPr>
        <p:txBody>
          <a:bodyPr wrap="none" rtlCol="0">
            <a:spAutoFit/>
          </a:bodyPr>
          <a:lstStyle/>
          <a:p>
            <a:pPr fontAlgn="base">
              <a:spcAft>
                <a:spcPct val="0"/>
              </a:spcAft>
              <a:buClr>
                <a:srgbClr val="F0AB00"/>
              </a:buClr>
              <a:buSzPct val="80000"/>
            </a:pPr>
            <a:r>
              <a:rPr lang="de-DE" sz="1800" kern="0" dirty="0" err="1">
                <a:ea typeface="Arial Unicode MS" pitchFamily="34" charset="-128"/>
                <a:cs typeface="Arial Unicode MS" pitchFamily="34" charset="-128"/>
              </a:rPr>
              <a:t>Reusing</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parts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of</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the</a:t>
            </a:r>
            <a:r>
              <a:rPr lang="de-DE" sz="1800" kern="0" dirty="0">
                <a:ea typeface="Arial Unicode MS" pitchFamily="34" charset="-128"/>
                <a:cs typeface="Arial Unicode MS" pitchFamily="34" charset="-128"/>
              </a:rPr>
              <a:t> Bootstrap Control Plane </a:t>
            </a:r>
            <a:r>
              <a:rPr lang="de-DE" sz="1800" kern="0" dirty="0" err="1">
                <a:ea typeface="Arial Unicode MS" pitchFamily="34" charset="-128"/>
                <a:cs typeface="Arial Unicode MS" pitchFamily="34" charset="-128"/>
              </a:rPr>
              <a:t>used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by</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bootkube</a:t>
            </a:r>
            <a:endParaRPr lang="en-US" sz="1800" kern="0" dirty="0">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6C72C735-4556-4CC5-A588-37D0F744D0BB}"/>
              </a:ext>
            </a:extLst>
          </p:cNvPr>
          <p:cNvSpPr txBox="1"/>
          <p:nvPr/>
        </p:nvSpPr>
        <p:spPr>
          <a:xfrm>
            <a:off x="624642" y="2483410"/>
            <a:ext cx="5338321" cy="1169551"/>
          </a:xfrm>
          <a:prstGeom prst="rect">
            <a:avLst/>
          </a:prstGeom>
          <a:noFill/>
        </p:spPr>
        <p:txBody>
          <a:bodyPr wrap="none" rtlCol="0">
            <a:spAutoFit/>
          </a:bodyPr>
          <a:lstStyle/>
          <a:p>
            <a:pPr fontAlgn="base">
              <a:spcAft>
                <a:spcPct val="0"/>
              </a:spcAft>
              <a:buClr>
                <a:srgbClr val="F0AB00"/>
              </a:buClr>
              <a:buSzPct val="80000"/>
            </a:pPr>
            <a:r>
              <a:rPr lang="de-DE" sz="1400" kern="0" dirty="0">
                <a:ea typeface="Arial Unicode MS" pitchFamily="34" charset="-128"/>
                <a:cs typeface="Arial Unicode MS" pitchFamily="34" charset="-128"/>
              </a:rPr>
              <a:t>On </a:t>
            </a:r>
            <a:r>
              <a:rPr lang="de-DE" sz="1400" kern="0" dirty="0" err="1">
                <a:ea typeface="Arial Unicode MS" pitchFamily="34" charset="-128"/>
                <a:cs typeface="Arial Unicode MS" pitchFamily="34" charset="-128"/>
              </a:rPr>
              <a:t>every</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recreation</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of</a:t>
            </a:r>
            <a:r>
              <a:rPr lang="de-DE" sz="1400" kern="0" dirty="0">
                <a:ea typeface="Arial Unicode MS" pitchFamily="34" charset="-128"/>
                <a:cs typeface="Arial Unicode MS" pitchFamily="34" charset="-128"/>
              </a:rPr>
              <a:t> Master 1:</a:t>
            </a:r>
          </a:p>
          <a:p>
            <a:pPr marL="285750" indent="-285750" fontAlgn="base">
              <a:spcAft>
                <a:spcPct val="0"/>
              </a:spcAft>
              <a:buClr>
                <a:srgbClr val="F0AB00"/>
              </a:buClr>
              <a:buSzPct val="80000"/>
              <a:buFont typeface="Wingdings" panose="05000000000000000000" pitchFamily="2" charset="2"/>
              <a:buChar char="v"/>
            </a:pPr>
            <a:endParaRPr lang="de-DE" sz="1400" kern="0" dirty="0">
              <a:ea typeface="Arial Unicode MS" pitchFamily="34" charset="-128"/>
              <a:cs typeface="Arial Unicode MS" pitchFamily="34" charset="-128"/>
            </a:endParaRPr>
          </a:p>
          <a:p>
            <a:pPr marL="285750" indent="-285750" fontAlgn="base">
              <a:spcAft>
                <a:spcPct val="0"/>
              </a:spcAft>
              <a:buClr>
                <a:srgbClr val="F0AB00"/>
              </a:buClr>
              <a:buSzPct val="80000"/>
              <a:buFont typeface="Wingdings" panose="05000000000000000000" pitchFamily="2" charset="2"/>
              <a:buChar char="v"/>
            </a:pPr>
            <a:r>
              <a:rPr lang="de-DE" sz="1400" kern="0" dirty="0">
                <a:ea typeface="Arial Unicode MS" pitchFamily="34" charset="-128"/>
                <a:cs typeface="Arial Unicode MS" pitchFamily="34" charset="-128"/>
              </a:rPr>
              <a:t>Check </a:t>
            </a:r>
            <a:r>
              <a:rPr lang="de-DE" sz="1400" kern="0" dirty="0" err="1">
                <a:ea typeface="Arial Unicode MS" pitchFamily="34" charset="-128"/>
                <a:cs typeface="Arial Unicode MS" pitchFamily="34" charset="-128"/>
              </a:rPr>
              <a:t>for</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running</a:t>
            </a:r>
            <a:r>
              <a:rPr lang="de-DE" sz="1400" kern="0" dirty="0">
                <a:ea typeface="Arial Unicode MS" pitchFamily="34" charset="-128"/>
                <a:cs typeface="Arial Unicode MS" pitchFamily="34" charset="-128"/>
              </a:rPr>
              <a:t> Control Plane</a:t>
            </a:r>
          </a:p>
          <a:p>
            <a:pPr marL="285750" indent="-285750" fontAlgn="base">
              <a:spcAft>
                <a:spcPct val="0"/>
              </a:spcAft>
              <a:buClr>
                <a:srgbClr val="F0AB00"/>
              </a:buClr>
              <a:buSzPct val="80000"/>
              <a:buFont typeface="Wingdings" panose="05000000000000000000" pitchFamily="2" charset="2"/>
              <a:buChar char="v"/>
            </a:pPr>
            <a:r>
              <a:rPr lang="de-DE" sz="1400" kern="0" dirty="0" err="1">
                <a:ea typeface="Arial Unicode MS" pitchFamily="34" charset="-128"/>
                <a:cs typeface="Arial Unicode MS" pitchFamily="34" charset="-128"/>
              </a:rPr>
              <a:t>If</a:t>
            </a:r>
            <a:r>
              <a:rPr lang="de-DE" sz="1400" kern="0" dirty="0">
                <a:ea typeface="Arial Unicode MS" pitchFamily="34" charset="-128"/>
                <a:cs typeface="Arial Unicode MS" pitchFamily="34" charset="-128"/>
              </a:rPr>
              <a:t> not -&gt; </a:t>
            </a:r>
            <a:r>
              <a:rPr lang="de-DE" sz="1400" kern="0" dirty="0" err="1">
                <a:ea typeface="Arial Unicode MS" pitchFamily="34" charset="-128"/>
                <a:cs typeface="Arial Unicode MS" pitchFamily="34" charset="-128"/>
              </a:rPr>
              <a:t>initiate</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static</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bootstrap</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pods</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again</a:t>
            </a:r>
            <a:endParaRPr lang="de-DE" sz="1400" kern="0" dirty="0">
              <a:ea typeface="Arial Unicode MS" pitchFamily="34" charset="-128"/>
              <a:cs typeface="Arial Unicode MS" pitchFamily="34" charset="-128"/>
            </a:endParaRPr>
          </a:p>
          <a:p>
            <a:pPr marL="285750" indent="-285750" fontAlgn="base">
              <a:spcAft>
                <a:spcPct val="0"/>
              </a:spcAft>
              <a:buClr>
                <a:srgbClr val="F0AB00"/>
              </a:buClr>
              <a:buSzPct val="80000"/>
              <a:buFont typeface="Wingdings" panose="05000000000000000000" pitchFamily="2" charset="2"/>
              <a:buChar char="v"/>
            </a:pPr>
            <a:r>
              <a:rPr lang="de-DE" sz="1400" kern="0" dirty="0">
                <a:ea typeface="Arial Unicode MS" pitchFamily="34" charset="-128"/>
                <a:cs typeface="Arial Unicode MS" pitchFamily="34" charset="-128"/>
              </a:rPr>
              <a:t>After Control Plane </a:t>
            </a:r>
            <a:r>
              <a:rPr lang="de-DE" sz="1400" kern="0" dirty="0" err="1">
                <a:ea typeface="Arial Unicode MS" pitchFamily="34" charset="-128"/>
                <a:cs typeface="Arial Unicode MS" pitchFamily="34" charset="-128"/>
              </a:rPr>
              <a:t>is</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available</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again</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remove</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bootstrap</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pods</a:t>
            </a:r>
            <a:endParaRPr lang="en-US" sz="1400" kern="0" dirty="0">
              <a:ea typeface="Arial Unicode MS" pitchFamily="34" charset="-128"/>
              <a:cs typeface="Arial Unicode MS" pitchFamily="34" charset="-128"/>
            </a:endParaRPr>
          </a:p>
        </p:txBody>
      </p:sp>
      <p:grpSp>
        <p:nvGrpSpPr>
          <p:cNvPr id="7" name="Group 6">
            <a:extLst>
              <a:ext uri="{FF2B5EF4-FFF2-40B4-BE49-F238E27FC236}">
                <a16:creationId xmlns:a16="http://schemas.microsoft.com/office/drawing/2014/main" id="{E1D9D0A6-8A8E-4440-8810-F7B50FB56AC7}"/>
              </a:ext>
            </a:extLst>
          </p:cNvPr>
          <p:cNvGrpSpPr/>
          <p:nvPr/>
        </p:nvGrpSpPr>
        <p:grpSpPr>
          <a:xfrm>
            <a:off x="5739973" y="5474115"/>
            <a:ext cx="712054" cy="638175"/>
            <a:chOff x="5458986" y="1501001"/>
            <a:chExt cx="712054" cy="638175"/>
          </a:xfrm>
        </p:grpSpPr>
        <p:sp>
          <p:nvSpPr>
            <p:cNvPr id="8" name="Oval 7">
              <a:extLst>
                <a:ext uri="{FF2B5EF4-FFF2-40B4-BE49-F238E27FC236}">
                  <a16:creationId xmlns:a16="http://schemas.microsoft.com/office/drawing/2014/main" id="{66655B30-FF67-44BD-A09F-B1A88576B70E}"/>
                </a:ext>
              </a:extLst>
            </p:cNvPr>
            <p:cNvSpPr/>
            <p:nvPr/>
          </p:nvSpPr>
          <p:spPr bwMode="gray">
            <a:xfrm>
              <a:off x="5495925" y="1501001"/>
              <a:ext cx="638175" cy="638175"/>
            </a:xfrm>
            <a:prstGeom prst="ellipse">
              <a:avLst/>
            </a:prstGeom>
            <a:solidFill>
              <a:srgbClr val="65BDFF"/>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4D2F7F94-4679-4B8C-8D00-871F6AAC8EDD}"/>
                </a:ext>
              </a:extLst>
            </p:cNvPr>
            <p:cNvSpPr txBox="1"/>
            <p:nvPr/>
          </p:nvSpPr>
          <p:spPr>
            <a:xfrm>
              <a:off x="5458986" y="1637625"/>
              <a:ext cx="712054" cy="307777"/>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flannel</a:t>
              </a:r>
              <a:endParaRPr lang="en-US" sz="1400" kern="0" dirty="0">
                <a:ea typeface="Arial Unicode MS" pitchFamily="34" charset="-128"/>
                <a:cs typeface="Arial Unicode MS" pitchFamily="34" charset="-128"/>
              </a:endParaRPr>
            </a:p>
          </p:txBody>
        </p:sp>
      </p:grpSp>
      <p:grpSp>
        <p:nvGrpSpPr>
          <p:cNvPr id="21" name="Group 20">
            <a:extLst>
              <a:ext uri="{FF2B5EF4-FFF2-40B4-BE49-F238E27FC236}">
                <a16:creationId xmlns:a16="http://schemas.microsoft.com/office/drawing/2014/main" id="{6A6642D5-D29D-4F96-BB47-E0EEE1355C01}"/>
              </a:ext>
            </a:extLst>
          </p:cNvPr>
          <p:cNvGrpSpPr/>
          <p:nvPr/>
        </p:nvGrpSpPr>
        <p:grpSpPr>
          <a:xfrm flipV="1">
            <a:off x="5552712" y="4752923"/>
            <a:ext cx="293359" cy="563785"/>
            <a:chOff x="636396" y="890306"/>
            <a:chExt cx="293359" cy="230960"/>
          </a:xfrm>
        </p:grpSpPr>
        <p:sp>
          <p:nvSpPr>
            <p:cNvPr id="22" name="Arrow: Right 21">
              <a:extLst>
                <a:ext uri="{FF2B5EF4-FFF2-40B4-BE49-F238E27FC236}">
                  <a16:creationId xmlns:a16="http://schemas.microsoft.com/office/drawing/2014/main" id="{E75583BC-9E18-4444-B4D1-4FFD88D93B7C}"/>
                </a:ext>
              </a:extLst>
            </p:cNvPr>
            <p:cNvSpPr/>
            <p:nvPr/>
          </p:nvSpPr>
          <p:spPr>
            <a:xfrm rot="18000000">
              <a:off x="667596" y="859106"/>
              <a:ext cx="230960" cy="29335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Arrow: Right 4">
              <a:extLst>
                <a:ext uri="{FF2B5EF4-FFF2-40B4-BE49-F238E27FC236}">
                  <a16:creationId xmlns:a16="http://schemas.microsoft.com/office/drawing/2014/main" id="{2B0A2DF2-3CE0-4B58-97DD-37CC433045DF}"/>
                </a:ext>
              </a:extLst>
            </p:cNvPr>
            <p:cNvSpPr txBox="1"/>
            <p:nvPr/>
          </p:nvSpPr>
          <p:spPr>
            <a:xfrm rot="18000000">
              <a:off x="684918" y="947781"/>
              <a:ext cx="161672" cy="1760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dirty="0"/>
            </a:p>
          </p:txBody>
        </p:sp>
      </p:grpSp>
      <p:grpSp>
        <p:nvGrpSpPr>
          <p:cNvPr id="24" name="Group 23">
            <a:extLst>
              <a:ext uri="{FF2B5EF4-FFF2-40B4-BE49-F238E27FC236}">
                <a16:creationId xmlns:a16="http://schemas.microsoft.com/office/drawing/2014/main" id="{39B8D30D-A335-420C-A49B-48316B4DDA66}"/>
              </a:ext>
            </a:extLst>
          </p:cNvPr>
          <p:cNvGrpSpPr/>
          <p:nvPr/>
        </p:nvGrpSpPr>
        <p:grpSpPr>
          <a:xfrm>
            <a:off x="4720889" y="4734016"/>
            <a:ext cx="293359" cy="563785"/>
            <a:chOff x="636396" y="890306"/>
            <a:chExt cx="293359" cy="230960"/>
          </a:xfrm>
        </p:grpSpPr>
        <p:sp>
          <p:nvSpPr>
            <p:cNvPr id="25" name="Arrow: Right 24">
              <a:extLst>
                <a:ext uri="{FF2B5EF4-FFF2-40B4-BE49-F238E27FC236}">
                  <a16:creationId xmlns:a16="http://schemas.microsoft.com/office/drawing/2014/main" id="{32158500-F3BE-4C2C-8E57-04563B17DE0A}"/>
                </a:ext>
              </a:extLst>
            </p:cNvPr>
            <p:cNvSpPr/>
            <p:nvPr/>
          </p:nvSpPr>
          <p:spPr>
            <a:xfrm rot="18000000">
              <a:off x="667596" y="859106"/>
              <a:ext cx="230960" cy="29335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Arrow: Right 4">
              <a:extLst>
                <a:ext uri="{FF2B5EF4-FFF2-40B4-BE49-F238E27FC236}">
                  <a16:creationId xmlns:a16="http://schemas.microsoft.com/office/drawing/2014/main" id="{F8E53DF1-A3EB-4CFE-A868-940BCEC81A74}"/>
                </a:ext>
              </a:extLst>
            </p:cNvPr>
            <p:cNvSpPr txBox="1"/>
            <p:nvPr/>
          </p:nvSpPr>
          <p:spPr>
            <a:xfrm rot="18000000">
              <a:off x="684918" y="947781"/>
              <a:ext cx="161672" cy="1760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dirty="0"/>
            </a:p>
          </p:txBody>
        </p:sp>
      </p:grpSp>
      <p:grpSp>
        <p:nvGrpSpPr>
          <p:cNvPr id="27" name="Group 26">
            <a:extLst>
              <a:ext uri="{FF2B5EF4-FFF2-40B4-BE49-F238E27FC236}">
                <a16:creationId xmlns:a16="http://schemas.microsoft.com/office/drawing/2014/main" id="{301561D3-321F-4DE4-B8B4-8999A77DC6CA}"/>
              </a:ext>
            </a:extLst>
          </p:cNvPr>
          <p:cNvGrpSpPr/>
          <p:nvPr/>
        </p:nvGrpSpPr>
        <p:grpSpPr>
          <a:xfrm rot="7219624" flipV="1">
            <a:off x="5131759" y="5511308"/>
            <a:ext cx="293359" cy="563785"/>
            <a:chOff x="636396" y="890306"/>
            <a:chExt cx="293359" cy="230960"/>
          </a:xfrm>
        </p:grpSpPr>
        <p:sp>
          <p:nvSpPr>
            <p:cNvPr id="28" name="Arrow: Right 27">
              <a:extLst>
                <a:ext uri="{FF2B5EF4-FFF2-40B4-BE49-F238E27FC236}">
                  <a16:creationId xmlns:a16="http://schemas.microsoft.com/office/drawing/2014/main" id="{328DAD2B-A218-4033-BD28-DE9CE0A76C9E}"/>
                </a:ext>
              </a:extLst>
            </p:cNvPr>
            <p:cNvSpPr/>
            <p:nvPr/>
          </p:nvSpPr>
          <p:spPr>
            <a:xfrm rot="18000000">
              <a:off x="667596" y="859106"/>
              <a:ext cx="230960" cy="29335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Arrow: Right 4">
              <a:extLst>
                <a:ext uri="{FF2B5EF4-FFF2-40B4-BE49-F238E27FC236}">
                  <a16:creationId xmlns:a16="http://schemas.microsoft.com/office/drawing/2014/main" id="{7485A7CD-6F45-45FE-BD6A-1C2D02D8876F}"/>
                </a:ext>
              </a:extLst>
            </p:cNvPr>
            <p:cNvSpPr txBox="1"/>
            <p:nvPr/>
          </p:nvSpPr>
          <p:spPr>
            <a:xfrm rot="18000000">
              <a:off x="684918" y="947781"/>
              <a:ext cx="161672" cy="1760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dirty="0"/>
            </a:p>
          </p:txBody>
        </p:sp>
      </p:grpSp>
      <p:grpSp>
        <p:nvGrpSpPr>
          <p:cNvPr id="38" name="Group 37">
            <a:extLst>
              <a:ext uri="{FF2B5EF4-FFF2-40B4-BE49-F238E27FC236}">
                <a16:creationId xmlns:a16="http://schemas.microsoft.com/office/drawing/2014/main" id="{E8F8EFBA-FD5D-4A90-B4B5-75D2FD78467B}"/>
              </a:ext>
            </a:extLst>
          </p:cNvPr>
          <p:cNvGrpSpPr/>
          <p:nvPr/>
        </p:nvGrpSpPr>
        <p:grpSpPr>
          <a:xfrm>
            <a:off x="2190040" y="4652614"/>
            <a:ext cx="739305" cy="638175"/>
            <a:chOff x="2381080" y="4674579"/>
            <a:chExt cx="739305" cy="638175"/>
          </a:xfrm>
        </p:grpSpPr>
        <p:sp>
          <p:nvSpPr>
            <p:cNvPr id="39" name="Oval 38">
              <a:extLst>
                <a:ext uri="{FF2B5EF4-FFF2-40B4-BE49-F238E27FC236}">
                  <a16:creationId xmlns:a16="http://schemas.microsoft.com/office/drawing/2014/main" id="{86C399F1-8E0A-4807-A06F-C8D11EA00A9C}"/>
                </a:ext>
              </a:extLst>
            </p:cNvPr>
            <p:cNvSpPr/>
            <p:nvPr/>
          </p:nvSpPr>
          <p:spPr bwMode="gray">
            <a:xfrm>
              <a:off x="2431645" y="4674579"/>
              <a:ext cx="638175" cy="638175"/>
            </a:xfrm>
            <a:prstGeom prst="ellipse">
              <a:avLst/>
            </a:prstGeom>
            <a:solidFill>
              <a:srgbClr val="ABDBFF"/>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TextBox 39">
              <a:extLst>
                <a:ext uri="{FF2B5EF4-FFF2-40B4-BE49-F238E27FC236}">
                  <a16:creationId xmlns:a16="http://schemas.microsoft.com/office/drawing/2014/main" id="{890E93B0-016E-48FD-92DD-EEE9C8C95CF3}"/>
                </a:ext>
              </a:extLst>
            </p:cNvPr>
            <p:cNvSpPr txBox="1"/>
            <p:nvPr/>
          </p:nvSpPr>
          <p:spPr>
            <a:xfrm>
              <a:off x="2381080" y="4793611"/>
              <a:ext cx="739305" cy="400110"/>
            </a:xfrm>
            <a:prstGeom prst="rect">
              <a:avLst/>
            </a:prstGeom>
            <a:noFill/>
          </p:spPr>
          <p:txBody>
            <a:bodyPr wrap="none" rtlCol="0" anchor="ctr" anchorCtr="1">
              <a:normAutofit fontScale="77500" lnSpcReduction="20000"/>
            </a:bodyPr>
            <a:lstStyle/>
            <a:p>
              <a:pPr algn="ctr" fontAlgn="base">
                <a:spcAft>
                  <a:spcPct val="0"/>
                </a:spcAft>
                <a:buClr>
                  <a:srgbClr val="F0AB00"/>
                </a:buClr>
                <a:buSzPct val="80000"/>
              </a:pPr>
              <a:r>
                <a:rPr lang="de-DE" sz="1000" kern="0" dirty="0">
                  <a:ea typeface="Arial Unicode MS" pitchFamily="34" charset="-128"/>
                  <a:cs typeface="Arial Unicode MS" pitchFamily="34" charset="-128"/>
                </a:rPr>
                <a:t>Bootstrap</a:t>
              </a:r>
            </a:p>
            <a:p>
              <a:pPr algn="ctr" fontAlgn="base">
                <a:spcAft>
                  <a:spcPct val="0"/>
                </a:spcAft>
                <a:buClr>
                  <a:srgbClr val="F0AB00"/>
                </a:buClr>
                <a:buSzPct val="80000"/>
              </a:pPr>
              <a:r>
                <a:rPr lang="de-DE" sz="1000" kern="0" dirty="0">
                  <a:ea typeface="Arial Unicode MS" pitchFamily="34" charset="-128"/>
                  <a:cs typeface="Arial Unicode MS" pitchFamily="34" charset="-128"/>
                </a:rPr>
                <a:t>Controller</a:t>
              </a:r>
            </a:p>
            <a:p>
              <a:pPr algn="ctr" fontAlgn="base">
                <a:spcAft>
                  <a:spcPct val="0"/>
                </a:spcAft>
                <a:buClr>
                  <a:srgbClr val="F0AB00"/>
                </a:buClr>
                <a:buSzPct val="80000"/>
              </a:pPr>
              <a:r>
                <a:rPr lang="de-DE" sz="1000" kern="0" dirty="0" err="1">
                  <a:ea typeface="Arial Unicode MS" pitchFamily="34" charset="-128"/>
                  <a:cs typeface="Arial Unicode MS" pitchFamily="34" charset="-128"/>
                </a:rPr>
                <a:t>manager</a:t>
              </a:r>
              <a:endParaRPr lang="en-US" sz="1000" kern="0" dirty="0">
                <a:ea typeface="Arial Unicode MS" pitchFamily="34" charset="-128"/>
                <a:cs typeface="Arial Unicode MS" pitchFamily="34" charset="-128"/>
              </a:endParaRPr>
            </a:p>
          </p:txBody>
        </p:sp>
      </p:grpSp>
      <p:cxnSp>
        <p:nvCxnSpPr>
          <p:cNvPr id="43" name="Straight Arrow Connector 42">
            <a:extLst>
              <a:ext uri="{FF2B5EF4-FFF2-40B4-BE49-F238E27FC236}">
                <a16:creationId xmlns:a16="http://schemas.microsoft.com/office/drawing/2014/main" id="{B05E40E6-3068-4A86-85B1-D27EA46EB9F1}"/>
              </a:ext>
            </a:extLst>
          </p:cNvPr>
          <p:cNvCxnSpPr>
            <a:cxnSpLocks/>
            <a:stCxn id="39" idx="5"/>
          </p:cNvCxnSpPr>
          <p:nvPr/>
        </p:nvCxnSpPr>
        <p:spPr>
          <a:xfrm>
            <a:off x="2785321" y="5197330"/>
            <a:ext cx="1408338" cy="595873"/>
          </a:xfrm>
          <a:prstGeom prst="straightConnector1">
            <a:avLst/>
          </a:prstGeom>
          <a:ln w="95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427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43"/>
                                        </p:tgtEl>
                                      </p:cBhvr>
                                    </p:animEffect>
                                    <p:set>
                                      <p:cBhvr>
                                        <p:cTn id="7" dur="1" fill="hold">
                                          <p:stCondLst>
                                            <p:cond delay="499"/>
                                          </p:stCondLst>
                                        </p:cTn>
                                        <p:tgtEl>
                                          <p:spTgt spid="43"/>
                                        </p:tgtEl>
                                        <p:attrNameLst>
                                          <p:attrName>style.visibility</p:attrName>
                                        </p:attrNameLst>
                                      </p:cBhvr>
                                      <p:to>
                                        <p:strVal val="hidden"/>
                                      </p:to>
                                    </p:set>
                                  </p:childTnLst>
                                </p:cTn>
                              </p:par>
                            </p:childTnLst>
                          </p:cTn>
                        </p:par>
                        <p:par>
                          <p:cTn id="8" fill="hold">
                            <p:stCondLst>
                              <p:cond delay="500"/>
                            </p:stCondLst>
                            <p:childTnLst>
                              <p:par>
                                <p:cTn id="9" presetID="2" presetClass="exit" presetSubtype="12" fill="hold" nodeType="afterEffect">
                                  <p:stCondLst>
                                    <p:cond delay="0"/>
                                  </p:stCondLst>
                                  <p:childTnLst>
                                    <p:anim calcmode="lin" valueType="num">
                                      <p:cBhvr additive="base">
                                        <p:cTn id="10" dur="500"/>
                                        <p:tgtEl>
                                          <p:spTgt spid="38"/>
                                        </p:tgtEl>
                                        <p:attrNameLst>
                                          <p:attrName>ppt_x</p:attrName>
                                        </p:attrNameLst>
                                      </p:cBhvr>
                                      <p:tavLst>
                                        <p:tav tm="0">
                                          <p:val>
                                            <p:strVal val="ppt_x"/>
                                          </p:val>
                                        </p:tav>
                                        <p:tav tm="100000">
                                          <p:val>
                                            <p:strVal val="0-ppt_w/2"/>
                                          </p:val>
                                        </p:tav>
                                      </p:tavLst>
                                    </p:anim>
                                    <p:anim calcmode="lin" valueType="num">
                                      <p:cBhvr additive="base">
                                        <p:cTn id="11" dur="500"/>
                                        <p:tgtEl>
                                          <p:spTgt spid="38"/>
                                        </p:tgtEl>
                                        <p:attrNameLst>
                                          <p:attrName>ppt_y</p:attrName>
                                        </p:attrNameLst>
                                      </p:cBhvr>
                                      <p:tavLst>
                                        <p:tav tm="0">
                                          <p:val>
                                            <p:strVal val="ppt_y"/>
                                          </p:val>
                                        </p:tav>
                                        <p:tav tm="100000">
                                          <p:val>
                                            <p:strVal val="1+ppt_h/2"/>
                                          </p:val>
                                        </p:tav>
                                      </p:tavLst>
                                    </p:anim>
                                    <p:set>
                                      <p:cBhvr>
                                        <p:cTn id="12"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B891D-0F99-4943-9BE2-FB32CBDEA8FF}"/>
              </a:ext>
            </a:extLst>
          </p:cNvPr>
          <p:cNvSpPr>
            <a:spLocks noGrp="1"/>
          </p:cNvSpPr>
          <p:nvPr>
            <p:ph type="title"/>
          </p:nvPr>
        </p:nvSpPr>
        <p:spPr/>
        <p:txBody>
          <a:bodyPr/>
          <a:lstStyle/>
          <a:p>
            <a:r>
              <a:rPr lang="de-DE" dirty="0" err="1"/>
              <a:t>Using</a:t>
            </a:r>
            <a:r>
              <a:rPr lang="de-DE" dirty="0"/>
              <a:t> </a:t>
            </a:r>
            <a:r>
              <a:rPr lang="de-DE" dirty="0" err="1"/>
              <a:t>Kubify</a:t>
            </a:r>
            <a:r>
              <a:rPr lang="de-DE" dirty="0"/>
              <a:t> </a:t>
            </a:r>
            <a:r>
              <a:rPr lang="de-DE" dirty="0" err="1"/>
              <a:t>to</a:t>
            </a:r>
            <a:r>
              <a:rPr lang="de-DE" dirty="0"/>
              <a:t> </a:t>
            </a:r>
            <a:r>
              <a:rPr lang="de-DE" dirty="0" err="1"/>
              <a:t>control</a:t>
            </a:r>
            <a:r>
              <a:rPr lang="de-DE" dirty="0"/>
              <a:t> Cluster </a:t>
            </a:r>
            <a:r>
              <a:rPr lang="de-DE" dirty="0" err="1"/>
              <a:t>Lifecycle</a:t>
            </a:r>
            <a:endParaRPr lang="en-US" dirty="0"/>
          </a:p>
        </p:txBody>
      </p:sp>
      <p:sp>
        <p:nvSpPr>
          <p:cNvPr id="3" name="TextBox 2">
            <a:extLst>
              <a:ext uri="{FF2B5EF4-FFF2-40B4-BE49-F238E27FC236}">
                <a16:creationId xmlns:a16="http://schemas.microsoft.com/office/drawing/2014/main" id="{55CCD07A-BA22-44FA-B0CC-40A55F546A35}"/>
              </a:ext>
            </a:extLst>
          </p:cNvPr>
          <p:cNvSpPr txBox="1"/>
          <p:nvPr/>
        </p:nvSpPr>
        <p:spPr>
          <a:xfrm>
            <a:off x="552310" y="1771650"/>
            <a:ext cx="8039380" cy="3693319"/>
          </a:xfrm>
          <a:prstGeom prst="rect">
            <a:avLst/>
          </a:prstGeom>
          <a:noFill/>
        </p:spPr>
        <p:txBody>
          <a:bodyPr wrap="none" rtlCol="0">
            <a:spAutoFit/>
          </a:bodyPr>
          <a:lstStyle/>
          <a:p>
            <a:pPr fontAlgn="base">
              <a:spcAft>
                <a:spcPct val="0"/>
              </a:spcAft>
              <a:buClr>
                <a:srgbClr val="F0AB00"/>
              </a:buClr>
              <a:buSzPct val="80000"/>
            </a:pPr>
            <a:r>
              <a:rPr lang="de-DE" sz="1800" kern="0" dirty="0">
                <a:ea typeface="Arial Unicode MS" pitchFamily="34" charset="-128"/>
                <a:cs typeface="Arial Unicode MS" pitchFamily="34" charset="-128"/>
              </a:rPr>
              <a:t>All </a:t>
            </a:r>
            <a:r>
              <a:rPr lang="de-DE" sz="1800" kern="0" dirty="0" err="1">
                <a:ea typeface="Arial Unicode MS" pitchFamily="34" charset="-128"/>
                <a:cs typeface="Arial Unicode MS" pitchFamily="34" charset="-128"/>
              </a:rPr>
              <a:t>this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is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basically</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handled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by</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Kubify</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based</a:t>
            </a:r>
            <a:r>
              <a:rPr lang="de-DE" sz="1800" kern="0" dirty="0">
                <a:ea typeface="Arial Unicode MS" pitchFamily="34" charset="-128"/>
                <a:cs typeface="Arial Unicode MS" pitchFamily="34" charset="-128"/>
              </a:rPr>
              <a:t> on </a:t>
            </a:r>
            <a:r>
              <a:rPr lang="de-DE" sz="1800" kern="0" dirty="0" err="1">
                <a:ea typeface="Arial Unicode MS" pitchFamily="34" charset="-128"/>
                <a:cs typeface="Arial Unicode MS" pitchFamily="34" charset="-128"/>
              </a:rPr>
              <a:t>terraform</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and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cloud-init</a:t>
            </a:r>
            <a:r>
              <a:rPr lang="de-DE" sz="1800" kern="0" dirty="0">
                <a:ea typeface="Arial Unicode MS" pitchFamily="34" charset="-128"/>
                <a:cs typeface="Arial Unicode MS" pitchFamily="34" charset="-128"/>
              </a:rPr>
              <a:t>)</a:t>
            </a:r>
          </a:p>
          <a:p>
            <a:pPr fontAlgn="base">
              <a:spcAft>
                <a:spcPct val="0"/>
              </a:spcAft>
              <a:buClr>
                <a:srgbClr val="F0AB00"/>
              </a:buClr>
              <a:buSzPct val="80000"/>
            </a:pPr>
            <a:endParaRPr lang="de-DE" sz="1800" kern="0" dirty="0">
              <a:ea typeface="Arial Unicode MS" pitchFamily="34" charset="-128"/>
              <a:cs typeface="Arial Unicode MS" pitchFamily="34" charset="-128"/>
            </a:endParaRPr>
          </a:p>
          <a:p>
            <a:pPr marL="285750" indent="-285750" fontAlgn="base">
              <a:spcAft>
                <a:spcPct val="0"/>
              </a:spcAft>
              <a:buClr>
                <a:srgbClr val="F0AB00"/>
              </a:buClr>
              <a:buSzPct val="80000"/>
              <a:buFont typeface="Wingdings" panose="05000000000000000000" pitchFamily="2" charset="2"/>
              <a:buChar char="v"/>
            </a:pPr>
            <a:r>
              <a:rPr lang="de-DE" sz="1800" kern="0" dirty="0" err="1">
                <a:ea typeface="Arial Unicode MS" pitchFamily="34" charset="-128"/>
                <a:cs typeface="Arial Unicode MS" pitchFamily="34" charset="-128"/>
              </a:rPr>
              <a:t>Generate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required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manifests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for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etcd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control</a:t>
            </a:r>
            <a:r>
              <a:rPr lang="de-DE" sz="1800" kern="0" dirty="0">
                <a:ea typeface="Arial Unicode MS" pitchFamily="34" charset="-128"/>
                <a:cs typeface="Arial Unicode MS" pitchFamily="34" charset="-128"/>
              </a:rPr>
              <a:t> plane </a:t>
            </a:r>
            <a:r>
              <a:rPr lang="de-DE" sz="1800" kern="0" dirty="0" err="1">
                <a:ea typeface="Arial Unicode MS" pitchFamily="34" charset="-128"/>
                <a:cs typeface="Arial Unicode MS" pitchFamily="34" charset="-128"/>
              </a:rPr>
              <a:t>and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other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components</a:t>
            </a:r>
            <a:endParaRPr lang="de-DE" sz="1800" kern="0" dirty="0">
              <a:ea typeface="Arial Unicode MS" pitchFamily="34" charset="-128"/>
              <a:cs typeface="Arial Unicode MS" pitchFamily="34" charset="-128"/>
            </a:endParaRPr>
          </a:p>
          <a:p>
            <a:pPr marL="285750" indent="-285750" fontAlgn="base">
              <a:spcAft>
                <a:spcPct val="0"/>
              </a:spcAft>
              <a:buClr>
                <a:srgbClr val="F0AB00"/>
              </a:buClr>
              <a:buSzPct val="80000"/>
              <a:buFont typeface="Wingdings" panose="05000000000000000000" pitchFamily="2" charset="2"/>
              <a:buChar char="v"/>
            </a:pPr>
            <a:endParaRPr lang="de-DE" sz="1800" kern="0" dirty="0">
              <a:ea typeface="Arial Unicode MS" pitchFamily="34" charset="-128"/>
              <a:cs typeface="Arial Unicode MS" pitchFamily="34" charset="-128"/>
            </a:endParaRPr>
          </a:p>
          <a:p>
            <a:pPr marL="285750" indent="-285750" fontAlgn="base">
              <a:spcAft>
                <a:spcPct val="0"/>
              </a:spcAft>
              <a:buClr>
                <a:srgbClr val="F0AB00"/>
              </a:buClr>
              <a:buSzPct val="80000"/>
              <a:buFont typeface="Wingdings" panose="05000000000000000000" pitchFamily="2" charset="2"/>
              <a:buChar char="v"/>
            </a:pPr>
            <a:r>
              <a:rPr lang="de-DE" sz="1800" kern="0" dirty="0" err="1">
                <a:ea typeface="Arial Unicode MS" pitchFamily="34" charset="-128"/>
                <a:cs typeface="Arial Unicode MS" pitchFamily="34" charset="-128"/>
              </a:rPr>
              <a:t>Creating</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etcd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and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cluster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environment</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using</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cloud-init</a:t>
            </a:r>
            <a:endParaRPr lang="de-DE" sz="1800" kern="0" dirty="0">
              <a:ea typeface="Arial Unicode MS" pitchFamily="34" charset="-128"/>
              <a:cs typeface="Arial Unicode MS" pitchFamily="34" charset="-128"/>
            </a:endParaRPr>
          </a:p>
          <a:p>
            <a:pPr marL="285750" indent="-285750" fontAlgn="base">
              <a:spcAft>
                <a:spcPct val="0"/>
              </a:spcAft>
              <a:buClr>
                <a:srgbClr val="F0AB00"/>
              </a:buClr>
              <a:buSzPct val="80000"/>
              <a:buFont typeface="Wingdings" panose="05000000000000000000" pitchFamily="2" charset="2"/>
              <a:buChar char="v"/>
            </a:pPr>
            <a:endParaRPr lang="de-DE" sz="1800" kern="0" dirty="0">
              <a:ea typeface="Arial Unicode MS" pitchFamily="34" charset="-128"/>
              <a:cs typeface="Arial Unicode MS" pitchFamily="34" charset="-128"/>
            </a:endParaRPr>
          </a:p>
          <a:p>
            <a:pPr marL="285750" indent="-285750" fontAlgn="base">
              <a:spcAft>
                <a:spcPct val="0"/>
              </a:spcAft>
              <a:buClr>
                <a:srgbClr val="F0AB00"/>
              </a:buClr>
              <a:buSzPct val="80000"/>
              <a:buFont typeface="Wingdings" panose="05000000000000000000" pitchFamily="2" charset="2"/>
              <a:buChar char="v"/>
            </a:pPr>
            <a:r>
              <a:rPr lang="de-DE" sz="1800" kern="0" dirty="0" err="1">
                <a:ea typeface="Arial Unicode MS" pitchFamily="34" charset="-128"/>
                <a:cs typeface="Arial Unicode MS" pitchFamily="34" charset="-128"/>
              </a:rPr>
              <a:t>Initiate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cluster</a:t>
            </a:r>
            <a:r>
              <a:rPr lang="de-DE" sz="1800" kern="0" dirty="0">
                <a:ea typeface="Arial Unicode MS" pitchFamily="34" charset="-128"/>
                <a:cs typeface="Arial Unicode MS" pitchFamily="34" charset="-128"/>
              </a:rPr>
              <a:t> bootstrapping </a:t>
            </a:r>
            <a:r>
              <a:rPr lang="de-DE" sz="1800" kern="0" dirty="0" err="1">
                <a:ea typeface="Arial Unicode MS" pitchFamily="34" charset="-128"/>
                <a:cs typeface="Arial Unicode MS" pitchFamily="34" charset="-128"/>
              </a:rPr>
              <a:t>using</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bootkube</a:t>
            </a:r>
            <a:endParaRPr lang="de-DE" sz="1800" kern="0" dirty="0">
              <a:ea typeface="Arial Unicode MS" pitchFamily="34" charset="-128"/>
              <a:cs typeface="Arial Unicode MS" pitchFamily="34" charset="-128"/>
            </a:endParaRPr>
          </a:p>
          <a:p>
            <a:pPr marL="285750" indent="-285750" fontAlgn="base">
              <a:spcAft>
                <a:spcPct val="0"/>
              </a:spcAft>
              <a:buClr>
                <a:srgbClr val="F0AB00"/>
              </a:buClr>
              <a:buSzPct val="80000"/>
              <a:buFont typeface="Wingdings" panose="05000000000000000000" pitchFamily="2" charset="2"/>
              <a:buChar char="v"/>
            </a:pPr>
            <a:endParaRPr lang="de-DE" sz="1800" kern="0" dirty="0">
              <a:ea typeface="Arial Unicode MS" pitchFamily="34" charset="-128"/>
              <a:cs typeface="Arial Unicode MS" pitchFamily="34" charset="-128"/>
            </a:endParaRPr>
          </a:p>
          <a:p>
            <a:pPr marL="285750" indent="-285750" fontAlgn="base">
              <a:spcAft>
                <a:spcPct val="0"/>
              </a:spcAft>
              <a:buClr>
                <a:srgbClr val="F0AB00"/>
              </a:buClr>
              <a:buSzPct val="80000"/>
              <a:buFont typeface="Wingdings" panose="05000000000000000000" pitchFamily="2" charset="2"/>
              <a:buChar char="v"/>
            </a:pPr>
            <a:r>
              <a:rPr lang="de-DE" sz="1800" kern="0" dirty="0">
                <a:ea typeface="Arial Unicode MS" pitchFamily="34" charset="-128"/>
                <a:cs typeface="Arial Unicode MS" pitchFamily="34" charset="-128"/>
              </a:rPr>
              <a:t>Handle update </a:t>
            </a:r>
            <a:r>
              <a:rPr lang="de-DE" sz="1800" kern="0" dirty="0" err="1">
                <a:ea typeface="Arial Unicode MS" pitchFamily="34" charset="-128"/>
                <a:cs typeface="Arial Unicode MS" pitchFamily="34" charset="-128"/>
              </a:rPr>
              <a:t>of</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control</a:t>
            </a:r>
            <a:r>
              <a:rPr lang="de-DE" sz="1800" kern="0" dirty="0">
                <a:ea typeface="Arial Unicode MS" pitchFamily="34" charset="-128"/>
                <a:cs typeface="Arial Unicode MS" pitchFamily="34" charset="-128"/>
              </a:rPr>
              <a:t> plane </a:t>
            </a:r>
            <a:r>
              <a:rPr lang="de-DE" sz="1800" kern="0" dirty="0" err="1">
                <a:ea typeface="Arial Unicode MS" pitchFamily="34" charset="-128"/>
                <a:cs typeface="Arial Unicode MS" pitchFamily="34" charset="-128"/>
              </a:rPr>
              <a:t>and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rolling</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of</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nodes</a:t>
            </a:r>
            <a:endParaRPr lang="de-DE" sz="1800" kern="0" dirty="0">
              <a:ea typeface="Arial Unicode MS" pitchFamily="34" charset="-128"/>
              <a:cs typeface="Arial Unicode MS" pitchFamily="34" charset="-128"/>
            </a:endParaRPr>
          </a:p>
          <a:p>
            <a:pPr marL="285750" indent="-285750" fontAlgn="base">
              <a:spcAft>
                <a:spcPct val="0"/>
              </a:spcAft>
              <a:buClr>
                <a:srgbClr val="F0AB00"/>
              </a:buClr>
              <a:buSzPct val="80000"/>
              <a:buFont typeface="Wingdings" panose="05000000000000000000" pitchFamily="2" charset="2"/>
              <a:buChar char="v"/>
            </a:pPr>
            <a:endParaRPr lang="de-DE" sz="1800" kern="0" dirty="0">
              <a:ea typeface="Arial Unicode MS" pitchFamily="34" charset="-128"/>
              <a:cs typeface="Arial Unicode MS" pitchFamily="34" charset="-128"/>
            </a:endParaRPr>
          </a:p>
          <a:p>
            <a:pPr marL="285750" indent="-285750" fontAlgn="base">
              <a:spcAft>
                <a:spcPct val="0"/>
              </a:spcAft>
              <a:buClr>
                <a:srgbClr val="F0AB00"/>
              </a:buClr>
              <a:buSzPct val="80000"/>
              <a:buFont typeface="Wingdings" panose="05000000000000000000" pitchFamily="2" charset="2"/>
              <a:buChar char="v"/>
            </a:pPr>
            <a:r>
              <a:rPr lang="de-DE" sz="1800" kern="0" dirty="0">
                <a:ea typeface="Arial Unicode MS" pitchFamily="34" charset="-128"/>
                <a:cs typeface="Arial Unicode MS" pitchFamily="34" charset="-128"/>
              </a:rPr>
              <a:t>Handle </a:t>
            </a:r>
            <a:r>
              <a:rPr lang="de-DE" sz="1800" kern="0" dirty="0" err="1">
                <a:ea typeface="Arial Unicode MS" pitchFamily="34" charset="-128"/>
                <a:cs typeface="Arial Unicode MS" pitchFamily="34" charset="-128"/>
              </a:rPr>
              <a:t>cluster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recovery</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from</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backup</a:t>
            </a:r>
            <a:endParaRPr lang="de-DE" sz="1800" kern="0" dirty="0">
              <a:ea typeface="Arial Unicode MS" pitchFamily="34" charset="-128"/>
              <a:cs typeface="Arial Unicode MS" pitchFamily="34" charset="-128"/>
            </a:endParaRPr>
          </a:p>
          <a:p>
            <a:pPr marL="285750" indent="-285750" fontAlgn="base">
              <a:spcAft>
                <a:spcPct val="0"/>
              </a:spcAft>
              <a:buClr>
                <a:srgbClr val="F0AB00"/>
              </a:buClr>
              <a:buSzPct val="80000"/>
              <a:buFont typeface="Wingdings" panose="05000000000000000000" pitchFamily="2" charset="2"/>
              <a:buChar char="v"/>
            </a:pPr>
            <a:endParaRPr lang="de-DE" sz="1800" kern="0" dirty="0">
              <a:ea typeface="Arial Unicode MS" pitchFamily="34" charset="-128"/>
              <a:cs typeface="Arial Unicode MS" pitchFamily="34" charset="-128"/>
            </a:endParaRPr>
          </a:p>
          <a:p>
            <a:pPr marL="285750" indent="-285750" fontAlgn="base">
              <a:spcAft>
                <a:spcPct val="0"/>
              </a:spcAft>
              <a:buClr>
                <a:srgbClr val="F0AB00"/>
              </a:buClr>
              <a:buSzPct val="80000"/>
              <a:buFont typeface="Wingdings" panose="05000000000000000000" pitchFamily="2" charset="2"/>
              <a:buChar char="v"/>
            </a:pPr>
            <a:r>
              <a:rPr lang="de-DE" sz="1800" kern="0" dirty="0" err="1">
                <a:ea typeface="Arial Unicode MS" pitchFamily="34" charset="-128"/>
                <a:cs typeface="Arial Unicode MS" pitchFamily="34" charset="-128"/>
              </a:rPr>
              <a:t>Recreate</a:t>
            </a:r>
            <a:r>
              <a:rPr lang="de-DE" sz="1800" kern="0" dirty="0">
                <a:ea typeface="Arial Unicode MS" pitchFamily="34" charset="-128"/>
                <a:cs typeface="Arial Unicode MS" pitchFamily="34" charset="-128"/>
              </a:rPr>
              <a:t> lost VMs </a:t>
            </a:r>
            <a:r>
              <a:rPr lang="de-DE" sz="1800" kern="0" dirty="0" err="1">
                <a:ea typeface="Arial Unicode MS" pitchFamily="34" charset="-128"/>
                <a:cs typeface="Arial Unicode MS" pitchFamily="34" charset="-128"/>
              </a:rPr>
              <a:t>and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recover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control</a:t>
            </a:r>
            <a:r>
              <a:rPr lang="de-DE" sz="1800" kern="0" dirty="0">
                <a:ea typeface="Arial Unicode MS" pitchFamily="34" charset="-128"/>
                <a:cs typeface="Arial Unicode MS" pitchFamily="34" charset="-128"/>
              </a:rPr>
              <a:t> plane</a:t>
            </a:r>
            <a:endParaRPr lang="en-US"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967390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AC1A9-7ED8-4C9C-BB72-5CB03E8F7C69}"/>
              </a:ext>
            </a:extLst>
          </p:cNvPr>
          <p:cNvSpPr>
            <a:spLocks noGrp="1"/>
          </p:cNvSpPr>
          <p:nvPr>
            <p:ph type="title"/>
          </p:nvPr>
        </p:nvSpPr>
        <p:spPr/>
        <p:txBody>
          <a:bodyPr/>
          <a:lstStyle/>
          <a:p>
            <a:r>
              <a:rPr lang="de-DE" dirty="0" err="1"/>
              <a:t>Kubify</a:t>
            </a:r>
            <a:r>
              <a:rPr lang="de-DE" dirty="0"/>
              <a:t> on </a:t>
            </a:r>
            <a:r>
              <a:rPr lang="de-DE" dirty="0" err="1"/>
              <a:t>GitHub</a:t>
            </a:r>
            <a:endParaRPr lang="en-US" dirty="0"/>
          </a:p>
        </p:txBody>
      </p:sp>
      <p:sp>
        <p:nvSpPr>
          <p:cNvPr id="3" name="TextBox 2">
            <a:extLst>
              <a:ext uri="{FF2B5EF4-FFF2-40B4-BE49-F238E27FC236}">
                <a16:creationId xmlns:a16="http://schemas.microsoft.com/office/drawing/2014/main" id="{2A711B69-74E9-4122-AC45-CEB9C387F23F}"/>
              </a:ext>
            </a:extLst>
          </p:cNvPr>
          <p:cNvSpPr txBox="1"/>
          <p:nvPr/>
        </p:nvSpPr>
        <p:spPr>
          <a:xfrm>
            <a:off x="2742012" y="4429125"/>
            <a:ext cx="3659977" cy="369332"/>
          </a:xfrm>
          <a:prstGeom prst="rect">
            <a:avLst/>
          </a:prstGeom>
          <a:noFill/>
        </p:spPr>
        <p:txBody>
          <a:bodyPr wrap="none" rtlCol="0">
            <a:spAutoFit/>
          </a:bodyPr>
          <a:lstStyle/>
          <a:p>
            <a:pPr algn="ctr" fontAlgn="base">
              <a:spcAft>
                <a:spcPct val="0"/>
              </a:spcAft>
              <a:buClr>
                <a:srgbClr val="F0AB00"/>
              </a:buClr>
              <a:buSzPct val="80000"/>
            </a:pPr>
            <a:r>
              <a:rPr lang="de-DE" sz="1800" kern="0" dirty="0">
                <a:ea typeface="Arial Unicode MS" pitchFamily="34" charset="-128"/>
                <a:cs typeface="Arial Unicode MS" pitchFamily="34" charset="-128"/>
                <a:hlinkClick r:id="rId2"/>
              </a:rPr>
              <a:t>https://github.com/gardener/kubify</a:t>
            </a:r>
            <a:endParaRPr lang="de-DE" sz="1800" kern="0" dirty="0">
              <a:ea typeface="Arial Unicode MS" pitchFamily="34" charset="-128"/>
              <a:cs typeface="Arial Unicode MS" pitchFamily="34" charset="-128"/>
            </a:endParaRPr>
          </a:p>
        </p:txBody>
      </p:sp>
      <p:pic>
        <p:nvPicPr>
          <p:cNvPr id="5" name="Picture 4">
            <a:extLst>
              <a:ext uri="{FF2B5EF4-FFF2-40B4-BE49-F238E27FC236}">
                <a16:creationId xmlns:a16="http://schemas.microsoft.com/office/drawing/2014/main" id="{D2AEFEB0-95FD-4425-BCE4-23F8A348BE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0" y="2428875"/>
            <a:ext cx="1714500" cy="1714500"/>
          </a:xfrm>
          <a:prstGeom prst="rect">
            <a:avLst/>
          </a:prstGeom>
        </p:spPr>
      </p:pic>
    </p:spTree>
    <p:extLst>
      <p:ext uri="{BB962C8B-B14F-4D97-AF65-F5344CB8AC3E}">
        <p14:creationId xmlns:p14="http://schemas.microsoft.com/office/powerpoint/2010/main" val="3682119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28F03-CA9A-4C8A-B8D1-8A91226CA341}"/>
              </a:ext>
            </a:extLst>
          </p:cNvPr>
          <p:cNvSpPr>
            <a:spLocks noGrp="1"/>
          </p:cNvSpPr>
          <p:nvPr>
            <p:ph type="title"/>
          </p:nvPr>
        </p:nvSpPr>
        <p:spPr/>
        <p:txBody>
          <a:bodyPr/>
          <a:lstStyle/>
          <a:p>
            <a:r>
              <a:rPr lang="de-DE" dirty="0"/>
              <a:t>Former Setup </a:t>
            </a:r>
            <a:r>
              <a:rPr lang="de-DE" dirty="0" err="1"/>
              <a:t>with</a:t>
            </a:r>
            <a:r>
              <a:rPr lang="de-DE" dirty="0"/>
              <a:t> </a:t>
            </a:r>
            <a:r>
              <a:rPr lang="de-DE" dirty="0" err="1"/>
              <a:t>Self-Hosted</a:t>
            </a:r>
            <a:r>
              <a:rPr lang="de-DE" dirty="0"/>
              <a:t> ETCD</a:t>
            </a:r>
            <a:br>
              <a:rPr lang="de-DE" dirty="0"/>
            </a:br>
            <a:r>
              <a:rPr lang="de-DE" sz="1800" dirty="0" err="1"/>
              <a:t>with</a:t>
            </a:r>
            <a:r>
              <a:rPr lang="de-DE" sz="1800" dirty="0"/>
              <a:t> </a:t>
            </a:r>
            <a:r>
              <a:rPr lang="de-DE" sz="1800" dirty="0" err="1"/>
              <a:t>etcd</a:t>
            </a:r>
            <a:r>
              <a:rPr lang="de-DE" sz="1800" dirty="0"/>
              <a:t> </a:t>
            </a:r>
            <a:r>
              <a:rPr lang="de-DE" sz="1800" dirty="0" err="1"/>
              <a:t>operator</a:t>
            </a:r>
            <a:endParaRPr lang="de-DE" sz="1800" dirty="0"/>
          </a:p>
        </p:txBody>
      </p:sp>
      <p:sp>
        <p:nvSpPr>
          <p:cNvPr id="4" name="TextBox 3">
            <a:extLst>
              <a:ext uri="{FF2B5EF4-FFF2-40B4-BE49-F238E27FC236}">
                <a16:creationId xmlns:a16="http://schemas.microsoft.com/office/drawing/2014/main" id="{574419A1-F67A-46C1-9B04-85F32B3E0135}"/>
              </a:ext>
            </a:extLst>
          </p:cNvPr>
          <p:cNvSpPr txBox="1"/>
          <p:nvPr/>
        </p:nvSpPr>
        <p:spPr>
          <a:xfrm>
            <a:off x="248400" y="1166842"/>
            <a:ext cx="8719054" cy="5601533"/>
          </a:xfrm>
          <a:prstGeom prst="rect">
            <a:avLst/>
          </a:prstGeom>
          <a:noFill/>
        </p:spPr>
        <p:txBody>
          <a:bodyPr wrap="none" rtlCol="0">
            <a:spAutoFit/>
          </a:bodyPr>
          <a:lstStyle/>
          <a:p>
            <a:pPr fontAlgn="base">
              <a:spcAft>
                <a:spcPct val="0"/>
              </a:spcAft>
              <a:buClr>
                <a:srgbClr val="F0AB00"/>
              </a:buClr>
              <a:buSzPct val="80000"/>
            </a:pPr>
            <a:r>
              <a:rPr lang="en-US" sz="1800" kern="0" dirty="0">
                <a:ea typeface="Arial Unicode MS" pitchFamily="34" charset="-128"/>
                <a:cs typeface="Arial Unicode MS" pitchFamily="34" charset="-128"/>
              </a:rPr>
              <a:t>We faced several severe problems with self-hosted </a:t>
            </a:r>
            <a:r>
              <a:rPr lang="en-US" sz="1800" kern="0" dirty="0" err="1">
                <a:ea typeface="Arial Unicode MS" pitchFamily="34" charset="-128"/>
                <a:cs typeface="Arial Unicode MS" pitchFamily="34" charset="-128"/>
              </a:rPr>
              <a:t>etcd</a:t>
            </a:r>
            <a:r>
              <a:rPr lang="en-US" sz="1800" kern="0" dirty="0">
                <a:ea typeface="Arial Unicode MS" pitchFamily="34" charset="-128"/>
                <a:cs typeface="Arial Unicode MS" pitchFamily="34" charset="-128"/>
              </a:rPr>
              <a:t> operator based setup:</a:t>
            </a:r>
          </a:p>
          <a:p>
            <a:pPr fontAlgn="base">
              <a:spcAft>
                <a:spcPct val="0"/>
              </a:spcAft>
              <a:buClr>
                <a:srgbClr val="F0AB00"/>
              </a:buClr>
              <a:buSzPct val="80000"/>
            </a:pPr>
            <a:endParaRPr lang="en-US" sz="1800" kern="0" dirty="0">
              <a:ea typeface="Arial Unicode MS" pitchFamily="34" charset="-128"/>
              <a:cs typeface="Arial Unicode MS" pitchFamily="34" charset="-128"/>
            </a:endParaRPr>
          </a:p>
          <a:p>
            <a:pPr marL="285750" indent="-285750" fontAlgn="base">
              <a:spcAft>
                <a:spcPct val="0"/>
              </a:spcAft>
              <a:buClr>
                <a:srgbClr val="F0AB00"/>
              </a:buClr>
              <a:buSzPct val="80000"/>
              <a:buFont typeface="Wingdings" panose="05000000000000000000" pitchFamily="2" charset="2"/>
              <a:buChar char="v"/>
            </a:pPr>
            <a:r>
              <a:rPr lang="en-US" sz="1800" kern="0" dirty="0" err="1">
                <a:ea typeface="Arial Unicode MS" pitchFamily="34" charset="-128"/>
                <a:cs typeface="Arial Unicode MS" pitchFamily="34" charset="-128"/>
              </a:rPr>
              <a:t>Etcd</a:t>
            </a:r>
            <a:r>
              <a:rPr lang="en-US" sz="1800" kern="0" dirty="0">
                <a:ea typeface="Arial Unicode MS" pitchFamily="34" charset="-128"/>
                <a:cs typeface="Arial Unicode MS" pitchFamily="34" charset="-128"/>
              </a:rPr>
              <a:t> operator destroyed </a:t>
            </a:r>
            <a:r>
              <a:rPr lang="en-US" sz="1800" kern="0" dirty="0" err="1">
                <a:ea typeface="Arial Unicode MS" pitchFamily="34" charset="-128"/>
                <a:cs typeface="Arial Unicode MS" pitchFamily="34" charset="-128"/>
              </a:rPr>
              <a:t>etcd</a:t>
            </a:r>
            <a:r>
              <a:rPr lang="en-US" sz="1800" kern="0" dirty="0">
                <a:ea typeface="Arial Unicode MS" pitchFamily="34" charset="-128"/>
                <a:cs typeface="Arial Unicode MS" pitchFamily="34" charset="-128"/>
              </a:rPr>
              <a:t> cluster if something went wrong it couldn‘t handle</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although cluster is still alive</a:t>
            </a:r>
          </a:p>
          <a:p>
            <a:pPr marL="285750" indent="-285750" fontAlgn="base">
              <a:spcAft>
                <a:spcPct val="0"/>
              </a:spcAft>
              <a:buClr>
                <a:srgbClr val="F0AB00"/>
              </a:buClr>
              <a:buSzPct val="80000"/>
              <a:buFont typeface="Wingdings" panose="05000000000000000000" pitchFamily="2" charset="2"/>
              <a:buChar char="v"/>
            </a:pPr>
            <a:endParaRPr lang="de-DE" sz="1800" kern="0" dirty="0">
              <a:ea typeface="Arial Unicode MS" pitchFamily="34" charset="-128"/>
              <a:cs typeface="Arial Unicode MS" pitchFamily="34" charset="-128"/>
            </a:endParaRPr>
          </a:p>
          <a:p>
            <a:pPr marL="285750" indent="-285750" fontAlgn="base">
              <a:spcAft>
                <a:spcPct val="0"/>
              </a:spcAft>
              <a:buClr>
                <a:srgbClr val="F0AB00"/>
              </a:buClr>
              <a:buSzPct val="80000"/>
              <a:buFont typeface="Wingdings" panose="05000000000000000000" pitchFamily="2" charset="2"/>
              <a:buChar char="v"/>
            </a:pPr>
            <a:r>
              <a:rPr lang="de-DE" sz="1800" kern="0" dirty="0">
                <a:ea typeface="Arial Unicode MS" pitchFamily="34" charset="-128"/>
                <a:cs typeface="Arial Unicode MS" pitchFamily="34" charset="-128"/>
              </a:rPr>
              <a:t>E</a:t>
            </a:r>
            <a:r>
              <a:rPr lang="en-US" sz="1800" kern="0" dirty="0" err="1">
                <a:ea typeface="Arial Unicode MS" pitchFamily="34" charset="-128"/>
                <a:cs typeface="Arial Unicode MS" pitchFamily="34" charset="-128"/>
              </a:rPr>
              <a:t>tcd</a:t>
            </a:r>
            <a:r>
              <a:rPr lang="en-US" sz="1800" kern="0" dirty="0">
                <a:ea typeface="Arial Unicode MS" pitchFamily="34" charset="-128"/>
                <a:cs typeface="Arial Unicode MS" pitchFamily="34" charset="-128"/>
              </a:rPr>
              <a:t> operator sometimes sets cluster to failed and cannot be recovered anymore</a:t>
            </a:r>
          </a:p>
          <a:p>
            <a:pPr marL="285750" indent="-285750" fontAlgn="base">
              <a:spcAft>
                <a:spcPct val="0"/>
              </a:spcAft>
              <a:buClr>
                <a:srgbClr val="F0AB00"/>
              </a:buClr>
              <a:buSzPct val="80000"/>
              <a:buFont typeface="Wingdings" panose="05000000000000000000" pitchFamily="2" charset="2"/>
              <a:buChar char="v"/>
            </a:pPr>
            <a:endParaRPr lang="en-US" sz="1800" kern="0" dirty="0">
              <a:ea typeface="Arial Unicode MS" pitchFamily="34" charset="-128"/>
              <a:cs typeface="Arial Unicode MS" pitchFamily="34" charset="-128"/>
            </a:endParaRPr>
          </a:p>
          <a:p>
            <a:pPr marL="285750" indent="-285750" fontAlgn="base">
              <a:spcAft>
                <a:spcPct val="0"/>
              </a:spcAft>
              <a:buClr>
                <a:srgbClr val="F0AB00"/>
              </a:buClr>
              <a:buSzPct val="80000"/>
              <a:buFont typeface="Wingdings" panose="05000000000000000000" pitchFamily="2" charset="2"/>
              <a:buChar char="v"/>
            </a:pPr>
            <a:r>
              <a:rPr lang="en-US" sz="1800" kern="0" dirty="0">
                <a:ea typeface="Arial Unicode MS" pitchFamily="34" charset="-128"/>
                <a:cs typeface="Arial Unicode MS" pitchFamily="34" charset="-128"/>
              </a:rPr>
              <a:t>The Triangle of Death: Dependency cycle for multi node </a:t>
            </a:r>
            <a:r>
              <a:rPr lang="en-US" sz="1800" kern="0" dirty="0" err="1">
                <a:ea typeface="Arial Unicode MS" pitchFamily="34" charset="-128"/>
                <a:cs typeface="Arial Unicode MS" pitchFamily="34" charset="-128"/>
              </a:rPr>
              <a:t>etcd</a:t>
            </a:r>
            <a:r>
              <a:rPr lang="en-US" sz="1800" kern="0" dirty="0">
                <a:ea typeface="Arial Unicode MS" pitchFamily="34" charset="-128"/>
                <a:cs typeface="Arial Unicode MS" pitchFamily="34" charset="-128"/>
              </a:rPr>
              <a:t> clusters</a:t>
            </a:r>
            <a:br>
              <a:rPr lang="de-DE" sz="1800" kern="0" dirty="0">
                <a:ea typeface="Arial Unicode MS" pitchFamily="34" charset="-128"/>
                <a:cs typeface="Arial Unicode MS" pitchFamily="34" charset="-128"/>
              </a:rPr>
            </a:br>
            <a:br>
              <a:rPr lang="en-US" sz="1800" kern="0" dirty="0">
                <a:ea typeface="Arial Unicode MS" pitchFamily="34" charset="-128"/>
                <a:cs typeface="Arial Unicode MS" pitchFamily="34" charset="-128"/>
              </a:rPr>
            </a:br>
            <a:br>
              <a:rPr lang="en-US" sz="1800" kern="0" dirty="0">
                <a:ea typeface="Arial Unicode MS" pitchFamily="34" charset="-128"/>
                <a:cs typeface="Arial Unicode MS" pitchFamily="34" charset="-128"/>
              </a:rPr>
            </a:br>
            <a:br>
              <a:rPr lang="en-US" sz="1800" kern="0" dirty="0">
                <a:ea typeface="Arial Unicode MS" pitchFamily="34" charset="-128"/>
                <a:cs typeface="Arial Unicode MS" pitchFamily="34" charset="-128"/>
              </a:rPr>
            </a:br>
            <a:br>
              <a:rPr lang="en-US" sz="1800" kern="0" dirty="0">
                <a:ea typeface="Arial Unicode MS" pitchFamily="34" charset="-128"/>
                <a:cs typeface="Arial Unicode MS" pitchFamily="34" charset="-128"/>
              </a:rPr>
            </a:br>
            <a:br>
              <a:rPr lang="en-US" sz="1800" kern="0" dirty="0">
                <a:ea typeface="Arial Unicode MS" pitchFamily="34" charset="-128"/>
                <a:cs typeface="Arial Unicode MS" pitchFamily="34" charset="-128"/>
              </a:rPr>
            </a:br>
            <a:br>
              <a:rPr lang="en-US" sz="1800" kern="0" dirty="0">
                <a:ea typeface="Arial Unicode MS" pitchFamily="34" charset="-128"/>
                <a:cs typeface="Arial Unicode MS" pitchFamily="34" charset="-128"/>
              </a:rPr>
            </a:br>
            <a:br>
              <a:rPr lang="en-US" sz="1800" kern="0" dirty="0">
                <a:ea typeface="Arial Unicode MS" pitchFamily="34" charset="-128"/>
                <a:cs typeface="Arial Unicode MS" pitchFamily="34" charset="-128"/>
              </a:rPr>
            </a:br>
            <a:br>
              <a:rPr lang="en-US" sz="1800" kern="0" dirty="0">
                <a:ea typeface="Arial Unicode MS" pitchFamily="34" charset="-128"/>
                <a:cs typeface="Arial Unicode MS" pitchFamily="34" charset="-128"/>
              </a:rPr>
            </a:br>
            <a:endParaRPr lang="en-US" sz="1800" kern="0" dirty="0">
              <a:ea typeface="Arial Unicode MS" pitchFamily="34" charset="-128"/>
              <a:cs typeface="Arial Unicode MS" pitchFamily="34" charset="-128"/>
            </a:endParaRPr>
          </a:p>
          <a:p>
            <a:pPr fontAlgn="base">
              <a:spcAft>
                <a:spcPct val="0"/>
              </a:spcAft>
              <a:buClr>
                <a:srgbClr val="F0AB00"/>
              </a:buClr>
              <a:buSzPct val="80000"/>
            </a:pPr>
            <a:br>
              <a:rPr lang="en-US" sz="800" kern="0" dirty="0">
                <a:ea typeface="Arial Unicode MS" pitchFamily="34" charset="-128"/>
                <a:cs typeface="Arial Unicode MS" pitchFamily="34" charset="-128"/>
              </a:rPr>
            </a:br>
            <a:br>
              <a:rPr lang="en-US" sz="800" kern="0" dirty="0">
                <a:ea typeface="Arial Unicode MS" pitchFamily="34" charset="-128"/>
                <a:cs typeface="Arial Unicode MS" pitchFamily="34" charset="-128"/>
              </a:rPr>
            </a:br>
            <a:r>
              <a:rPr lang="de-DE" sz="1800" kern="0" dirty="0" err="1">
                <a:ea typeface="Arial Unicode MS" pitchFamily="34" charset="-128"/>
                <a:cs typeface="Arial Unicode MS" pitchFamily="34" charset="-128"/>
              </a:rPr>
              <a:t>If</a:t>
            </a:r>
            <a:r>
              <a:rPr lang="de-DE" sz="1800" kern="0" dirty="0">
                <a:ea typeface="Arial Unicode MS" pitchFamily="34" charset="-128"/>
                <a:cs typeface="Arial Unicode MS" pitchFamily="34" charset="-128"/>
              </a:rPr>
              <a:t> </a:t>
            </a:r>
            <a:r>
              <a:rPr lang="en-US" sz="1800" kern="0" dirty="0">
                <a:ea typeface="Arial Unicode MS" pitchFamily="34" charset="-128"/>
                <a:cs typeface="Arial Unicode MS" pitchFamily="34" charset="-128"/>
              </a:rPr>
              <a:t>one</a:t>
            </a:r>
            <a:r>
              <a:rPr lang="de-DE" sz="1800" kern="0" dirty="0">
                <a:ea typeface="Arial Unicode MS" pitchFamily="34" charset="-128"/>
                <a:cs typeface="Arial Unicode MS" pitchFamily="34" charset="-128"/>
              </a:rPr>
              <a:t> </a:t>
            </a:r>
            <a:r>
              <a:rPr lang="en-US" sz="1800" kern="0" dirty="0">
                <a:ea typeface="Arial Unicode MS" pitchFamily="34" charset="-128"/>
                <a:cs typeface="Arial Unicode MS" pitchFamily="34" charset="-128"/>
              </a:rPr>
              <a:t>component here fails the cluster is completely lost and must be recovered</a:t>
            </a:r>
          </a:p>
          <a:p>
            <a:pPr lvl="1" fontAlgn="base">
              <a:spcAft>
                <a:spcPct val="0"/>
              </a:spcAft>
              <a:buNone/>
            </a:pPr>
            <a:endParaRPr lang="en-US" sz="1800" kern="0" dirty="0">
              <a:ea typeface="Arial Unicode MS" pitchFamily="34" charset="-128"/>
              <a:cs typeface="Arial Unicode MS" pitchFamily="34" charset="-128"/>
            </a:endParaRPr>
          </a:p>
        </p:txBody>
      </p:sp>
      <p:graphicFrame>
        <p:nvGraphicFramePr>
          <p:cNvPr id="29" name="Content Placeholder 3">
            <a:extLst>
              <a:ext uri="{FF2B5EF4-FFF2-40B4-BE49-F238E27FC236}">
                <a16:creationId xmlns:a16="http://schemas.microsoft.com/office/drawing/2014/main" id="{525CF2D0-953C-40B8-A5E2-870FD37CEA37}"/>
              </a:ext>
            </a:extLst>
          </p:cNvPr>
          <p:cNvGraphicFramePr>
            <a:graphicFrameLocks/>
          </p:cNvGraphicFramePr>
          <p:nvPr>
            <p:extLst>
              <p:ext uri="{D42A27DB-BD31-4B8C-83A1-F6EECF244321}">
                <p14:modId xmlns:p14="http://schemas.microsoft.com/office/powerpoint/2010/main" val="2266023905"/>
              </p:ext>
            </p:extLst>
          </p:nvPr>
        </p:nvGraphicFramePr>
        <p:xfrm>
          <a:off x="3111424" y="3690908"/>
          <a:ext cx="2225184" cy="2000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3004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9"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3C6AB-70B5-435B-8982-258E9C0DCBCA}"/>
              </a:ext>
            </a:extLst>
          </p:cNvPr>
          <p:cNvSpPr>
            <a:spLocks noGrp="1"/>
          </p:cNvSpPr>
          <p:nvPr>
            <p:ph type="title"/>
          </p:nvPr>
        </p:nvSpPr>
        <p:spPr/>
        <p:txBody>
          <a:bodyPr/>
          <a:lstStyle/>
          <a:p>
            <a:r>
              <a:rPr lang="de-DE" dirty="0" err="1"/>
              <a:t>Static</a:t>
            </a:r>
            <a:r>
              <a:rPr lang="de-DE" dirty="0"/>
              <a:t> ETC Cluster Nodes </a:t>
            </a:r>
            <a:r>
              <a:rPr lang="de-DE" dirty="0" err="1"/>
              <a:t>using</a:t>
            </a:r>
            <a:r>
              <a:rPr lang="de-DE" dirty="0"/>
              <a:t> </a:t>
            </a:r>
            <a:r>
              <a:rPr lang="de-DE" dirty="0" err="1"/>
              <a:t>static</a:t>
            </a:r>
            <a:r>
              <a:rPr lang="de-DE" dirty="0"/>
              <a:t> </a:t>
            </a:r>
            <a:r>
              <a:rPr lang="de-DE" dirty="0" err="1"/>
              <a:t>Pods</a:t>
            </a:r>
            <a:endParaRPr lang="en-US" dirty="0"/>
          </a:p>
        </p:txBody>
      </p:sp>
      <p:sp>
        <p:nvSpPr>
          <p:cNvPr id="4" name="TextBox 3">
            <a:extLst>
              <a:ext uri="{FF2B5EF4-FFF2-40B4-BE49-F238E27FC236}">
                <a16:creationId xmlns:a16="http://schemas.microsoft.com/office/drawing/2014/main" id="{4E3C7DAD-CE97-44B2-90FA-57F5E5B3544B}"/>
              </a:ext>
            </a:extLst>
          </p:cNvPr>
          <p:cNvSpPr txBox="1"/>
          <p:nvPr/>
        </p:nvSpPr>
        <p:spPr>
          <a:xfrm>
            <a:off x="371289" y="1530548"/>
            <a:ext cx="7276351" cy="4524315"/>
          </a:xfrm>
          <a:prstGeom prst="rect">
            <a:avLst/>
          </a:prstGeom>
          <a:noFill/>
        </p:spPr>
        <p:txBody>
          <a:bodyPr wrap="none" rtlCol="0">
            <a:spAutoFit/>
          </a:bodyPr>
          <a:lstStyle/>
          <a:p>
            <a:pPr fontAlgn="base">
              <a:spcAft>
                <a:spcPct val="0"/>
              </a:spcAft>
              <a:buClr>
                <a:srgbClr val="F0AB00"/>
              </a:buClr>
              <a:buSzPct val="80000"/>
            </a:pPr>
            <a:r>
              <a:rPr lang="en-US" sz="1800" kern="0" dirty="0">
                <a:ea typeface="Arial Unicode MS" pitchFamily="34" charset="-128"/>
                <a:cs typeface="Arial Unicode MS" pitchFamily="34" charset="-128"/>
              </a:rPr>
              <a:t>What we want to preserve:</a:t>
            </a:r>
          </a:p>
          <a:p>
            <a:pPr fontAlgn="base">
              <a:spcAft>
                <a:spcPct val="0"/>
              </a:spcAft>
              <a:buClr>
                <a:srgbClr val="F0AB00"/>
              </a:buClr>
              <a:buSzPct val="80000"/>
            </a:pPr>
            <a:endParaRPr lang="en-US" sz="1800" kern="0" dirty="0">
              <a:ea typeface="Arial Unicode MS" pitchFamily="34" charset="-128"/>
              <a:cs typeface="Arial Unicode MS" pitchFamily="34" charset="-128"/>
            </a:endParaRPr>
          </a:p>
          <a:p>
            <a:pPr marL="285750" indent="-285750" fontAlgn="base">
              <a:spcAft>
                <a:spcPct val="0"/>
              </a:spcAft>
              <a:buClr>
                <a:srgbClr val="F0AB00"/>
              </a:buClr>
              <a:buSzPct val="80000"/>
              <a:buFont typeface="Wingdings" panose="05000000000000000000" pitchFamily="2" charset="2"/>
              <a:buChar char="v"/>
            </a:pPr>
            <a:r>
              <a:rPr lang="de-DE" sz="1800" kern="0" dirty="0">
                <a:ea typeface="Arial Unicode MS" pitchFamily="34" charset="-128"/>
                <a:cs typeface="Arial Unicode MS" pitchFamily="34" charset="-128"/>
              </a:rPr>
              <a:t>ETCD Nodes </a:t>
            </a:r>
            <a:r>
              <a:rPr lang="de-DE" sz="1800" kern="0" dirty="0" err="1">
                <a:ea typeface="Arial Unicode MS" pitchFamily="34" charset="-128"/>
                <a:cs typeface="Arial Unicode MS" pitchFamily="34" charset="-128"/>
              </a:rPr>
              <a:t>described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pods</a:t>
            </a:r>
            <a:endParaRPr lang="de-DE" sz="1800" kern="0" dirty="0">
              <a:ea typeface="Arial Unicode MS" pitchFamily="34" charset="-128"/>
              <a:cs typeface="Arial Unicode MS" pitchFamily="34" charset="-128"/>
            </a:endParaRPr>
          </a:p>
          <a:p>
            <a:pPr marL="285750" indent="-285750" fontAlgn="base">
              <a:spcAft>
                <a:spcPct val="0"/>
              </a:spcAft>
              <a:buClr>
                <a:srgbClr val="F0AB00"/>
              </a:buClr>
              <a:buSzPct val="80000"/>
              <a:buFont typeface="Wingdings" panose="05000000000000000000" pitchFamily="2" charset="2"/>
              <a:buChar char="v"/>
            </a:pPr>
            <a:r>
              <a:rPr lang="en-US" sz="1800" kern="0" dirty="0">
                <a:ea typeface="Arial Unicode MS" pitchFamily="34" charset="-128"/>
                <a:cs typeface="Arial Unicode MS" pitchFamily="34" charset="-128"/>
              </a:rPr>
              <a:t>Managed by </a:t>
            </a:r>
            <a:r>
              <a:rPr lang="en-US" sz="1800" kern="0" dirty="0" err="1">
                <a:ea typeface="Arial Unicode MS" pitchFamily="34" charset="-128"/>
                <a:cs typeface="Arial Unicode MS" pitchFamily="34" charset="-128"/>
              </a:rPr>
              <a:t>kubelet</a:t>
            </a:r>
            <a:r>
              <a:rPr lang="en-US" sz="1800" kern="0" dirty="0">
                <a:ea typeface="Arial Unicode MS" pitchFamily="34" charset="-128"/>
                <a:cs typeface="Arial Unicode MS" pitchFamily="34" charset="-128"/>
              </a:rPr>
              <a:t> and visible through the </a:t>
            </a:r>
            <a:r>
              <a:rPr lang="en-US" sz="1800" kern="0" dirty="0" err="1">
                <a:ea typeface="Arial Unicode MS" pitchFamily="34" charset="-128"/>
                <a:cs typeface="Arial Unicode MS" pitchFamily="34" charset="-128"/>
              </a:rPr>
              <a:t>kubernetes</a:t>
            </a:r>
            <a:r>
              <a:rPr lang="en-US" sz="1800" kern="0" dirty="0">
                <a:ea typeface="Arial Unicode MS" pitchFamily="34" charset="-128"/>
                <a:cs typeface="Arial Unicode MS" pitchFamily="34" charset="-128"/>
              </a:rPr>
              <a:t> API</a:t>
            </a:r>
          </a:p>
          <a:p>
            <a:pPr marL="285750" indent="-285750" fontAlgn="base">
              <a:spcAft>
                <a:spcPct val="0"/>
              </a:spcAft>
              <a:buClr>
                <a:srgbClr val="F0AB00"/>
              </a:buClr>
              <a:buSzPct val="80000"/>
              <a:buFont typeface="Wingdings" panose="05000000000000000000" pitchFamily="2" charset="2"/>
              <a:buChar char="v"/>
            </a:pPr>
            <a:r>
              <a:rPr lang="de-DE" sz="1800" kern="0" dirty="0">
                <a:ea typeface="Arial Unicode MS" pitchFamily="34" charset="-128"/>
                <a:cs typeface="Arial Unicode MS" pitchFamily="34" charset="-128"/>
              </a:rPr>
              <a:t>Multi</a:t>
            </a:r>
            <a:r>
              <a:rPr lang="en-US" sz="1800" kern="0" dirty="0">
                <a:ea typeface="Arial Unicode MS" pitchFamily="34" charset="-128"/>
                <a:cs typeface="Arial Unicode MS" pitchFamily="34" charset="-128"/>
              </a:rPr>
              <a:t> Node </a:t>
            </a:r>
            <a:r>
              <a:rPr lang="en-US" sz="1800" kern="0" dirty="0" err="1">
                <a:ea typeface="Arial Unicode MS" pitchFamily="34" charset="-128"/>
                <a:cs typeface="Arial Unicode MS" pitchFamily="34" charset="-128"/>
              </a:rPr>
              <a:t>etcd</a:t>
            </a:r>
            <a:r>
              <a:rPr lang="en-US" sz="1800" kern="0" dirty="0">
                <a:ea typeface="Arial Unicode MS" pitchFamily="34" charset="-128"/>
                <a:cs typeface="Arial Unicode MS" pitchFamily="34" charset="-128"/>
              </a:rPr>
              <a:t> cluster for multi-master-node setup</a:t>
            </a:r>
          </a:p>
          <a:p>
            <a:pPr fontAlgn="base">
              <a:spcAft>
                <a:spcPct val="0"/>
              </a:spcAft>
              <a:buClr>
                <a:srgbClr val="F0AB00"/>
              </a:buClr>
              <a:buSzPct val="80000"/>
            </a:pPr>
            <a:endParaRPr lang="en-US" sz="1800" kern="0" dirty="0">
              <a:ea typeface="Arial Unicode MS" pitchFamily="34" charset="-128"/>
              <a:cs typeface="Arial Unicode MS" pitchFamily="34" charset="-128"/>
            </a:endParaRPr>
          </a:p>
          <a:p>
            <a:pPr fontAlgn="base">
              <a:spcAft>
                <a:spcPct val="0"/>
              </a:spcAft>
              <a:buClr>
                <a:srgbClr val="F0AB00"/>
              </a:buClr>
              <a:buSzPct val="80000"/>
            </a:pP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What we want to avoid:</a:t>
            </a:r>
          </a:p>
          <a:p>
            <a:pPr fontAlgn="base">
              <a:spcAft>
                <a:spcPct val="0"/>
              </a:spcAft>
              <a:buClr>
                <a:srgbClr val="F0AB00"/>
              </a:buClr>
              <a:buSzPct val="80000"/>
            </a:pPr>
            <a:endParaRPr lang="en-US" sz="1800" kern="0" dirty="0">
              <a:ea typeface="Arial Unicode MS" pitchFamily="34" charset="-128"/>
              <a:cs typeface="Arial Unicode MS" pitchFamily="34" charset="-128"/>
            </a:endParaRPr>
          </a:p>
          <a:p>
            <a:pPr marL="285750" indent="-285750" fontAlgn="base">
              <a:spcAft>
                <a:spcPct val="0"/>
              </a:spcAft>
              <a:buClr>
                <a:srgbClr val="F0AB00"/>
              </a:buClr>
              <a:buSzPct val="80000"/>
              <a:buFont typeface="Wingdings" panose="05000000000000000000" pitchFamily="2" charset="2"/>
              <a:buChar char="v"/>
            </a:pPr>
            <a:r>
              <a:rPr lang="de-DE" sz="1800" kern="0" dirty="0">
                <a:ea typeface="Arial Unicode MS" pitchFamily="34" charset="-128"/>
                <a:cs typeface="Arial Unicode MS" pitchFamily="34" charset="-128"/>
              </a:rPr>
              <a:t>E</a:t>
            </a:r>
            <a:r>
              <a:rPr lang="en-US" sz="1800" kern="0" dirty="0">
                <a:ea typeface="Arial Unicode MS" pitchFamily="34" charset="-128"/>
                <a:cs typeface="Arial Unicode MS" pitchFamily="34" charset="-128"/>
              </a:rPr>
              <a:t>TCD operator</a:t>
            </a:r>
          </a:p>
          <a:p>
            <a:pPr marL="285750" indent="-285750" fontAlgn="base">
              <a:spcAft>
                <a:spcPct val="0"/>
              </a:spcAft>
              <a:buClr>
                <a:srgbClr val="F0AB00"/>
              </a:buClr>
              <a:buSzPct val="80000"/>
              <a:buFont typeface="Wingdings" panose="05000000000000000000" pitchFamily="2" charset="2"/>
              <a:buChar char="v"/>
            </a:pPr>
            <a:r>
              <a:rPr lang="de-DE" sz="1800" kern="0" dirty="0">
                <a:ea typeface="Arial Unicode MS" pitchFamily="34" charset="-128"/>
                <a:cs typeface="Arial Unicode MS" pitchFamily="34" charset="-128"/>
              </a:rPr>
              <a:t>U</a:t>
            </a:r>
            <a:r>
              <a:rPr lang="en-US" sz="1800" kern="0" dirty="0">
                <a:ea typeface="Arial Unicode MS" pitchFamily="34" charset="-128"/>
                <a:cs typeface="Arial Unicode MS" pitchFamily="34" charset="-128"/>
              </a:rPr>
              <a:t>sage of </a:t>
            </a:r>
            <a:r>
              <a:rPr lang="en-US" sz="1800" kern="0" dirty="0" err="1">
                <a:ea typeface="Arial Unicode MS" pitchFamily="34" charset="-128"/>
                <a:cs typeface="Arial Unicode MS" pitchFamily="34" charset="-128"/>
              </a:rPr>
              <a:t>kube-dns</a:t>
            </a:r>
            <a:r>
              <a:rPr lang="en-US" sz="1800" kern="0" dirty="0">
                <a:ea typeface="Arial Unicode MS" pitchFamily="34" charset="-128"/>
                <a:cs typeface="Arial Unicode MS" pitchFamily="34" charset="-128"/>
              </a:rPr>
              <a:t> for member connectivity</a:t>
            </a:r>
          </a:p>
          <a:p>
            <a:pPr marL="285750" indent="-285750" fontAlgn="base">
              <a:spcAft>
                <a:spcPct val="0"/>
              </a:spcAft>
              <a:buClr>
                <a:srgbClr val="F0AB00"/>
              </a:buClr>
              <a:buSzPct val="80000"/>
              <a:buFont typeface="Wingdings" panose="05000000000000000000" pitchFamily="2" charset="2"/>
              <a:buChar char="v"/>
            </a:pPr>
            <a:r>
              <a:rPr lang="de-DE" sz="1800" kern="0" dirty="0">
                <a:ea typeface="Arial Unicode MS" pitchFamily="34" charset="-128"/>
                <a:cs typeface="Arial Unicode MS" pitchFamily="34" charset="-128"/>
              </a:rPr>
              <a:t>S</a:t>
            </a:r>
            <a:r>
              <a:rPr lang="en-US" sz="1800" kern="0" dirty="0" err="1">
                <a:ea typeface="Arial Unicode MS" pitchFamily="34" charset="-128"/>
                <a:cs typeface="Arial Unicode MS" pitchFamily="34" charset="-128"/>
              </a:rPr>
              <a:t>eparately</a:t>
            </a:r>
            <a:r>
              <a:rPr lang="en-US" sz="1800" kern="0" dirty="0">
                <a:ea typeface="Arial Unicode MS" pitchFamily="34" charset="-128"/>
                <a:cs typeface="Arial Unicode MS" pitchFamily="34" charset="-128"/>
              </a:rPr>
              <a:t> managed </a:t>
            </a:r>
            <a:r>
              <a:rPr lang="en-US" sz="1800" kern="0" dirty="0" err="1">
                <a:ea typeface="Arial Unicode MS" pitchFamily="34" charset="-128"/>
                <a:cs typeface="Arial Unicode MS" pitchFamily="34" charset="-128"/>
              </a:rPr>
              <a:t>etcd</a:t>
            </a:r>
            <a:r>
              <a:rPr lang="en-US" sz="1800" kern="0" dirty="0">
                <a:ea typeface="Arial Unicode MS" pitchFamily="34" charset="-128"/>
                <a:cs typeface="Arial Unicode MS" pitchFamily="34" charset="-128"/>
              </a:rPr>
              <a:t> cluster</a:t>
            </a:r>
          </a:p>
          <a:p>
            <a:pPr fontAlgn="base">
              <a:spcAft>
                <a:spcPct val="0"/>
              </a:spcAft>
              <a:buClr>
                <a:srgbClr val="F0AB00"/>
              </a:buClr>
              <a:buSzPct val="80000"/>
            </a:pPr>
            <a:br>
              <a:rPr lang="en-US" sz="1800" kern="0" dirty="0">
                <a:ea typeface="Arial Unicode MS" pitchFamily="34" charset="-128"/>
                <a:cs typeface="Arial Unicode MS" pitchFamily="34" charset="-128"/>
              </a:rPr>
            </a:b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	Using Static Pods on Master Nodes managed by </a:t>
            </a:r>
            <a:r>
              <a:rPr lang="en-US" sz="1800" kern="0" dirty="0" err="1">
                <a:ea typeface="Arial Unicode MS" pitchFamily="34" charset="-128"/>
                <a:cs typeface="Arial Unicode MS" pitchFamily="34" charset="-128"/>
              </a:rPr>
              <a:t>kubelet</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	without the availability of a fully functional </a:t>
            </a:r>
            <a:r>
              <a:rPr lang="en-US" sz="1800" kern="0" dirty="0" err="1">
                <a:ea typeface="Arial Unicode MS" pitchFamily="34" charset="-128"/>
                <a:cs typeface="Arial Unicode MS" pitchFamily="34" charset="-128"/>
              </a:rPr>
              <a:t>kubernetes</a:t>
            </a:r>
            <a:r>
              <a:rPr lang="en-US" sz="1800" kern="0" dirty="0">
                <a:ea typeface="Arial Unicode MS" pitchFamily="34" charset="-128"/>
                <a:cs typeface="Arial Unicode MS" pitchFamily="34" charset="-128"/>
              </a:rPr>
              <a:t> cluster</a:t>
            </a:r>
          </a:p>
        </p:txBody>
      </p:sp>
      <p:sp>
        <p:nvSpPr>
          <p:cNvPr id="5" name="Arrow: Right 4">
            <a:extLst>
              <a:ext uri="{FF2B5EF4-FFF2-40B4-BE49-F238E27FC236}">
                <a16:creationId xmlns:a16="http://schemas.microsoft.com/office/drawing/2014/main" id="{CB3AE8AF-6E4B-43EE-8798-82136A150149}"/>
              </a:ext>
            </a:extLst>
          </p:cNvPr>
          <p:cNvSpPr/>
          <p:nvPr/>
        </p:nvSpPr>
        <p:spPr bwMode="gray">
          <a:xfrm>
            <a:off x="542925" y="5553075"/>
            <a:ext cx="495300" cy="257175"/>
          </a:xfrm>
          <a:prstGeom prst="rightArrow">
            <a:avLst/>
          </a:prstGeom>
          <a:solidFill>
            <a:schemeClr val="bg2"/>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82679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09235-BB82-4CBF-ADCC-77D4ADDD3CEE}"/>
              </a:ext>
            </a:extLst>
          </p:cNvPr>
          <p:cNvSpPr>
            <a:spLocks noGrp="1"/>
          </p:cNvSpPr>
          <p:nvPr>
            <p:ph type="title"/>
          </p:nvPr>
        </p:nvSpPr>
        <p:spPr/>
        <p:txBody>
          <a:bodyPr/>
          <a:lstStyle/>
          <a:p>
            <a:r>
              <a:rPr lang="de-DE" dirty="0"/>
              <a:t>Basic Setup</a:t>
            </a:r>
            <a:endParaRPr lang="en-US" dirty="0"/>
          </a:p>
        </p:txBody>
      </p:sp>
      <p:sp>
        <p:nvSpPr>
          <p:cNvPr id="3" name="Rectangle 2">
            <a:extLst>
              <a:ext uri="{FF2B5EF4-FFF2-40B4-BE49-F238E27FC236}">
                <a16:creationId xmlns:a16="http://schemas.microsoft.com/office/drawing/2014/main" id="{BF100F56-7E88-4C24-AFED-2A2718A30A06}"/>
              </a:ext>
            </a:extLst>
          </p:cNvPr>
          <p:cNvSpPr/>
          <p:nvPr/>
        </p:nvSpPr>
        <p:spPr bwMode="gray">
          <a:xfrm>
            <a:off x="1514475" y="2524124"/>
            <a:ext cx="2390775" cy="3743325"/>
          </a:xfrm>
          <a:prstGeom prst="rect">
            <a:avLst/>
          </a:prstGeom>
          <a:solidFill>
            <a:schemeClr val="bg2"/>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4CA96572-2EF5-4A16-8EAC-04D49F8DF479}"/>
              </a:ext>
            </a:extLst>
          </p:cNvPr>
          <p:cNvSpPr/>
          <p:nvPr/>
        </p:nvSpPr>
        <p:spPr bwMode="gray">
          <a:xfrm>
            <a:off x="4057650" y="2524124"/>
            <a:ext cx="2390775" cy="3743325"/>
          </a:xfrm>
          <a:prstGeom prst="rect">
            <a:avLst/>
          </a:prstGeom>
          <a:solidFill>
            <a:schemeClr val="bg2"/>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C6DE61F3-06A1-4534-AF54-AE8EABCC3F51}"/>
              </a:ext>
            </a:extLst>
          </p:cNvPr>
          <p:cNvSpPr/>
          <p:nvPr/>
        </p:nvSpPr>
        <p:spPr bwMode="gray">
          <a:xfrm>
            <a:off x="6600825" y="2524124"/>
            <a:ext cx="2390775" cy="3743325"/>
          </a:xfrm>
          <a:prstGeom prst="rect">
            <a:avLst/>
          </a:prstGeom>
          <a:solidFill>
            <a:schemeClr val="bg2"/>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TextBox 5">
            <a:extLst>
              <a:ext uri="{FF2B5EF4-FFF2-40B4-BE49-F238E27FC236}">
                <a16:creationId xmlns:a16="http://schemas.microsoft.com/office/drawing/2014/main" id="{752DCF75-CCCB-4E1E-BB88-4E3626126ADA}"/>
              </a:ext>
            </a:extLst>
          </p:cNvPr>
          <p:cNvSpPr txBox="1"/>
          <p:nvPr/>
        </p:nvSpPr>
        <p:spPr>
          <a:xfrm>
            <a:off x="1514475" y="6348623"/>
            <a:ext cx="880370"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Master 1</a:t>
            </a:r>
            <a:endParaRPr lang="en-US" sz="1400" kern="0" dirty="0">
              <a:ea typeface="Arial Unicode MS" pitchFamily="34" charset="-128"/>
              <a:cs typeface="Arial Unicode MS" pitchFamily="34" charset="-128"/>
            </a:endParaRPr>
          </a:p>
        </p:txBody>
      </p:sp>
      <p:sp>
        <p:nvSpPr>
          <p:cNvPr id="7" name="TextBox 6">
            <a:extLst>
              <a:ext uri="{FF2B5EF4-FFF2-40B4-BE49-F238E27FC236}">
                <a16:creationId xmlns:a16="http://schemas.microsoft.com/office/drawing/2014/main" id="{0BE3DB2B-BBA2-42FB-B5BB-374DBE9D06E1}"/>
              </a:ext>
            </a:extLst>
          </p:cNvPr>
          <p:cNvSpPr txBox="1"/>
          <p:nvPr/>
        </p:nvSpPr>
        <p:spPr>
          <a:xfrm>
            <a:off x="4019100" y="6348622"/>
            <a:ext cx="880370"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Master 2</a:t>
            </a:r>
            <a:endParaRPr lang="en-US" sz="1400" kern="0" dirty="0">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7BEDA4A1-E36E-4346-A9F6-57420AB2052C}"/>
              </a:ext>
            </a:extLst>
          </p:cNvPr>
          <p:cNvSpPr txBox="1"/>
          <p:nvPr/>
        </p:nvSpPr>
        <p:spPr>
          <a:xfrm>
            <a:off x="6600825" y="6363121"/>
            <a:ext cx="880370"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Master 3</a:t>
            </a:r>
            <a:endParaRPr lang="en-US" sz="1400" kern="0" dirty="0">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D8912F39-F5CC-4D9D-8E59-2CA19EED0170}"/>
              </a:ext>
            </a:extLst>
          </p:cNvPr>
          <p:cNvGrpSpPr/>
          <p:nvPr/>
        </p:nvGrpSpPr>
        <p:grpSpPr>
          <a:xfrm>
            <a:off x="2063322" y="5220189"/>
            <a:ext cx="1746678" cy="1099277"/>
            <a:chOff x="2063322" y="5220189"/>
            <a:chExt cx="1746678" cy="1099277"/>
          </a:xfrm>
        </p:grpSpPr>
        <p:grpSp>
          <p:nvGrpSpPr>
            <p:cNvPr id="18" name="Group 17">
              <a:extLst>
                <a:ext uri="{FF2B5EF4-FFF2-40B4-BE49-F238E27FC236}">
                  <a16:creationId xmlns:a16="http://schemas.microsoft.com/office/drawing/2014/main" id="{8F862021-4078-47C1-A308-F845FB80468E}"/>
                </a:ext>
              </a:extLst>
            </p:cNvPr>
            <p:cNvGrpSpPr/>
            <p:nvPr/>
          </p:nvGrpSpPr>
          <p:grpSpPr>
            <a:xfrm>
              <a:off x="2063322" y="5220189"/>
              <a:ext cx="1746678" cy="828675"/>
              <a:chOff x="3028967" y="1229214"/>
              <a:chExt cx="1746678" cy="828675"/>
            </a:xfrm>
          </p:grpSpPr>
          <p:sp>
            <p:nvSpPr>
              <p:cNvPr id="10" name="Oval 9">
                <a:extLst>
                  <a:ext uri="{FF2B5EF4-FFF2-40B4-BE49-F238E27FC236}">
                    <a16:creationId xmlns:a16="http://schemas.microsoft.com/office/drawing/2014/main" id="{45D5C389-30AC-41DF-97BD-C52A91E9BC26}"/>
                  </a:ext>
                </a:extLst>
              </p:cNvPr>
              <p:cNvSpPr/>
              <p:nvPr/>
            </p:nvSpPr>
            <p:spPr bwMode="gray">
              <a:xfrm>
                <a:off x="3228975" y="1229214"/>
                <a:ext cx="1546670" cy="828675"/>
              </a:xfrm>
              <a:prstGeom prst="ellipse">
                <a:avLst/>
              </a:prstGeom>
              <a:solidFill>
                <a:srgbClr val="00B0F0"/>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4" name="Straight Connector 13">
                <a:extLst>
                  <a:ext uri="{FF2B5EF4-FFF2-40B4-BE49-F238E27FC236}">
                    <a16:creationId xmlns:a16="http://schemas.microsoft.com/office/drawing/2014/main" id="{9697B533-9243-4C5F-8B41-97A51EBF4260}"/>
                  </a:ext>
                </a:extLst>
              </p:cNvPr>
              <p:cNvCxnSpPr>
                <a:cxnSpLocks/>
                <a:stCxn id="10" idx="4"/>
                <a:endCxn id="10" idx="0"/>
              </p:cNvCxnSpPr>
              <p:nvPr/>
            </p:nvCxnSpPr>
            <p:spPr>
              <a:xfrm flipV="1">
                <a:off x="4002310" y="1229214"/>
                <a:ext cx="0" cy="828675"/>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B1C4B15-6421-4671-8D09-2956B996E7C2}"/>
                  </a:ext>
                </a:extLst>
              </p:cNvPr>
              <p:cNvSpPr txBox="1"/>
              <p:nvPr/>
            </p:nvSpPr>
            <p:spPr>
              <a:xfrm>
                <a:off x="4002310" y="1812215"/>
                <a:ext cx="665567" cy="230832"/>
              </a:xfrm>
              <a:prstGeom prst="rect">
                <a:avLst/>
              </a:prstGeom>
              <a:noFill/>
            </p:spPr>
            <p:txBody>
              <a:bodyPr wrap="none" rtlCol="0">
                <a:spAutoFit/>
              </a:bodyPr>
              <a:lstStyle/>
              <a:p>
                <a:pPr algn="ctr" fontAlgn="base">
                  <a:spcAft>
                    <a:spcPct val="0"/>
                  </a:spcAft>
                  <a:buClr>
                    <a:srgbClr val="F0AB00"/>
                  </a:buClr>
                  <a:buSzPct val="80000"/>
                </a:pPr>
                <a:r>
                  <a:rPr lang="de-DE" sz="900" kern="0" dirty="0" err="1">
                    <a:ea typeface="Arial Unicode MS" pitchFamily="34" charset="-128"/>
                    <a:cs typeface="Arial Unicode MS" pitchFamily="34" charset="-128"/>
                  </a:rPr>
                  <a:t>etcd-data</a:t>
                </a:r>
                <a:endParaRPr lang="en-US" sz="900" kern="0" dirty="0">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9D944FB4-2F4A-4308-927D-C8AF7F6F8B9D}"/>
                  </a:ext>
                </a:extLst>
              </p:cNvPr>
              <p:cNvSpPr txBox="1"/>
              <p:nvPr/>
            </p:nvSpPr>
            <p:spPr>
              <a:xfrm>
                <a:off x="3028967" y="1812215"/>
                <a:ext cx="973343" cy="230832"/>
              </a:xfrm>
              <a:prstGeom prst="rect">
                <a:avLst/>
              </a:prstGeom>
              <a:noFill/>
            </p:spPr>
            <p:txBody>
              <a:bodyPr wrap="none" rtlCol="0">
                <a:spAutoFit/>
              </a:bodyPr>
              <a:lstStyle/>
              <a:p>
                <a:pPr algn="ctr" fontAlgn="base">
                  <a:spcAft>
                    <a:spcPct val="0"/>
                  </a:spcAft>
                  <a:buClr>
                    <a:srgbClr val="F0AB00"/>
                  </a:buClr>
                  <a:buSzPct val="80000"/>
                </a:pPr>
                <a:r>
                  <a:rPr lang="de-DE" sz="900" kern="0" dirty="0">
                    <a:ea typeface="Arial Unicode MS" pitchFamily="34" charset="-128"/>
                    <a:cs typeface="Arial Unicode MS" pitchFamily="34" charset="-128"/>
                  </a:rPr>
                  <a:t>/</a:t>
                </a:r>
                <a:r>
                  <a:rPr lang="de-DE" sz="900" kern="0" dirty="0" err="1">
                    <a:ea typeface="Arial Unicode MS" pitchFamily="34" charset="-128"/>
                    <a:cs typeface="Arial Unicode MS" pitchFamily="34" charset="-128"/>
                  </a:rPr>
                  <a:t>etc</a:t>
                </a:r>
                <a:r>
                  <a:rPr lang="de-DE" sz="900" kern="0" dirty="0">
                    <a:ea typeface="Arial Unicode MS" pitchFamily="34" charset="-128"/>
                    <a:cs typeface="Arial Unicode MS" pitchFamily="34" charset="-128"/>
                  </a:rPr>
                  <a:t>/</a:t>
                </a:r>
                <a:r>
                  <a:rPr lang="de-DE" sz="900" kern="0" dirty="0" err="1">
                    <a:ea typeface="Arial Unicode MS" pitchFamily="34" charset="-128"/>
                    <a:cs typeface="Arial Unicode MS" pitchFamily="34" charset="-128"/>
                  </a:rPr>
                  <a:t>kubernetes</a:t>
                </a:r>
                <a:endParaRPr lang="en-US" sz="900" kern="0" dirty="0">
                  <a:ea typeface="Arial Unicode MS" pitchFamily="34" charset="-128"/>
                  <a:cs typeface="Arial Unicode MS" pitchFamily="34" charset="-128"/>
                </a:endParaRPr>
              </a:p>
            </p:txBody>
          </p:sp>
        </p:grpSp>
        <p:sp>
          <p:nvSpPr>
            <p:cNvPr id="19" name="TextBox 18">
              <a:extLst>
                <a:ext uri="{FF2B5EF4-FFF2-40B4-BE49-F238E27FC236}">
                  <a16:creationId xmlns:a16="http://schemas.microsoft.com/office/drawing/2014/main" id="{FB4EFD6C-A387-4258-B6E2-916F66A28CE2}"/>
                </a:ext>
              </a:extLst>
            </p:cNvPr>
            <p:cNvSpPr txBox="1"/>
            <p:nvPr/>
          </p:nvSpPr>
          <p:spPr>
            <a:xfrm>
              <a:off x="2283093" y="6011689"/>
              <a:ext cx="1507144" cy="307777"/>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mounted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volume</a:t>
              </a:r>
              <a:endParaRPr lang="en-US" sz="1400" kern="0" dirty="0">
                <a:ea typeface="Arial Unicode MS" pitchFamily="34" charset="-128"/>
                <a:cs typeface="Arial Unicode MS" pitchFamily="34" charset="-128"/>
              </a:endParaRPr>
            </a:p>
          </p:txBody>
        </p:sp>
        <p:sp>
          <p:nvSpPr>
            <p:cNvPr id="20" name="TextBox 19">
              <a:extLst>
                <a:ext uri="{FF2B5EF4-FFF2-40B4-BE49-F238E27FC236}">
                  <a16:creationId xmlns:a16="http://schemas.microsoft.com/office/drawing/2014/main" id="{77C2D095-AB0D-46DD-93F4-0E18A39C10D2}"/>
                </a:ext>
              </a:extLst>
            </p:cNvPr>
            <p:cNvSpPr txBox="1"/>
            <p:nvPr/>
          </p:nvSpPr>
          <p:spPr>
            <a:xfrm>
              <a:off x="2168080" y="5443396"/>
              <a:ext cx="950901" cy="307777"/>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etcd.yaml</a:t>
              </a:r>
              <a:endParaRPr lang="en-US" sz="1400" kern="0" dirty="0">
                <a:ea typeface="Arial Unicode MS" pitchFamily="34" charset="-128"/>
                <a:cs typeface="Arial Unicode MS" pitchFamily="34" charset="-128"/>
              </a:endParaRPr>
            </a:p>
          </p:txBody>
        </p:sp>
      </p:grpSp>
      <p:grpSp>
        <p:nvGrpSpPr>
          <p:cNvPr id="23" name="Group 22">
            <a:extLst>
              <a:ext uri="{FF2B5EF4-FFF2-40B4-BE49-F238E27FC236}">
                <a16:creationId xmlns:a16="http://schemas.microsoft.com/office/drawing/2014/main" id="{4E404CDB-C0D0-42F6-BDE2-87D5015DF66E}"/>
              </a:ext>
            </a:extLst>
          </p:cNvPr>
          <p:cNvGrpSpPr/>
          <p:nvPr/>
        </p:nvGrpSpPr>
        <p:grpSpPr>
          <a:xfrm>
            <a:off x="1782364" y="1466850"/>
            <a:ext cx="1854996" cy="1057274"/>
            <a:chOff x="1214963" y="1466850"/>
            <a:chExt cx="1854996" cy="1057274"/>
          </a:xfrm>
        </p:grpSpPr>
        <p:sp>
          <p:nvSpPr>
            <p:cNvPr id="21" name="Callout: Down Arrow 20">
              <a:extLst>
                <a:ext uri="{FF2B5EF4-FFF2-40B4-BE49-F238E27FC236}">
                  <a16:creationId xmlns:a16="http://schemas.microsoft.com/office/drawing/2014/main" id="{A3A14DDF-461B-4BF1-943C-9BAC85F7CF6D}"/>
                </a:ext>
              </a:extLst>
            </p:cNvPr>
            <p:cNvSpPr/>
            <p:nvPr/>
          </p:nvSpPr>
          <p:spPr bwMode="gray">
            <a:xfrm>
              <a:off x="1224673" y="1466850"/>
              <a:ext cx="1835577" cy="1057274"/>
            </a:xfrm>
            <a:prstGeom prst="downArrowCallout">
              <a:avLst>
                <a:gd name="adj1" fmla="val 6982"/>
                <a:gd name="adj2" fmla="val 25000"/>
                <a:gd name="adj3" fmla="val 25000"/>
                <a:gd name="adj4" fmla="val 38851"/>
              </a:avLst>
            </a:prstGeom>
            <a:solidFill>
              <a:schemeClr val="accent1">
                <a:lumMod val="20000"/>
                <a:lumOff val="80000"/>
              </a:schemeClr>
            </a:solidFill>
            <a:ln w="9525"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TextBox 21">
              <a:extLst>
                <a:ext uri="{FF2B5EF4-FFF2-40B4-BE49-F238E27FC236}">
                  <a16:creationId xmlns:a16="http://schemas.microsoft.com/office/drawing/2014/main" id="{1E32EFB8-B132-49E6-8514-C41A7A84F1C9}"/>
                </a:ext>
              </a:extLst>
            </p:cNvPr>
            <p:cNvSpPr txBox="1"/>
            <p:nvPr/>
          </p:nvSpPr>
          <p:spPr>
            <a:xfrm>
              <a:off x="1214963" y="1501001"/>
              <a:ext cx="1854996"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etcd1.etcd.&lt;</a:t>
              </a:r>
              <a:r>
                <a:rPr lang="de-DE" sz="1400" kern="0" dirty="0" err="1">
                  <a:ea typeface="Arial Unicode MS" pitchFamily="34" charset="-128"/>
                  <a:cs typeface="Arial Unicode MS" pitchFamily="34" charset="-128"/>
                </a:rPr>
                <a:t>domain</a:t>
              </a:r>
              <a:r>
                <a:rPr lang="de-DE" sz="1400" kern="0" dirty="0">
                  <a:ea typeface="Arial Unicode MS" pitchFamily="34" charset="-128"/>
                  <a:cs typeface="Arial Unicode MS" pitchFamily="34" charset="-128"/>
                </a:rPr>
                <a:t>&gt;</a:t>
              </a:r>
              <a:endParaRPr lang="en-US" sz="1400" kern="0" dirty="0">
                <a:ea typeface="Arial Unicode MS" pitchFamily="34" charset="-128"/>
                <a:cs typeface="Arial Unicode MS" pitchFamily="34" charset="-128"/>
              </a:endParaRPr>
            </a:p>
          </p:txBody>
        </p:sp>
      </p:grpSp>
      <p:sp>
        <p:nvSpPr>
          <p:cNvPr id="24" name="TextBox 23">
            <a:extLst>
              <a:ext uri="{FF2B5EF4-FFF2-40B4-BE49-F238E27FC236}">
                <a16:creationId xmlns:a16="http://schemas.microsoft.com/office/drawing/2014/main" id="{62E944AB-A662-4A6E-8BEE-98163A0F00A1}"/>
              </a:ext>
            </a:extLst>
          </p:cNvPr>
          <p:cNvSpPr txBox="1"/>
          <p:nvPr/>
        </p:nvSpPr>
        <p:spPr>
          <a:xfrm>
            <a:off x="61610" y="1305431"/>
            <a:ext cx="1457450" cy="738664"/>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External</a:t>
            </a:r>
            <a:r>
              <a:rPr lang="de-DE" sz="1400" kern="0" dirty="0">
                <a:ea typeface="Arial Unicode MS" pitchFamily="34" charset="-128"/>
                <a:cs typeface="Arial Unicode MS" pitchFamily="34" charset="-128"/>
              </a:rPr>
              <a:t> DNS</a:t>
            </a:r>
          </a:p>
          <a:p>
            <a:pPr algn="ctr" fontAlgn="base">
              <a:spcAft>
                <a:spcPct val="0"/>
              </a:spcAft>
              <a:buClr>
                <a:srgbClr val="F0AB00"/>
              </a:buClr>
              <a:buSzPct val="80000"/>
            </a:pPr>
            <a:r>
              <a:rPr lang="de-DE" sz="1400" kern="0" dirty="0" err="1">
                <a:ea typeface="Arial Unicode MS" pitchFamily="34" charset="-128"/>
                <a:cs typeface="Arial Unicode MS" pitchFamily="34" charset="-128"/>
              </a:rPr>
              <a:t>Entries</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for</a:t>
            </a:r>
            <a:endParaRPr lang="de-DE" sz="1400" kern="0" dirty="0">
              <a:ea typeface="Arial Unicode MS" pitchFamily="34" charset="-128"/>
              <a:cs typeface="Arial Unicode MS" pitchFamily="34" charset="-128"/>
            </a:endParaRPr>
          </a:p>
          <a:p>
            <a:pPr algn="ctr" fontAlgn="base">
              <a:spcAft>
                <a:spcPct val="0"/>
              </a:spcAft>
              <a:buClr>
                <a:srgbClr val="F0AB00"/>
              </a:buClr>
              <a:buSzPct val="80000"/>
            </a:pPr>
            <a:r>
              <a:rPr lang="de-DE" sz="1400" kern="0" dirty="0">
                <a:ea typeface="Arial Unicode MS" pitchFamily="34" charset="-128"/>
                <a:cs typeface="Arial Unicode MS" pitchFamily="34" charset="-128"/>
              </a:rPr>
              <a:t>Member </a:t>
            </a:r>
            <a:r>
              <a:rPr lang="de-DE" sz="1400" kern="0" dirty="0" err="1">
                <a:ea typeface="Arial Unicode MS" pitchFamily="34" charset="-128"/>
                <a:cs typeface="Arial Unicode MS" pitchFamily="34" charset="-128"/>
              </a:rPr>
              <a:t>Names</a:t>
            </a:r>
            <a:endParaRPr lang="en-US" sz="1400" kern="0" dirty="0">
              <a:ea typeface="Arial Unicode MS" pitchFamily="34" charset="-128"/>
              <a:cs typeface="Arial Unicode MS" pitchFamily="34" charset="-128"/>
            </a:endParaRPr>
          </a:p>
        </p:txBody>
      </p:sp>
      <p:sp>
        <p:nvSpPr>
          <p:cNvPr id="27" name="TextBox 26">
            <a:extLst>
              <a:ext uri="{FF2B5EF4-FFF2-40B4-BE49-F238E27FC236}">
                <a16:creationId xmlns:a16="http://schemas.microsoft.com/office/drawing/2014/main" id="{71F0A9CF-AB93-4660-B7E6-8E7D2E40E9B9}"/>
              </a:ext>
            </a:extLst>
          </p:cNvPr>
          <p:cNvSpPr txBox="1"/>
          <p:nvPr/>
        </p:nvSpPr>
        <p:spPr>
          <a:xfrm>
            <a:off x="490718" y="5244792"/>
            <a:ext cx="543740"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VMs</a:t>
            </a:r>
            <a:endParaRPr lang="en-US" sz="1400" kern="0" dirty="0">
              <a:ea typeface="Arial Unicode MS" pitchFamily="34" charset="-128"/>
              <a:cs typeface="Arial Unicode MS" pitchFamily="34" charset="-128"/>
            </a:endParaRPr>
          </a:p>
        </p:txBody>
      </p:sp>
      <p:sp>
        <p:nvSpPr>
          <p:cNvPr id="28" name="Rectangle 27">
            <a:extLst>
              <a:ext uri="{FF2B5EF4-FFF2-40B4-BE49-F238E27FC236}">
                <a16:creationId xmlns:a16="http://schemas.microsoft.com/office/drawing/2014/main" id="{5D3692B6-6B8A-40D8-90E2-8399E6444B00}"/>
              </a:ext>
            </a:extLst>
          </p:cNvPr>
          <p:cNvSpPr/>
          <p:nvPr/>
        </p:nvSpPr>
        <p:spPr bwMode="gray">
          <a:xfrm>
            <a:off x="1685926" y="2831547"/>
            <a:ext cx="2099244" cy="2256297"/>
          </a:xfrm>
          <a:prstGeom prst="rect">
            <a:avLst/>
          </a:prstGeom>
          <a:solidFill>
            <a:srgbClr val="E6E6E6"/>
          </a:solidFill>
          <a:ln w="9525" algn="ctr">
            <a:solidFill>
              <a:srgbClr val="65BDFF"/>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31" name="Group 30">
            <a:extLst>
              <a:ext uri="{FF2B5EF4-FFF2-40B4-BE49-F238E27FC236}">
                <a16:creationId xmlns:a16="http://schemas.microsoft.com/office/drawing/2014/main" id="{A65ECF1F-C2F9-4492-92A3-24892B636F06}"/>
              </a:ext>
            </a:extLst>
          </p:cNvPr>
          <p:cNvGrpSpPr/>
          <p:nvPr/>
        </p:nvGrpSpPr>
        <p:grpSpPr>
          <a:xfrm>
            <a:off x="2324442" y="3603722"/>
            <a:ext cx="638175" cy="638175"/>
            <a:chOff x="5495925" y="1501001"/>
            <a:chExt cx="638175" cy="638175"/>
          </a:xfrm>
        </p:grpSpPr>
        <p:sp>
          <p:nvSpPr>
            <p:cNvPr id="29" name="Oval 28">
              <a:extLst>
                <a:ext uri="{FF2B5EF4-FFF2-40B4-BE49-F238E27FC236}">
                  <a16:creationId xmlns:a16="http://schemas.microsoft.com/office/drawing/2014/main" id="{47509F50-C855-46F0-AD30-B36DD80920C3}"/>
                </a:ext>
              </a:extLst>
            </p:cNvPr>
            <p:cNvSpPr/>
            <p:nvPr/>
          </p:nvSpPr>
          <p:spPr bwMode="gray">
            <a:xfrm>
              <a:off x="5495925" y="1501001"/>
              <a:ext cx="638175" cy="638175"/>
            </a:xfrm>
            <a:prstGeom prst="ellipse">
              <a:avLst/>
            </a:prstGeom>
            <a:solidFill>
              <a:srgbClr val="65BDFF"/>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0" name="TextBox 29">
              <a:extLst>
                <a:ext uri="{FF2B5EF4-FFF2-40B4-BE49-F238E27FC236}">
                  <a16:creationId xmlns:a16="http://schemas.microsoft.com/office/drawing/2014/main" id="{3EC9F82C-6899-47D0-B520-D89FBF9B49CB}"/>
                </a:ext>
              </a:extLst>
            </p:cNvPr>
            <p:cNvSpPr txBox="1"/>
            <p:nvPr/>
          </p:nvSpPr>
          <p:spPr>
            <a:xfrm>
              <a:off x="5503869" y="1637625"/>
              <a:ext cx="622286"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etcd1</a:t>
              </a:r>
              <a:endParaRPr lang="en-US" sz="1400" kern="0" dirty="0">
                <a:ea typeface="Arial Unicode MS" pitchFamily="34" charset="-128"/>
                <a:cs typeface="Arial Unicode MS" pitchFamily="34" charset="-128"/>
              </a:endParaRPr>
            </a:p>
          </p:txBody>
        </p:sp>
      </p:grpSp>
      <p:grpSp>
        <p:nvGrpSpPr>
          <p:cNvPr id="32" name="Group 31">
            <a:extLst>
              <a:ext uri="{FF2B5EF4-FFF2-40B4-BE49-F238E27FC236}">
                <a16:creationId xmlns:a16="http://schemas.microsoft.com/office/drawing/2014/main" id="{9314292A-1A1B-4B17-99E4-1ACB279EBDD4}"/>
              </a:ext>
            </a:extLst>
          </p:cNvPr>
          <p:cNvGrpSpPr/>
          <p:nvPr/>
        </p:nvGrpSpPr>
        <p:grpSpPr>
          <a:xfrm>
            <a:off x="4325539" y="1466850"/>
            <a:ext cx="1854995" cy="1057274"/>
            <a:chOff x="1214963" y="1466850"/>
            <a:chExt cx="1854995" cy="1057274"/>
          </a:xfrm>
        </p:grpSpPr>
        <p:sp>
          <p:nvSpPr>
            <p:cNvPr id="33" name="Callout: Down Arrow 32">
              <a:extLst>
                <a:ext uri="{FF2B5EF4-FFF2-40B4-BE49-F238E27FC236}">
                  <a16:creationId xmlns:a16="http://schemas.microsoft.com/office/drawing/2014/main" id="{3664B8E2-8532-4F51-A049-BC7952D27F87}"/>
                </a:ext>
              </a:extLst>
            </p:cNvPr>
            <p:cNvSpPr/>
            <p:nvPr/>
          </p:nvSpPr>
          <p:spPr bwMode="gray">
            <a:xfrm>
              <a:off x="1224673" y="1466850"/>
              <a:ext cx="1835577" cy="1057274"/>
            </a:xfrm>
            <a:prstGeom prst="downArrowCallout">
              <a:avLst>
                <a:gd name="adj1" fmla="val 6982"/>
                <a:gd name="adj2" fmla="val 25000"/>
                <a:gd name="adj3" fmla="val 25000"/>
                <a:gd name="adj4" fmla="val 38851"/>
              </a:avLst>
            </a:prstGeom>
            <a:solidFill>
              <a:schemeClr val="accent1">
                <a:lumMod val="20000"/>
                <a:lumOff val="80000"/>
              </a:schemeClr>
            </a:solidFill>
            <a:ln w="9525"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4" name="TextBox 33">
              <a:extLst>
                <a:ext uri="{FF2B5EF4-FFF2-40B4-BE49-F238E27FC236}">
                  <a16:creationId xmlns:a16="http://schemas.microsoft.com/office/drawing/2014/main" id="{E0B98F00-C71C-4B03-8D6C-ECB9606ACA09}"/>
                </a:ext>
              </a:extLst>
            </p:cNvPr>
            <p:cNvSpPr txBox="1"/>
            <p:nvPr/>
          </p:nvSpPr>
          <p:spPr>
            <a:xfrm>
              <a:off x="1214963" y="1501001"/>
              <a:ext cx="1854995"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etcd2.etcd.&lt;</a:t>
              </a:r>
              <a:r>
                <a:rPr lang="de-DE" sz="1400" kern="0" dirty="0" err="1">
                  <a:ea typeface="Arial Unicode MS" pitchFamily="34" charset="-128"/>
                  <a:cs typeface="Arial Unicode MS" pitchFamily="34" charset="-128"/>
                </a:rPr>
                <a:t>domain</a:t>
              </a:r>
              <a:r>
                <a:rPr lang="de-DE" sz="1400" kern="0" dirty="0">
                  <a:ea typeface="Arial Unicode MS" pitchFamily="34" charset="-128"/>
                  <a:cs typeface="Arial Unicode MS" pitchFamily="34" charset="-128"/>
                </a:rPr>
                <a:t>&gt;</a:t>
              </a:r>
              <a:endParaRPr lang="en-US" sz="1400" kern="0" dirty="0">
                <a:ea typeface="Arial Unicode MS" pitchFamily="34" charset="-128"/>
                <a:cs typeface="Arial Unicode MS" pitchFamily="34" charset="-128"/>
              </a:endParaRPr>
            </a:p>
          </p:txBody>
        </p:sp>
      </p:grpSp>
      <p:grpSp>
        <p:nvGrpSpPr>
          <p:cNvPr id="35" name="Group 34">
            <a:extLst>
              <a:ext uri="{FF2B5EF4-FFF2-40B4-BE49-F238E27FC236}">
                <a16:creationId xmlns:a16="http://schemas.microsoft.com/office/drawing/2014/main" id="{623BA188-9B72-4C9F-87E9-BDBFC960865A}"/>
              </a:ext>
            </a:extLst>
          </p:cNvPr>
          <p:cNvGrpSpPr/>
          <p:nvPr/>
        </p:nvGrpSpPr>
        <p:grpSpPr>
          <a:xfrm>
            <a:off x="6868714" y="1466850"/>
            <a:ext cx="1854995" cy="1057274"/>
            <a:chOff x="1214963" y="1466850"/>
            <a:chExt cx="1854995" cy="1057274"/>
          </a:xfrm>
        </p:grpSpPr>
        <p:sp>
          <p:nvSpPr>
            <p:cNvPr id="36" name="Callout: Down Arrow 35">
              <a:extLst>
                <a:ext uri="{FF2B5EF4-FFF2-40B4-BE49-F238E27FC236}">
                  <a16:creationId xmlns:a16="http://schemas.microsoft.com/office/drawing/2014/main" id="{177C79DF-2BB3-4CCE-8A22-8DDE57A2905F}"/>
                </a:ext>
              </a:extLst>
            </p:cNvPr>
            <p:cNvSpPr/>
            <p:nvPr/>
          </p:nvSpPr>
          <p:spPr bwMode="gray">
            <a:xfrm>
              <a:off x="1224673" y="1466850"/>
              <a:ext cx="1835577" cy="1057274"/>
            </a:xfrm>
            <a:prstGeom prst="downArrowCallout">
              <a:avLst>
                <a:gd name="adj1" fmla="val 6982"/>
                <a:gd name="adj2" fmla="val 25000"/>
                <a:gd name="adj3" fmla="val 25000"/>
                <a:gd name="adj4" fmla="val 38851"/>
              </a:avLst>
            </a:prstGeom>
            <a:solidFill>
              <a:schemeClr val="accent1">
                <a:lumMod val="20000"/>
                <a:lumOff val="80000"/>
              </a:schemeClr>
            </a:solidFill>
            <a:ln w="9525"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4692A018-8589-42C1-9F6C-D851B13D1265}"/>
                </a:ext>
              </a:extLst>
            </p:cNvPr>
            <p:cNvSpPr txBox="1"/>
            <p:nvPr/>
          </p:nvSpPr>
          <p:spPr>
            <a:xfrm>
              <a:off x="1214963" y="1501001"/>
              <a:ext cx="1854995"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etcd3.etcd.&lt;</a:t>
              </a:r>
              <a:r>
                <a:rPr lang="de-DE" sz="1400" kern="0" dirty="0" err="1">
                  <a:ea typeface="Arial Unicode MS" pitchFamily="34" charset="-128"/>
                  <a:cs typeface="Arial Unicode MS" pitchFamily="34" charset="-128"/>
                </a:rPr>
                <a:t>domain</a:t>
              </a:r>
              <a:r>
                <a:rPr lang="de-DE" sz="1400" kern="0" dirty="0">
                  <a:ea typeface="Arial Unicode MS" pitchFamily="34" charset="-128"/>
                  <a:cs typeface="Arial Unicode MS" pitchFamily="34" charset="-128"/>
                </a:rPr>
                <a:t>&gt;</a:t>
              </a:r>
              <a:endParaRPr lang="en-US" sz="1400" kern="0" dirty="0">
                <a:ea typeface="Arial Unicode MS" pitchFamily="34" charset="-128"/>
                <a:cs typeface="Arial Unicode MS" pitchFamily="34" charset="-128"/>
              </a:endParaRPr>
            </a:p>
          </p:txBody>
        </p:sp>
      </p:grpSp>
      <p:sp>
        <p:nvSpPr>
          <p:cNvPr id="38" name="Rectangle 37">
            <a:extLst>
              <a:ext uri="{FF2B5EF4-FFF2-40B4-BE49-F238E27FC236}">
                <a16:creationId xmlns:a16="http://schemas.microsoft.com/office/drawing/2014/main" id="{0ED30E0C-5820-418D-90DE-BC2AF3E4C9F8}"/>
              </a:ext>
            </a:extLst>
          </p:cNvPr>
          <p:cNvSpPr/>
          <p:nvPr/>
        </p:nvSpPr>
        <p:spPr bwMode="gray">
          <a:xfrm>
            <a:off x="4229101" y="2831547"/>
            <a:ext cx="2099244" cy="2256297"/>
          </a:xfrm>
          <a:prstGeom prst="rect">
            <a:avLst/>
          </a:prstGeom>
          <a:solidFill>
            <a:srgbClr val="E6E6E6"/>
          </a:solidFill>
          <a:ln w="9525" algn="ctr">
            <a:solidFill>
              <a:srgbClr val="65BDFF"/>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39" name="Group 38">
            <a:extLst>
              <a:ext uri="{FF2B5EF4-FFF2-40B4-BE49-F238E27FC236}">
                <a16:creationId xmlns:a16="http://schemas.microsoft.com/office/drawing/2014/main" id="{442644AD-F598-413D-8BA6-DAF4CEBA3A72}"/>
              </a:ext>
            </a:extLst>
          </p:cNvPr>
          <p:cNvGrpSpPr/>
          <p:nvPr/>
        </p:nvGrpSpPr>
        <p:grpSpPr>
          <a:xfrm>
            <a:off x="4867617" y="3603722"/>
            <a:ext cx="638175" cy="638175"/>
            <a:chOff x="5495925" y="1501001"/>
            <a:chExt cx="638175" cy="638175"/>
          </a:xfrm>
        </p:grpSpPr>
        <p:sp>
          <p:nvSpPr>
            <p:cNvPr id="40" name="Oval 39">
              <a:extLst>
                <a:ext uri="{FF2B5EF4-FFF2-40B4-BE49-F238E27FC236}">
                  <a16:creationId xmlns:a16="http://schemas.microsoft.com/office/drawing/2014/main" id="{35EDF1AF-065F-463F-83A0-A2D92FCE211F}"/>
                </a:ext>
              </a:extLst>
            </p:cNvPr>
            <p:cNvSpPr/>
            <p:nvPr/>
          </p:nvSpPr>
          <p:spPr bwMode="gray">
            <a:xfrm>
              <a:off x="5495925" y="1501001"/>
              <a:ext cx="638175" cy="638175"/>
            </a:xfrm>
            <a:prstGeom prst="ellipse">
              <a:avLst/>
            </a:prstGeom>
            <a:solidFill>
              <a:srgbClr val="65BDFF"/>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1" name="TextBox 40">
              <a:extLst>
                <a:ext uri="{FF2B5EF4-FFF2-40B4-BE49-F238E27FC236}">
                  <a16:creationId xmlns:a16="http://schemas.microsoft.com/office/drawing/2014/main" id="{49122108-9516-4833-AEE9-071A5A20B830}"/>
                </a:ext>
              </a:extLst>
            </p:cNvPr>
            <p:cNvSpPr txBox="1"/>
            <p:nvPr/>
          </p:nvSpPr>
          <p:spPr>
            <a:xfrm>
              <a:off x="5503869" y="1637625"/>
              <a:ext cx="622286"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etcd2</a:t>
              </a:r>
              <a:endParaRPr lang="en-US" sz="1400" kern="0" dirty="0">
                <a:ea typeface="Arial Unicode MS" pitchFamily="34" charset="-128"/>
                <a:cs typeface="Arial Unicode MS" pitchFamily="34" charset="-128"/>
              </a:endParaRPr>
            </a:p>
          </p:txBody>
        </p:sp>
      </p:grpSp>
      <p:sp>
        <p:nvSpPr>
          <p:cNvPr id="42" name="Rectangle 41">
            <a:extLst>
              <a:ext uri="{FF2B5EF4-FFF2-40B4-BE49-F238E27FC236}">
                <a16:creationId xmlns:a16="http://schemas.microsoft.com/office/drawing/2014/main" id="{E44F0B46-283A-4E3C-8CE4-4C6742DB4CBC}"/>
              </a:ext>
            </a:extLst>
          </p:cNvPr>
          <p:cNvSpPr/>
          <p:nvPr/>
        </p:nvSpPr>
        <p:spPr bwMode="gray">
          <a:xfrm>
            <a:off x="6772276" y="2831547"/>
            <a:ext cx="2099244" cy="2256297"/>
          </a:xfrm>
          <a:prstGeom prst="rect">
            <a:avLst/>
          </a:prstGeom>
          <a:solidFill>
            <a:srgbClr val="E6E6E6"/>
          </a:solidFill>
          <a:ln w="9525" algn="ctr">
            <a:solidFill>
              <a:srgbClr val="65BDFF"/>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3" name="Group 42">
            <a:extLst>
              <a:ext uri="{FF2B5EF4-FFF2-40B4-BE49-F238E27FC236}">
                <a16:creationId xmlns:a16="http://schemas.microsoft.com/office/drawing/2014/main" id="{401C7B23-14F4-4CA6-AA7F-55DB9F9E0FA0}"/>
              </a:ext>
            </a:extLst>
          </p:cNvPr>
          <p:cNvGrpSpPr/>
          <p:nvPr/>
        </p:nvGrpSpPr>
        <p:grpSpPr>
          <a:xfrm>
            <a:off x="7410792" y="3603722"/>
            <a:ext cx="638175" cy="638175"/>
            <a:chOff x="5495925" y="1501001"/>
            <a:chExt cx="638175" cy="638175"/>
          </a:xfrm>
        </p:grpSpPr>
        <p:sp>
          <p:nvSpPr>
            <p:cNvPr id="44" name="Oval 43">
              <a:extLst>
                <a:ext uri="{FF2B5EF4-FFF2-40B4-BE49-F238E27FC236}">
                  <a16:creationId xmlns:a16="http://schemas.microsoft.com/office/drawing/2014/main" id="{CDBBF04F-B429-4D28-8CD1-7EBC0D0F563D}"/>
                </a:ext>
              </a:extLst>
            </p:cNvPr>
            <p:cNvSpPr/>
            <p:nvPr/>
          </p:nvSpPr>
          <p:spPr bwMode="gray">
            <a:xfrm>
              <a:off x="5495925" y="1501001"/>
              <a:ext cx="638175" cy="638175"/>
            </a:xfrm>
            <a:prstGeom prst="ellipse">
              <a:avLst/>
            </a:prstGeom>
            <a:solidFill>
              <a:srgbClr val="65BDFF"/>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5" name="TextBox 44">
              <a:extLst>
                <a:ext uri="{FF2B5EF4-FFF2-40B4-BE49-F238E27FC236}">
                  <a16:creationId xmlns:a16="http://schemas.microsoft.com/office/drawing/2014/main" id="{728A08FA-5C0E-43C0-A45E-A05A69F77EF4}"/>
                </a:ext>
              </a:extLst>
            </p:cNvPr>
            <p:cNvSpPr txBox="1"/>
            <p:nvPr/>
          </p:nvSpPr>
          <p:spPr>
            <a:xfrm>
              <a:off x="5503869" y="1637625"/>
              <a:ext cx="622286"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etcd3</a:t>
              </a:r>
              <a:endParaRPr lang="en-US" sz="1400" kern="0" dirty="0">
                <a:ea typeface="Arial Unicode MS" pitchFamily="34" charset="-128"/>
                <a:cs typeface="Arial Unicode MS" pitchFamily="34" charset="-128"/>
              </a:endParaRPr>
            </a:p>
          </p:txBody>
        </p:sp>
      </p:grpSp>
      <p:grpSp>
        <p:nvGrpSpPr>
          <p:cNvPr id="86" name="Group 85">
            <a:extLst>
              <a:ext uri="{FF2B5EF4-FFF2-40B4-BE49-F238E27FC236}">
                <a16:creationId xmlns:a16="http://schemas.microsoft.com/office/drawing/2014/main" id="{AA4F45B4-C879-468F-970F-F222148480BF}"/>
              </a:ext>
            </a:extLst>
          </p:cNvPr>
          <p:cNvGrpSpPr/>
          <p:nvPr/>
        </p:nvGrpSpPr>
        <p:grpSpPr>
          <a:xfrm>
            <a:off x="1648338" y="3409950"/>
            <a:ext cx="2136832" cy="1606640"/>
            <a:chOff x="1648338" y="3409950"/>
            <a:chExt cx="2136832" cy="1606640"/>
          </a:xfrm>
        </p:grpSpPr>
        <p:cxnSp>
          <p:nvCxnSpPr>
            <p:cNvPr id="77" name="Straight Connector 76">
              <a:extLst>
                <a:ext uri="{FF2B5EF4-FFF2-40B4-BE49-F238E27FC236}">
                  <a16:creationId xmlns:a16="http://schemas.microsoft.com/office/drawing/2014/main" id="{2BDED6AC-8394-4815-A410-2BD613D1EBBD}"/>
                </a:ext>
              </a:extLst>
            </p:cNvPr>
            <p:cNvCxnSpPr/>
            <p:nvPr/>
          </p:nvCxnSpPr>
          <p:spPr>
            <a:xfrm>
              <a:off x="1685926" y="3409950"/>
              <a:ext cx="2099244" cy="0"/>
            </a:xfrm>
            <a:prstGeom prst="line">
              <a:avLst/>
            </a:prstGeom>
            <a:ln w="9525">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AEA301AE-DBDF-4733-A4D6-70D1B7658406}"/>
                </a:ext>
              </a:extLst>
            </p:cNvPr>
            <p:cNvSpPr txBox="1"/>
            <p:nvPr/>
          </p:nvSpPr>
          <p:spPr>
            <a:xfrm>
              <a:off x="1648338" y="4792730"/>
              <a:ext cx="793807" cy="223860"/>
            </a:xfrm>
            <a:prstGeom prst="rect">
              <a:avLst/>
            </a:prstGeom>
            <a:noFill/>
          </p:spPr>
          <p:txBody>
            <a:bodyPr wrap="none" rtlCol="0">
              <a:spAutoFit/>
            </a:bodyPr>
            <a:lstStyle/>
            <a:p>
              <a:pPr algn="ctr" fontAlgn="base">
                <a:spcAft>
                  <a:spcPct val="0"/>
                </a:spcAft>
                <a:buClr>
                  <a:srgbClr val="F0AB00"/>
                </a:buClr>
                <a:buSzPct val="80000"/>
              </a:pPr>
              <a:r>
                <a:rPr lang="de-DE" sz="1000" kern="0" dirty="0" err="1">
                  <a:ea typeface="Arial Unicode MS" pitchFamily="34" charset="-128"/>
                  <a:cs typeface="Arial Unicode MS" pitchFamily="34" charset="-128"/>
                </a:rPr>
                <a:t>static</a:t>
              </a:r>
              <a:r>
                <a:rPr lang="de-DE" sz="1000" kern="0" dirty="0">
                  <a:ea typeface="Arial Unicode MS" pitchFamily="34" charset="-128"/>
                  <a:cs typeface="Arial Unicode MS" pitchFamily="34" charset="-128"/>
                </a:rPr>
                <a:t> </a:t>
              </a:r>
              <a:r>
                <a:rPr lang="de-DE" sz="1000" kern="0" dirty="0" err="1">
                  <a:ea typeface="Arial Unicode MS" pitchFamily="34" charset="-128"/>
                  <a:cs typeface="Arial Unicode MS" pitchFamily="34" charset="-128"/>
                </a:rPr>
                <a:t>pods</a:t>
              </a:r>
              <a:endParaRPr lang="en-US" sz="1000" kern="0" dirty="0">
                <a:ea typeface="Arial Unicode MS" pitchFamily="34" charset="-128"/>
                <a:cs typeface="Arial Unicode MS" pitchFamily="34" charset="-128"/>
              </a:endParaRPr>
            </a:p>
          </p:txBody>
        </p:sp>
      </p:grpSp>
      <p:grpSp>
        <p:nvGrpSpPr>
          <p:cNvPr id="87" name="Group 86">
            <a:extLst>
              <a:ext uri="{FF2B5EF4-FFF2-40B4-BE49-F238E27FC236}">
                <a16:creationId xmlns:a16="http://schemas.microsoft.com/office/drawing/2014/main" id="{1997EC32-0B28-4E54-A45D-A297C19339F2}"/>
              </a:ext>
            </a:extLst>
          </p:cNvPr>
          <p:cNvGrpSpPr/>
          <p:nvPr/>
        </p:nvGrpSpPr>
        <p:grpSpPr>
          <a:xfrm>
            <a:off x="4191513" y="3409950"/>
            <a:ext cx="2136832" cy="1606640"/>
            <a:chOff x="4191513" y="3409950"/>
            <a:chExt cx="2136832" cy="1606640"/>
          </a:xfrm>
        </p:grpSpPr>
        <p:cxnSp>
          <p:nvCxnSpPr>
            <p:cNvPr id="81" name="Straight Connector 80">
              <a:extLst>
                <a:ext uri="{FF2B5EF4-FFF2-40B4-BE49-F238E27FC236}">
                  <a16:creationId xmlns:a16="http://schemas.microsoft.com/office/drawing/2014/main" id="{E6114114-9C15-4913-A757-08A8B0BA72B0}"/>
                </a:ext>
              </a:extLst>
            </p:cNvPr>
            <p:cNvCxnSpPr/>
            <p:nvPr/>
          </p:nvCxnSpPr>
          <p:spPr>
            <a:xfrm>
              <a:off x="4229101" y="3409950"/>
              <a:ext cx="2099244" cy="0"/>
            </a:xfrm>
            <a:prstGeom prst="line">
              <a:avLst/>
            </a:prstGeom>
            <a:ln w="9525">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4C771E61-EF72-45C9-9BA9-E340B5844DBA}"/>
                </a:ext>
              </a:extLst>
            </p:cNvPr>
            <p:cNvSpPr txBox="1"/>
            <p:nvPr/>
          </p:nvSpPr>
          <p:spPr>
            <a:xfrm>
              <a:off x="4191513" y="4792730"/>
              <a:ext cx="793807" cy="223860"/>
            </a:xfrm>
            <a:prstGeom prst="rect">
              <a:avLst/>
            </a:prstGeom>
            <a:noFill/>
          </p:spPr>
          <p:txBody>
            <a:bodyPr wrap="none" rtlCol="0">
              <a:spAutoFit/>
            </a:bodyPr>
            <a:lstStyle/>
            <a:p>
              <a:pPr algn="ctr" fontAlgn="base">
                <a:spcAft>
                  <a:spcPct val="0"/>
                </a:spcAft>
                <a:buClr>
                  <a:srgbClr val="F0AB00"/>
                </a:buClr>
                <a:buSzPct val="80000"/>
              </a:pPr>
              <a:r>
                <a:rPr lang="de-DE" sz="1000" kern="0" dirty="0" err="1">
                  <a:ea typeface="Arial Unicode MS" pitchFamily="34" charset="-128"/>
                  <a:cs typeface="Arial Unicode MS" pitchFamily="34" charset="-128"/>
                </a:rPr>
                <a:t>static</a:t>
              </a:r>
              <a:r>
                <a:rPr lang="de-DE" sz="1000" kern="0" dirty="0">
                  <a:ea typeface="Arial Unicode MS" pitchFamily="34" charset="-128"/>
                  <a:cs typeface="Arial Unicode MS" pitchFamily="34" charset="-128"/>
                </a:rPr>
                <a:t> </a:t>
              </a:r>
              <a:r>
                <a:rPr lang="de-DE" sz="1000" kern="0" dirty="0" err="1">
                  <a:ea typeface="Arial Unicode MS" pitchFamily="34" charset="-128"/>
                  <a:cs typeface="Arial Unicode MS" pitchFamily="34" charset="-128"/>
                </a:rPr>
                <a:t>pods</a:t>
              </a:r>
              <a:endParaRPr lang="en-US" sz="1000" kern="0" dirty="0">
                <a:ea typeface="Arial Unicode MS" pitchFamily="34" charset="-128"/>
                <a:cs typeface="Arial Unicode MS" pitchFamily="34" charset="-128"/>
              </a:endParaRPr>
            </a:p>
          </p:txBody>
        </p:sp>
      </p:grpSp>
      <p:grpSp>
        <p:nvGrpSpPr>
          <p:cNvPr id="88" name="Group 87">
            <a:extLst>
              <a:ext uri="{FF2B5EF4-FFF2-40B4-BE49-F238E27FC236}">
                <a16:creationId xmlns:a16="http://schemas.microsoft.com/office/drawing/2014/main" id="{91F09555-43D3-4246-AFF7-98F3A63880EF}"/>
              </a:ext>
            </a:extLst>
          </p:cNvPr>
          <p:cNvGrpSpPr/>
          <p:nvPr/>
        </p:nvGrpSpPr>
        <p:grpSpPr>
          <a:xfrm>
            <a:off x="6734688" y="3409950"/>
            <a:ext cx="2136832" cy="1606640"/>
            <a:chOff x="6734688" y="3409950"/>
            <a:chExt cx="2136832" cy="1606640"/>
          </a:xfrm>
        </p:grpSpPr>
        <p:cxnSp>
          <p:nvCxnSpPr>
            <p:cNvPr id="84" name="Straight Connector 83">
              <a:extLst>
                <a:ext uri="{FF2B5EF4-FFF2-40B4-BE49-F238E27FC236}">
                  <a16:creationId xmlns:a16="http://schemas.microsoft.com/office/drawing/2014/main" id="{EF19E315-FCAE-4A64-B6FF-03013692A7EE}"/>
                </a:ext>
              </a:extLst>
            </p:cNvPr>
            <p:cNvCxnSpPr/>
            <p:nvPr/>
          </p:nvCxnSpPr>
          <p:spPr>
            <a:xfrm>
              <a:off x="6772276" y="3409950"/>
              <a:ext cx="2099244" cy="0"/>
            </a:xfrm>
            <a:prstGeom prst="line">
              <a:avLst/>
            </a:prstGeom>
            <a:ln w="9525">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D4B09EC6-C2AA-44AB-BD10-6104C2B8E543}"/>
                </a:ext>
              </a:extLst>
            </p:cNvPr>
            <p:cNvSpPr txBox="1"/>
            <p:nvPr/>
          </p:nvSpPr>
          <p:spPr>
            <a:xfrm>
              <a:off x="6734688" y="4792730"/>
              <a:ext cx="793807" cy="223860"/>
            </a:xfrm>
            <a:prstGeom prst="rect">
              <a:avLst/>
            </a:prstGeom>
            <a:noFill/>
          </p:spPr>
          <p:txBody>
            <a:bodyPr wrap="none" rtlCol="0">
              <a:spAutoFit/>
            </a:bodyPr>
            <a:lstStyle/>
            <a:p>
              <a:pPr algn="ctr" fontAlgn="base">
                <a:spcAft>
                  <a:spcPct val="0"/>
                </a:spcAft>
                <a:buClr>
                  <a:srgbClr val="F0AB00"/>
                </a:buClr>
                <a:buSzPct val="80000"/>
              </a:pPr>
              <a:r>
                <a:rPr lang="de-DE" sz="1000" kern="0" dirty="0" err="1">
                  <a:ea typeface="Arial Unicode MS" pitchFamily="34" charset="-128"/>
                  <a:cs typeface="Arial Unicode MS" pitchFamily="34" charset="-128"/>
                </a:rPr>
                <a:t>static</a:t>
              </a:r>
              <a:r>
                <a:rPr lang="de-DE" sz="1000" kern="0" dirty="0">
                  <a:ea typeface="Arial Unicode MS" pitchFamily="34" charset="-128"/>
                  <a:cs typeface="Arial Unicode MS" pitchFamily="34" charset="-128"/>
                </a:rPr>
                <a:t> </a:t>
              </a:r>
              <a:r>
                <a:rPr lang="de-DE" sz="1000" kern="0" dirty="0" err="1">
                  <a:ea typeface="Arial Unicode MS" pitchFamily="34" charset="-128"/>
                  <a:cs typeface="Arial Unicode MS" pitchFamily="34" charset="-128"/>
                </a:rPr>
                <a:t>pods</a:t>
              </a:r>
              <a:endParaRPr lang="en-US" sz="1000" kern="0" dirty="0">
                <a:ea typeface="Arial Unicode MS" pitchFamily="34" charset="-128"/>
                <a:cs typeface="Arial Unicode MS" pitchFamily="34" charset="-128"/>
              </a:endParaRPr>
            </a:p>
          </p:txBody>
        </p:sp>
      </p:grpSp>
      <p:grpSp>
        <p:nvGrpSpPr>
          <p:cNvPr id="47" name="Group 46">
            <a:extLst>
              <a:ext uri="{FF2B5EF4-FFF2-40B4-BE49-F238E27FC236}">
                <a16:creationId xmlns:a16="http://schemas.microsoft.com/office/drawing/2014/main" id="{68A2ACDE-8374-4F4C-89D6-3F5BA3EFC6A9}"/>
              </a:ext>
            </a:extLst>
          </p:cNvPr>
          <p:cNvGrpSpPr/>
          <p:nvPr/>
        </p:nvGrpSpPr>
        <p:grpSpPr>
          <a:xfrm>
            <a:off x="4595304" y="5201534"/>
            <a:ext cx="1746678" cy="1099277"/>
            <a:chOff x="2063322" y="5220189"/>
            <a:chExt cx="1746678" cy="1099277"/>
          </a:xfrm>
        </p:grpSpPr>
        <p:grpSp>
          <p:nvGrpSpPr>
            <p:cNvPr id="48" name="Group 47">
              <a:extLst>
                <a:ext uri="{FF2B5EF4-FFF2-40B4-BE49-F238E27FC236}">
                  <a16:creationId xmlns:a16="http://schemas.microsoft.com/office/drawing/2014/main" id="{01F47EB0-8556-434E-88C9-C51269826203}"/>
                </a:ext>
              </a:extLst>
            </p:cNvPr>
            <p:cNvGrpSpPr/>
            <p:nvPr/>
          </p:nvGrpSpPr>
          <p:grpSpPr>
            <a:xfrm>
              <a:off x="2063322" y="5220189"/>
              <a:ext cx="1746678" cy="828675"/>
              <a:chOff x="3028967" y="1229214"/>
              <a:chExt cx="1746678" cy="828675"/>
            </a:xfrm>
          </p:grpSpPr>
          <p:sp>
            <p:nvSpPr>
              <p:cNvPr id="51" name="Oval 50">
                <a:extLst>
                  <a:ext uri="{FF2B5EF4-FFF2-40B4-BE49-F238E27FC236}">
                    <a16:creationId xmlns:a16="http://schemas.microsoft.com/office/drawing/2014/main" id="{9984EC77-BB86-4002-9B0F-3600A9D2EB19}"/>
                  </a:ext>
                </a:extLst>
              </p:cNvPr>
              <p:cNvSpPr/>
              <p:nvPr/>
            </p:nvSpPr>
            <p:spPr bwMode="gray">
              <a:xfrm>
                <a:off x="3228975" y="1229214"/>
                <a:ext cx="1546670" cy="828675"/>
              </a:xfrm>
              <a:prstGeom prst="ellipse">
                <a:avLst/>
              </a:prstGeom>
              <a:solidFill>
                <a:srgbClr val="00B0F0"/>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52" name="Straight Connector 51">
                <a:extLst>
                  <a:ext uri="{FF2B5EF4-FFF2-40B4-BE49-F238E27FC236}">
                    <a16:creationId xmlns:a16="http://schemas.microsoft.com/office/drawing/2014/main" id="{FC16FE6C-4E38-4A63-8300-6F904FF60BB0}"/>
                  </a:ext>
                </a:extLst>
              </p:cNvPr>
              <p:cNvCxnSpPr>
                <a:cxnSpLocks/>
                <a:stCxn id="51" idx="4"/>
                <a:endCxn id="51" idx="0"/>
              </p:cNvCxnSpPr>
              <p:nvPr/>
            </p:nvCxnSpPr>
            <p:spPr>
              <a:xfrm flipV="1">
                <a:off x="4002310" y="1229214"/>
                <a:ext cx="0" cy="828675"/>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F5763C6B-D277-41EB-8AE4-A7EF0843C8C3}"/>
                  </a:ext>
                </a:extLst>
              </p:cNvPr>
              <p:cNvSpPr txBox="1"/>
              <p:nvPr/>
            </p:nvSpPr>
            <p:spPr>
              <a:xfrm>
                <a:off x="4002310" y="1812215"/>
                <a:ext cx="665567" cy="230832"/>
              </a:xfrm>
              <a:prstGeom prst="rect">
                <a:avLst/>
              </a:prstGeom>
              <a:noFill/>
            </p:spPr>
            <p:txBody>
              <a:bodyPr wrap="none" rtlCol="0">
                <a:spAutoFit/>
              </a:bodyPr>
              <a:lstStyle/>
              <a:p>
                <a:pPr algn="ctr" fontAlgn="base">
                  <a:spcAft>
                    <a:spcPct val="0"/>
                  </a:spcAft>
                  <a:buClr>
                    <a:srgbClr val="F0AB00"/>
                  </a:buClr>
                  <a:buSzPct val="80000"/>
                </a:pPr>
                <a:r>
                  <a:rPr lang="de-DE" sz="900" kern="0" dirty="0" err="1">
                    <a:ea typeface="Arial Unicode MS" pitchFamily="34" charset="-128"/>
                    <a:cs typeface="Arial Unicode MS" pitchFamily="34" charset="-128"/>
                  </a:rPr>
                  <a:t>etcd-data</a:t>
                </a:r>
                <a:endParaRPr lang="en-US" sz="900" kern="0" dirty="0">
                  <a:ea typeface="Arial Unicode MS" pitchFamily="34" charset="-128"/>
                  <a:cs typeface="Arial Unicode MS" pitchFamily="34" charset="-128"/>
                </a:endParaRPr>
              </a:p>
            </p:txBody>
          </p:sp>
          <p:sp>
            <p:nvSpPr>
              <p:cNvPr id="54" name="TextBox 53">
                <a:extLst>
                  <a:ext uri="{FF2B5EF4-FFF2-40B4-BE49-F238E27FC236}">
                    <a16:creationId xmlns:a16="http://schemas.microsoft.com/office/drawing/2014/main" id="{F408D030-3FB5-4FD2-AB9F-909DA752811D}"/>
                  </a:ext>
                </a:extLst>
              </p:cNvPr>
              <p:cNvSpPr txBox="1"/>
              <p:nvPr/>
            </p:nvSpPr>
            <p:spPr>
              <a:xfrm>
                <a:off x="3028967" y="1812215"/>
                <a:ext cx="973343" cy="230832"/>
              </a:xfrm>
              <a:prstGeom prst="rect">
                <a:avLst/>
              </a:prstGeom>
              <a:noFill/>
            </p:spPr>
            <p:txBody>
              <a:bodyPr wrap="none" rtlCol="0">
                <a:spAutoFit/>
              </a:bodyPr>
              <a:lstStyle/>
              <a:p>
                <a:pPr algn="ctr" fontAlgn="base">
                  <a:spcAft>
                    <a:spcPct val="0"/>
                  </a:spcAft>
                  <a:buClr>
                    <a:srgbClr val="F0AB00"/>
                  </a:buClr>
                  <a:buSzPct val="80000"/>
                </a:pPr>
                <a:r>
                  <a:rPr lang="de-DE" sz="900" kern="0" dirty="0">
                    <a:ea typeface="Arial Unicode MS" pitchFamily="34" charset="-128"/>
                    <a:cs typeface="Arial Unicode MS" pitchFamily="34" charset="-128"/>
                  </a:rPr>
                  <a:t>/</a:t>
                </a:r>
                <a:r>
                  <a:rPr lang="de-DE" sz="900" kern="0" dirty="0" err="1">
                    <a:ea typeface="Arial Unicode MS" pitchFamily="34" charset="-128"/>
                    <a:cs typeface="Arial Unicode MS" pitchFamily="34" charset="-128"/>
                  </a:rPr>
                  <a:t>etc</a:t>
                </a:r>
                <a:r>
                  <a:rPr lang="de-DE" sz="900" kern="0" dirty="0">
                    <a:ea typeface="Arial Unicode MS" pitchFamily="34" charset="-128"/>
                    <a:cs typeface="Arial Unicode MS" pitchFamily="34" charset="-128"/>
                  </a:rPr>
                  <a:t>/</a:t>
                </a:r>
                <a:r>
                  <a:rPr lang="de-DE" sz="900" kern="0" dirty="0" err="1">
                    <a:ea typeface="Arial Unicode MS" pitchFamily="34" charset="-128"/>
                    <a:cs typeface="Arial Unicode MS" pitchFamily="34" charset="-128"/>
                  </a:rPr>
                  <a:t>kubernetes</a:t>
                </a:r>
                <a:endParaRPr lang="en-US" sz="900" kern="0" dirty="0">
                  <a:ea typeface="Arial Unicode MS" pitchFamily="34" charset="-128"/>
                  <a:cs typeface="Arial Unicode MS" pitchFamily="34" charset="-128"/>
                </a:endParaRPr>
              </a:p>
            </p:txBody>
          </p:sp>
        </p:grpSp>
        <p:sp>
          <p:nvSpPr>
            <p:cNvPr id="49" name="TextBox 48">
              <a:extLst>
                <a:ext uri="{FF2B5EF4-FFF2-40B4-BE49-F238E27FC236}">
                  <a16:creationId xmlns:a16="http://schemas.microsoft.com/office/drawing/2014/main" id="{BCA603E6-4194-47D2-9F45-B98F3D6EDA6C}"/>
                </a:ext>
              </a:extLst>
            </p:cNvPr>
            <p:cNvSpPr txBox="1"/>
            <p:nvPr/>
          </p:nvSpPr>
          <p:spPr>
            <a:xfrm>
              <a:off x="2283093" y="6011689"/>
              <a:ext cx="1507144" cy="307777"/>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mounted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volume</a:t>
              </a:r>
              <a:endParaRPr lang="en-US" sz="1400" kern="0" dirty="0">
                <a:ea typeface="Arial Unicode MS" pitchFamily="34" charset="-128"/>
                <a:cs typeface="Arial Unicode MS" pitchFamily="34" charset="-128"/>
              </a:endParaRPr>
            </a:p>
          </p:txBody>
        </p:sp>
        <p:sp>
          <p:nvSpPr>
            <p:cNvPr id="50" name="TextBox 49">
              <a:extLst>
                <a:ext uri="{FF2B5EF4-FFF2-40B4-BE49-F238E27FC236}">
                  <a16:creationId xmlns:a16="http://schemas.microsoft.com/office/drawing/2014/main" id="{D67B804D-20BD-45FB-8DB1-43CFACB812AE}"/>
                </a:ext>
              </a:extLst>
            </p:cNvPr>
            <p:cNvSpPr txBox="1"/>
            <p:nvPr/>
          </p:nvSpPr>
          <p:spPr>
            <a:xfrm>
              <a:off x="2168080" y="5443396"/>
              <a:ext cx="950901" cy="307777"/>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etcd.yaml</a:t>
              </a:r>
              <a:endParaRPr lang="en-US" sz="1400" kern="0" dirty="0">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F114ED1F-E950-4D15-9A52-40B9FC719CBE}"/>
              </a:ext>
            </a:extLst>
          </p:cNvPr>
          <p:cNvGrpSpPr/>
          <p:nvPr/>
        </p:nvGrpSpPr>
        <p:grpSpPr>
          <a:xfrm>
            <a:off x="7127286" y="5182879"/>
            <a:ext cx="1746678" cy="1099277"/>
            <a:chOff x="2063322" y="5220189"/>
            <a:chExt cx="1746678" cy="1099277"/>
          </a:xfrm>
        </p:grpSpPr>
        <p:grpSp>
          <p:nvGrpSpPr>
            <p:cNvPr id="56" name="Group 55">
              <a:extLst>
                <a:ext uri="{FF2B5EF4-FFF2-40B4-BE49-F238E27FC236}">
                  <a16:creationId xmlns:a16="http://schemas.microsoft.com/office/drawing/2014/main" id="{3C343DCD-F05F-45BB-A9D8-950433B59BEF}"/>
                </a:ext>
              </a:extLst>
            </p:cNvPr>
            <p:cNvGrpSpPr/>
            <p:nvPr/>
          </p:nvGrpSpPr>
          <p:grpSpPr>
            <a:xfrm>
              <a:off x="2063322" y="5220189"/>
              <a:ext cx="1746678" cy="828675"/>
              <a:chOff x="3028967" y="1229214"/>
              <a:chExt cx="1746678" cy="828675"/>
            </a:xfrm>
          </p:grpSpPr>
          <p:sp>
            <p:nvSpPr>
              <p:cNvPr id="59" name="Oval 58">
                <a:extLst>
                  <a:ext uri="{FF2B5EF4-FFF2-40B4-BE49-F238E27FC236}">
                    <a16:creationId xmlns:a16="http://schemas.microsoft.com/office/drawing/2014/main" id="{DCDC07E8-AAE4-4E98-B39B-11AE9842896D}"/>
                  </a:ext>
                </a:extLst>
              </p:cNvPr>
              <p:cNvSpPr/>
              <p:nvPr/>
            </p:nvSpPr>
            <p:spPr bwMode="gray">
              <a:xfrm>
                <a:off x="3228975" y="1229214"/>
                <a:ext cx="1546670" cy="828675"/>
              </a:xfrm>
              <a:prstGeom prst="ellipse">
                <a:avLst/>
              </a:prstGeom>
              <a:solidFill>
                <a:srgbClr val="00B0F0"/>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60" name="Straight Connector 59">
                <a:extLst>
                  <a:ext uri="{FF2B5EF4-FFF2-40B4-BE49-F238E27FC236}">
                    <a16:creationId xmlns:a16="http://schemas.microsoft.com/office/drawing/2014/main" id="{7C738777-4DE7-4D97-8802-9AB2B5DF537B}"/>
                  </a:ext>
                </a:extLst>
              </p:cNvPr>
              <p:cNvCxnSpPr>
                <a:cxnSpLocks/>
                <a:stCxn id="59" idx="4"/>
                <a:endCxn id="59" idx="0"/>
              </p:cNvCxnSpPr>
              <p:nvPr/>
            </p:nvCxnSpPr>
            <p:spPr>
              <a:xfrm flipV="1">
                <a:off x="4002310" y="1229214"/>
                <a:ext cx="0" cy="828675"/>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DE32A7CC-AF87-495B-9FED-7D3BBEFABB4A}"/>
                  </a:ext>
                </a:extLst>
              </p:cNvPr>
              <p:cNvSpPr txBox="1"/>
              <p:nvPr/>
            </p:nvSpPr>
            <p:spPr>
              <a:xfrm>
                <a:off x="4002310" y="1812215"/>
                <a:ext cx="665567" cy="230832"/>
              </a:xfrm>
              <a:prstGeom prst="rect">
                <a:avLst/>
              </a:prstGeom>
              <a:noFill/>
            </p:spPr>
            <p:txBody>
              <a:bodyPr wrap="none" rtlCol="0">
                <a:spAutoFit/>
              </a:bodyPr>
              <a:lstStyle/>
              <a:p>
                <a:pPr algn="ctr" fontAlgn="base">
                  <a:spcAft>
                    <a:spcPct val="0"/>
                  </a:spcAft>
                  <a:buClr>
                    <a:srgbClr val="F0AB00"/>
                  </a:buClr>
                  <a:buSzPct val="80000"/>
                </a:pPr>
                <a:r>
                  <a:rPr lang="de-DE" sz="900" kern="0" dirty="0" err="1">
                    <a:ea typeface="Arial Unicode MS" pitchFamily="34" charset="-128"/>
                    <a:cs typeface="Arial Unicode MS" pitchFamily="34" charset="-128"/>
                  </a:rPr>
                  <a:t>etcd-data</a:t>
                </a:r>
                <a:endParaRPr lang="en-US" sz="900" kern="0" dirty="0">
                  <a:ea typeface="Arial Unicode MS" pitchFamily="34" charset="-128"/>
                  <a:cs typeface="Arial Unicode MS" pitchFamily="34" charset="-128"/>
                </a:endParaRPr>
              </a:p>
            </p:txBody>
          </p:sp>
          <p:sp>
            <p:nvSpPr>
              <p:cNvPr id="62" name="TextBox 61">
                <a:extLst>
                  <a:ext uri="{FF2B5EF4-FFF2-40B4-BE49-F238E27FC236}">
                    <a16:creationId xmlns:a16="http://schemas.microsoft.com/office/drawing/2014/main" id="{0F8CEC5D-AC6D-49F4-BF15-9250268C0148}"/>
                  </a:ext>
                </a:extLst>
              </p:cNvPr>
              <p:cNvSpPr txBox="1"/>
              <p:nvPr/>
            </p:nvSpPr>
            <p:spPr>
              <a:xfrm>
                <a:off x="3028967" y="1812215"/>
                <a:ext cx="973343" cy="230832"/>
              </a:xfrm>
              <a:prstGeom prst="rect">
                <a:avLst/>
              </a:prstGeom>
              <a:noFill/>
            </p:spPr>
            <p:txBody>
              <a:bodyPr wrap="none" rtlCol="0">
                <a:spAutoFit/>
              </a:bodyPr>
              <a:lstStyle/>
              <a:p>
                <a:pPr algn="ctr" fontAlgn="base">
                  <a:spcAft>
                    <a:spcPct val="0"/>
                  </a:spcAft>
                  <a:buClr>
                    <a:srgbClr val="F0AB00"/>
                  </a:buClr>
                  <a:buSzPct val="80000"/>
                </a:pPr>
                <a:r>
                  <a:rPr lang="de-DE" sz="900" kern="0" dirty="0">
                    <a:ea typeface="Arial Unicode MS" pitchFamily="34" charset="-128"/>
                    <a:cs typeface="Arial Unicode MS" pitchFamily="34" charset="-128"/>
                  </a:rPr>
                  <a:t>/</a:t>
                </a:r>
                <a:r>
                  <a:rPr lang="de-DE" sz="900" kern="0" dirty="0" err="1">
                    <a:ea typeface="Arial Unicode MS" pitchFamily="34" charset="-128"/>
                    <a:cs typeface="Arial Unicode MS" pitchFamily="34" charset="-128"/>
                  </a:rPr>
                  <a:t>etc</a:t>
                </a:r>
                <a:r>
                  <a:rPr lang="de-DE" sz="900" kern="0" dirty="0">
                    <a:ea typeface="Arial Unicode MS" pitchFamily="34" charset="-128"/>
                    <a:cs typeface="Arial Unicode MS" pitchFamily="34" charset="-128"/>
                  </a:rPr>
                  <a:t>/</a:t>
                </a:r>
                <a:r>
                  <a:rPr lang="de-DE" sz="900" kern="0" dirty="0" err="1">
                    <a:ea typeface="Arial Unicode MS" pitchFamily="34" charset="-128"/>
                    <a:cs typeface="Arial Unicode MS" pitchFamily="34" charset="-128"/>
                  </a:rPr>
                  <a:t>kubernetes</a:t>
                </a:r>
                <a:endParaRPr lang="en-US" sz="900" kern="0" dirty="0">
                  <a:ea typeface="Arial Unicode MS" pitchFamily="34" charset="-128"/>
                  <a:cs typeface="Arial Unicode MS" pitchFamily="34" charset="-128"/>
                </a:endParaRPr>
              </a:p>
            </p:txBody>
          </p:sp>
        </p:grpSp>
        <p:sp>
          <p:nvSpPr>
            <p:cNvPr id="57" name="TextBox 56">
              <a:extLst>
                <a:ext uri="{FF2B5EF4-FFF2-40B4-BE49-F238E27FC236}">
                  <a16:creationId xmlns:a16="http://schemas.microsoft.com/office/drawing/2014/main" id="{203E756D-1519-4CBD-BC08-9769F9A218C3}"/>
                </a:ext>
              </a:extLst>
            </p:cNvPr>
            <p:cNvSpPr txBox="1"/>
            <p:nvPr/>
          </p:nvSpPr>
          <p:spPr>
            <a:xfrm>
              <a:off x="2283093" y="6011689"/>
              <a:ext cx="1507144" cy="307777"/>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mounted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volume</a:t>
              </a:r>
              <a:endParaRPr lang="en-US" sz="1400" kern="0" dirty="0">
                <a:ea typeface="Arial Unicode MS" pitchFamily="34" charset="-128"/>
                <a:cs typeface="Arial Unicode MS" pitchFamily="34" charset="-128"/>
              </a:endParaRPr>
            </a:p>
          </p:txBody>
        </p:sp>
        <p:sp>
          <p:nvSpPr>
            <p:cNvPr id="58" name="TextBox 57">
              <a:extLst>
                <a:ext uri="{FF2B5EF4-FFF2-40B4-BE49-F238E27FC236}">
                  <a16:creationId xmlns:a16="http://schemas.microsoft.com/office/drawing/2014/main" id="{55284FF6-6E2C-47B5-B15B-4795BB623001}"/>
                </a:ext>
              </a:extLst>
            </p:cNvPr>
            <p:cNvSpPr txBox="1"/>
            <p:nvPr/>
          </p:nvSpPr>
          <p:spPr>
            <a:xfrm>
              <a:off x="2168080" y="5443396"/>
              <a:ext cx="950901" cy="307777"/>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etcd.yaml</a:t>
              </a:r>
              <a:endParaRPr lang="en-US" sz="1400" kern="0" dirty="0">
                <a:ea typeface="Arial Unicode MS" pitchFamily="34" charset="-128"/>
                <a:cs typeface="Arial Unicode MS" pitchFamily="34" charset="-128"/>
              </a:endParaRPr>
            </a:p>
          </p:txBody>
        </p:sp>
      </p:grpSp>
      <p:sp>
        <p:nvSpPr>
          <p:cNvPr id="63" name="TextBox 62">
            <a:extLst>
              <a:ext uri="{FF2B5EF4-FFF2-40B4-BE49-F238E27FC236}">
                <a16:creationId xmlns:a16="http://schemas.microsoft.com/office/drawing/2014/main" id="{7A2F8FE3-BF9D-4145-9F86-A1FD46366B35}"/>
              </a:ext>
            </a:extLst>
          </p:cNvPr>
          <p:cNvSpPr txBox="1"/>
          <p:nvPr/>
        </p:nvSpPr>
        <p:spPr>
          <a:xfrm>
            <a:off x="163696" y="2216347"/>
            <a:ext cx="1082349"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Volatile IPs</a:t>
            </a:r>
            <a:endParaRPr lang="en-US" sz="1400" kern="0" dirty="0">
              <a:ea typeface="Arial Unicode MS" pitchFamily="34" charset="-128"/>
              <a:cs typeface="Arial Unicode MS" pitchFamily="34" charset="-128"/>
            </a:endParaRPr>
          </a:p>
        </p:txBody>
      </p:sp>
      <p:sp>
        <p:nvSpPr>
          <p:cNvPr id="64" name="TextBox 63">
            <a:extLst>
              <a:ext uri="{FF2B5EF4-FFF2-40B4-BE49-F238E27FC236}">
                <a16:creationId xmlns:a16="http://schemas.microsoft.com/office/drawing/2014/main" id="{F3CFE1EA-051E-4451-BFA2-0A1D4D3F7504}"/>
              </a:ext>
            </a:extLst>
          </p:cNvPr>
          <p:cNvSpPr txBox="1"/>
          <p:nvPr/>
        </p:nvSpPr>
        <p:spPr>
          <a:xfrm>
            <a:off x="1514475" y="2190338"/>
            <a:ext cx="981359"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192.X.Y.Z</a:t>
            </a:r>
            <a:endParaRPr lang="en-US" sz="1400" kern="0" dirty="0">
              <a:ea typeface="Arial Unicode MS" pitchFamily="34" charset="-128"/>
              <a:cs typeface="Arial Unicode MS" pitchFamily="34" charset="-128"/>
            </a:endParaRPr>
          </a:p>
        </p:txBody>
      </p:sp>
      <p:sp>
        <p:nvSpPr>
          <p:cNvPr id="65" name="TextBox 64">
            <a:extLst>
              <a:ext uri="{FF2B5EF4-FFF2-40B4-BE49-F238E27FC236}">
                <a16:creationId xmlns:a16="http://schemas.microsoft.com/office/drawing/2014/main" id="{B377F3D4-EFAE-4B78-8E6A-C60DE4A240E4}"/>
              </a:ext>
            </a:extLst>
          </p:cNvPr>
          <p:cNvSpPr txBox="1"/>
          <p:nvPr/>
        </p:nvSpPr>
        <p:spPr>
          <a:xfrm>
            <a:off x="4019100" y="2190337"/>
            <a:ext cx="1051891"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192.U.V.W</a:t>
            </a:r>
            <a:endParaRPr lang="en-US" sz="1400" kern="0" dirty="0">
              <a:ea typeface="Arial Unicode MS" pitchFamily="34" charset="-128"/>
              <a:cs typeface="Arial Unicode MS" pitchFamily="34" charset="-128"/>
            </a:endParaRPr>
          </a:p>
        </p:txBody>
      </p:sp>
      <p:sp>
        <p:nvSpPr>
          <p:cNvPr id="66" name="TextBox 65">
            <a:extLst>
              <a:ext uri="{FF2B5EF4-FFF2-40B4-BE49-F238E27FC236}">
                <a16:creationId xmlns:a16="http://schemas.microsoft.com/office/drawing/2014/main" id="{2022A5D4-079A-4774-A02E-2EC17070D87B}"/>
              </a:ext>
            </a:extLst>
          </p:cNvPr>
          <p:cNvSpPr txBox="1"/>
          <p:nvPr/>
        </p:nvSpPr>
        <p:spPr>
          <a:xfrm>
            <a:off x="6631797" y="2216347"/>
            <a:ext cx="990977"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192.R.S.T</a:t>
            </a:r>
            <a:endParaRPr lang="en-US" sz="1400" kern="0" dirty="0">
              <a:ea typeface="Arial Unicode MS" pitchFamily="34" charset="-128"/>
              <a:cs typeface="Arial Unicode MS" pitchFamily="34" charset="-128"/>
            </a:endParaRPr>
          </a:p>
        </p:txBody>
      </p:sp>
      <p:grpSp>
        <p:nvGrpSpPr>
          <p:cNvPr id="67" name="Group 66">
            <a:extLst>
              <a:ext uri="{FF2B5EF4-FFF2-40B4-BE49-F238E27FC236}">
                <a16:creationId xmlns:a16="http://schemas.microsoft.com/office/drawing/2014/main" id="{87233C34-B87D-4E61-BD29-DDFB51201037}"/>
              </a:ext>
            </a:extLst>
          </p:cNvPr>
          <p:cNvGrpSpPr/>
          <p:nvPr/>
        </p:nvGrpSpPr>
        <p:grpSpPr>
          <a:xfrm>
            <a:off x="2869158" y="4148438"/>
            <a:ext cx="757798" cy="1625595"/>
            <a:chOff x="2869158" y="4148438"/>
            <a:chExt cx="757798" cy="1625595"/>
          </a:xfrm>
        </p:grpSpPr>
        <p:sp>
          <p:nvSpPr>
            <p:cNvPr id="68" name="Cylinder 67">
              <a:extLst>
                <a:ext uri="{FF2B5EF4-FFF2-40B4-BE49-F238E27FC236}">
                  <a16:creationId xmlns:a16="http://schemas.microsoft.com/office/drawing/2014/main" id="{513ECC53-2E40-47EB-BBB6-8AB95AD8F1D2}"/>
                </a:ext>
              </a:extLst>
            </p:cNvPr>
            <p:cNvSpPr/>
            <p:nvPr/>
          </p:nvSpPr>
          <p:spPr bwMode="gray">
            <a:xfrm>
              <a:off x="3127911" y="5466256"/>
              <a:ext cx="499045" cy="307777"/>
            </a:xfrm>
            <a:prstGeom prst="can">
              <a:avLst/>
            </a:prstGeom>
            <a:solidFill>
              <a:srgbClr val="65BDFF"/>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69" name="Straight Arrow Connector 68">
              <a:extLst>
                <a:ext uri="{FF2B5EF4-FFF2-40B4-BE49-F238E27FC236}">
                  <a16:creationId xmlns:a16="http://schemas.microsoft.com/office/drawing/2014/main" id="{9A75B660-0211-4326-9335-A0523E64710B}"/>
                </a:ext>
              </a:extLst>
            </p:cNvPr>
            <p:cNvCxnSpPr>
              <a:endCxn id="68" idx="1"/>
            </p:cNvCxnSpPr>
            <p:nvPr/>
          </p:nvCxnSpPr>
          <p:spPr>
            <a:xfrm>
              <a:off x="2869158" y="4148438"/>
              <a:ext cx="508276" cy="1317818"/>
            </a:xfrm>
            <a:prstGeom prst="straightConnector1">
              <a:avLst/>
            </a:prstGeom>
            <a:ln w="95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0" name="Group 69">
            <a:extLst>
              <a:ext uri="{FF2B5EF4-FFF2-40B4-BE49-F238E27FC236}">
                <a16:creationId xmlns:a16="http://schemas.microsoft.com/office/drawing/2014/main" id="{6B437AD2-C881-4554-929B-587E305D1AB3}"/>
              </a:ext>
            </a:extLst>
          </p:cNvPr>
          <p:cNvGrpSpPr/>
          <p:nvPr/>
        </p:nvGrpSpPr>
        <p:grpSpPr>
          <a:xfrm>
            <a:off x="5407717" y="4142921"/>
            <a:ext cx="780323" cy="1639808"/>
            <a:chOff x="5407717" y="4142921"/>
            <a:chExt cx="780323" cy="1639808"/>
          </a:xfrm>
        </p:grpSpPr>
        <p:sp>
          <p:nvSpPr>
            <p:cNvPr id="71" name="Cylinder 70">
              <a:extLst>
                <a:ext uri="{FF2B5EF4-FFF2-40B4-BE49-F238E27FC236}">
                  <a16:creationId xmlns:a16="http://schemas.microsoft.com/office/drawing/2014/main" id="{87EBC1AC-165A-4A80-BCB1-84A70BC1C01F}"/>
                </a:ext>
              </a:extLst>
            </p:cNvPr>
            <p:cNvSpPr/>
            <p:nvPr/>
          </p:nvSpPr>
          <p:spPr bwMode="gray">
            <a:xfrm>
              <a:off x="5688995" y="5474952"/>
              <a:ext cx="499045" cy="307777"/>
            </a:xfrm>
            <a:prstGeom prst="can">
              <a:avLst/>
            </a:prstGeom>
            <a:solidFill>
              <a:srgbClr val="65BDFF"/>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72" name="Straight Arrow Connector 71">
              <a:extLst>
                <a:ext uri="{FF2B5EF4-FFF2-40B4-BE49-F238E27FC236}">
                  <a16:creationId xmlns:a16="http://schemas.microsoft.com/office/drawing/2014/main" id="{ED70E260-36C1-4F04-A797-49AAB3A8220C}"/>
                </a:ext>
              </a:extLst>
            </p:cNvPr>
            <p:cNvCxnSpPr>
              <a:cxnSpLocks/>
              <a:endCxn id="71" idx="1"/>
            </p:cNvCxnSpPr>
            <p:nvPr/>
          </p:nvCxnSpPr>
          <p:spPr>
            <a:xfrm>
              <a:off x="5407717" y="4142921"/>
              <a:ext cx="530801" cy="1332031"/>
            </a:xfrm>
            <a:prstGeom prst="straightConnector1">
              <a:avLst/>
            </a:prstGeom>
            <a:ln w="95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198CE3E8-64C1-44A0-985D-7011CBCA066F}"/>
              </a:ext>
            </a:extLst>
          </p:cNvPr>
          <p:cNvGrpSpPr/>
          <p:nvPr/>
        </p:nvGrpSpPr>
        <p:grpSpPr>
          <a:xfrm>
            <a:off x="7946276" y="4137403"/>
            <a:ext cx="782342" cy="1613770"/>
            <a:chOff x="7946276" y="4137403"/>
            <a:chExt cx="782342" cy="1613770"/>
          </a:xfrm>
        </p:grpSpPr>
        <p:sp>
          <p:nvSpPr>
            <p:cNvPr id="74" name="Cylinder 73">
              <a:extLst>
                <a:ext uri="{FF2B5EF4-FFF2-40B4-BE49-F238E27FC236}">
                  <a16:creationId xmlns:a16="http://schemas.microsoft.com/office/drawing/2014/main" id="{A80D6F72-3079-4515-9031-683B032A2A38}"/>
                </a:ext>
              </a:extLst>
            </p:cNvPr>
            <p:cNvSpPr/>
            <p:nvPr/>
          </p:nvSpPr>
          <p:spPr bwMode="gray">
            <a:xfrm>
              <a:off x="8229573" y="5443396"/>
              <a:ext cx="499045" cy="307777"/>
            </a:xfrm>
            <a:prstGeom prst="can">
              <a:avLst/>
            </a:prstGeom>
            <a:solidFill>
              <a:srgbClr val="65BDFF"/>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75" name="Straight Arrow Connector 74">
              <a:extLst>
                <a:ext uri="{FF2B5EF4-FFF2-40B4-BE49-F238E27FC236}">
                  <a16:creationId xmlns:a16="http://schemas.microsoft.com/office/drawing/2014/main" id="{350F6919-2AB7-4F96-9438-94F50FD7D19B}"/>
                </a:ext>
              </a:extLst>
            </p:cNvPr>
            <p:cNvCxnSpPr>
              <a:cxnSpLocks/>
              <a:endCxn id="74" idx="1"/>
            </p:cNvCxnSpPr>
            <p:nvPr/>
          </p:nvCxnSpPr>
          <p:spPr>
            <a:xfrm>
              <a:off x="7946276" y="4137403"/>
              <a:ext cx="532820" cy="1305993"/>
            </a:xfrm>
            <a:prstGeom prst="straightConnector1">
              <a:avLst/>
            </a:prstGeom>
            <a:ln w="95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76" name="TextBox 75">
            <a:extLst>
              <a:ext uri="{FF2B5EF4-FFF2-40B4-BE49-F238E27FC236}">
                <a16:creationId xmlns:a16="http://schemas.microsoft.com/office/drawing/2014/main" id="{FADC7FA2-A6A8-40C7-8DEF-7D1DA561B94F}"/>
              </a:ext>
            </a:extLst>
          </p:cNvPr>
          <p:cNvSpPr txBox="1"/>
          <p:nvPr/>
        </p:nvSpPr>
        <p:spPr>
          <a:xfrm>
            <a:off x="307884" y="3325533"/>
            <a:ext cx="901209" cy="523220"/>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Pods</a:t>
            </a:r>
            <a:endParaRPr lang="de-DE" sz="1400" kern="0" dirty="0">
              <a:ea typeface="Arial Unicode MS" pitchFamily="34" charset="-128"/>
              <a:cs typeface="Arial Unicode MS" pitchFamily="34" charset="-128"/>
            </a:endParaRPr>
          </a:p>
          <a:p>
            <a:pPr algn="ctr" fontAlgn="base">
              <a:spcAft>
                <a:spcPct val="0"/>
              </a:spcAft>
              <a:buClr>
                <a:srgbClr val="F0AB00"/>
              </a:buClr>
              <a:buSzPct val="80000"/>
            </a:pPr>
            <a:r>
              <a:rPr lang="de-DE" sz="1400" kern="0" dirty="0">
                <a:ea typeface="Arial Unicode MS" pitchFamily="34" charset="-128"/>
                <a:cs typeface="Arial Unicode MS" pitchFamily="34" charset="-128"/>
              </a:rPr>
              <a:t>On </a:t>
            </a:r>
            <a:r>
              <a:rPr lang="de-DE" sz="1400" kern="0" dirty="0" err="1">
                <a:ea typeface="Arial Unicode MS" pitchFamily="34" charset="-128"/>
                <a:cs typeface="Arial Unicode MS" pitchFamily="34" charset="-128"/>
              </a:rPr>
              <a:t>Node</a:t>
            </a:r>
            <a:endParaRPr lang="en-US" sz="14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1151537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ectangle 119">
            <a:extLst>
              <a:ext uri="{FF2B5EF4-FFF2-40B4-BE49-F238E27FC236}">
                <a16:creationId xmlns:a16="http://schemas.microsoft.com/office/drawing/2014/main" id="{5E1E9148-87EC-4599-8A5F-B7811595E7E5}"/>
              </a:ext>
            </a:extLst>
          </p:cNvPr>
          <p:cNvSpPr/>
          <p:nvPr/>
        </p:nvSpPr>
        <p:spPr bwMode="gray">
          <a:xfrm>
            <a:off x="1514475" y="2524124"/>
            <a:ext cx="2390775" cy="3743325"/>
          </a:xfrm>
          <a:prstGeom prst="rect">
            <a:avLst/>
          </a:prstGeom>
          <a:solidFill>
            <a:schemeClr val="bg2"/>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1" name="Rectangle 120">
            <a:extLst>
              <a:ext uri="{FF2B5EF4-FFF2-40B4-BE49-F238E27FC236}">
                <a16:creationId xmlns:a16="http://schemas.microsoft.com/office/drawing/2014/main" id="{F5F0D778-A4BA-43A4-A2FD-DE7434600A3A}"/>
              </a:ext>
            </a:extLst>
          </p:cNvPr>
          <p:cNvSpPr/>
          <p:nvPr/>
        </p:nvSpPr>
        <p:spPr bwMode="gray">
          <a:xfrm>
            <a:off x="4057650" y="2524124"/>
            <a:ext cx="2390775" cy="3743325"/>
          </a:xfrm>
          <a:prstGeom prst="rect">
            <a:avLst/>
          </a:prstGeom>
          <a:solidFill>
            <a:schemeClr val="bg2"/>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2" name="Rectangle 121">
            <a:extLst>
              <a:ext uri="{FF2B5EF4-FFF2-40B4-BE49-F238E27FC236}">
                <a16:creationId xmlns:a16="http://schemas.microsoft.com/office/drawing/2014/main" id="{90A43A13-ACFA-4120-9BF0-0B7F6C649887}"/>
              </a:ext>
            </a:extLst>
          </p:cNvPr>
          <p:cNvSpPr/>
          <p:nvPr/>
        </p:nvSpPr>
        <p:spPr bwMode="gray">
          <a:xfrm>
            <a:off x="6600825" y="2524124"/>
            <a:ext cx="2390775" cy="3743325"/>
          </a:xfrm>
          <a:prstGeom prst="rect">
            <a:avLst/>
          </a:prstGeom>
          <a:solidFill>
            <a:schemeClr val="bg2"/>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a:extLst>
              <a:ext uri="{FF2B5EF4-FFF2-40B4-BE49-F238E27FC236}">
                <a16:creationId xmlns:a16="http://schemas.microsoft.com/office/drawing/2014/main" id="{D5F09235-BB82-4CBF-ADCC-77D4ADDD3CEE}"/>
              </a:ext>
            </a:extLst>
          </p:cNvPr>
          <p:cNvSpPr>
            <a:spLocks noGrp="1"/>
          </p:cNvSpPr>
          <p:nvPr>
            <p:ph type="title"/>
          </p:nvPr>
        </p:nvSpPr>
        <p:spPr/>
        <p:txBody>
          <a:bodyPr/>
          <a:lstStyle/>
          <a:p>
            <a:r>
              <a:rPr lang="de-DE" dirty="0"/>
              <a:t>Bootstrapping a multi-</a:t>
            </a:r>
            <a:r>
              <a:rPr lang="de-DE" dirty="0" err="1"/>
              <a:t>node</a:t>
            </a:r>
            <a:r>
              <a:rPr lang="de-DE" dirty="0"/>
              <a:t> ETCD Cluster</a:t>
            </a:r>
            <a:endParaRPr lang="en-US" dirty="0"/>
          </a:p>
        </p:txBody>
      </p:sp>
      <p:sp>
        <p:nvSpPr>
          <p:cNvPr id="6" name="TextBox 5">
            <a:extLst>
              <a:ext uri="{FF2B5EF4-FFF2-40B4-BE49-F238E27FC236}">
                <a16:creationId xmlns:a16="http://schemas.microsoft.com/office/drawing/2014/main" id="{752DCF75-CCCB-4E1E-BB88-4E3626126ADA}"/>
              </a:ext>
            </a:extLst>
          </p:cNvPr>
          <p:cNvSpPr txBox="1"/>
          <p:nvPr/>
        </p:nvSpPr>
        <p:spPr>
          <a:xfrm>
            <a:off x="1514475" y="6348623"/>
            <a:ext cx="880370"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Master 1</a:t>
            </a:r>
            <a:endParaRPr lang="en-US" sz="1400" kern="0" dirty="0">
              <a:ea typeface="Arial Unicode MS" pitchFamily="34" charset="-128"/>
              <a:cs typeface="Arial Unicode MS" pitchFamily="34" charset="-128"/>
            </a:endParaRPr>
          </a:p>
        </p:txBody>
      </p:sp>
      <p:sp>
        <p:nvSpPr>
          <p:cNvPr id="7" name="TextBox 6">
            <a:extLst>
              <a:ext uri="{FF2B5EF4-FFF2-40B4-BE49-F238E27FC236}">
                <a16:creationId xmlns:a16="http://schemas.microsoft.com/office/drawing/2014/main" id="{0BE3DB2B-BBA2-42FB-B5BB-374DBE9D06E1}"/>
              </a:ext>
            </a:extLst>
          </p:cNvPr>
          <p:cNvSpPr txBox="1"/>
          <p:nvPr/>
        </p:nvSpPr>
        <p:spPr>
          <a:xfrm>
            <a:off x="4019100" y="6348622"/>
            <a:ext cx="880370"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Master 2</a:t>
            </a:r>
            <a:endParaRPr lang="en-US" sz="1400" kern="0" dirty="0">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7BEDA4A1-E36E-4346-A9F6-57420AB2052C}"/>
              </a:ext>
            </a:extLst>
          </p:cNvPr>
          <p:cNvSpPr txBox="1"/>
          <p:nvPr/>
        </p:nvSpPr>
        <p:spPr>
          <a:xfrm>
            <a:off x="6600825" y="6363121"/>
            <a:ext cx="880370"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Master 3</a:t>
            </a:r>
            <a:endParaRPr lang="en-US" sz="1400" kern="0" dirty="0">
              <a:ea typeface="Arial Unicode MS" pitchFamily="34" charset="-128"/>
              <a:cs typeface="Arial Unicode MS" pitchFamily="34" charset="-128"/>
            </a:endParaRPr>
          </a:p>
        </p:txBody>
      </p:sp>
      <p:grpSp>
        <p:nvGrpSpPr>
          <p:cNvPr id="23" name="Group 22">
            <a:extLst>
              <a:ext uri="{FF2B5EF4-FFF2-40B4-BE49-F238E27FC236}">
                <a16:creationId xmlns:a16="http://schemas.microsoft.com/office/drawing/2014/main" id="{4E404CDB-C0D0-42F6-BDE2-87D5015DF66E}"/>
              </a:ext>
            </a:extLst>
          </p:cNvPr>
          <p:cNvGrpSpPr/>
          <p:nvPr/>
        </p:nvGrpSpPr>
        <p:grpSpPr>
          <a:xfrm>
            <a:off x="1782364" y="1466850"/>
            <a:ext cx="1854996" cy="1057274"/>
            <a:chOff x="1214963" y="1466850"/>
            <a:chExt cx="1854996" cy="1057274"/>
          </a:xfrm>
        </p:grpSpPr>
        <p:sp>
          <p:nvSpPr>
            <p:cNvPr id="21" name="Callout: Down Arrow 20">
              <a:extLst>
                <a:ext uri="{FF2B5EF4-FFF2-40B4-BE49-F238E27FC236}">
                  <a16:creationId xmlns:a16="http://schemas.microsoft.com/office/drawing/2014/main" id="{A3A14DDF-461B-4BF1-943C-9BAC85F7CF6D}"/>
                </a:ext>
              </a:extLst>
            </p:cNvPr>
            <p:cNvSpPr/>
            <p:nvPr/>
          </p:nvSpPr>
          <p:spPr bwMode="gray">
            <a:xfrm>
              <a:off x="1224673" y="1466850"/>
              <a:ext cx="1835577" cy="1057274"/>
            </a:xfrm>
            <a:prstGeom prst="downArrowCallout">
              <a:avLst>
                <a:gd name="adj1" fmla="val 6982"/>
                <a:gd name="adj2" fmla="val 25000"/>
                <a:gd name="adj3" fmla="val 25000"/>
                <a:gd name="adj4" fmla="val 38851"/>
              </a:avLst>
            </a:prstGeom>
            <a:solidFill>
              <a:schemeClr val="accent1">
                <a:lumMod val="20000"/>
                <a:lumOff val="80000"/>
              </a:schemeClr>
            </a:solidFill>
            <a:ln w="9525"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TextBox 21">
              <a:extLst>
                <a:ext uri="{FF2B5EF4-FFF2-40B4-BE49-F238E27FC236}">
                  <a16:creationId xmlns:a16="http://schemas.microsoft.com/office/drawing/2014/main" id="{1E32EFB8-B132-49E6-8514-C41A7A84F1C9}"/>
                </a:ext>
              </a:extLst>
            </p:cNvPr>
            <p:cNvSpPr txBox="1"/>
            <p:nvPr/>
          </p:nvSpPr>
          <p:spPr>
            <a:xfrm>
              <a:off x="1214963" y="1501001"/>
              <a:ext cx="1854996"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etcd1.etcd.&lt;</a:t>
              </a:r>
              <a:r>
                <a:rPr lang="de-DE" sz="1400" kern="0" dirty="0" err="1">
                  <a:ea typeface="Arial Unicode MS" pitchFamily="34" charset="-128"/>
                  <a:cs typeface="Arial Unicode MS" pitchFamily="34" charset="-128"/>
                </a:rPr>
                <a:t>domain</a:t>
              </a:r>
              <a:r>
                <a:rPr lang="de-DE" sz="1400" kern="0" dirty="0">
                  <a:ea typeface="Arial Unicode MS" pitchFamily="34" charset="-128"/>
                  <a:cs typeface="Arial Unicode MS" pitchFamily="34" charset="-128"/>
                </a:rPr>
                <a:t>&gt;</a:t>
              </a:r>
              <a:endParaRPr lang="en-US" sz="1400" kern="0" dirty="0">
                <a:ea typeface="Arial Unicode MS" pitchFamily="34" charset="-128"/>
                <a:cs typeface="Arial Unicode MS" pitchFamily="34" charset="-128"/>
              </a:endParaRPr>
            </a:p>
          </p:txBody>
        </p:sp>
      </p:grpSp>
      <p:sp>
        <p:nvSpPr>
          <p:cNvPr id="24" name="TextBox 23">
            <a:extLst>
              <a:ext uri="{FF2B5EF4-FFF2-40B4-BE49-F238E27FC236}">
                <a16:creationId xmlns:a16="http://schemas.microsoft.com/office/drawing/2014/main" id="{62E944AB-A662-4A6E-8BEE-98163A0F00A1}"/>
              </a:ext>
            </a:extLst>
          </p:cNvPr>
          <p:cNvSpPr txBox="1"/>
          <p:nvPr/>
        </p:nvSpPr>
        <p:spPr>
          <a:xfrm>
            <a:off x="61610" y="1305431"/>
            <a:ext cx="1457450" cy="738664"/>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External</a:t>
            </a:r>
            <a:r>
              <a:rPr lang="de-DE" sz="1400" kern="0" dirty="0">
                <a:ea typeface="Arial Unicode MS" pitchFamily="34" charset="-128"/>
                <a:cs typeface="Arial Unicode MS" pitchFamily="34" charset="-128"/>
              </a:rPr>
              <a:t> DNS</a:t>
            </a:r>
          </a:p>
          <a:p>
            <a:pPr algn="ctr" fontAlgn="base">
              <a:spcAft>
                <a:spcPct val="0"/>
              </a:spcAft>
              <a:buClr>
                <a:srgbClr val="F0AB00"/>
              </a:buClr>
              <a:buSzPct val="80000"/>
            </a:pPr>
            <a:r>
              <a:rPr lang="de-DE" sz="1400" kern="0" dirty="0" err="1">
                <a:ea typeface="Arial Unicode MS" pitchFamily="34" charset="-128"/>
                <a:cs typeface="Arial Unicode MS" pitchFamily="34" charset="-128"/>
              </a:rPr>
              <a:t>Entries</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for</a:t>
            </a:r>
            <a:endParaRPr lang="de-DE" sz="1400" kern="0" dirty="0">
              <a:ea typeface="Arial Unicode MS" pitchFamily="34" charset="-128"/>
              <a:cs typeface="Arial Unicode MS" pitchFamily="34" charset="-128"/>
            </a:endParaRPr>
          </a:p>
          <a:p>
            <a:pPr algn="ctr" fontAlgn="base">
              <a:spcAft>
                <a:spcPct val="0"/>
              </a:spcAft>
              <a:buClr>
                <a:srgbClr val="F0AB00"/>
              </a:buClr>
              <a:buSzPct val="80000"/>
            </a:pPr>
            <a:r>
              <a:rPr lang="de-DE" sz="1400" kern="0" dirty="0">
                <a:ea typeface="Arial Unicode MS" pitchFamily="34" charset="-128"/>
                <a:cs typeface="Arial Unicode MS" pitchFamily="34" charset="-128"/>
              </a:rPr>
              <a:t>Member </a:t>
            </a:r>
            <a:r>
              <a:rPr lang="de-DE" sz="1400" kern="0" dirty="0" err="1">
                <a:ea typeface="Arial Unicode MS" pitchFamily="34" charset="-128"/>
                <a:cs typeface="Arial Unicode MS" pitchFamily="34" charset="-128"/>
              </a:rPr>
              <a:t>Names</a:t>
            </a:r>
            <a:endParaRPr lang="en-US" sz="1400" kern="0" dirty="0">
              <a:ea typeface="Arial Unicode MS" pitchFamily="34" charset="-128"/>
              <a:cs typeface="Arial Unicode MS" pitchFamily="34" charset="-128"/>
            </a:endParaRPr>
          </a:p>
        </p:txBody>
      </p:sp>
      <p:sp>
        <p:nvSpPr>
          <p:cNvPr id="28" name="Rectangle 27">
            <a:extLst>
              <a:ext uri="{FF2B5EF4-FFF2-40B4-BE49-F238E27FC236}">
                <a16:creationId xmlns:a16="http://schemas.microsoft.com/office/drawing/2014/main" id="{5D3692B6-6B8A-40D8-90E2-8399E6444B00}"/>
              </a:ext>
            </a:extLst>
          </p:cNvPr>
          <p:cNvSpPr/>
          <p:nvPr/>
        </p:nvSpPr>
        <p:spPr bwMode="gray">
          <a:xfrm>
            <a:off x="1685926" y="2831547"/>
            <a:ext cx="2099244" cy="2256297"/>
          </a:xfrm>
          <a:prstGeom prst="rect">
            <a:avLst/>
          </a:prstGeom>
          <a:solidFill>
            <a:srgbClr val="E6E6E6"/>
          </a:solidFill>
          <a:ln w="9525" algn="ctr">
            <a:solidFill>
              <a:srgbClr val="65BDFF"/>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31" name="Group 30">
            <a:extLst>
              <a:ext uri="{FF2B5EF4-FFF2-40B4-BE49-F238E27FC236}">
                <a16:creationId xmlns:a16="http://schemas.microsoft.com/office/drawing/2014/main" id="{A65ECF1F-C2F9-4492-92A3-24892B636F06}"/>
              </a:ext>
            </a:extLst>
          </p:cNvPr>
          <p:cNvGrpSpPr/>
          <p:nvPr/>
        </p:nvGrpSpPr>
        <p:grpSpPr>
          <a:xfrm>
            <a:off x="2324442" y="3603722"/>
            <a:ext cx="638175" cy="638175"/>
            <a:chOff x="5495925" y="1501001"/>
            <a:chExt cx="638175" cy="638175"/>
          </a:xfrm>
        </p:grpSpPr>
        <p:sp>
          <p:nvSpPr>
            <p:cNvPr id="29" name="Oval 28">
              <a:extLst>
                <a:ext uri="{FF2B5EF4-FFF2-40B4-BE49-F238E27FC236}">
                  <a16:creationId xmlns:a16="http://schemas.microsoft.com/office/drawing/2014/main" id="{47509F50-C855-46F0-AD30-B36DD80920C3}"/>
                </a:ext>
              </a:extLst>
            </p:cNvPr>
            <p:cNvSpPr/>
            <p:nvPr/>
          </p:nvSpPr>
          <p:spPr bwMode="gray">
            <a:xfrm>
              <a:off x="5495925" y="1501001"/>
              <a:ext cx="638175" cy="638175"/>
            </a:xfrm>
            <a:prstGeom prst="ellipse">
              <a:avLst/>
            </a:prstGeom>
            <a:solidFill>
              <a:srgbClr val="65BDFF"/>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0" name="TextBox 29">
              <a:extLst>
                <a:ext uri="{FF2B5EF4-FFF2-40B4-BE49-F238E27FC236}">
                  <a16:creationId xmlns:a16="http://schemas.microsoft.com/office/drawing/2014/main" id="{3EC9F82C-6899-47D0-B520-D89FBF9B49CB}"/>
                </a:ext>
              </a:extLst>
            </p:cNvPr>
            <p:cNvSpPr txBox="1"/>
            <p:nvPr/>
          </p:nvSpPr>
          <p:spPr>
            <a:xfrm>
              <a:off x="5503869" y="1637625"/>
              <a:ext cx="622286"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etcd1</a:t>
              </a:r>
              <a:endParaRPr lang="en-US" sz="1400" kern="0" dirty="0">
                <a:ea typeface="Arial Unicode MS" pitchFamily="34" charset="-128"/>
                <a:cs typeface="Arial Unicode MS" pitchFamily="34" charset="-128"/>
              </a:endParaRPr>
            </a:p>
          </p:txBody>
        </p:sp>
      </p:grpSp>
      <p:grpSp>
        <p:nvGrpSpPr>
          <p:cNvPr id="32" name="Group 31">
            <a:extLst>
              <a:ext uri="{FF2B5EF4-FFF2-40B4-BE49-F238E27FC236}">
                <a16:creationId xmlns:a16="http://schemas.microsoft.com/office/drawing/2014/main" id="{9314292A-1A1B-4B17-99E4-1ACB279EBDD4}"/>
              </a:ext>
            </a:extLst>
          </p:cNvPr>
          <p:cNvGrpSpPr/>
          <p:nvPr/>
        </p:nvGrpSpPr>
        <p:grpSpPr>
          <a:xfrm>
            <a:off x="4325539" y="1466850"/>
            <a:ext cx="1854995" cy="1057274"/>
            <a:chOff x="1214963" y="1466850"/>
            <a:chExt cx="1854995" cy="1057274"/>
          </a:xfrm>
        </p:grpSpPr>
        <p:sp>
          <p:nvSpPr>
            <p:cNvPr id="33" name="Callout: Down Arrow 32">
              <a:extLst>
                <a:ext uri="{FF2B5EF4-FFF2-40B4-BE49-F238E27FC236}">
                  <a16:creationId xmlns:a16="http://schemas.microsoft.com/office/drawing/2014/main" id="{3664B8E2-8532-4F51-A049-BC7952D27F87}"/>
                </a:ext>
              </a:extLst>
            </p:cNvPr>
            <p:cNvSpPr/>
            <p:nvPr/>
          </p:nvSpPr>
          <p:spPr bwMode="gray">
            <a:xfrm>
              <a:off x="1224673" y="1466850"/>
              <a:ext cx="1835577" cy="1057274"/>
            </a:xfrm>
            <a:prstGeom prst="downArrowCallout">
              <a:avLst>
                <a:gd name="adj1" fmla="val 6982"/>
                <a:gd name="adj2" fmla="val 25000"/>
                <a:gd name="adj3" fmla="val 25000"/>
                <a:gd name="adj4" fmla="val 38851"/>
              </a:avLst>
            </a:prstGeom>
            <a:solidFill>
              <a:schemeClr val="accent1">
                <a:lumMod val="20000"/>
                <a:lumOff val="80000"/>
              </a:schemeClr>
            </a:solidFill>
            <a:ln w="9525"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4" name="TextBox 33">
              <a:extLst>
                <a:ext uri="{FF2B5EF4-FFF2-40B4-BE49-F238E27FC236}">
                  <a16:creationId xmlns:a16="http://schemas.microsoft.com/office/drawing/2014/main" id="{E0B98F00-C71C-4B03-8D6C-ECB9606ACA09}"/>
                </a:ext>
              </a:extLst>
            </p:cNvPr>
            <p:cNvSpPr txBox="1"/>
            <p:nvPr/>
          </p:nvSpPr>
          <p:spPr>
            <a:xfrm>
              <a:off x="1214963" y="1501001"/>
              <a:ext cx="1854995"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etcd2.etcd.&lt;</a:t>
              </a:r>
              <a:r>
                <a:rPr lang="de-DE" sz="1400" kern="0" dirty="0" err="1">
                  <a:ea typeface="Arial Unicode MS" pitchFamily="34" charset="-128"/>
                  <a:cs typeface="Arial Unicode MS" pitchFamily="34" charset="-128"/>
                </a:rPr>
                <a:t>domain</a:t>
              </a:r>
              <a:r>
                <a:rPr lang="de-DE" sz="1400" kern="0" dirty="0">
                  <a:ea typeface="Arial Unicode MS" pitchFamily="34" charset="-128"/>
                  <a:cs typeface="Arial Unicode MS" pitchFamily="34" charset="-128"/>
                </a:rPr>
                <a:t>&gt;</a:t>
              </a:r>
              <a:endParaRPr lang="en-US" sz="1400" kern="0" dirty="0">
                <a:ea typeface="Arial Unicode MS" pitchFamily="34" charset="-128"/>
                <a:cs typeface="Arial Unicode MS" pitchFamily="34" charset="-128"/>
              </a:endParaRPr>
            </a:p>
          </p:txBody>
        </p:sp>
      </p:grpSp>
      <p:grpSp>
        <p:nvGrpSpPr>
          <p:cNvPr id="35" name="Group 34">
            <a:extLst>
              <a:ext uri="{FF2B5EF4-FFF2-40B4-BE49-F238E27FC236}">
                <a16:creationId xmlns:a16="http://schemas.microsoft.com/office/drawing/2014/main" id="{623BA188-9B72-4C9F-87E9-BDBFC960865A}"/>
              </a:ext>
            </a:extLst>
          </p:cNvPr>
          <p:cNvGrpSpPr/>
          <p:nvPr/>
        </p:nvGrpSpPr>
        <p:grpSpPr>
          <a:xfrm>
            <a:off x="6868714" y="1466850"/>
            <a:ext cx="1854995" cy="1057274"/>
            <a:chOff x="1214963" y="1466850"/>
            <a:chExt cx="1854995" cy="1057274"/>
          </a:xfrm>
        </p:grpSpPr>
        <p:sp>
          <p:nvSpPr>
            <p:cNvPr id="36" name="Callout: Down Arrow 35">
              <a:extLst>
                <a:ext uri="{FF2B5EF4-FFF2-40B4-BE49-F238E27FC236}">
                  <a16:creationId xmlns:a16="http://schemas.microsoft.com/office/drawing/2014/main" id="{177C79DF-2BB3-4CCE-8A22-8DDE57A2905F}"/>
                </a:ext>
              </a:extLst>
            </p:cNvPr>
            <p:cNvSpPr/>
            <p:nvPr/>
          </p:nvSpPr>
          <p:spPr bwMode="gray">
            <a:xfrm>
              <a:off x="1224673" y="1466850"/>
              <a:ext cx="1835577" cy="1057274"/>
            </a:xfrm>
            <a:prstGeom prst="downArrowCallout">
              <a:avLst>
                <a:gd name="adj1" fmla="val 6982"/>
                <a:gd name="adj2" fmla="val 25000"/>
                <a:gd name="adj3" fmla="val 25000"/>
                <a:gd name="adj4" fmla="val 38851"/>
              </a:avLst>
            </a:prstGeom>
            <a:solidFill>
              <a:schemeClr val="accent1">
                <a:lumMod val="20000"/>
                <a:lumOff val="80000"/>
              </a:schemeClr>
            </a:solidFill>
            <a:ln w="9525"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4692A018-8589-42C1-9F6C-D851B13D1265}"/>
                </a:ext>
              </a:extLst>
            </p:cNvPr>
            <p:cNvSpPr txBox="1"/>
            <p:nvPr/>
          </p:nvSpPr>
          <p:spPr>
            <a:xfrm>
              <a:off x="1214963" y="1501001"/>
              <a:ext cx="1854995"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etcd3.etcd.&lt;</a:t>
              </a:r>
              <a:r>
                <a:rPr lang="de-DE" sz="1400" kern="0" dirty="0" err="1">
                  <a:ea typeface="Arial Unicode MS" pitchFamily="34" charset="-128"/>
                  <a:cs typeface="Arial Unicode MS" pitchFamily="34" charset="-128"/>
                </a:rPr>
                <a:t>domain</a:t>
              </a:r>
              <a:r>
                <a:rPr lang="de-DE" sz="1400" kern="0" dirty="0">
                  <a:ea typeface="Arial Unicode MS" pitchFamily="34" charset="-128"/>
                  <a:cs typeface="Arial Unicode MS" pitchFamily="34" charset="-128"/>
                </a:rPr>
                <a:t>&gt;</a:t>
              </a:r>
              <a:endParaRPr lang="en-US" sz="1400" kern="0" dirty="0">
                <a:ea typeface="Arial Unicode MS" pitchFamily="34" charset="-128"/>
                <a:cs typeface="Arial Unicode MS" pitchFamily="34" charset="-128"/>
              </a:endParaRPr>
            </a:p>
          </p:txBody>
        </p:sp>
      </p:grpSp>
      <p:sp>
        <p:nvSpPr>
          <p:cNvPr id="38" name="Rectangle 37">
            <a:extLst>
              <a:ext uri="{FF2B5EF4-FFF2-40B4-BE49-F238E27FC236}">
                <a16:creationId xmlns:a16="http://schemas.microsoft.com/office/drawing/2014/main" id="{0ED30E0C-5820-418D-90DE-BC2AF3E4C9F8}"/>
              </a:ext>
            </a:extLst>
          </p:cNvPr>
          <p:cNvSpPr/>
          <p:nvPr/>
        </p:nvSpPr>
        <p:spPr bwMode="gray">
          <a:xfrm>
            <a:off x="4229101" y="2831547"/>
            <a:ext cx="2099244" cy="2256297"/>
          </a:xfrm>
          <a:prstGeom prst="rect">
            <a:avLst/>
          </a:prstGeom>
          <a:solidFill>
            <a:srgbClr val="E6E6E6"/>
          </a:solidFill>
          <a:ln w="9525" algn="ctr">
            <a:solidFill>
              <a:srgbClr val="65BDFF"/>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39" name="Group 38">
            <a:extLst>
              <a:ext uri="{FF2B5EF4-FFF2-40B4-BE49-F238E27FC236}">
                <a16:creationId xmlns:a16="http://schemas.microsoft.com/office/drawing/2014/main" id="{442644AD-F598-413D-8BA6-DAF4CEBA3A72}"/>
              </a:ext>
            </a:extLst>
          </p:cNvPr>
          <p:cNvGrpSpPr/>
          <p:nvPr/>
        </p:nvGrpSpPr>
        <p:grpSpPr>
          <a:xfrm>
            <a:off x="4863001" y="3598205"/>
            <a:ext cx="638175" cy="638175"/>
            <a:chOff x="5495925" y="1501001"/>
            <a:chExt cx="638175" cy="638175"/>
          </a:xfrm>
        </p:grpSpPr>
        <p:sp>
          <p:nvSpPr>
            <p:cNvPr id="40" name="Oval 39">
              <a:extLst>
                <a:ext uri="{FF2B5EF4-FFF2-40B4-BE49-F238E27FC236}">
                  <a16:creationId xmlns:a16="http://schemas.microsoft.com/office/drawing/2014/main" id="{35EDF1AF-065F-463F-83A0-A2D92FCE211F}"/>
                </a:ext>
              </a:extLst>
            </p:cNvPr>
            <p:cNvSpPr/>
            <p:nvPr/>
          </p:nvSpPr>
          <p:spPr bwMode="gray">
            <a:xfrm>
              <a:off x="5495925" y="1501001"/>
              <a:ext cx="638175" cy="638175"/>
            </a:xfrm>
            <a:prstGeom prst="ellipse">
              <a:avLst/>
            </a:prstGeom>
            <a:solidFill>
              <a:srgbClr val="65BDFF"/>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1" name="TextBox 40">
              <a:extLst>
                <a:ext uri="{FF2B5EF4-FFF2-40B4-BE49-F238E27FC236}">
                  <a16:creationId xmlns:a16="http://schemas.microsoft.com/office/drawing/2014/main" id="{49122108-9516-4833-AEE9-071A5A20B830}"/>
                </a:ext>
              </a:extLst>
            </p:cNvPr>
            <p:cNvSpPr txBox="1"/>
            <p:nvPr/>
          </p:nvSpPr>
          <p:spPr>
            <a:xfrm>
              <a:off x="5503869" y="1637625"/>
              <a:ext cx="622286"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etcd2</a:t>
              </a:r>
              <a:endParaRPr lang="en-US" sz="1400" kern="0" dirty="0">
                <a:ea typeface="Arial Unicode MS" pitchFamily="34" charset="-128"/>
                <a:cs typeface="Arial Unicode MS" pitchFamily="34" charset="-128"/>
              </a:endParaRPr>
            </a:p>
          </p:txBody>
        </p:sp>
      </p:grpSp>
      <p:sp>
        <p:nvSpPr>
          <p:cNvPr id="42" name="Rectangle 41">
            <a:extLst>
              <a:ext uri="{FF2B5EF4-FFF2-40B4-BE49-F238E27FC236}">
                <a16:creationId xmlns:a16="http://schemas.microsoft.com/office/drawing/2014/main" id="{E44F0B46-283A-4E3C-8CE4-4C6742DB4CBC}"/>
              </a:ext>
            </a:extLst>
          </p:cNvPr>
          <p:cNvSpPr/>
          <p:nvPr/>
        </p:nvSpPr>
        <p:spPr bwMode="gray">
          <a:xfrm>
            <a:off x="6772276" y="2831547"/>
            <a:ext cx="2099244" cy="2256297"/>
          </a:xfrm>
          <a:prstGeom prst="rect">
            <a:avLst/>
          </a:prstGeom>
          <a:solidFill>
            <a:srgbClr val="E6E6E6"/>
          </a:solidFill>
          <a:ln w="9525" algn="ctr">
            <a:solidFill>
              <a:srgbClr val="65BDFF"/>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3" name="Group 42">
            <a:extLst>
              <a:ext uri="{FF2B5EF4-FFF2-40B4-BE49-F238E27FC236}">
                <a16:creationId xmlns:a16="http://schemas.microsoft.com/office/drawing/2014/main" id="{401C7B23-14F4-4CA6-AA7F-55DB9F9E0FA0}"/>
              </a:ext>
            </a:extLst>
          </p:cNvPr>
          <p:cNvGrpSpPr/>
          <p:nvPr/>
        </p:nvGrpSpPr>
        <p:grpSpPr>
          <a:xfrm>
            <a:off x="7401560" y="3592687"/>
            <a:ext cx="638175" cy="638175"/>
            <a:chOff x="5495925" y="1501001"/>
            <a:chExt cx="638175" cy="638175"/>
          </a:xfrm>
        </p:grpSpPr>
        <p:sp>
          <p:nvSpPr>
            <p:cNvPr id="44" name="Oval 43">
              <a:extLst>
                <a:ext uri="{FF2B5EF4-FFF2-40B4-BE49-F238E27FC236}">
                  <a16:creationId xmlns:a16="http://schemas.microsoft.com/office/drawing/2014/main" id="{CDBBF04F-B429-4D28-8CD1-7EBC0D0F563D}"/>
                </a:ext>
              </a:extLst>
            </p:cNvPr>
            <p:cNvSpPr/>
            <p:nvPr/>
          </p:nvSpPr>
          <p:spPr bwMode="gray">
            <a:xfrm>
              <a:off x="5495925" y="1501001"/>
              <a:ext cx="638175" cy="638175"/>
            </a:xfrm>
            <a:prstGeom prst="ellipse">
              <a:avLst/>
            </a:prstGeom>
            <a:solidFill>
              <a:srgbClr val="65BDFF"/>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5" name="TextBox 44">
              <a:extLst>
                <a:ext uri="{FF2B5EF4-FFF2-40B4-BE49-F238E27FC236}">
                  <a16:creationId xmlns:a16="http://schemas.microsoft.com/office/drawing/2014/main" id="{728A08FA-5C0E-43C0-A45E-A05A69F77EF4}"/>
                </a:ext>
              </a:extLst>
            </p:cNvPr>
            <p:cNvSpPr txBox="1"/>
            <p:nvPr/>
          </p:nvSpPr>
          <p:spPr>
            <a:xfrm>
              <a:off x="5503869" y="1637625"/>
              <a:ext cx="622286"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etcd3</a:t>
              </a:r>
              <a:endParaRPr lang="en-US" sz="1400" kern="0" dirty="0">
                <a:ea typeface="Arial Unicode MS" pitchFamily="34" charset="-128"/>
                <a:cs typeface="Arial Unicode MS" pitchFamily="34" charset="-128"/>
              </a:endParaRPr>
            </a:p>
          </p:txBody>
        </p:sp>
      </p:grpSp>
      <p:grpSp>
        <p:nvGrpSpPr>
          <p:cNvPr id="134" name="Group 133">
            <a:extLst>
              <a:ext uri="{FF2B5EF4-FFF2-40B4-BE49-F238E27FC236}">
                <a16:creationId xmlns:a16="http://schemas.microsoft.com/office/drawing/2014/main" id="{0B46BE3B-E331-4D69-801E-62D4BFF73611}"/>
              </a:ext>
            </a:extLst>
          </p:cNvPr>
          <p:cNvGrpSpPr/>
          <p:nvPr/>
        </p:nvGrpSpPr>
        <p:grpSpPr>
          <a:xfrm>
            <a:off x="1648338" y="3409950"/>
            <a:ext cx="2136832" cy="1606640"/>
            <a:chOff x="1648338" y="3409950"/>
            <a:chExt cx="2136832" cy="1606640"/>
          </a:xfrm>
        </p:grpSpPr>
        <p:cxnSp>
          <p:nvCxnSpPr>
            <p:cNvPr id="135" name="Straight Connector 134">
              <a:extLst>
                <a:ext uri="{FF2B5EF4-FFF2-40B4-BE49-F238E27FC236}">
                  <a16:creationId xmlns:a16="http://schemas.microsoft.com/office/drawing/2014/main" id="{B26694C7-F83B-476E-85BC-E3381C250035}"/>
                </a:ext>
              </a:extLst>
            </p:cNvPr>
            <p:cNvCxnSpPr/>
            <p:nvPr/>
          </p:nvCxnSpPr>
          <p:spPr>
            <a:xfrm>
              <a:off x="1685926" y="3409950"/>
              <a:ext cx="2099244" cy="0"/>
            </a:xfrm>
            <a:prstGeom prst="line">
              <a:avLst/>
            </a:prstGeom>
            <a:ln w="9525">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6C7A44CC-D312-4051-8C0F-313C31559EA1}"/>
                </a:ext>
              </a:extLst>
            </p:cNvPr>
            <p:cNvSpPr txBox="1"/>
            <p:nvPr/>
          </p:nvSpPr>
          <p:spPr>
            <a:xfrm>
              <a:off x="1648338" y="4792730"/>
              <a:ext cx="793807" cy="223860"/>
            </a:xfrm>
            <a:prstGeom prst="rect">
              <a:avLst/>
            </a:prstGeom>
            <a:noFill/>
          </p:spPr>
          <p:txBody>
            <a:bodyPr wrap="none" rtlCol="0">
              <a:spAutoFit/>
            </a:bodyPr>
            <a:lstStyle/>
            <a:p>
              <a:pPr algn="ctr" fontAlgn="base">
                <a:spcAft>
                  <a:spcPct val="0"/>
                </a:spcAft>
                <a:buClr>
                  <a:srgbClr val="F0AB00"/>
                </a:buClr>
                <a:buSzPct val="80000"/>
              </a:pPr>
              <a:r>
                <a:rPr lang="de-DE" sz="1000" kern="0" dirty="0" err="1">
                  <a:ea typeface="Arial Unicode MS" pitchFamily="34" charset="-128"/>
                  <a:cs typeface="Arial Unicode MS" pitchFamily="34" charset="-128"/>
                </a:rPr>
                <a:t>static</a:t>
              </a:r>
              <a:r>
                <a:rPr lang="de-DE" sz="1000" kern="0" dirty="0">
                  <a:ea typeface="Arial Unicode MS" pitchFamily="34" charset="-128"/>
                  <a:cs typeface="Arial Unicode MS" pitchFamily="34" charset="-128"/>
                </a:rPr>
                <a:t> </a:t>
              </a:r>
              <a:r>
                <a:rPr lang="de-DE" sz="1000" kern="0" dirty="0" err="1">
                  <a:ea typeface="Arial Unicode MS" pitchFamily="34" charset="-128"/>
                  <a:cs typeface="Arial Unicode MS" pitchFamily="34" charset="-128"/>
                </a:rPr>
                <a:t>pods</a:t>
              </a:r>
              <a:endParaRPr lang="en-US" sz="1000" kern="0" dirty="0">
                <a:ea typeface="Arial Unicode MS" pitchFamily="34" charset="-128"/>
                <a:cs typeface="Arial Unicode MS" pitchFamily="34" charset="-128"/>
              </a:endParaRPr>
            </a:p>
          </p:txBody>
        </p:sp>
      </p:grpSp>
      <p:grpSp>
        <p:nvGrpSpPr>
          <p:cNvPr id="137" name="Group 136">
            <a:extLst>
              <a:ext uri="{FF2B5EF4-FFF2-40B4-BE49-F238E27FC236}">
                <a16:creationId xmlns:a16="http://schemas.microsoft.com/office/drawing/2014/main" id="{9109E9FF-56E5-4CB3-B597-3C5E0BC545B6}"/>
              </a:ext>
            </a:extLst>
          </p:cNvPr>
          <p:cNvGrpSpPr/>
          <p:nvPr/>
        </p:nvGrpSpPr>
        <p:grpSpPr>
          <a:xfrm>
            <a:off x="4191513" y="3409950"/>
            <a:ext cx="2136832" cy="1606640"/>
            <a:chOff x="4191513" y="3409950"/>
            <a:chExt cx="2136832" cy="1606640"/>
          </a:xfrm>
        </p:grpSpPr>
        <p:cxnSp>
          <p:nvCxnSpPr>
            <p:cNvPr id="138" name="Straight Connector 137">
              <a:extLst>
                <a:ext uri="{FF2B5EF4-FFF2-40B4-BE49-F238E27FC236}">
                  <a16:creationId xmlns:a16="http://schemas.microsoft.com/office/drawing/2014/main" id="{45054C9A-2683-436F-9994-98F6E3379BC1}"/>
                </a:ext>
              </a:extLst>
            </p:cNvPr>
            <p:cNvCxnSpPr/>
            <p:nvPr/>
          </p:nvCxnSpPr>
          <p:spPr>
            <a:xfrm>
              <a:off x="4229101" y="3409950"/>
              <a:ext cx="2099244" cy="0"/>
            </a:xfrm>
            <a:prstGeom prst="line">
              <a:avLst/>
            </a:prstGeom>
            <a:ln w="9525">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1AA01A3F-03CA-44AA-BB9C-3291B555B168}"/>
                </a:ext>
              </a:extLst>
            </p:cNvPr>
            <p:cNvSpPr txBox="1"/>
            <p:nvPr/>
          </p:nvSpPr>
          <p:spPr>
            <a:xfrm>
              <a:off x="4191513" y="4792730"/>
              <a:ext cx="793807" cy="223860"/>
            </a:xfrm>
            <a:prstGeom prst="rect">
              <a:avLst/>
            </a:prstGeom>
            <a:noFill/>
          </p:spPr>
          <p:txBody>
            <a:bodyPr wrap="none" rtlCol="0">
              <a:spAutoFit/>
            </a:bodyPr>
            <a:lstStyle/>
            <a:p>
              <a:pPr algn="ctr" fontAlgn="base">
                <a:spcAft>
                  <a:spcPct val="0"/>
                </a:spcAft>
                <a:buClr>
                  <a:srgbClr val="F0AB00"/>
                </a:buClr>
                <a:buSzPct val="80000"/>
              </a:pPr>
              <a:r>
                <a:rPr lang="de-DE" sz="1000" kern="0" dirty="0" err="1">
                  <a:ea typeface="Arial Unicode MS" pitchFamily="34" charset="-128"/>
                  <a:cs typeface="Arial Unicode MS" pitchFamily="34" charset="-128"/>
                </a:rPr>
                <a:t>static</a:t>
              </a:r>
              <a:r>
                <a:rPr lang="de-DE" sz="1000" kern="0" dirty="0">
                  <a:ea typeface="Arial Unicode MS" pitchFamily="34" charset="-128"/>
                  <a:cs typeface="Arial Unicode MS" pitchFamily="34" charset="-128"/>
                </a:rPr>
                <a:t> </a:t>
              </a:r>
              <a:r>
                <a:rPr lang="de-DE" sz="1000" kern="0" dirty="0" err="1">
                  <a:ea typeface="Arial Unicode MS" pitchFamily="34" charset="-128"/>
                  <a:cs typeface="Arial Unicode MS" pitchFamily="34" charset="-128"/>
                </a:rPr>
                <a:t>pods</a:t>
              </a:r>
              <a:endParaRPr lang="en-US" sz="1000" kern="0" dirty="0">
                <a:ea typeface="Arial Unicode MS" pitchFamily="34" charset="-128"/>
                <a:cs typeface="Arial Unicode MS" pitchFamily="34" charset="-128"/>
              </a:endParaRPr>
            </a:p>
          </p:txBody>
        </p:sp>
      </p:grpSp>
      <p:grpSp>
        <p:nvGrpSpPr>
          <p:cNvPr id="140" name="Group 139">
            <a:extLst>
              <a:ext uri="{FF2B5EF4-FFF2-40B4-BE49-F238E27FC236}">
                <a16:creationId xmlns:a16="http://schemas.microsoft.com/office/drawing/2014/main" id="{4A52FE27-F86E-4D81-A753-4B0E47B0751D}"/>
              </a:ext>
            </a:extLst>
          </p:cNvPr>
          <p:cNvGrpSpPr/>
          <p:nvPr/>
        </p:nvGrpSpPr>
        <p:grpSpPr>
          <a:xfrm>
            <a:off x="6734688" y="3409950"/>
            <a:ext cx="2136832" cy="1606640"/>
            <a:chOff x="6734688" y="3409950"/>
            <a:chExt cx="2136832" cy="1606640"/>
          </a:xfrm>
        </p:grpSpPr>
        <p:cxnSp>
          <p:nvCxnSpPr>
            <p:cNvPr id="141" name="Straight Connector 140">
              <a:extLst>
                <a:ext uri="{FF2B5EF4-FFF2-40B4-BE49-F238E27FC236}">
                  <a16:creationId xmlns:a16="http://schemas.microsoft.com/office/drawing/2014/main" id="{A848532A-1858-4993-9747-B65C0BA1F969}"/>
                </a:ext>
              </a:extLst>
            </p:cNvPr>
            <p:cNvCxnSpPr/>
            <p:nvPr/>
          </p:nvCxnSpPr>
          <p:spPr>
            <a:xfrm>
              <a:off x="6772276" y="3409950"/>
              <a:ext cx="2099244" cy="0"/>
            </a:xfrm>
            <a:prstGeom prst="line">
              <a:avLst/>
            </a:prstGeom>
            <a:ln w="9525">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7992FF75-1765-4415-9008-A57964AC30DD}"/>
                </a:ext>
              </a:extLst>
            </p:cNvPr>
            <p:cNvSpPr txBox="1"/>
            <p:nvPr/>
          </p:nvSpPr>
          <p:spPr>
            <a:xfrm>
              <a:off x="6734688" y="4792730"/>
              <a:ext cx="793807" cy="223860"/>
            </a:xfrm>
            <a:prstGeom prst="rect">
              <a:avLst/>
            </a:prstGeom>
            <a:noFill/>
          </p:spPr>
          <p:txBody>
            <a:bodyPr wrap="none" rtlCol="0">
              <a:spAutoFit/>
            </a:bodyPr>
            <a:lstStyle/>
            <a:p>
              <a:pPr algn="ctr" fontAlgn="base">
                <a:spcAft>
                  <a:spcPct val="0"/>
                </a:spcAft>
                <a:buClr>
                  <a:srgbClr val="F0AB00"/>
                </a:buClr>
                <a:buSzPct val="80000"/>
              </a:pPr>
              <a:r>
                <a:rPr lang="de-DE" sz="1000" kern="0" dirty="0" err="1">
                  <a:ea typeface="Arial Unicode MS" pitchFamily="34" charset="-128"/>
                  <a:cs typeface="Arial Unicode MS" pitchFamily="34" charset="-128"/>
                </a:rPr>
                <a:t>static</a:t>
              </a:r>
              <a:r>
                <a:rPr lang="de-DE" sz="1000" kern="0" dirty="0">
                  <a:ea typeface="Arial Unicode MS" pitchFamily="34" charset="-128"/>
                  <a:cs typeface="Arial Unicode MS" pitchFamily="34" charset="-128"/>
                </a:rPr>
                <a:t> </a:t>
              </a:r>
              <a:r>
                <a:rPr lang="de-DE" sz="1000" kern="0" dirty="0" err="1">
                  <a:ea typeface="Arial Unicode MS" pitchFamily="34" charset="-128"/>
                  <a:cs typeface="Arial Unicode MS" pitchFamily="34" charset="-128"/>
                </a:rPr>
                <a:t>pods</a:t>
              </a:r>
              <a:endParaRPr lang="en-US" sz="1000" kern="0" dirty="0">
                <a:ea typeface="Arial Unicode MS" pitchFamily="34" charset="-128"/>
                <a:cs typeface="Arial Unicode MS" pitchFamily="34" charset="-128"/>
              </a:endParaRPr>
            </a:p>
          </p:txBody>
        </p:sp>
      </p:grpSp>
      <p:sp>
        <p:nvSpPr>
          <p:cNvPr id="63" name="TextBox 62">
            <a:extLst>
              <a:ext uri="{FF2B5EF4-FFF2-40B4-BE49-F238E27FC236}">
                <a16:creationId xmlns:a16="http://schemas.microsoft.com/office/drawing/2014/main" id="{7A2F8FE3-BF9D-4145-9F86-A1FD46366B35}"/>
              </a:ext>
            </a:extLst>
          </p:cNvPr>
          <p:cNvSpPr txBox="1"/>
          <p:nvPr/>
        </p:nvSpPr>
        <p:spPr>
          <a:xfrm>
            <a:off x="163696" y="2216347"/>
            <a:ext cx="1082349"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Volatile IPs</a:t>
            </a:r>
            <a:endParaRPr lang="en-US" sz="1400" kern="0" dirty="0">
              <a:ea typeface="Arial Unicode MS" pitchFamily="34" charset="-128"/>
              <a:cs typeface="Arial Unicode MS" pitchFamily="34" charset="-128"/>
            </a:endParaRPr>
          </a:p>
        </p:txBody>
      </p:sp>
      <p:sp>
        <p:nvSpPr>
          <p:cNvPr id="64" name="TextBox 63">
            <a:extLst>
              <a:ext uri="{FF2B5EF4-FFF2-40B4-BE49-F238E27FC236}">
                <a16:creationId xmlns:a16="http://schemas.microsoft.com/office/drawing/2014/main" id="{F3CFE1EA-051E-4451-BFA2-0A1D4D3F7504}"/>
              </a:ext>
            </a:extLst>
          </p:cNvPr>
          <p:cNvSpPr txBox="1"/>
          <p:nvPr/>
        </p:nvSpPr>
        <p:spPr>
          <a:xfrm>
            <a:off x="1514475" y="2190338"/>
            <a:ext cx="981359"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192.X.Y.Z</a:t>
            </a:r>
            <a:endParaRPr lang="en-US" sz="1400" kern="0" dirty="0">
              <a:ea typeface="Arial Unicode MS" pitchFamily="34" charset="-128"/>
              <a:cs typeface="Arial Unicode MS" pitchFamily="34" charset="-128"/>
            </a:endParaRPr>
          </a:p>
        </p:txBody>
      </p:sp>
      <p:sp>
        <p:nvSpPr>
          <p:cNvPr id="65" name="TextBox 64">
            <a:extLst>
              <a:ext uri="{FF2B5EF4-FFF2-40B4-BE49-F238E27FC236}">
                <a16:creationId xmlns:a16="http://schemas.microsoft.com/office/drawing/2014/main" id="{B377F3D4-EFAE-4B78-8E6A-C60DE4A240E4}"/>
              </a:ext>
            </a:extLst>
          </p:cNvPr>
          <p:cNvSpPr txBox="1"/>
          <p:nvPr/>
        </p:nvSpPr>
        <p:spPr>
          <a:xfrm>
            <a:off x="4019100" y="2190337"/>
            <a:ext cx="1051891"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192.U.V.W</a:t>
            </a:r>
            <a:endParaRPr lang="en-US" sz="1400" kern="0" dirty="0">
              <a:ea typeface="Arial Unicode MS" pitchFamily="34" charset="-128"/>
              <a:cs typeface="Arial Unicode MS" pitchFamily="34" charset="-128"/>
            </a:endParaRPr>
          </a:p>
        </p:txBody>
      </p:sp>
      <p:sp>
        <p:nvSpPr>
          <p:cNvPr id="66" name="TextBox 65">
            <a:extLst>
              <a:ext uri="{FF2B5EF4-FFF2-40B4-BE49-F238E27FC236}">
                <a16:creationId xmlns:a16="http://schemas.microsoft.com/office/drawing/2014/main" id="{2022A5D4-079A-4774-A02E-2EC17070D87B}"/>
              </a:ext>
            </a:extLst>
          </p:cNvPr>
          <p:cNvSpPr txBox="1"/>
          <p:nvPr/>
        </p:nvSpPr>
        <p:spPr>
          <a:xfrm>
            <a:off x="6631797" y="2216347"/>
            <a:ext cx="990977"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192.R.S.T</a:t>
            </a:r>
            <a:endParaRPr lang="en-US" sz="1400" kern="0" dirty="0">
              <a:ea typeface="Arial Unicode MS" pitchFamily="34" charset="-128"/>
              <a:cs typeface="Arial Unicode MS" pitchFamily="34" charset="-128"/>
            </a:endParaRPr>
          </a:p>
        </p:txBody>
      </p:sp>
      <p:grpSp>
        <p:nvGrpSpPr>
          <p:cNvPr id="12" name="Group 11">
            <a:extLst>
              <a:ext uri="{FF2B5EF4-FFF2-40B4-BE49-F238E27FC236}">
                <a16:creationId xmlns:a16="http://schemas.microsoft.com/office/drawing/2014/main" id="{CE40024F-5E1D-4AEA-96DC-9A945689B879}"/>
              </a:ext>
            </a:extLst>
          </p:cNvPr>
          <p:cNvGrpSpPr/>
          <p:nvPr/>
        </p:nvGrpSpPr>
        <p:grpSpPr>
          <a:xfrm>
            <a:off x="143173" y="4768508"/>
            <a:ext cx="1434583" cy="1847850"/>
            <a:chOff x="98979" y="4667250"/>
            <a:chExt cx="1434583" cy="1847850"/>
          </a:xfrm>
        </p:grpSpPr>
        <p:sp>
          <p:nvSpPr>
            <p:cNvPr id="9" name="Rectangle: Folded Corner 8">
              <a:extLst>
                <a:ext uri="{FF2B5EF4-FFF2-40B4-BE49-F238E27FC236}">
                  <a16:creationId xmlns:a16="http://schemas.microsoft.com/office/drawing/2014/main" id="{78A6CD17-006F-4EF4-A2C9-20353291F1E2}"/>
                </a:ext>
              </a:extLst>
            </p:cNvPr>
            <p:cNvSpPr/>
            <p:nvPr/>
          </p:nvSpPr>
          <p:spPr bwMode="gray">
            <a:xfrm>
              <a:off x="98979" y="4667250"/>
              <a:ext cx="1415496" cy="1847850"/>
            </a:xfrm>
            <a:prstGeom prst="foldedCorner">
              <a:avLst/>
            </a:prstGeom>
            <a:solidFill>
              <a:srgbClr val="E6E6E6"/>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7" name="TextBox 66">
              <a:extLst>
                <a:ext uri="{FF2B5EF4-FFF2-40B4-BE49-F238E27FC236}">
                  <a16:creationId xmlns:a16="http://schemas.microsoft.com/office/drawing/2014/main" id="{EC4A6478-2CC2-4A84-B619-BC9A4E213EEA}"/>
                </a:ext>
              </a:extLst>
            </p:cNvPr>
            <p:cNvSpPr txBox="1"/>
            <p:nvPr/>
          </p:nvSpPr>
          <p:spPr>
            <a:xfrm>
              <a:off x="161070" y="4750898"/>
              <a:ext cx="1372492" cy="1692771"/>
            </a:xfrm>
            <a:prstGeom prst="rect">
              <a:avLst/>
            </a:prstGeom>
            <a:noFill/>
          </p:spPr>
          <p:txBody>
            <a:bodyPr wrap="none" rtlCol="0">
              <a:spAutoFit/>
            </a:bodyPr>
            <a:lstStyle/>
            <a:p>
              <a:pPr fontAlgn="base">
                <a:spcAft>
                  <a:spcPct val="0"/>
                </a:spcAft>
                <a:buClr>
                  <a:srgbClr val="F0AB00"/>
                </a:buClr>
                <a:buSzPct val="80000"/>
              </a:pPr>
              <a:r>
                <a:rPr lang="de-DE" sz="800" kern="0" dirty="0">
                  <a:ea typeface="Arial Unicode MS" pitchFamily="34" charset="-128"/>
                  <a:cs typeface="Arial Unicode MS" pitchFamily="34" charset="-128"/>
                </a:rPr>
                <a:t>STATE=</a:t>
              </a:r>
              <a:r>
                <a:rPr lang="de-DE" sz="800" kern="0" dirty="0" err="1">
                  <a:ea typeface="Arial Unicode MS" pitchFamily="34" charset="-128"/>
                  <a:cs typeface="Arial Unicode MS" pitchFamily="34" charset="-128"/>
                </a:rPr>
                <a:t>existing</a:t>
              </a:r>
              <a:endParaRPr lang="de-DE" sz="800" kern="0" dirty="0">
                <a:ea typeface="Arial Unicode MS" pitchFamily="34" charset="-128"/>
                <a:cs typeface="Arial Unicode MS" pitchFamily="34" charset="-128"/>
              </a:endParaRPr>
            </a:p>
            <a:p>
              <a:pPr fontAlgn="base">
                <a:spcAft>
                  <a:spcPct val="0"/>
                </a:spcAft>
                <a:buClr>
                  <a:srgbClr val="F0AB00"/>
                </a:buClr>
                <a:buSzPct val="80000"/>
              </a:pPr>
              <a:r>
                <a:rPr lang="de-DE" sz="800" kern="0" dirty="0" err="1">
                  <a:ea typeface="Arial Unicode MS" pitchFamily="34" charset="-128"/>
                  <a:cs typeface="Arial Unicode MS" pitchFamily="34" charset="-128"/>
                </a:rPr>
                <a:t>if</a:t>
              </a:r>
              <a:r>
                <a:rPr lang="de-DE" sz="800" kern="0" dirty="0">
                  <a:ea typeface="Arial Unicode MS" pitchFamily="34" charset="-128"/>
                  <a:cs typeface="Arial Unicode MS" pitchFamily="34" charset="-128"/>
                </a:rPr>
                <a:t> </a:t>
              </a:r>
              <a:r>
                <a:rPr lang="de-DE" sz="800" kern="0" dirty="0" err="1">
                  <a:ea typeface="Arial Unicode MS" pitchFamily="34" charset="-128"/>
                  <a:cs typeface="Arial Unicode MS" pitchFamily="34" charset="-128"/>
                </a:rPr>
                <a:t>first</a:t>
              </a:r>
              <a:r>
                <a:rPr lang="de-DE" sz="800" kern="0" dirty="0">
                  <a:ea typeface="Arial Unicode MS" pitchFamily="34" charset="-128"/>
                  <a:cs typeface="Arial Unicode MS" pitchFamily="34" charset="-128"/>
                </a:rPr>
                <a:t> </a:t>
              </a:r>
              <a:r>
                <a:rPr lang="de-DE" sz="800" kern="0" dirty="0" err="1">
                  <a:ea typeface="Arial Unicode MS" pitchFamily="34" charset="-128"/>
                  <a:cs typeface="Arial Unicode MS" pitchFamily="34" charset="-128"/>
                </a:rPr>
                <a:t>cluster</a:t>
              </a:r>
              <a:endParaRPr lang="de-DE" sz="800" kern="0" dirty="0">
                <a:ea typeface="Arial Unicode MS" pitchFamily="34" charset="-128"/>
                <a:cs typeface="Arial Unicode MS" pitchFamily="34" charset="-128"/>
              </a:endParaRPr>
            </a:p>
            <a:p>
              <a:pPr fontAlgn="base">
                <a:spcAft>
                  <a:spcPct val="0"/>
                </a:spcAft>
                <a:buClr>
                  <a:srgbClr val="F0AB00"/>
                </a:buClr>
                <a:buSzPct val="80000"/>
              </a:pPr>
              <a:r>
                <a:rPr lang="de-DE" sz="800" kern="0" dirty="0">
                  <a:ea typeface="Arial Unicode MS" pitchFamily="34" charset="-128"/>
                  <a:cs typeface="Arial Unicode MS" pitchFamily="34" charset="-128"/>
                </a:rPr>
                <a:t>    </a:t>
              </a:r>
              <a:r>
                <a:rPr lang="de-DE" sz="800" kern="0" dirty="0" err="1">
                  <a:ea typeface="Arial Unicode MS" pitchFamily="34" charset="-128"/>
                  <a:cs typeface="Arial Unicode MS" pitchFamily="34" charset="-128"/>
                </a:rPr>
                <a:t>if</a:t>
              </a:r>
              <a:r>
                <a:rPr lang="de-DE" sz="800" kern="0" dirty="0">
                  <a:ea typeface="Arial Unicode MS" pitchFamily="34" charset="-128"/>
                  <a:cs typeface="Arial Unicode MS" pitchFamily="34" charset="-128"/>
                </a:rPr>
                <a:t> !</a:t>
              </a:r>
              <a:r>
                <a:rPr lang="de-DE" sz="800" kern="0" dirty="0" err="1">
                  <a:ea typeface="Arial Unicode MS" pitchFamily="34" charset="-128"/>
                  <a:cs typeface="Arial Unicode MS" pitchFamily="34" charset="-128"/>
                </a:rPr>
                <a:t>initialized</a:t>
              </a:r>
              <a:endParaRPr lang="de-DE" sz="800" kern="0" dirty="0">
                <a:ea typeface="Arial Unicode MS" pitchFamily="34" charset="-128"/>
                <a:cs typeface="Arial Unicode MS" pitchFamily="34" charset="-128"/>
              </a:endParaRPr>
            </a:p>
            <a:p>
              <a:pPr fontAlgn="base">
                <a:spcAft>
                  <a:spcPct val="0"/>
                </a:spcAft>
                <a:buClr>
                  <a:srgbClr val="F0AB00"/>
                </a:buClr>
                <a:buSzPct val="80000"/>
              </a:pPr>
              <a:r>
                <a:rPr lang="de-DE" sz="800" kern="0" dirty="0">
                  <a:ea typeface="Arial Unicode MS" pitchFamily="34" charset="-128"/>
                  <a:cs typeface="Arial Unicode MS" pitchFamily="34" charset="-128"/>
                </a:rPr>
                <a:t>        STATE=</a:t>
              </a:r>
              <a:r>
                <a:rPr lang="de-DE" sz="800" kern="0" dirty="0" err="1">
                  <a:ea typeface="Arial Unicode MS" pitchFamily="34" charset="-128"/>
                  <a:cs typeface="Arial Unicode MS" pitchFamily="34" charset="-128"/>
                </a:rPr>
                <a:t>new</a:t>
              </a:r>
              <a:endParaRPr lang="de-DE" sz="800" kern="0" dirty="0">
                <a:ea typeface="Arial Unicode MS" pitchFamily="34" charset="-128"/>
                <a:cs typeface="Arial Unicode MS" pitchFamily="34" charset="-128"/>
              </a:endParaRPr>
            </a:p>
            <a:p>
              <a:pPr fontAlgn="base">
                <a:spcAft>
                  <a:spcPct val="0"/>
                </a:spcAft>
                <a:buClr>
                  <a:srgbClr val="F0AB00"/>
                </a:buClr>
                <a:buSzPct val="80000"/>
              </a:pPr>
              <a:r>
                <a:rPr lang="de-DE" sz="800" kern="0" dirty="0" err="1">
                  <a:ea typeface="Arial Unicode MS" pitchFamily="34" charset="-128"/>
                  <a:cs typeface="Arial Unicode MS" pitchFamily="34" charset="-128"/>
                </a:rPr>
                <a:t>else</a:t>
              </a:r>
              <a:endParaRPr lang="de-DE" sz="800" kern="0" dirty="0">
                <a:ea typeface="Arial Unicode MS" pitchFamily="34" charset="-128"/>
                <a:cs typeface="Arial Unicode MS" pitchFamily="34" charset="-128"/>
              </a:endParaRPr>
            </a:p>
            <a:p>
              <a:pPr fontAlgn="base">
                <a:spcAft>
                  <a:spcPct val="0"/>
                </a:spcAft>
                <a:buClr>
                  <a:srgbClr val="F0AB00"/>
                </a:buClr>
                <a:buSzPct val="80000"/>
              </a:pPr>
              <a:r>
                <a:rPr lang="de-DE" sz="800" kern="0" dirty="0">
                  <a:ea typeface="Arial Unicode MS" pitchFamily="34" charset="-128"/>
                  <a:cs typeface="Arial Unicode MS" pitchFamily="34" charset="-128"/>
                </a:rPr>
                <a:t>    </a:t>
              </a:r>
              <a:r>
                <a:rPr lang="de-DE" sz="800" kern="0" dirty="0" err="1">
                  <a:ea typeface="Arial Unicode MS" pitchFamily="34" charset="-128"/>
                  <a:cs typeface="Arial Unicode MS" pitchFamily="34" charset="-128"/>
                </a:rPr>
                <a:t>if</a:t>
              </a:r>
              <a:r>
                <a:rPr lang="de-DE" sz="800" kern="0" dirty="0">
                  <a:ea typeface="Arial Unicode MS" pitchFamily="34" charset="-128"/>
                  <a:cs typeface="Arial Unicode MS" pitchFamily="34" charset="-128"/>
                </a:rPr>
                <a:t> !</a:t>
              </a:r>
              <a:r>
                <a:rPr lang="de-DE" sz="800" kern="0" dirty="0" err="1">
                  <a:ea typeface="Arial Unicode MS" pitchFamily="34" charset="-128"/>
                  <a:cs typeface="Arial Unicode MS" pitchFamily="34" charset="-128"/>
                </a:rPr>
                <a:t>initialized</a:t>
              </a:r>
              <a:endParaRPr lang="de-DE" sz="800" kern="0" dirty="0">
                <a:ea typeface="Arial Unicode MS" pitchFamily="34" charset="-128"/>
                <a:cs typeface="Arial Unicode MS" pitchFamily="34" charset="-128"/>
              </a:endParaRPr>
            </a:p>
            <a:p>
              <a:pPr fontAlgn="base">
                <a:spcAft>
                  <a:spcPct val="0"/>
                </a:spcAft>
                <a:buClr>
                  <a:srgbClr val="F0AB00"/>
                </a:buClr>
                <a:buSzPct val="80000"/>
              </a:pPr>
              <a:r>
                <a:rPr lang="de-DE" sz="800" kern="0" dirty="0">
                  <a:ea typeface="Arial Unicode MS" pitchFamily="34" charset="-128"/>
                  <a:cs typeface="Arial Unicode MS" pitchFamily="34" charset="-128"/>
                </a:rPr>
                <a:t>        </a:t>
              </a:r>
              <a:r>
                <a:rPr lang="de-DE" sz="800" kern="0" dirty="0" err="1">
                  <a:ea typeface="Arial Unicode MS" pitchFamily="34" charset="-128"/>
                  <a:cs typeface="Arial Unicode MS" pitchFamily="34" charset="-128"/>
                </a:rPr>
                <a:t>wait</a:t>
              </a:r>
              <a:r>
                <a:rPr lang="de-DE" sz="800" kern="0" dirty="0">
                  <a:ea typeface="Arial Unicode MS" pitchFamily="34" charset="-128"/>
                  <a:cs typeface="Arial Unicode MS" pitchFamily="34" charset="-128"/>
                </a:rPr>
                <a:t> </a:t>
              </a:r>
              <a:r>
                <a:rPr lang="de-DE" sz="800" kern="0" dirty="0" err="1">
                  <a:ea typeface="Arial Unicode MS" pitchFamily="34" charset="-128"/>
                  <a:cs typeface="Arial Unicode MS" pitchFamily="34" charset="-128"/>
                </a:rPr>
                <a:t>for</a:t>
              </a:r>
              <a:r>
                <a:rPr lang="de-DE" sz="800" kern="0" dirty="0">
                  <a:ea typeface="Arial Unicode MS" pitchFamily="34" charset="-128"/>
                  <a:cs typeface="Arial Unicode MS" pitchFamily="34" charset="-128"/>
                </a:rPr>
                <a:t> </a:t>
              </a:r>
              <a:r>
                <a:rPr lang="de-DE" sz="800" kern="0" dirty="0" err="1">
                  <a:ea typeface="Arial Unicode MS" pitchFamily="34" charset="-128"/>
                  <a:cs typeface="Arial Unicode MS" pitchFamily="34" charset="-128"/>
                </a:rPr>
                <a:t>predecessor</a:t>
              </a:r>
              <a:endParaRPr lang="de-DE" sz="800" kern="0" dirty="0">
                <a:ea typeface="Arial Unicode MS" pitchFamily="34" charset="-128"/>
                <a:cs typeface="Arial Unicode MS" pitchFamily="34" charset="-128"/>
              </a:endParaRPr>
            </a:p>
            <a:p>
              <a:pPr fontAlgn="base">
                <a:spcAft>
                  <a:spcPct val="0"/>
                </a:spcAft>
                <a:buClr>
                  <a:srgbClr val="F0AB00"/>
                </a:buClr>
                <a:buSzPct val="80000"/>
              </a:pPr>
              <a:r>
                <a:rPr lang="de-DE" sz="800" kern="0" dirty="0">
                  <a:ea typeface="Arial Unicode MS" pitchFamily="34" charset="-128"/>
                  <a:cs typeface="Arial Unicode MS" pitchFamily="34" charset="-128"/>
                </a:rPr>
                <a:t>        </a:t>
              </a:r>
              <a:r>
                <a:rPr lang="de-DE" sz="800" kern="0" dirty="0" err="1">
                  <a:ea typeface="Arial Unicode MS" pitchFamily="34" charset="-128"/>
                  <a:cs typeface="Arial Unicode MS" pitchFamily="34" charset="-128"/>
                </a:rPr>
                <a:t>add</a:t>
              </a:r>
              <a:r>
                <a:rPr lang="de-DE" sz="800" kern="0" dirty="0">
                  <a:ea typeface="Arial Unicode MS" pitchFamily="34" charset="-128"/>
                  <a:cs typeface="Arial Unicode MS" pitchFamily="34" charset="-128"/>
                </a:rPr>
                <a:t> </a:t>
              </a:r>
              <a:r>
                <a:rPr lang="de-DE" sz="800" kern="0" dirty="0" err="1">
                  <a:ea typeface="Arial Unicode MS" pitchFamily="34" charset="-128"/>
                  <a:cs typeface="Arial Unicode MS" pitchFamily="34" charset="-128"/>
                </a:rPr>
                <a:t>current</a:t>
              </a:r>
              <a:r>
                <a:rPr lang="de-DE" sz="800" kern="0" dirty="0">
                  <a:ea typeface="Arial Unicode MS" pitchFamily="34" charset="-128"/>
                  <a:cs typeface="Arial Unicode MS" pitchFamily="34" charset="-128"/>
                </a:rPr>
                <a:t> </a:t>
              </a:r>
              <a:r>
                <a:rPr lang="de-DE" sz="800" kern="0" dirty="0" err="1">
                  <a:ea typeface="Arial Unicode MS" pitchFamily="34" charset="-128"/>
                  <a:cs typeface="Arial Unicode MS" pitchFamily="34" charset="-128"/>
                </a:rPr>
                <a:t>member</a:t>
              </a:r>
              <a:endParaRPr lang="de-DE" sz="800" kern="0" dirty="0">
                <a:ea typeface="Arial Unicode MS" pitchFamily="34" charset="-128"/>
                <a:cs typeface="Arial Unicode MS" pitchFamily="34" charset="-128"/>
              </a:endParaRPr>
            </a:p>
            <a:p>
              <a:pPr fontAlgn="base">
                <a:spcAft>
                  <a:spcPct val="0"/>
                </a:spcAft>
                <a:buClr>
                  <a:srgbClr val="F0AB00"/>
                </a:buClr>
                <a:buSzPct val="80000"/>
              </a:pPr>
              <a:r>
                <a:rPr lang="de-DE" sz="800" kern="0" dirty="0" err="1">
                  <a:ea typeface="Arial Unicode MS" pitchFamily="34" charset="-128"/>
                  <a:cs typeface="Arial Unicode MS" pitchFamily="34" charset="-128"/>
                </a:rPr>
                <a:t>start</a:t>
              </a:r>
              <a:r>
                <a:rPr lang="de-DE" sz="800" kern="0" dirty="0">
                  <a:ea typeface="Arial Unicode MS" pitchFamily="34" charset="-128"/>
                  <a:cs typeface="Arial Unicode MS" pitchFamily="34" charset="-128"/>
                </a:rPr>
                <a:t> </a:t>
              </a:r>
              <a:r>
                <a:rPr lang="de-DE" sz="800" kern="0" dirty="0" err="1">
                  <a:ea typeface="Arial Unicode MS" pitchFamily="34" charset="-128"/>
                  <a:cs typeface="Arial Unicode MS" pitchFamily="34" charset="-128"/>
                </a:rPr>
                <a:t>etcd</a:t>
              </a:r>
              <a:r>
                <a:rPr lang="de-DE" sz="800" kern="0" dirty="0">
                  <a:ea typeface="Arial Unicode MS" pitchFamily="34" charset="-128"/>
                  <a:cs typeface="Arial Unicode MS" pitchFamily="34" charset="-128"/>
                </a:rPr>
                <a:t> </a:t>
              </a:r>
              <a:r>
                <a:rPr lang="de-DE" sz="800" kern="0" dirty="0" err="1">
                  <a:ea typeface="Arial Unicode MS" pitchFamily="34" charset="-128"/>
                  <a:cs typeface="Arial Unicode MS" pitchFamily="34" charset="-128"/>
                </a:rPr>
                <a:t>with</a:t>
              </a:r>
              <a:r>
                <a:rPr lang="de-DE" sz="800" kern="0" dirty="0">
                  <a:ea typeface="Arial Unicode MS" pitchFamily="34" charset="-128"/>
                  <a:cs typeface="Arial Unicode MS" pitchFamily="34" charset="-128"/>
                </a:rPr>
                <a:t> </a:t>
              </a:r>
            </a:p>
            <a:p>
              <a:pPr marL="171450" indent="-171450" fontAlgn="base">
                <a:spcAft>
                  <a:spcPct val="0"/>
                </a:spcAft>
                <a:buFont typeface="Wingdings" panose="05000000000000000000" pitchFamily="2" charset="2"/>
                <a:buChar char="§"/>
              </a:pPr>
              <a:r>
                <a:rPr lang="de-DE" sz="800" kern="0" dirty="0" err="1">
                  <a:ea typeface="Arial Unicode MS" pitchFamily="34" charset="-128"/>
                  <a:cs typeface="Arial Unicode MS" pitchFamily="34" charset="-128"/>
                </a:rPr>
                <a:t>current</a:t>
              </a:r>
              <a:r>
                <a:rPr lang="de-DE" sz="800" kern="0" dirty="0">
                  <a:ea typeface="Arial Unicode MS" pitchFamily="34" charset="-128"/>
                  <a:cs typeface="Arial Unicode MS" pitchFamily="34" charset="-128"/>
                </a:rPr>
                <a:t> </a:t>
              </a:r>
              <a:r>
                <a:rPr lang="de-DE" sz="800" kern="0" dirty="0" err="1">
                  <a:ea typeface="Arial Unicode MS" pitchFamily="34" charset="-128"/>
                  <a:cs typeface="Arial Unicode MS" pitchFamily="34" charset="-128"/>
                </a:rPr>
                <a:t>name</a:t>
              </a:r>
              <a:endParaRPr lang="de-DE" sz="800" kern="0" dirty="0">
                <a:ea typeface="Arial Unicode MS" pitchFamily="34" charset="-128"/>
                <a:cs typeface="Arial Unicode MS" pitchFamily="34" charset="-128"/>
              </a:endParaRPr>
            </a:p>
            <a:p>
              <a:pPr marL="171450" indent="-171450" fontAlgn="base">
                <a:spcAft>
                  <a:spcPct val="0"/>
                </a:spcAft>
                <a:buFont typeface="Wingdings" panose="05000000000000000000" pitchFamily="2" charset="2"/>
                <a:buChar char="§"/>
              </a:pPr>
              <a:r>
                <a:rPr lang="de-DE" sz="800" kern="0" dirty="0">
                  <a:ea typeface="Arial Unicode MS" pitchFamily="34" charset="-128"/>
                  <a:cs typeface="Arial Unicode MS" pitchFamily="34" charset="-128"/>
                </a:rPr>
                <a:t>STATE</a:t>
              </a:r>
            </a:p>
            <a:p>
              <a:pPr marL="171450" indent="-171450" fontAlgn="base">
                <a:spcAft>
                  <a:spcPct val="0"/>
                </a:spcAft>
                <a:buFont typeface="Wingdings" panose="05000000000000000000" pitchFamily="2" charset="2"/>
                <a:buChar char="§"/>
              </a:pPr>
              <a:r>
                <a:rPr lang="de-DE" sz="800" kern="0" dirty="0" err="1">
                  <a:ea typeface="Arial Unicode MS" pitchFamily="34" charset="-128"/>
                  <a:cs typeface="Arial Unicode MS" pitchFamily="34" charset="-128"/>
                </a:rPr>
                <a:t>Current</a:t>
              </a:r>
              <a:r>
                <a:rPr lang="de-DE" sz="800" kern="0" dirty="0">
                  <a:ea typeface="Arial Unicode MS" pitchFamily="34" charset="-128"/>
                  <a:cs typeface="Arial Unicode MS" pitchFamily="34" charset="-128"/>
                </a:rPr>
                <a:t> </a:t>
              </a:r>
              <a:r>
                <a:rPr lang="de-DE" sz="800" kern="0" dirty="0" err="1">
                  <a:ea typeface="Arial Unicode MS" pitchFamily="34" charset="-128"/>
                  <a:cs typeface="Arial Unicode MS" pitchFamily="34" charset="-128"/>
                </a:rPr>
                <a:t>and</a:t>
              </a:r>
              <a:r>
                <a:rPr lang="de-DE" sz="800" kern="0" dirty="0">
                  <a:ea typeface="Arial Unicode MS" pitchFamily="34" charset="-128"/>
                  <a:cs typeface="Arial Unicode MS" pitchFamily="34" charset="-128"/>
                </a:rPr>
                <a:t> </a:t>
              </a:r>
              <a:r>
                <a:rPr lang="de-DE" sz="800" kern="0" dirty="0" err="1">
                  <a:ea typeface="Arial Unicode MS" pitchFamily="34" charset="-128"/>
                  <a:cs typeface="Arial Unicode MS" pitchFamily="34" charset="-128"/>
                </a:rPr>
                <a:t>previous</a:t>
              </a:r>
              <a:r>
                <a:rPr lang="de-DE" sz="800" kern="0" dirty="0">
                  <a:ea typeface="Arial Unicode MS" pitchFamily="34" charset="-128"/>
                  <a:cs typeface="Arial Unicode MS" pitchFamily="34" charset="-128"/>
                </a:rPr>
                <a:t> </a:t>
              </a:r>
              <a:br>
                <a:rPr lang="de-DE" sz="800" kern="0" dirty="0">
                  <a:ea typeface="Arial Unicode MS" pitchFamily="34" charset="-128"/>
                  <a:cs typeface="Arial Unicode MS" pitchFamily="34" charset="-128"/>
                </a:rPr>
              </a:br>
              <a:r>
                <a:rPr lang="de-DE" sz="800" kern="0" dirty="0">
                  <a:ea typeface="Arial Unicode MS" pitchFamily="34" charset="-128"/>
                  <a:cs typeface="Arial Unicode MS" pitchFamily="34" charset="-128"/>
                </a:rPr>
                <a:t>initial </a:t>
              </a:r>
              <a:r>
                <a:rPr lang="de-DE" sz="800" kern="0" dirty="0" err="1">
                  <a:ea typeface="Arial Unicode MS" pitchFamily="34" charset="-128"/>
                  <a:cs typeface="Arial Unicode MS" pitchFamily="34" charset="-128"/>
                </a:rPr>
                <a:t>members</a:t>
              </a:r>
              <a:endParaRPr lang="en-US" sz="800" kern="0" dirty="0">
                <a:ea typeface="Arial Unicode MS" pitchFamily="34" charset="-128"/>
                <a:cs typeface="Arial Unicode MS" pitchFamily="34" charset="-128"/>
              </a:endParaRPr>
            </a:p>
          </p:txBody>
        </p:sp>
      </p:grpSp>
      <p:cxnSp>
        <p:nvCxnSpPr>
          <p:cNvPr id="15" name="Straight Connector 14">
            <a:extLst>
              <a:ext uri="{FF2B5EF4-FFF2-40B4-BE49-F238E27FC236}">
                <a16:creationId xmlns:a16="http://schemas.microsoft.com/office/drawing/2014/main" id="{7FC53B25-C924-4E3C-B24F-D88FC60ABCF5}"/>
              </a:ext>
            </a:extLst>
          </p:cNvPr>
          <p:cNvCxnSpPr/>
          <p:nvPr/>
        </p:nvCxnSpPr>
        <p:spPr>
          <a:xfrm>
            <a:off x="1514475" y="4794309"/>
            <a:ext cx="803270" cy="758260"/>
          </a:xfrm>
          <a:prstGeom prst="line">
            <a:avLst/>
          </a:prstGeom>
          <a:ln w="952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507C220-5264-4EF3-B068-66A4ED437DE5}"/>
              </a:ext>
            </a:extLst>
          </p:cNvPr>
          <p:cNvCxnSpPr/>
          <p:nvPr/>
        </p:nvCxnSpPr>
        <p:spPr>
          <a:xfrm flipH="1">
            <a:off x="1514475" y="5732518"/>
            <a:ext cx="751838" cy="642114"/>
          </a:xfrm>
          <a:prstGeom prst="line">
            <a:avLst/>
          </a:prstGeom>
          <a:ln w="9525">
            <a:solidFill>
              <a:schemeClr val="accent2"/>
            </a:solidFill>
            <a:prstDash val="dash"/>
          </a:ln>
        </p:spPr>
        <p:style>
          <a:lnRef idx="1">
            <a:schemeClr val="accent1"/>
          </a:lnRef>
          <a:fillRef idx="0">
            <a:schemeClr val="accent1"/>
          </a:fillRef>
          <a:effectRef idx="0">
            <a:schemeClr val="accent1"/>
          </a:effectRef>
          <a:fontRef idx="minor">
            <a:schemeClr val="tx1"/>
          </a:fontRef>
        </p:style>
      </p:cxnSp>
      <p:grpSp>
        <p:nvGrpSpPr>
          <p:cNvPr id="72" name="Group 71">
            <a:extLst>
              <a:ext uri="{FF2B5EF4-FFF2-40B4-BE49-F238E27FC236}">
                <a16:creationId xmlns:a16="http://schemas.microsoft.com/office/drawing/2014/main" id="{14E06320-4D01-4BF5-9E44-0EBE40C5FE2D}"/>
              </a:ext>
            </a:extLst>
          </p:cNvPr>
          <p:cNvGrpSpPr/>
          <p:nvPr/>
        </p:nvGrpSpPr>
        <p:grpSpPr>
          <a:xfrm>
            <a:off x="2063322" y="5220189"/>
            <a:ext cx="1746678" cy="1099277"/>
            <a:chOff x="2063322" y="5220189"/>
            <a:chExt cx="1746678" cy="1099277"/>
          </a:xfrm>
        </p:grpSpPr>
        <p:grpSp>
          <p:nvGrpSpPr>
            <p:cNvPr id="73" name="Group 72">
              <a:extLst>
                <a:ext uri="{FF2B5EF4-FFF2-40B4-BE49-F238E27FC236}">
                  <a16:creationId xmlns:a16="http://schemas.microsoft.com/office/drawing/2014/main" id="{6A8E7AF7-464A-40F2-B8D8-4ED288A3DA77}"/>
                </a:ext>
              </a:extLst>
            </p:cNvPr>
            <p:cNvGrpSpPr/>
            <p:nvPr/>
          </p:nvGrpSpPr>
          <p:grpSpPr>
            <a:xfrm>
              <a:off x="2063322" y="5220189"/>
              <a:ext cx="1746678" cy="828675"/>
              <a:chOff x="3028967" y="1229214"/>
              <a:chExt cx="1746678" cy="828675"/>
            </a:xfrm>
          </p:grpSpPr>
          <p:sp>
            <p:nvSpPr>
              <p:cNvPr id="76" name="Oval 75">
                <a:extLst>
                  <a:ext uri="{FF2B5EF4-FFF2-40B4-BE49-F238E27FC236}">
                    <a16:creationId xmlns:a16="http://schemas.microsoft.com/office/drawing/2014/main" id="{7C592BF0-2885-41DF-9C0A-025B58BC820D}"/>
                  </a:ext>
                </a:extLst>
              </p:cNvPr>
              <p:cNvSpPr/>
              <p:nvPr/>
            </p:nvSpPr>
            <p:spPr bwMode="gray">
              <a:xfrm>
                <a:off x="3228975" y="1229214"/>
                <a:ext cx="1546670" cy="828675"/>
              </a:xfrm>
              <a:prstGeom prst="ellipse">
                <a:avLst/>
              </a:prstGeom>
              <a:solidFill>
                <a:srgbClr val="00B0F0"/>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77" name="Straight Connector 76">
                <a:extLst>
                  <a:ext uri="{FF2B5EF4-FFF2-40B4-BE49-F238E27FC236}">
                    <a16:creationId xmlns:a16="http://schemas.microsoft.com/office/drawing/2014/main" id="{AB1AD56D-A944-4E75-A291-2BEB9F77DE08}"/>
                  </a:ext>
                </a:extLst>
              </p:cNvPr>
              <p:cNvCxnSpPr>
                <a:cxnSpLocks/>
                <a:stCxn id="76" idx="4"/>
                <a:endCxn id="76" idx="0"/>
              </p:cNvCxnSpPr>
              <p:nvPr/>
            </p:nvCxnSpPr>
            <p:spPr>
              <a:xfrm flipV="1">
                <a:off x="4002310" y="1229214"/>
                <a:ext cx="0" cy="828675"/>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4607D551-66F8-4A43-B501-4EA7CDF02BAD}"/>
                  </a:ext>
                </a:extLst>
              </p:cNvPr>
              <p:cNvSpPr txBox="1"/>
              <p:nvPr/>
            </p:nvSpPr>
            <p:spPr>
              <a:xfrm>
                <a:off x="4002310" y="1812215"/>
                <a:ext cx="665567" cy="230832"/>
              </a:xfrm>
              <a:prstGeom prst="rect">
                <a:avLst/>
              </a:prstGeom>
              <a:noFill/>
            </p:spPr>
            <p:txBody>
              <a:bodyPr wrap="none" rtlCol="0">
                <a:spAutoFit/>
              </a:bodyPr>
              <a:lstStyle/>
              <a:p>
                <a:pPr algn="ctr" fontAlgn="base">
                  <a:spcAft>
                    <a:spcPct val="0"/>
                  </a:spcAft>
                  <a:buClr>
                    <a:srgbClr val="F0AB00"/>
                  </a:buClr>
                  <a:buSzPct val="80000"/>
                </a:pPr>
                <a:r>
                  <a:rPr lang="de-DE" sz="900" kern="0" dirty="0" err="1">
                    <a:ea typeface="Arial Unicode MS" pitchFamily="34" charset="-128"/>
                    <a:cs typeface="Arial Unicode MS" pitchFamily="34" charset="-128"/>
                  </a:rPr>
                  <a:t>etcd-data</a:t>
                </a:r>
                <a:endParaRPr lang="en-US" sz="900" kern="0" dirty="0">
                  <a:ea typeface="Arial Unicode MS" pitchFamily="34" charset="-128"/>
                  <a:cs typeface="Arial Unicode MS" pitchFamily="34" charset="-128"/>
                </a:endParaRPr>
              </a:p>
            </p:txBody>
          </p:sp>
          <p:sp>
            <p:nvSpPr>
              <p:cNvPr id="79" name="TextBox 78">
                <a:extLst>
                  <a:ext uri="{FF2B5EF4-FFF2-40B4-BE49-F238E27FC236}">
                    <a16:creationId xmlns:a16="http://schemas.microsoft.com/office/drawing/2014/main" id="{E1711A50-4591-4543-83A1-B19645AF89B2}"/>
                  </a:ext>
                </a:extLst>
              </p:cNvPr>
              <p:cNvSpPr txBox="1"/>
              <p:nvPr/>
            </p:nvSpPr>
            <p:spPr>
              <a:xfrm>
                <a:off x="3028967" y="1812215"/>
                <a:ext cx="973343" cy="230832"/>
              </a:xfrm>
              <a:prstGeom prst="rect">
                <a:avLst/>
              </a:prstGeom>
              <a:noFill/>
            </p:spPr>
            <p:txBody>
              <a:bodyPr wrap="none" rtlCol="0">
                <a:spAutoFit/>
              </a:bodyPr>
              <a:lstStyle/>
              <a:p>
                <a:pPr algn="ctr" fontAlgn="base">
                  <a:spcAft>
                    <a:spcPct val="0"/>
                  </a:spcAft>
                  <a:buClr>
                    <a:srgbClr val="F0AB00"/>
                  </a:buClr>
                  <a:buSzPct val="80000"/>
                </a:pPr>
                <a:r>
                  <a:rPr lang="de-DE" sz="900" kern="0" dirty="0">
                    <a:ea typeface="Arial Unicode MS" pitchFamily="34" charset="-128"/>
                    <a:cs typeface="Arial Unicode MS" pitchFamily="34" charset="-128"/>
                  </a:rPr>
                  <a:t>/</a:t>
                </a:r>
                <a:r>
                  <a:rPr lang="de-DE" sz="900" kern="0" dirty="0" err="1">
                    <a:ea typeface="Arial Unicode MS" pitchFamily="34" charset="-128"/>
                    <a:cs typeface="Arial Unicode MS" pitchFamily="34" charset="-128"/>
                  </a:rPr>
                  <a:t>etc</a:t>
                </a:r>
                <a:r>
                  <a:rPr lang="de-DE" sz="900" kern="0" dirty="0">
                    <a:ea typeface="Arial Unicode MS" pitchFamily="34" charset="-128"/>
                    <a:cs typeface="Arial Unicode MS" pitchFamily="34" charset="-128"/>
                  </a:rPr>
                  <a:t>/</a:t>
                </a:r>
                <a:r>
                  <a:rPr lang="de-DE" sz="900" kern="0" dirty="0" err="1">
                    <a:ea typeface="Arial Unicode MS" pitchFamily="34" charset="-128"/>
                    <a:cs typeface="Arial Unicode MS" pitchFamily="34" charset="-128"/>
                  </a:rPr>
                  <a:t>kubernetes</a:t>
                </a:r>
                <a:endParaRPr lang="en-US" sz="900" kern="0" dirty="0">
                  <a:ea typeface="Arial Unicode MS" pitchFamily="34" charset="-128"/>
                  <a:cs typeface="Arial Unicode MS" pitchFamily="34" charset="-128"/>
                </a:endParaRPr>
              </a:p>
            </p:txBody>
          </p:sp>
        </p:grpSp>
        <p:sp>
          <p:nvSpPr>
            <p:cNvPr id="74" name="TextBox 73">
              <a:extLst>
                <a:ext uri="{FF2B5EF4-FFF2-40B4-BE49-F238E27FC236}">
                  <a16:creationId xmlns:a16="http://schemas.microsoft.com/office/drawing/2014/main" id="{8529DF61-6F0D-4ED4-98C6-BE9F00DBC1B4}"/>
                </a:ext>
              </a:extLst>
            </p:cNvPr>
            <p:cNvSpPr txBox="1"/>
            <p:nvPr/>
          </p:nvSpPr>
          <p:spPr>
            <a:xfrm>
              <a:off x="2283093" y="6011689"/>
              <a:ext cx="1507144" cy="307777"/>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mounted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volume</a:t>
              </a:r>
              <a:endParaRPr lang="en-US" sz="1400" kern="0" dirty="0">
                <a:ea typeface="Arial Unicode MS" pitchFamily="34" charset="-128"/>
                <a:cs typeface="Arial Unicode MS" pitchFamily="34" charset="-128"/>
              </a:endParaRPr>
            </a:p>
          </p:txBody>
        </p:sp>
        <p:sp>
          <p:nvSpPr>
            <p:cNvPr id="75" name="TextBox 74">
              <a:extLst>
                <a:ext uri="{FF2B5EF4-FFF2-40B4-BE49-F238E27FC236}">
                  <a16:creationId xmlns:a16="http://schemas.microsoft.com/office/drawing/2014/main" id="{727B5DE0-02ED-4466-B868-1611B431CE41}"/>
                </a:ext>
              </a:extLst>
            </p:cNvPr>
            <p:cNvSpPr txBox="1"/>
            <p:nvPr/>
          </p:nvSpPr>
          <p:spPr>
            <a:xfrm>
              <a:off x="2168080" y="5443396"/>
              <a:ext cx="950901" cy="307777"/>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etcd.yaml</a:t>
              </a:r>
              <a:endParaRPr lang="en-US" sz="1400" kern="0" dirty="0">
                <a:ea typeface="Arial Unicode MS" pitchFamily="34" charset="-128"/>
                <a:cs typeface="Arial Unicode MS" pitchFamily="34" charset="-128"/>
              </a:endParaRPr>
            </a:p>
          </p:txBody>
        </p:sp>
      </p:grpSp>
      <p:grpSp>
        <p:nvGrpSpPr>
          <p:cNvPr id="80" name="Group 79">
            <a:extLst>
              <a:ext uri="{FF2B5EF4-FFF2-40B4-BE49-F238E27FC236}">
                <a16:creationId xmlns:a16="http://schemas.microsoft.com/office/drawing/2014/main" id="{6277340D-BC7E-47A8-94AF-6ABD4B6DE37A}"/>
              </a:ext>
            </a:extLst>
          </p:cNvPr>
          <p:cNvGrpSpPr/>
          <p:nvPr/>
        </p:nvGrpSpPr>
        <p:grpSpPr>
          <a:xfrm>
            <a:off x="4595304" y="5201534"/>
            <a:ext cx="1746678" cy="1099277"/>
            <a:chOff x="2063322" y="5220189"/>
            <a:chExt cx="1746678" cy="1099277"/>
          </a:xfrm>
        </p:grpSpPr>
        <p:grpSp>
          <p:nvGrpSpPr>
            <p:cNvPr id="81" name="Group 80">
              <a:extLst>
                <a:ext uri="{FF2B5EF4-FFF2-40B4-BE49-F238E27FC236}">
                  <a16:creationId xmlns:a16="http://schemas.microsoft.com/office/drawing/2014/main" id="{FDC2CBFE-2A9F-4A61-ACF6-354D0D036EEB}"/>
                </a:ext>
              </a:extLst>
            </p:cNvPr>
            <p:cNvGrpSpPr/>
            <p:nvPr/>
          </p:nvGrpSpPr>
          <p:grpSpPr>
            <a:xfrm>
              <a:off x="2063322" y="5220189"/>
              <a:ext cx="1746678" cy="828675"/>
              <a:chOff x="3028967" y="1229214"/>
              <a:chExt cx="1746678" cy="828675"/>
            </a:xfrm>
          </p:grpSpPr>
          <p:sp>
            <p:nvSpPr>
              <p:cNvPr id="84" name="Oval 83">
                <a:extLst>
                  <a:ext uri="{FF2B5EF4-FFF2-40B4-BE49-F238E27FC236}">
                    <a16:creationId xmlns:a16="http://schemas.microsoft.com/office/drawing/2014/main" id="{CE56E75A-DABC-4C19-B5D3-E5A1A2689358}"/>
                  </a:ext>
                </a:extLst>
              </p:cNvPr>
              <p:cNvSpPr/>
              <p:nvPr/>
            </p:nvSpPr>
            <p:spPr bwMode="gray">
              <a:xfrm>
                <a:off x="3228975" y="1229214"/>
                <a:ext cx="1546670" cy="828675"/>
              </a:xfrm>
              <a:prstGeom prst="ellipse">
                <a:avLst/>
              </a:prstGeom>
              <a:solidFill>
                <a:srgbClr val="00B0F0"/>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5" name="Straight Connector 84">
                <a:extLst>
                  <a:ext uri="{FF2B5EF4-FFF2-40B4-BE49-F238E27FC236}">
                    <a16:creationId xmlns:a16="http://schemas.microsoft.com/office/drawing/2014/main" id="{83221622-4736-482E-BAA2-AAE0DE640279}"/>
                  </a:ext>
                </a:extLst>
              </p:cNvPr>
              <p:cNvCxnSpPr>
                <a:cxnSpLocks/>
                <a:stCxn id="84" idx="4"/>
                <a:endCxn id="84" idx="0"/>
              </p:cNvCxnSpPr>
              <p:nvPr/>
            </p:nvCxnSpPr>
            <p:spPr>
              <a:xfrm flipV="1">
                <a:off x="4002310" y="1229214"/>
                <a:ext cx="0" cy="828675"/>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41CE94F8-F79E-4237-BC07-9264A7C41EB5}"/>
                  </a:ext>
                </a:extLst>
              </p:cNvPr>
              <p:cNvSpPr txBox="1"/>
              <p:nvPr/>
            </p:nvSpPr>
            <p:spPr>
              <a:xfrm>
                <a:off x="4002310" y="1812215"/>
                <a:ext cx="665567" cy="230832"/>
              </a:xfrm>
              <a:prstGeom prst="rect">
                <a:avLst/>
              </a:prstGeom>
              <a:noFill/>
            </p:spPr>
            <p:txBody>
              <a:bodyPr wrap="none" rtlCol="0">
                <a:spAutoFit/>
              </a:bodyPr>
              <a:lstStyle/>
              <a:p>
                <a:pPr algn="ctr" fontAlgn="base">
                  <a:spcAft>
                    <a:spcPct val="0"/>
                  </a:spcAft>
                  <a:buClr>
                    <a:srgbClr val="F0AB00"/>
                  </a:buClr>
                  <a:buSzPct val="80000"/>
                </a:pPr>
                <a:r>
                  <a:rPr lang="de-DE" sz="900" kern="0" dirty="0" err="1">
                    <a:ea typeface="Arial Unicode MS" pitchFamily="34" charset="-128"/>
                    <a:cs typeface="Arial Unicode MS" pitchFamily="34" charset="-128"/>
                  </a:rPr>
                  <a:t>etcd-data</a:t>
                </a:r>
                <a:endParaRPr lang="en-US" sz="900" kern="0" dirty="0">
                  <a:ea typeface="Arial Unicode MS" pitchFamily="34" charset="-128"/>
                  <a:cs typeface="Arial Unicode MS" pitchFamily="34" charset="-128"/>
                </a:endParaRPr>
              </a:p>
            </p:txBody>
          </p:sp>
          <p:sp>
            <p:nvSpPr>
              <p:cNvPr id="87" name="TextBox 86">
                <a:extLst>
                  <a:ext uri="{FF2B5EF4-FFF2-40B4-BE49-F238E27FC236}">
                    <a16:creationId xmlns:a16="http://schemas.microsoft.com/office/drawing/2014/main" id="{EEC3DB9A-8275-4DF2-A1E6-481A6650E930}"/>
                  </a:ext>
                </a:extLst>
              </p:cNvPr>
              <p:cNvSpPr txBox="1"/>
              <p:nvPr/>
            </p:nvSpPr>
            <p:spPr>
              <a:xfrm>
                <a:off x="3028967" y="1812215"/>
                <a:ext cx="973343" cy="230832"/>
              </a:xfrm>
              <a:prstGeom prst="rect">
                <a:avLst/>
              </a:prstGeom>
              <a:noFill/>
            </p:spPr>
            <p:txBody>
              <a:bodyPr wrap="none" rtlCol="0">
                <a:spAutoFit/>
              </a:bodyPr>
              <a:lstStyle/>
              <a:p>
                <a:pPr algn="ctr" fontAlgn="base">
                  <a:spcAft>
                    <a:spcPct val="0"/>
                  </a:spcAft>
                  <a:buClr>
                    <a:srgbClr val="F0AB00"/>
                  </a:buClr>
                  <a:buSzPct val="80000"/>
                </a:pPr>
                <a:r>
                  <a:rPr lang="de-DE" sz="900" kern="0" dirty="0">
                    <a:ea typeface="Arial Unicode MS" pitchFamily="34" charset="-128"/>
                    <a:cs typeface="Arial Unicode MS" pitchFamily="34" charset="-128"/>
                  </a:rPr>
                  <a:t>/</a:t>
                </a:r>
                <a:r>
                  <a:rPr lang="de-DE" sz="900" kern="0" dirty="0" err="1">
                    <a:ea typeface="Arial Unicode MS" pitchFamily="34" charset="-128"/>
                    <a:cs typeface="Arial Unicode MS" pitchFamily="34" charset="-128"/>
                  </a:rPr>
                  <a:t>etc</a:t>
                </a:r>
                <a:r>
                  <a:rPr lang="de-DE" sz="900" kern="0" dirty="0">
                    <a:ea typeface="Arial Unicode MS" pitchFamily="34" charset="-128"/>
                    <a:cs typeface="Arial Unicode MS" pitchFamily="34" charset="-128"/>
                  </a:rPr>
                  <a:t>/</a:t>
                </a:r>
                <a:r>
                  <a:rPr lang="de-DE" sz="900" kern="0" dirty="0" err="1">
                    <a:ea typeface="Arial Unicode MS" pitchFamily="34" charset="-128"/>
                    <a:cs typeface="Arial Unicode MS" pitchFamily="34" charset="-128"/>
                  </a:rPr>
                  <a:t>kubernetes</a:t>
                </a:r>
                <a:endParaRPr lang="en-US" sz="900" kern="0" dirty="0">
                  <a:ea typeface="Arial Unicode MS" pitchFamily="34" charset="-128"/>
                  <a:cs typeface="Arial Unicode MS" pitchFamily="34" charset="-128"/>
                </a:endParaRPr>
              </a:p>
            </p:txBody>
          </p:sp>
        </p:grpSp>
        <p:sp>
          <p:nvSpPr>
            <p:cNvPr id="82" name="TextBox 81">
              <a:extLst>
                <a:ext uri="{FF2B5EF4-FFF2-40B4-BE49-F238E27FC236}">
                  <a16:creationId xmlns:a16="http://schemas.microsoft.com/office/drawing/2014/main" id="{ACC43DA4-6017-42A6-8AD8-0F08E0F93CC9}"/>
                </a:ext>
              </a:extLst>
            </p:cNvPr>
            <p:cNvSpPr txBox="1"/>
            <p:nvPr/>
          </p:nvSpPr>
          <p:spPr>
            <a:xfrm>
              <a:off x="2283093" y="6011689"/>
              <a:ext cx="1507144" cy="307777"/>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mounted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volume</a:t>
              </a:r>
              <a:endParaRPr lang="en-US" sz="1400" kern="0" dirty="0">
                <a:ea typeface="Arial Unicode MS" pitchFamily="34" charset="-128"/>
                <a:cs typeface="Arial Unicode MS" pitchFamily="34" charset="-128"/>
              </a:endParaRPr>
            </a:p>
          </p:txBody>
        </p:sp>
        <p:sp>
          <p:nvSpPr>
            <p:cNvPr id="83" name="TextBox 82">
              <a:extLst>
                <a:ext uri="{FF2B5EF4-FFF2-40B4-BE49-F238E27FC236}">
                  <a16:creationId xmlns:a16="http://schemas.microsoft.com/office/drawing/2014/main" id="{C74865AC-4DC4-4EDF-A14A-70A4F1B9AFC9}"/>
                </a:ext>
              </a:extLst>
            </p:cNvPr>
            <p:cNvSpPr txBox="1"/>
            <p:nvPr/>
          </p:nvSpPr>
          <p:spPr>
            <a:xfrm>
              <a:off x="2168080" y="5443396"/>
              <a:ext cx="950901" cy="307777"/>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etcd.yaml</a:t>
              </a:r>
              <a:endParaRPr lang="en-US" sz="1400" kern="0" dirty="0">
                <a:ea typeface="Arial Unicode MS" pitchFamily="34" charset="-128"/>
                <a:cs typeface="Arial Unicode MS" pitchFamily="34" charset="-128"/>
              </a:endParaRPr>
            </a:p>
          </p:txBody>
        </p:sp>
      </p:grpSp>
      <p:grpSp>
        <p:nvGrpSpPr>
          <p:cNvPr id="88" name="Group 87">
            <a:extLst>
              <a:ext uri="{FF2B5EF4-FFF2-40B4-BE49-F238E27FC236}">
                <a16:creationId xmlns:a16="http://schemas.microsoft.com/office/drawing/2014/main" id="{B80C08A6-CBF0-4EC8-A489-422586A9DFCD}"/>
              </a:ext>
            </a:extLst>
          </p:cNvPr>
          <p:cNvGrpSpPr/>
          <p:nvPr/>
        </p:nvGrpSpPr>
        <p:grpSpPr>
          <a:xfrm>
            <a:off x="7127286" y="5182879"/>
            <a:ext cx="1746678" cy="1099277"/>
            <a:chOff x="2063322" y="5220189"/>
            <a:chExt cx="1746678" cy="1099277"/>
          </a:xfrm>
        </p:grpSpPr>
        <p:grpSp>
          <p:nvGrpSpPr>
            <p:cNvPr id="89" name="Group 88">
              <a:extLst>
                <a:ext uri="{FF2B5EF4-FFF2-40B4-BE49-F238E27FC236}">
                  <a16:creationId xmlns:a16="http://schemas.microsoft.com/office/drawing/2014/main" id="{8785F71A-117C-4C41-B40A-90036839DC88}"/>
                </a:ext>
              </a:extLst>
            </p:cNvPr>
            <p:cNvGrpSpPr/>
            <p:nvPr/>
          </p:nvGrpSpPr>
          <p:grpSpPr>
            <a:xfrm>
              <a:off x="2063322" y="5220189"/>
              <a:ext cx="1746678" cy="828675"/>
              <a:chOff x="3028967" y="1229214"/>
              <a:chExt cx="1746678" cy="828675"/>
            </a:xfrm>
          </p:grpSpPr>
          <p:sp>
            <p:nvSpPr>
              <p:cNvPr id="92" name="Oval 91">
                <a:extLst>
                  <a:ext uri="{FF2B5EF4-FFF2-40B4-BE49-F238E27FC236}">
                    <a16:creationId xmlns:a16="http://schemas.microsoft.com/office/drawing/2014/main" id="{81CA3B34-F5C9-4B5B-99D2-E4B0547BBD81}"/>
                  </a:ext>
                </a:extLst>
              </p:cNvPr>
              <p:cNvSpPr/>
              <p:nvPr/>
            </p:nvSpPr>
            <p:spPr bwMode="gray">
              <a:xfrm>
                <a:off x="3228975" y="1229214"/>
                <a:ext cx="1546670" cy="828675"/>
              </a:xfrm>
              <a:prstGeom prst="ellipse">
                <a:avLst/>
              </a:prstGeom>
              <a:solidFill>
                <a:srgbClr val="00B0F0"/>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93" name="Straight Connector 92">
                <a:extLst>
                  <a:ext uri="{FF2B5EF4-FFF2-40B4-BE49-F238E27FC236}">
                    <a16:creationId xmlns:a16="http://schemas.microsoft.com/office/drawing/2014/main" id="{90BDDD08-3A3D-4B62-8BC8-750D1832BCD4}"/>
                  </a:ext>
                </a:extLst>
              </p:cNvPr>
              <p:cNvCxnSpPr>
                <a:cxnSpLocks/>
                <a:stCxn id="92" idx="4"/>
                <a:endCxn id="92" idx="0"/>
              </p:cNvCxnSpPr>
              <p:nvPr/>
            </p:nvCxnSpPr>
            <p:spPr>
              <a:xfrm flipV="1">
                <a:off x="4002310" y="1229214"/>
                <a:ext cx="0" cy="828675"/>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498F1288-3BF3-43DF-BB4E-99380497F775}"/>
                  </a:ext>
                </a:extLst>
              </p:cNvPr>
              <p:cNvSpPr txBox="1"/>
              <p:nvPr/>
            </p:nvSpPr>
            <p:spPr>
              <a:xfrm>
                <a:off x="4002310" y="1812215"/>
                <a:ext cx="665567" cy="230832"/>
              </a:xfrm>
              <a:prstGeom prst="rect">
                <a:avLst/>
              </a:prstGeom>
              <a:noFill/>
            </p:spPr>
            <p:txBody>
              <a:bodyPr wrap="none" rtlCol="0">
                <a:spAutoFit/>
              </a:bodyPr>
              <a:lstStyle/>
              <a:p>
                <a:pPr algn="ctr" fontAlgn="base">
                  <a:spcAft>
                    <a:spcPct val="0"/>
                  </a:spcAft>
                  <a:buClr>
                    <a:srgbClr val="F0AB00"/>
                  </a:buClr>
                  <a:buSzPct val="80000"/>
                </a:pPr>
                <a:r>
                  <a:rPr lang="de-DE" sz="900" kern="0" dirty="0" err="1">
                    <a:ea typeface="Arial Unicode MS" pitchFamily="34" charset="-128"/>
                    <a:cs typeface="Arial Unicode MS" pitchFamily="34" charset="-128"/>
                  </a:rPr>
                  <a:t>etcd-data</a:t>
                </a:r>
                <a:endParaRPr lang="en-US" sz="900" kern="0" dirty="0">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01871361-4C23-4780-B15F-2F70110B5E33}"/>
                  </a:ext>
                </a:extLst>
              </p:cNvPr>
              <p:cNvSpPr txBox="1"/>
              <p:nvPr/>
            </p:nvSpPr>
            <p:spPr>
              <a:xfrm>
                <a:off x="3028967" y="1812215"/>
                <a:ext cx="973343" cy="230832"/>
              </a:xfrm>
              <a:prstGeom prst="rect">
                <a:avLst/>
              </a:prstGeom>
              <a:noFill/>
            </p:spPr>
            <p:txBody>
              <a:bodyPr wrap="none" rtlCol="0">
                <a:spAutoFit/>
              </a:bodyPr>
              <a:lstStyle/>
              <a:p>
                <a:pPr algn="ctr" fontAlgn="base">
                  <a:spcAft>
                    <a:spcPct val="0"/>
                  </a:spcAft>
                  <a:buClr>
                    <a:srgbClr val="F0AB00"/>
                  </a:buClr>
                  <a:buSzPct val="80000"/>
                </a:pPr>
                <a:r>
                  <a:rPr lang="de-DE" sz="900" kern="0" dirty="0">
                    <a:ea typeface="Arial Unicode MS" pitchFamily="34" charset="-128"/>
                    <a:cs typeface="Arial Unicode MS" pitchFamily="34" charset="-128"/>
                  </a:rPr>
                  <a:t>/</a:t>
                </a:r>
                <a:r>
                  <a:rPr lang="de-DE" sz="900" kern="0" dirty="0" err="1">
                    <a:ea typeface="Arial Unicode MS" pitchFamily="34" charset="-128"/>
                    <a:cs typeface="Arial Unicode MS" pitchFamily="34" charset="-128"/>
                  </a:rPr>
                  <a:t>etc</a:t>
                </a:r>
                <a:r>
                  <a:rPr lang="de-DE" sz="900" kern="0" dirty="0">
                    <a:ea typeface="Arial Unicode MS" pitchFamily="34" charset="-128"/>
                    <a:cs typeface="Arial Unicode MS" pitchFamily="34" charset="-128"/>
                  </a:rPr>
                  <a:t>/</a:t>
                </a:r>
                <a:r>
                  <a:rPr lang="de-DE" sz="900" kern="0" dirty="0" err="1">
                    <a:ea typeface="Arial Unicode MS" pitchFamily="34" charset="-128"/>
                    <a:cs typeface="Arial Unicode MS" pitchFamily="34" charset="-128"/>
                  </a:rPr>
                  <a:t>kubernetes</a:t>
                </a:r>
                <a:endParaRPr lang="en-US" sz="900" kern="0" dirty="0">
                  <a:ea typeface="Arial Unicode MS" pitchFamily="34" charset="-128"/>
                  <a:cs typeface="Arial Unicode MS" pitchFamily="34" charset="-128"/>
                </a:endParaRPr>
              </a:p>
            </p:txBody>
          </p:sp>
        </p:grpSp>
        <p:sp>
          <p:nvSpPr>
            <p:cNvPr id="90" name="TextBox 89">
              <a:extLst>
                <a:ext uri="{FF2B5EF4-FFF2-40B4-BE49-F238E27FC236}">
                  <a16:creationId xmlns:a16="http://schemas.microsoft.com/office/drawing/2014/main" id="{37D1FBF7-D331-46EE-B24F-572615DD2F5F}"/>
                </a:ext>
              </a:extLst>
            </p:cNvPr>
            <p:cNvSpPr txBox="1"/>
            <p:nvPr/>
          </p:nvSpPr>
          <p:spPr>
            <a:xfrm>
              <a:off x="2283093" y="6011689"/>
              <a:ext cx="1507144" cy="307777"/>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mounted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volume</a:t>
              </a:r>
              <a:endParaRPr lang="en-US" sz="1400" kern="0" dirty="0">
                <a:ea typeface="Arial Unicode MS" pitchFamily="34" charset="-128"/>
                <a:cs typeface="Arial Unicode MS" pitchFamily="34" charset="-128"/>
              </a:endParaRPr>
            </a:p>
          </p:txBody>
        </p:sp>
        <p:sp>
          <p:nvSpPr>
            <p:cNvPr id="91" name="TextBox 90">
              <a:extLst>
                <a:ext uri="{FF2B5EF4-FFF2-40B4-BE49-F238E27FC236}">
                  <a16:creationId xmlns:a16="http://schemas.microsoft.com/office/drawing/2014/main" id="{B2B4424A-C858-4CAA-948E-9A99829B5997}"/>
                </a:ext>
              </a:extLst>
            </p:cNvPr>
            <p:cNvSpPr txBox="1"/>
            <p:nvPr/>
          </p:nvSpPr>
          <p:spPr>
            <a:xfrm>
              <a:off x="2168080" y="5443396"/>
              <a:ext cx="950901" cy="307777"/>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etcd.yaml</a:t>
              </a:r>
              <a:endParaRPr lang="en-US" sz="1400" kern="0" dirty="0">
                <a:ea typeface="Arial Unicode MS" pitchFamily="34" charset="-128"/>
                <a:cs typeface="Arial Unicode MS" pitchFamily="34" charset="-128"/>
              </a:endParaRPr>
            </a:p>
          </p:txBody>
        </p:sp>
      </p:grpSp>
      <p:sp>
        <p:nvSpPr>
          <p:cNvPr id="69" name="Oval 68">
            <a:extLst>
              <a:ext uri="{FF2B5EF4-FFF2-40B4-BE49-F238E27FC236}">
                <a16:creationId xmlns:a16="http://schemas.microsoft.com/office/drawing/2014/main" id="{20BF3257-CB0F-45A6-BB5D-9AC106C4BCB8}"/>
              </a:ext>
            </a:extLst>
          </p:cNvPr>
          <p:cNvSpPr/>
          <p:nvPr/>
        </p:nvSpPr>
        <p:spPr bwMode="gray">
          <a:xfrm>
            <a:off x="2324442" y="3603722"/>
            <a:ext cx="638175" cy="638175"/>
          </a:xfrm>
          <a:prstGeom prst="ellipse">
            <a:avLst/>
          </a:prstGeom>
          <a:solidFill>
            <a:schemeClr val="bg1">
              <a:alpha val="60000"/>
            </a:schemeClr>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0" name="Oval 69">
            <a:extLst>
              <a:ext uri="{FF2B5EF4-FFF2-40B4-BE49-F238E27FC236}">
                <a16:creationId xmlns:a16="http://schemas.microsoft.com/office/drawing/2014/main" id="{4942074B-F46F-46D6-9176-34166DC96BE9}"/>
              </a:ext>
            </a:extLst>
          </p:cNvPr>
          <p:cNvSpPr/>
          <p:nvPr/>
        </p:nvSpPr>
        <p:spPr bwMode="gray">
          <a:xfrm>
            <a:off x="4863001" y="3598205"/>
            <a:ext cx="638175" cy="638175"/>
          </a:xfrm>
          <a:prstGeom prst="ellipse">
            <a:avLst/>
          </a:prstGeom>
          <a:solidFill>
            <a:schemeClr val="bg1">
              <a:alpha val="60000"/>
            </a:schemeClr>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1" name="Oval 70">
            <a:extLst>
              <a:ext uri="{FF2B5EF4-FFF2-40B4-BE49-F238E27FC236}">
                <a16:creationId xmlns:a16="http://schemas.microsoft.com/office/drawing/2014/main" id="{3A020AF0-C4B5-4D88-8E9B-DC062D31FA50}"/>
              </a:ext>
            </a:extLst>
          </p:cNvPr>
          <p:cNvSpPr/>
          <p:nvPr/>
        </p:nvSpPr>
        <p:spPr bwMode="gray">
          <a:xfrm>
            <a:off x="7401560" y="3592687"/>
            <a:ext cx="638175" cy="638175"/>
          </a:xfrm>
          <a:prstGeom prst="ellipse">
            <a:avLst/>
          </a:prstGeom>
          <a:solidFill>
            <a:schemeClr val="bg1">
              <a:alpha val="60000"/>
            </a:schemeClr>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09" name="Group 108">
            <a:extLst>
              <a:ext uri="{FF2B5EF4-FFF2-40B4-BE49-F238E27FC236}">
                <a16:creationId xmlns:a16="http://schemas.microsoft.com/office/drawing/2014/main" id="{DBD2CFCC-C5D3-459A-8BCF-E75FD6763F6F}"/>
              </a:ext>
            </a:extLst>
          </p:cNvPr>
          <p:cNvGrpSpPr/>
          <p:nvPr/>
        </p:nvGrpSpPr>
        <p:grpSpPr>
          <a:xfrm>
            <a:off x="3637360" y="1654890"/>
            <a:ext cx="1319100" cy="2036774"/>
            <a:chOff x="3637360" y="1654890"/>
            <a:chExt cx="1319100" cy="2036774"/>
          </a:xfrm>
        </p:grpSpPr>
        <p:cxnSp>
          <p:nvCxnSpPr>
            <p:cNvPr id="103" name="Straight Arrow Connector 102">
              <a:extLst>
                <a:ext uri="{FF2B5EF4-FFF2-40B4-BE49-F238E27FC236}">
                  <a16:creationId xmlns:a16="http://schemas.microsoft.com/office/drawing/2014/main" id="{7D934326-7629-43F5-ADBC-8CBF3AB45BE5}"/>
                </a:ext>
              </a:extLst>
            </p:cNvPr>
            <p:cNvCxnSpPr>
              <a:stCxn id="70" idx="1"/>
              <a:endCxn id="22" idx="3"/>
            </p:cNvCxnSpPr>
            <p:nvPr/>
          </p:nvCxnSpPr>
          <p:spPr>
            <a:xfrm flipH="1" flipV="1">
              <a:off x="3637360" y="1654890"/>
              <a:ext cx="1319100" cy="2036774"/>
            </a:xfrm>
            <a:prstGeom prst="straightConnector1">
              <a:avLst/>
            </a:prstGeom>
            <a:ln w="95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F613CF52-631B-4A9D-8305-2156FD848CBF}"/>
                </a:ext>
              </a:extLst>
            </p:cNvPr>
            <p:cNvSpPr txBox="1"/>
            <p:nvPr/>
          </p:nvSpPr>
          <p:spPr>
            <a:xfrm rot="3379700">
              <a:off x="3835795" y="2467535"/>
              <a:ext cx="596637" cy="246221"/>
            </a:xfrm>
            <a:prstGeom prst="rect">
              <a:avLst/>
            </a:prstGeom>
            <a:noFill/>
          </p:spPr>
          <p:txBody>
            <a:bodyPr wrap="none" rtlCol="0">
              <a:spAutoFit/>
            </a:bodyPr>
            <a:lstStyle/>
            <a:p>
              <a:pPr algn="ctr" fontAlgn="base">
                <a:spcAft>
                  <a:spcPct val="0"/>
                </a:spcAft>
                <a:buClr>
                  <a:srgbClr val="F0AB00"/>
                </a:buClr>
                <a:buSzPct val="80000"/>
              </a:pPr>
              <a:r>
                <a:rPr lang="de-DE" sz="1000" kern="0" dirty="0" err="1">
                  <a:ea typeface="Arial Unicode MS" pitchFamily="34" charset="-128"/>
                  <a:cs typeface="Arial Unicode MS" pitchFamily="34" charset="-128"/>
                </a:rPr>
                <a:t>wait</a:t>
              </a:r>
              <a:r>
                <a:rPr lang="de-DE" sz="1000" kern="0" dirty="0">
                  <a:ea typeface="Arial Unicode MS" pitchFamily="34" charset="-128"/>
                  <a:cs typeface="Arial Unicode MS" pitchFamily="34" charset="-128"/>
                </a:rPr>
                <a:t> </a:t>
              </a:r>
              <a:r>
                <a:rPr lang="de-DE" sz="1000" kern="0" dirty="0" err="1">
                  <a:ea typeface="Arial Unicode MS" pitchFamily="34" charset="-128"/>
                  <a:cs typeface="Arial Unicode MS" pitchFamily="34" charset="-128"/>
                </a:rPr>
                <a:t>for</a:t>
              </a:r>
              <a:endParaRPr lang="en-US" sz="1000" kern="0" dirty="0">
                <a:ea typeface="Arial Unicode MS" pitchFamily="34" charset="-128"/>
                <a:cs typeface="Arial Unicode MS" pitchFamily="34" charset="-128"/>
              </a:endParaRPr>
            </a:p>
          </p:txBody>
        </p:sp>
      </p:grpSp>
      <p:grpSp>
        <p:nvGrpSpPr>
          <p:cNvPr id="110" name="Group 109">
            <a:extLst>
              <a:ext uri="{FF2B5EF4-FFF2-40B4-BE49-F238E27FC236}">
                <a16:creationId xmlns:a16="http://schemas.microsoft.com/office/drawing/2014/main" id="{B51620BA-838F-4F02-BC22-E91A1BEC06FC}"/>
              </a:ext>
            </a:extLst>
          </p:cNvPr>
          <p:cNvGrpSpPr/>
          <p:nvPr/>
        </p:nvGrpSpPr>
        <p:grpSpPr>
          <a:xfrm>
            <a:off x="6180534" y="1654890"/>
            <a:ext cx="1314485" cy="2031256"/>
            <a:chOff x="6180534" y="1654890"/>
            <a:chExt cx="1314485" cy="2031256"/>
          </a:xfrm>
        </p:grpSpPr>
        <p:cxnSp>
          <p:nvCxnSpPr>
            <p:cNvPr id="104" name="Straight Arrow Connector 103">
              <a:extLst>
                <a:ext uri="{FF2B5EF4-FFF2-40B4-BE49-F238E27FC236}">
                  <a16:creationId xmlns:a16="http://schemas.microsoft.com/office/drawing/2014/main" id="{13F3CDEF-BFA7-45DA-81D5-D05475CBA84A}"/>
                </a:ext>
              </a:extLst>
            </p:cNvPr>
            <p:cNvCxnSpPr>
              <a:cxnSpLocks/>
              <a:stCxn id="71" idx="1"/>
              <a:endCxn id="34" idx="3"/>
            </p:cNvCxnSpPr>
            <p:nvPr/>
          </p:nvCxnSpPr>
          <p:spPr>
            <a:xfrm flipH="1" flipV="1">
              <a:off x="6180534" y="1654890"/>
              <a:ext cx="1314485" cy="2031256"/>
            </a:xfrm>
            <a:prstGeom prst="straightConnector1">
              <a:avLst/>
            </a:prstGeom>
            <a:ln w="95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64A6C52E-4ABA-44B8-A8FB-A68786A60F8C}"/>
                </a:ext>
              </a:extLst>
            </p:cNvPr>
            <p:cNvSpPr txBox="1"/>
            <p:nvPr/>
          </p:nvSpPr>
          <p:spPr>
            <a:xfrm rot="3379700">
              <a:off x="6393160" y="2442159"/>
              <a:ext cx="596637" cy="246221"/>
            </a:xfrm>
            <a:prstGeom prst="rect">
              <a:avLst/>
            </a:prstGeom>
            <a:noFill/>
          </p:spPr>
          <p:txBody>
            <a:bodyPr wrap="none" rtlCol="0">
              <a:spAutoFit/>
            </a:bodyPr>
            <a:lstStyle/>
            <a:p>
              <a:pPr algn="ctr" fontAlgn="base">
                <a:spcAft>
                  <a:spcPct val="0"/>
                </a:spcAft>
                <a:buClr>
                  <a:srgbClr val="F0AB00"/>
                </a:buClr>
                <a:buSzPct val="80000"/>
              </a:pPr>
              <a:r>
                <a:rPr lang="de-DE" sz="1000" kern="0" dirty="0" err="1">
                  <a:ea typeface="Arial Unicode MS" pitchFamily="34" charset="-128"/>
                  <a:cs typeface="Arial Unicode MS" pitchFamily="34" charset="-128"/>
                </a:rPr>
                <a:t>wait</a:t>
              </a:r>
              <a:r>
                <a:rPr lang="de-DE" sz="1000" kern="0" dirty="0">
                  <a:ea typeface="Arial Unicode MS" pitchFamily="34" charset="-128"/>
                  <a:cs typeface="Arial Unicode MS" pitchFamily="34" charset="-128"/>
                </a:rPr>
                <a:t> </a:t>
              </a:r>
              <a:r>
                <a:rPr lang="de-DE" sz="1000" kern="0" dirty="0" err="1">
                  <a:ea typeface="Arial Unicode MS" pitchFamily="34" charset="-128"/>
                  <a:cs typeface="Arial Unicode MS" pitchFamily="34" charset="-128"/>
                </a:rPr>
                <a:t>for</a:t>
              </a:r>
              <a:endParaRPr lang="en-US" sz="1000" kern="0" dirty="0">
                <a:ea typeface="Arial Unicode MS" pitchFamily="34" charset="-128"/>
                <a:cs typeface="Arial Unicode MS" pitchFamily="34" charset="-128"/>
              </a:endParaRPr>
            </a:p>
          </p:txBody>
        </p:sp>
      </p:grpSp>
      <p:sp>
        <p:nvSpPr>
          <p:cNvPr id="123" name="TextBox 122">
            <a:extLst>
              <a:ext uri="{FF2B5EF4-FFF2-40B4-BE49-F238E27FC236}">
                <a16:creationId xmlns:a16="http://schemas.microsoft.com/office/drawing/2014/main" id="{95A38CD8-677E-422A-98F6-6788E3D86D00}"/>
              </a:ext>
            </a:extLst>
          </p:cNvPr>
          <p:cNvSpPr txBox="1"/>
          <p:nvPr/>
        </p:nvSpPr>
        <p:spPr>
          <a:xfrm>
            <a:off x="120352" y="4241847"/>
            <a:ext cx="1348446" cy="523220"/>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Parameterized</a:t>
            </a:r>
            <a:endParaRPr lang="de-DE" sz="1400" kern="0" dirty="0">
              <a:ea typeface="Arial Unicode MS" pitchFamily="34" charset="-128"/>
              <a:cs typeface="Arial Unicode MS" pitchFamily="34" charset="-128"/>
            </a:endParaRPr>
          </a:p>
          <a:p>
            <a:pPr algn="ctr" fontAlgn="base">
              <a:spcAft>
                <a:spcPct val="0"/>
              </a:spcAft>
              <a:buClr>
                <a:srgbClr val="F0AB00"/>
              </a:buClr>
              <a:buSzPct val="80000"/>
            </a:pPr>
            <a:r>
              <a:rPr lang="de-DE" sz="1400" kern="0" dirty="0" err="1">
                <a:ea typeface="Arial Unicode MS" pitchFamily="34" charset="-128"/>
                <a:cs typeface="Arial Unicode MS" pitchFamily="34" charset="-128"/>
              </a:rPr>
              <a:t>etcd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manifests</a:t>
            </a:r>
            <a:endParaRPr lang="en-US" sz="1400" kern="0" dirty="0">
              <a:ea typeface="Arial Unicode MS" pitchFamily="34" charset="-128"/>
              <a:cs typeface="Arial Unicode MS" pitchFamily="34" charset="-128"/>
            </a:endParaRPr>
          </a:p>
        </p:txBody>
      </p:sp>
      <p:sp>
        <p:nvSpPr>
          <p:cNvPr id="124" name="TextBox 123">
            <a:extLst>
              <a:ext uri="{FF2B5EF4-FFF2-40B4-BE49-F238E27FC236}">
                <a16:creationId xmlns:a16="http://schemas.microsoft.com/office/drawing/2014/main" id="{5E85BBBF-E840-4315-B11D-4DCFBDF28905}"/>
              </a:ext>
            </a:extLst>
          </p:cNvPr>
          <p:cNvSpPr txBox="1"/>
          <p:nvPr/>
        </p:nvSpPr>
        <p:spPr>
          <a:xfrm>
            <a:off x="240344" y="3714536"/>
            <a:ext cx="1099981" cy="307777"/>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etcd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cluster</a:t>
            </a:r>
            <a:endParaRPr lang="en-US" sz="14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62584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fade">
                                      <p:cBhvr>
                                        <p:cTn id="10" dur="500"/>
                                        <p:tgtEl>
                                          <p:spTgt spid="6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0"/>
                                        </p:tgtEl>
                                        <p:attrNameLst>
                                          <p:attrName>style.visibility</p:attrName>
                                        </p:attrNameLst>
                                      </p:cBhvr>
                                      <p:to>
                                        <p:strVal val="visible"/>
                                      </p:to>
                                    </p:set>
                                    <p:animEffect transition="in" filter="fade">
                                      <p:cBhvr>
                                        <p:cTn id="18" dur="500"/>
                                        <p:tgtEl>
                                          <p:spTgt spid="70"/>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109"/>
                                        </p:tgtEl>
                                        <p:attrNameLst>
                                          <p:attrName>style.visibility</p:attrName>
                                        </p:attrNameLst>
                                      </p:cBhvr>
                                      <p:to>
                                        <p:strVal val="visible"/>
                                      </p:to>
                                    </p:set>
                                    <p:animEffect transition="in" filter="fade">
                                      <p:cBhvr>
                                        <p:cTn id="22" dur="500"/>
                                        <p:tgtEl>
                                          <p:spTgt spid="10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1"/>
                                        </p:tgtEl>
                                        <p:attrNameLst>
                                          <p:attrName>style.visibility</p:attrName>
                                        </p:attrNameLst>
                                      </p:cBhvr>
                                      <p:to>
                                        <p:strVal val="visible"/>
                                      </p:to>
                                    </p:set>
                                    <p:animEffect transition="in" filter="fade">
                                      <p:cBhvr>
                                        <p:cTn id="30" dur="500"/>
                                        <p:tgtEl>
                                          <p:spTgt spid="71"/>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110"/>
                                        </p:tgtEl>
                                        <p:attrNameLst>
                                          <p:attrName>style.visibility</p:attrName>
                                        </p:attrNameLst>
                                      </p:cBhvr>
                                      <p:to>
                                        <p:strVal val="visible"/>
                                      </p:to>
                                    </p:set>
                                    <p:animEffect transition="in" filter="fade">
                                      <p:cBhvr>
                                        <p:cTn id="34"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animBg="1"/>
      <p:bldP spid="7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Rectangle 104">
            <a:extLst>
              <a:ext uri="{FF2B5EF4-FFF2-40B4-BE49-F238E27FC236}">
                <a16:creationId xmlns:a16="http://schemas.microsoft.com/office/drawing/2014/main" id="{DE35ADEF-7291-4DB4-85D6-6D6CF7810E53}"/>
              </a:ext>
            </a:extLst>
          </p:cNvPr>
          <p:cNvSpPr/>
          <p:nvPr/>
        </p:nvSpPr>
        <p:spPr bwMode="gray">
          <a:xfrm>
            <a:off x="1514475" y="2524124"/>
            <a:ext cx="2390775" cy="3743325"/>
          </a:xfrm>
          <a:prstGeom prst="rect">
            <a:avLst/>
          </a:prstGeom>
          <a:solidFill>
            <a:schemeClr val="bg2"/>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6" name="Rectangle 105">
            <a:extLst>
              <a:ext uri="{FF2B5EF4-FFF2-40B4-BE49-F238E27FC236}">
                <a16:creationId xmlns:a16="http://schemas.microsoft.com/office/drawing/2014/main" id="{209D1B85-618C-4243-B00F-27C1D627EDBE}"/>
              </a:ext>
            </a:extLst>
          </p:cNvPr>
          <p:cNvSpPr/>
          <p:nvPr/>
        </p:nvSpPr>
        <p:spPr bwMode="gray">
          <a:xfrm>
            <a:off x="4057650" y="2524124"/>
            <a:ext cx="2390775" cy="3743325"/>
          </a:xfrm>
          <a:prstGeom prst="rect">
            <a:avLst/>
          </a:prstGeom>
          <a:solidFill>
            <a:schemeClr val="bg2"/>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1" name="Rectangle 110">
            <a:extLst>
              <a:ext uri="{FF2B5EF4-FFF2-40B4-BE49-F238E27FC236}">
                <a16:creationId xmlns:a16="http://schemas.microsoft.com/office/drawing/2014/main" id="{E4D95906-44FC-4E96-B7AB-AD4A3F9354DB}"/>
              </a:ext>
            </a:extLst>
          </p:cNvPr>
          <p:cNvSpPr/>
          <p:nvPr/>
        </p:nvSpPr>
        <p:spPr bwMode="gray">
          <a:xfrm>
            <a:off x="6600825" y="2524124"/>
            <a:ext cx="2390775" cy="3743325"/>
          </a:xfrm>
          <a:prstGeom prst="rect">
            <a:avLst/>
          </a:prstGeom>
          <a:solidFill>
            <a:schemeClr val="bg2"/>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a:extLst>
              <a:ext uri="{FF2B5EF4-FFF2-40B4-BE49-F238E27FC236}">
                <a16:creationId xmlns:a16="http://schemas.microsoft.com/office/drawing/2014/main" id="{D5F09235-BB82-4CBF-ADCC-77D4ADDD3CEE}"/>
              </a:ext>
            </a:extLst>
          </p:cNvPr>
          <p:cNvSpPr>
            <a:spLocks noGrp="1"/>
          </p:cNvSpPr>
          <p:nvPr>
            <p:ph type="title"/>
          </p:nvPr>
        </p:nvSpPr>
        <p:spPr/>
        <p:txBody>
          <a:bodyPr/>
          <a:lstStyle/>
          <a:p>
            <a:r>
              <a:rPr lang="de-DE" dirty="0"/>
              <a:t>Bootstrapping a multi-</a:t>
            </a:r>
            <a:r>
              <a:rPr lang="de-DE" dirty="0" err="1"/>
              <a:t>node</a:t>
            </a:r>
            <a:r>
              <a:rPr lang="de-DE" dirty="0"/>
              <a:t> ETCD Cluster</a:t>
            </a:r>
            <a:endParaRPr lang="en-US" dirty="0"/>
          </a:p>
        </p:txBody>
      </p:sp>
      <p:sp>
        <p:nvSpPr>
          <p:cNvPr id="6" name="TextBox 5">
            <a:extLst>
              <a:ext uri="{FF2B5EF4-FFF2-40B4-BE49-F238E27FC236}">
                <a16:creationId xmlns:a16="http://schemas.microsoft.com/office/drawing/2014/main" id="{752DCF75-CCCB-4E1E-BB88-4E3626126ADA}"/>
              </a:ext>
            </a:extLst>
          </p:cNvPr>
          <p:cNvSpPr txBox="1"/>
          <p:nvPr/>
        </p:nvSpPr>
        <p:spPr>
          <a:xfrm>
            <a:off x="1514475" y="6348623"/>
            <a:ext cx="880370"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Master 1</a:t>
            </a:r>
            <a:endParaRPr lang="en-US" sz="1400" kern="0" dirty="0">
              <a:ea typeface="Arial Unicode MS" pitchFamily="34" charset="-128"/>
              <a:cs typeface="Arial Unicode MS" pitchFamily="34" charset="-128"/>
            </a:endParaRPr>
          </a:p>
        </p:txBody>
      </p:sp>
      <p:sp>
        <p:nvSpPr>
          <p:cNvPr id="7" name="TextBox 6">
            <a:extLst>
              <a:ext uri="{FF2B5EF4-FFF2-40B4-BE49-F238E27FC236}">
                <a16:creationId xmlns:a16="http://schemas.microsoft.com/office/drawing/2014/main" id="{0BE3DB2B-BBA2-42FB-B5BB-374DBE9D06E1}"/>
              </a:ext>
            </a:extLst>
          </p:cNvPr>
          <p:cNvSpPr txBox="1"/>
          <p:nvPr/>
        </p:nvSpPr>
        <p:spPr>
          <a:xfrm>
            <a:off x="4019100" y="6348622"/>
            <a:ext cx="880370"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Master 2</a:t>
            </a:r>
            <a:endParaRPr lang="en-US" sz="1400" kern="0" dirty="0">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7BEDA4A1-E36E-4346-A9F6-57420AB2052C}"/>
              </a:ext>
            </a:extLst>
          </p:cNvPr>
          <p:cNvSpPr txBox="1"/>
          <p:nvPr/>
        </p:nvSpPr>
        <p:spPr>
          <a:xfrm>
            <a:off x="6600825" y="6363121"/>
            <a:ext cx="880370"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Master 3</a:t>
            </a:r>
            <a:endParaRPr lang="en-US" sz="1400" kern="0" dirty="0">
              <a:ea typeface="Arial Unicode MS" pitchFamily="34" charset="-128"/>
              <a:cs typeface="Arial Unicode MS" pitchFamily="34" charset="-128"/>
            </a:endParaRPr>
          </a:p>
        </p:txBody>
      </p:sp>
      <p:grpSp>
        <p:nvGrpSpPr>
          <p:cNvPr id="23" name="Group 22">
            <a:extLst>
              <a:ext uri="{FF2B5EF4-FFF2-40B4-BE49-F238E27FC236}">
                <a16:creationId xmlns:a16="http://schemas.microsoft.com/office/drawing/2014/main" id="{4E404CDB-C0D0-42F6-BDE2-87D5015DF66E}"/>
              </a:ext>
            </a:extLst>
          </p:cNvPr>
          <p:cNvGrpSpPr/>
          <p:nvPr/>
        </p:nvGrpSpPr>
        <p:grpSpPr>
          <a:xfrm>
            <a:off x="1782364" y="1466850"/>
            <a:ext cx="1854996" cy="1057274"/>
            <a:chOff x="1214963" y="1466850"/>
            <a:chExt cx="1854996" cy="1057274"/>
          </a:xfrm>
        </p:grpSpPr>
        <p:sp>
          <p:nvSpPr>
            <p:cNvPr id="21" name="Callout: Down Arrow 20">
              <a:extLst>
                <a:ext uri="{FF2B5EF4-FFF2-40B4-BE49-F238E27FC236}">
                  <a16:creationId xmlns:a16="http://schemas.microsoft.com/office/drawing/2014/main" id="{A3A14DDF-461B-4BF1-943C-9BAC85F7CF6D}"/>
                </a:ext>
              </a:extLst>
            </p:cNvPr>
            <p:cNvSpPr/>
            <p:nvPr/>
          </p:nvSpPr>
          <p:spPr bwMode="gray">
            <a:xfrm>
              <a:off x="1224673" y="1466850"/>
              <a:ext cx="1835577" cy="1057274"/>
            </a:xfrm>
            <a:prstGeom prst="downArrowCallout">
              <a:avLst>
                <a:gd name="adj1" fmla="val 6982"/>
                <a:gd name="adj2" fmla="val 25000"/>
                <a:gd name="adj3" fmla="val 25000"/>
                <a:gd name="adj4" fmla="val 38851"/>
              </a:avLst>
            </a:prstGeom>
            <a:solidFill>
              <a:schemeClr val="accent1">
                <a:lumMod val="20000"/>
                <a:lumOff val="80000"/>
              </a:schemeClr>
            </a:solidFill>
            <a:ln w="9525"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TextBox 21">
              <a:extLst>
                <a:ext uri="{FF2B5EF4-FFF2-40B4-BE49-F238E27FC236}">
                  <a16:creationId xmlns:a16="http://schemas.microsoft.com/office/drawing/2014/main" id="{1E32EFB8-B132-49E6-8514-C41A7A84F1C9}"/>
                </a:ext>
              </a:extLst>
            </p:cNvPr>
            <p:cNvSpPr txBox="1"/>
            <p:nvPr/>
          </p:nvSpPr>
          <p:spPr>
            <a:xfrm>
              <a:off x="1214963" y="1501001"/>
              <a:ext cx="1854996"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etcd1.etcd.&lt;</a:t>
              </a:r>
              <a:r>
                <a:rPr lang="de-DE" sz="1400" kern="0" dirty="0" err="1">
                  <a:ea typeface="Arial Unicode MS" pitchFamily="34" charset="-128"/>
                  <a:cs typeface="Arial Unicode MS" pitchFamily="34" charset="-128"/>
                </a:rPr>
                <a:t>domain</a:t>
              </a:r>
              <a:r>
                <a:rPr lang="de-DE" sz="1400" kern="0" dirty="0">
                  <a:ea typeface="Arial Unicode MS" pitchFamily="34" charset="-128"/>
                  <a:cs typeface="Arial Unicode MS" pitchFamily="34" charset="-128"/>
                </a:rPr>
                <a:t>&gt;</a:t>
              </a:r>
              <a:endParaRPr lang="en-US" sz="1400" kern="0" dirty="0">
                <a:ea typeface="Arial Unicode MS" pitchFamily="34" charset="-128"/>
                <a:cs typeface="Arial Unicode MS" pitchFamily="34" charset="-128"/>
              </a:endParaRPr>
            </a:p>
          </p:txBody>
        </p:sp>
      </p:grpSp>
      <p:sp>
        <p:nvSpPr>
          <p:cNvPr id="24" name="TextBox 23">
            <a:extLst>
              <a:ext uri="{FF2B5EF4-FFF2-40B4-BE49-F238E27FC236}">
                <a16:creationId xmlns:a16="http://schemas.microsoft.com/office/drawing/2014/main" id="{62E944AB-A662-4A6E-8BEE-98163A0F00A1}"/>
              </a:ext>
            </a:extLst>
          </p:cNvPr>
          <p:cNvSpPr txBox="1"/>
          <p:nvPr/>
        </p:nvSpPr>
        <p:spPr>
          <a:xfrm>
            <a:off x="61610" y="1305431"/>
            <a:ext cx="1457450" cy="738664"/>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External</a:t>
            </a:r>
            <a:r>
              <a:rPr lang="de-DE" sz="1400" kern="0" dirty="0">
                <a:ea typeface="Arial Unicode MS" pitchFamily="34" charset="-128"/>
                <a:cs typeface="Arial Unicode MS" pitchFamily="34" charset="-128"/>
              </a:rPr>
              <a:t> DNS</a:t>
            </a:r>
          </a:p>
          <a:p>
            <a:pPr algn="ctr" fontAlgn="base">
              <a:spcAft>
                <a:spcPct val="0"/>
              </a:spcAft>
              <a:buClr>
                <a:srgbClr val="F0AB00"/>
              </a:buClr>
              <a:buSzPct val="80000"/>
            </a:pPr>
            <a:r>
              <a:rPr lang="de-DE" sz="1400" kern="0" dirty="0" err="1">
                <a:ea typeface="Arial Unicode MS" pitchFamily="34" charset="-128"/>
                <a:cs typeface="Arial Unicode MS" pitchFamily="34" charset="-128"/>
              </a:rPr>
              <a:t>Entries</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for</a:t>
            </a:r>
            <a:endParaRPr lang="de-DE" sz="1400" kern="0" dirty="0">
              <a:ea typeface="Arial Unicode MS" pitchFamily="34" charset="-128"/>
              <a:cs typeface="Arial Unicode MS" pitchFamily="34" charset="-128"/>
            </a:endParaRPr>
          </a:p>
          <a:p>
            <a:pPr algn="ctr" fontAlgn="base">
              <a:spcAft>
                <a:spcPct val="0"/>
              </a:spcAft>
              <a:buClr>
                <a:srgbClr val="F0AB00"/>
              </a:buClr>
              <a:buSzPct val="80000"/>
            </a:pPr>
            <a:r>
              <a:rPr lang="de-DE" sz="1400" kern="0" dirty="0">
                <a:ea typeface="Arial Unicode MS" pitchFamily="34" charset="-128"/>
                <a:cs typeface="Arial Unicode MS" pitchFamily="34" charset="-128"/>
              </a:rPr>
              <a:t>Member </a:t>
            </a:r>
            <a:r>
              <a:rPr lang="de-DE" sz="1400" kern="0" dirty="0" err="1">
                <a:ea typeface="Arial Unicode MS" pitchFamily="34" charset="-128"/>
                <a:cs typeface="Arial Unicode MS" pitchFamily="34" charset="-128"/>
              </a:rPr>
              <a:t>Names</a:t>
            </a:r>
            <a:endParaRPr lang="en-US" sz="1400" kern="0" dirty="0">
              <a:ea typeface="Arial Unicode MS" pitchFamily="34" charset="-128"/>
              <a:cs typeface="Arial Unicode MS" pitchFamily="34" charset="-128"/>
            </a:endParaRPr>
          </a:p>
        </p:txBody>
      </p:sp>
      <p:sp>
        <p:nvSpPr>
          <p:cNvPr id="28" name="Rectangle 27">
            <a:extLst>
              <a:ext uri="{FF2B5EF4-FFF2-40B4-BE49-F238E27FC236}">
                <a16:creationId xmlns:a16="http://schemas.microsoft.com/office/drawing/2014/main" id="{5D3692B6-6B8A-40D8-90E2-8399E6444B00}"/>
              </a:ext>
            </a:extLst>
          </p:cNvPr>
          <p:cNvSpPr/>
          <p:nvPr/>
        </p:nvSpPr>
        <p:spPr bwMode="gray">
          <a:xfrm>
            <a:off x="1685926" y="2831547"/>
            <a:ext cx="2099244" cy="2256297"/>
          </a:xfrm>
          <a:prstGeom prst="rect">
            <a:avLst/>
          </a:prstGeom>
          <a:solidFill>
            <a:srgbClr val="E6E6E6"/>
          </a:solidFill>
          <a:ln w="9525" algn="ctr">
            <a:solidFill>
              <a:srgbClr val="65BDFF"/>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6" name="Rectangle 45">
            <a:extLst>
              <a:ext uri="{FF2B5EF4-FFF2-40B4-BE49-F238E27FC236}">
                <a16:creationId xmlns:a16="http://schemas.microsoft.com/office/drawing/2014/main" id="{2F6E62B8-DB36-4284-9C46-B1F616061D65}"/>
              </a:ext>
            </a:extLst>
          </p:cNvPr>
          <p:cNvSpPr/>
          <p:nvPr/>
        </p:nvSpPr>
        <p:spPr bwMode="gray">
          <a:xfrm>
            <a:off x="2198988" y="3506080"/>
            <a:ext cx="868987" cy="812897"/>
          </a:xfrm>
          <a:prstGeom prst="rect">
            <a:avLst/>
          </a:prstGeom>
          <a:solidFill>
            <a:srgbClr val="65BDFF">
              <a:alpha val="52000"/>
            </a:srgbClr>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31" name="Group 30">
            <a:extLst>
              <a:ext uri="{FF2B5EF4-FFF2-40B4-BE49-F238E27FC236}">
                <a16:creationId xmlns:a16="http://schemas.microsoft.com/office/drawing/2014/main" id="{A65ECF1F-C2F9-4492-92A3-24892B636F06}"/>
              </a:ext>
            </a:extLst>
          </p:cNvPr>
          <p:cNvGrpSpPr/>
          <p:nvPr/>
        </p:nvGrpSpPr>
        <p:grpSpPr>
          <a:xfrm>
            <a:off x="2324442" y="3603722"/>
            <a:ext cx="638175" cy="638175"/>
            <a:chOff x="5495925" y="1501001"/>
            <a:chExt cx="638175" cy="638175"/>
          </a:xfrm>
        </p:grpSpPr>
        <p:sp>
          <p:nvSpPr>
            <p:cNvPr id="29" name="Oval 28">
              <a:extLst>
                <a:ext uri="{FF2B5EF4-FFF2-40B4-BE49-F238E27FC236}">
                  <a16:creationId xmlns:a16="http://schemas.microsoft.com/office/drawing/2014/main" id="{47509F50-C855-46F0-AD30-B36DD80920C3}"/>
                </a:ext>
              </a:extLst>
            </p:cNvPr>
            <p:cNvSpPr/>
            <p:nvPr/>
          </p:nvSpPr>
          <p:spPr bwMode="gray">
            <a:xfrm>
              <a:off x="5495925" y="1501001"/>
              <a:ext cx="638175" cy="638175"/>
            </a:xfrm>
            <a:prstGeom prst="ellipse">
              <a:avLst/>
            </a:prstGeom>
            <a:solidFill>
              <a:srgbClr val="65BDFF"/>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0" name="TextBox 29">
              <a:extLst>
                <a:ext uri="{FF2B5EF4-FFF2-40B4-BE49-F238E27FC236}">
                  <a16:creationId xmlns:a16="http://schemas.microsoft.com/office/drawing/2014/main" id="{3EC9F82C-6899-47D0-B520-D89FBF9B49CB}"/>
                </a:ext>
              </a:extLst>
            </p:cNvPr>
            <p:cNvSpPr txBox="1"/>
            <p:nvPr/>
          </p:nvSpPr>
          <p:spPr>
            <a:xfrm>
              <a:off x="5503869" y="1637625"/>
              <a:ext cx="622286"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etcd1</a:t>
              </a:r>
              <a:endParaRPr lang="en-US" sz="1400" kern="0" dirty="0">
                <a:ea typeface="Arial Unicode MS" pitchFamily="34" charset="-128"/>
                <a:cs typeface="Arial Unicode MS" pitchFamily="34" charset="-128"/>
              </a:endParaRPr>
            </a:p>
          </p:txBody>
        </p:sp>
      </p:grpSp>
      <p:grpSp>
        <p:nvGrpSpPr>
          <p:cNvPr id="32" name="Group 31">
            <a:extLst>
              <a:ext uri="{FF2B5EF4-FFF2-40B4-BE49-F238E27FC236}">
                <a16:creationId xmlns:a16="http://schemas.microsoft.com/office/drawing/2014/main" id="{9314292A-1A1B-4B17-99E4-1ACB279EBDD4}"/>
              </a:ext>
            </a:extLst>
          </p:cNvPr>
          <p:cNvGrpSpPr/>
          <p:nvPr/>
        </p:nvGrpSpPr>
        <p:grpSpPr>
          <a:xfrm>
            <a:off x="4325539" y="1466850"/>
            <a:ext cx="1854995" cy="1057274"/>
            <a:chOff x="1214963" y="1466850"/>
            <a:chExt cx="1854995" cy="1057274"/>
          </a:xfrm>
        </p:grpSpPr>
        <p:sp>
          <p:nvSpPr>
            <p:cNvPr id="33" name="Callout: Down Arrow 32">
              <a:extLst>
                <a:ext uri="{FF2B5EF4-FFF2-40B4-BE49-F238E27FC236}">
                  <a16:creationId xmlns:a16="http://schemas.microsoft.com/office/drawing/2014/main" id="{3664B8E2-8532-4F51-A049-BC7952D27F87}"/>
                </a:ext>
              </a:extLst>
            </p:cNvPr>
            <p:cNvSpPr/>
            <p:nvPr/>
          </p:nvSpPr>
          <p:spPr bwMode="gray">
            <a:xfrm>
              <a:off x="1224673" y="1466850"/>
              <a:ext cx="1835577" cy="1057274"/>
            </a:xfrm>
            <a:prstGeom prst="downArrowCallout">
              <a:avLst>
                <a:gd name="adj1" fmla="val 6982"/>
                <a:gd name="adj2" fmla="val 25000"/>
                <a:gd name="adj3" fmla="val 25000"/>
                <a:gd name="adj4" fmla="val 38851"/>
              </a:avLst>
            </a:prstGeom>
            <a:solidFill>
              <a:schemeClr val="accent1">
                <a:lumMod val="20000"/>
                <a:lumOff val="80000"/>
              </a:schemeClr>
            </a:solidFill>
            <a:ln w="9525"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4" name="TextBox 33">
              <a:extLst>
                <a:ext uri="{FF2B5EF4-FFF2-40B4-BE49-F238E27FC236}">
                  <a16:creationId xmlns:a16="http://schemas.microsoft.com/office/drawing/2014/main" id="{E0B98F00-C71C-4B03-8D6C-ECB9606ACA09}"/>
                </a:ext>
              </a:extLst>
            </p:cNvPr>
            <p:cNvSpPr txBox="1"/>
            <p:nvPr/>
          </p:nvSpPr>
          <p:spPr>
            <a:xfrm>
              <a:off x="1214963" y="1501001"/>
              <a:ext cx="1854995"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etcd2.etcd.&lt;</a:t>
              </a:r>
              <a:r>
                <a:rPr lang="de-DE" sz="1400" kern="0" dirty="0" err="1">
                  <a:ea typeface="Arial Unicode MS" pitchFamily="34" charset="-128"/>
                  <a:cs typeface="Arial Unicode MS" pitchFamily="34" charset="-128"/>
                </a:rPr>
                <a:t>domain</a:t>
              </a:r>
              <a:r>
                <a:rPr lang="de-DE" sz="1400" kern="0" dirty="0">
                  <a:ea typeface="Arial Unicode MS" pitchFamily="34" charset="-128"/>
                  <a:cs typeface="Arial Unicode MS" pitchFamily="34" charset="-128"/>
                </a:rPr>
                <a:t>&gt;</a:t>
              </a:r>
              <a:endParaRPr lang="en-US" sz="1400" kern="0" dirty="0">
                <a:ea typeface="Arial Unicode MS" pitchFamily="34" charset="-128"/>
                <a:cs typeface="Arial Unicode MS" pitchFamily="34" charset="-128"/>
              </a:endParaRPr>
            </a:p>
          </p:txBody>
        </p:sp>
      </p:grpSp>
      <p:grpSp>
        <p:nvGrpSpPr>
          <p:cNvPr id="35" name="Group 34">
            <a:extLst>
              <a:ext uri="{FF2B5EF4-FFF2-40B4-BE49-F238E27FC236}">
                <a16:creationId xmlns:a16="http://schemas.microsoft.com/office/drawing/2014/main" id="{623BA188-9B72-4C9F-87E9-BDBFC960865A}"/>
              </a:ext>
            </a:extLst>
          </p:cNvPr>
          <p:cNvGrpSpPr/>
          <p:nvPr/>
        </p:nvGrpSpPr>
        <p:grpSpPr>
          <a:xfrm>
            <a:off x="6868714" y="1466850"/>
            <a:ext cx="1854995" cy="1057274"/>
            <a:chOff x="1214963" y="1466850"/>
            <a:chExt cx="1854995" cy="1057274"/>
          </a:xfrm>
        </p:grpSpPr>
        <p:sp>
          <p:nvSpPr>
            <p:cNvPr id="36" name="Callout: Down Arrow 35">
              <a:extLst>
                <a:ext uri="{FF2B5EF4-FFF2-40B4-BE49-F238E27FC236}">
                  <a16:creationId xmlns:a16="http://schemas.microsoft.com/office/drawing/2014/main" id="{177C79DF-2BB3-4CCE-8A22-8DDE57A2905F}"/>
                </a:ext>
              </a:extLst>
            </p:cNvPr>
            <p:cNvSpPr/>
            <p:nvPr/>
          </p:nvSpPr>
          <p:spPr bwMode="gray">
            <a:xfrm>
              <a:off x="1224673" y="1466850"/>
              <a:ext cx="1835577" cy="1057274"/>
            </a:xfrm>
            <a:prstGeom prst="downArrowCallout">
              <a:avLst>
                <a:gd name="adj1" fmla="val 6982"/>
                <a:gd name="adj2" fmla="val 25000"/>
                <a:gd name="adj3" fmla="val 25000"/>
                <a:gd name="adj4" fmla="val 38851"/>
              </a:avLst>
            </a:prstGeom>
            <a:solidFill>
              <a:schemeClr val="accent1">
                <a:lumMod val="20000"/>
                <a:lumOff val="80000"/>
              </a:schemeClr>
            </a:solidFill>
            <a:ln w="9525"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4692A018-8589-42C1-9F6C-D851B13D1265}"/>
                </a:ext>
              </a:extLst>
            </p:cNvPr>
            <p:cNvSpPr txBox="1"/>
            <p:nvPr/>
          </p:nvSpPr>
          <p:spPr>
            <a:xfrm>
              <a:off x="1214963" y="1501001"/>
              <a:ext cx="1854995"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etcd3.etcd.&lt;</a:t>
              </a:r>
              <a:r>
                <a:rPr lang="de-DE" sz="1400" kern="0" dirty="0" err="1">
                  <a:ea typeface="Arial Unicode MS" pitchFamily="34" charset="-128"/>
                  <a:cs typeface="Arial Unicode MS" pitchFamily="34" charset="-128"/>
                </a:rPr>
                <a:t>domain</a:t>
              </a:r>
              <a:r>
                <a:rPr lang="de-DE" sz="1400" kern="0" dirty="0">
                  <a:ea typeface="Arial Unicode MS" pitchFamily="34" charset="-128"/>
                  <a:cs typeface="Arial Unicode MS" pitchFamily="34" charset="-128"/>
                </a:rPr>
                <a:t>&gt;</a:t>
              </a:r>
              <a:endParaRPr lang="en-US" sz="1400" kern="0" dirty="0">
                <a:ea typeface="Arial Unicode MS" pitchFamily="34" charset="-128"/>
                <a:cs typeface="Arial Unicode MS" pitchFamily="34" charset="-128"/>
              </a:endParaRPr>
            </a:p>
          </p:txBody>
        </p:sp>
      </p:grpSp>
      <p:sp>
        <p:nvSpPr>
          <p:cNvPr id="38" name="Rectangle 37">
            <a:extLst>
              <a:ext uri="{FF2B5EF4-FFF2-40B4-BE49-F238E27FC236}">
                <a16:creationId xmlns:a16="http://schemas.microsoft.com/office/drawing/2014/main" id="{0ED30E0C-5820-418D-90DE-BC2AF3E4C9F8}"/>
              </a:ext>
            </a:extLst>
          </p:cNvPr>
          <p:cNvSpPr/>
          <p:nvPr/>
        </p:nvSpPr>
        <p:spPr bwMode="gray">
          <a:xfrm>
            <a:off x="4229101" y="2831547"/>
            <a:ext cx="2099244" cy="2256297"/>
          </a:xfrm>
          <a:prstGeom prst="rect">
            <a:avLst/>
          </a:prstGeom>
          <a:solidFill>
            <a:srgbClr val="E6E6E6"/>
          </a:solidFill>
          <a:ln w="9525" algn="ctr">
            <a:solidFill>
              <a:srgbClr val="65BDFF"/>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39" name="Group 38">
            <a:extLst>
              <a:ext uri="{FF2B5EF4-FFF2-40B4-BE49-F238E27FC236}">
                <a16:creationId xmlns:a16="http://schemas.microsoft.com/office/drawing/2014/main" id="{442644AD-F598-413D-8BA6-DAF4CEBA3A72}"/>
              </a:ext>
            </a:extLst>
          </p:cNvPr>
          <p:cNvGrpSpPr/>
          <p:nvPr/>
        </p:nvGrpSpPr>
        <p:grpSpPr>
          <a:xfrm>
            <a:off x="4863001" y="3598205"/>
            <a:ext cx="638175" cy="638175"/>
            <a:chOff x="5495925" y="1501001"/>
            <a:chExt cx="638175" cy="638175"/>
          </a:xfrm>
        </p:grpSpPr>
        <p:sp>
          <p:nvSpPr>
            <p:cNvPr id="40" name="Oval 39">
              <a:extLst>
                <a:ext uri="{FF2B5EF4-FFF2-40B4-BE49-F238E27FC236}">
                  <a16:creationId xmlns:a16="http://schemas.microsoft.com/office/drawing/2014/main" id="{35EDF1AF-065F-463F-83A0-A2D92FCE211F}"/>
                </a:ext>
              </a:extLst>
            </p:cNvPr>
            <p:cNvSpPr/>
            <p:nvPr/>
          </p:nvSpPr>
          <p:spPr bwMode="gray">
            <a:xfrm>
              <a:off x="5495925" y="1501001"/>
              <a:ext cx="638175" cy="638175"/>
            </a:xfrm>
            <a:prstGeom prst="ellipse">
              <a:avLst/>
            </a:prstGeom>
            <a:solidFill>
              <a:srgbClr val="65BDFF"/>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1" name="TextBox 40">
              <a:extLst>
                <a:ext uri="{FF2B5EF4-FFF2-40B4-BE49-F238E27FC236}">
                  <a16:creationId xmlns:a16="http://schemas.microsoft.com/office/drawing/2014/main" id="{49122108-9516-4833-AEE9-071A5A20B830}"/>
                </a:ext>
              </a:extLst>
            </p:cNvPr>
            <p:cNvSpPr txBox="1"/>
            <p:nvPr/>
          </p:nvSpPr>
          <p:spPr>
            <a:xfrm>
              <a:off x="5503869" y="1637625"/>
              <a:ext cx="622286"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etcd2</a:t>
              </a:r>
              <a:endParaRPr lang="en-US" sz="1400" kern="0" dirty="0">
                <a:ea typeface="Arial Unicode MS" pitchFamily="34" charset="-128"/>
                <a:cs typeface="Arial Unicode MS" pitchFamily="34" charset="-128"/>
              </a:endParaRPr>
            </a:p>
          </p:txBody>
        </p:sp>
      </p:grpSp>
      <p:sp>
        <p:nvSpPr>
          <p:cNvPr id="42" name="Rectangle 41">
            <a:extLst>
              <a:ext uri="{FF2B5EF4-FFF2-40B4-BE49-F238E27FC236}">
                <a16:creationId xmlns:a16="http://schemas.microsoft.com/office/drawing/2014/main" id="{E44F0B46-283A-4E3C-8CE4-4C6742DB4CBC}"/>
              </a:ext>
            </a:extLst>
          </p:cNvPr>
          <p:cNvSpPr/>
          <p:nvPr/>
        </p:nvSpPr>
        <p:spPr bwMode="gray">
          <a:xfrm>
            <a:off x="6772276" y="2831547"/>
            <a:ext cx="2099244" cy="2256297"/>
          </a:xfrm>
          <a:prstGeom prst="rect">
            <a:avLst/>
          </a:prstGeom>
          <a:solidFill>
            <a:srgbClr val="E6E6E6"/>
          </a:solidFill>
          <a:ln w="9525" algn="ctr">
            <a:solidFill>
              <a:srgbClr val="65BDFF"/>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3" name="Group 42">
            <a:extLst>
              <a:ext uri="{FF2B5EF4-FFF2-40B4-BE49-F238E27FC236}">
                <a16:creationId xmlns:a16="http://schemas.microsoft.com/office/drawing/2014/main" id="{401C7B23-14F4-4CA6-AA7F-55DB9F9E0FA0}"/>
              </a:ext>
            </a:extLst>
          </p:cNvPr>
          <p:cNvGrpSpPr/>
          <p:nvPr/>
        </p:nvGrpSpPr>
        <p:grpSpPr>
          <a:xfrm>
            <a:off x="7401560" y="3592687"/>
            <a:ext cx="638175" cy="638175"/>
            <a:chOff x="5495925" y="1501001"/>
            <a:chExt cx="638175" cy="638175"/>
          </a:xfrm>
        </p:grpSpPr>
        <p:sp>
          <p:nvSpPr>
            <p:cNvPr id="44" name="Oval 43">
              <a:extLst>
                <a:ext uri="{FF2B5EF4-FFF2-40B4-BE49-F238E27FC236}">
                  <a16:creationId xmlns:a16="http://schemas.microsoft.com/office/drawing/2014/main" id="{CDBBF04F-B429-4D28-8CD1-7EBC0D0F563D}"/>
                </a:ext>
              </a:extLst>
            </p:cNvPr>
            <p:cNvSpPr/>
            <p:nvPr/>
          </p:nvSpPr>
          <p:spPr bwMode="gray">
            <a:xfrm>
              <a:off x="5495925" y="1501001"/>
              <a:ext cx="638175" cy="638175"/>
            </a:xfrm>
            <a:prstGeom prst="ellipse">
              <a:avLst/>
            </a:prstGeom>
            <a:solidFill>
              <a:srgbClr val="65BDFF"/>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5" name="TextBox 44">
              <a:extLst>
                <a:ext uri="{FF2B5EF4-FFF2-40B4-BE49-F238E27FC236}">
                  <a16:creationId xmlns:a16="http://schemas.microsoft.com/office/drawing/2014/main" id="{728A08FA-5C0E-43C0-A45E-A05A69F77EF4}"/>
                </a:ext>
              </a:extLst>
            </p:cNvPr>
            <p:cNvSpPr txBox="1"/>
            <p:nvPr/>
          </p:nvSpPr>
          <p:spPr>
            <a:xfrm>
              <a:off x="5503869" y="1637625"/>
              <a:ext cx="622286"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etcd3</a:t>
              </a:r>
              <a:endParaRPr lang="en-US" sz="1400" kern="0" dirty="0">
                <a:ea typeface="Arial Unicode MS" pitchFamily="34" charset="-128"/>
                <a:cs typeface="Arial Unicode MS" pitchFamily="34" charset="-128"/>
              </a:endParaRPr>
            </a:p>
          </p:txBody>
        </p:sp>
      </p:grpSp>
      <p:grpSp>
        <p:nvGrpSpPr>
          <p:cNvPr id="121" name="Group 120">
            <a:extLst>
              <a:ext uri="{FF2B5EF4-FFF2-40B4-BE49-F238E27FC236}">
                <a16:creationId xmlns:a16="http://schemas.microsoft.com/office/drawing/2014/main" id="{0737B045-C8D5-40AE-8735-DE79706FB4F8}"/>
              </a:ext>
            </a:extLst>
          </p:cNvPr>
          <p:cNvGrpSpPr/>
          <p:nvPr/>
        </p:nvGrpSpPr>
        <p:grpSpPr>
          <a:xfrm>
            <a:off x="1648338" y="3409950"/>
            <a:ext cx="2136832" cy="1606640"/>
            <a:chOff x="1648338" y="3409950"/>
            <a:chExt cx="2136832" cy="1606640"/>
          </a:xfrm>
        </p:grpSpPr>
        <p:cxnSp>
          <p:nvCxnSpPr>
            <p:cNvPr id="122" name="Straight Connector 121">
              <a:extLst>
                <a:ext uri="{FF2B5EF4-FFF2-40B4-BE49-F238E27FC236}">
                  <a16:creationId xmlns:a16="http://schemas.microsoft.com/office/drawing/2014/main" id="{253485F8-0504-46AC-979C-6CDEC01C4C1B}"/>
                </a:ext>
              </a:extLst>
            </p:cNvPr>
            <p:cNvCxnSpPr/>
            <p:nvPr/>
          </p:nvCxnSpPr>
          <p:spPr>
            <a:xfrm>
              <a:off x="1685926" y="3409950"/>
              <a:ext cx="2099244" cy="0"/>
            </a:xfrm>
            <a:prstGeom prst="line">
              <a:avLst/>
            </a:prstGeom>
            <a:ln w="9525">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FC286E22-152B-4046-96DD-202AE0F5EB12}"/>
                </a:ext>
              </a:extLst>
            </p:cNvPr>
            <p:cNvSpPr txBox="1"/>
            <p:nvPr/>
          </p:nvSpPr>
          <p:spPr>
            <a:xfrm>
              <a:off x="1648338" y="4792730"/>
              <a:ext cx="793807" cy="223860"/>
            </a:xfrm>
            <a:prstGeom prst="rect">
              <a:avLst/>
            </a:prstGeom>
            <a:noFill/>
          </p:spPr>
          <p:txBody>
            <a:bodyPr wrap="none" rtlCol="0">
              <a:spAutoFit/>
            </a:bodyPr>
            <a:lstStyle/>
            <a:p>
              <a:pPr algn="ctr" fontAlgn="base">
                <a:spcAft>
                  <a:spcPct val="0"/>
                </a:spcAft>
                <a:buClr>
                  <a:srgbClr val="F0AB00"/>
                </a:buClr>
                <a:buSzPct val="80000"/>
              </a:pPr>
              <a:r>
                <a:rPr lang="de-DE" sz="1000" kern="0" dirty="0" err="1">
                  <a:ea typeface="Arial Unicode MS" pitchFamily="34" charset="-128"/>
                  <a:cs typeface="Arial Unicode MS" pitchFamily="34" charset="-128"/>
                </a:rPr>
                <a:t>static</a:t>
              </a:r>
              <a:r>
                <a:rPr lang="de-DE" sz="1000" kern="0" dirty="0">
                  <a:ea typeface="Arial Unicode MS" pitchFamily="34" charset="-128"/>
                  <a:cs typeface="Arial Unicode MS" pitchFamily="34" charset="-128"/>
                </a:rPr>
                <a:t> </a:t>
              </a:r>
              <a:r>
                <a:rPr lang="de-DE" sz="1000" kern="0" dirty="0" err="1">
                  <a:ea typeface="Arial Unicode MS" pitchFamily="34" charset="-128"/>
                  <a:cs typeface="Arial Unicode MS" pitchFamily="34" charset="-128"/>
                </a:rPr>
                <a:t>pods</a:t>
              </a:r>
              <a:endParaRPr lang="en-US" sz="1000" kern="0" dirty="0">
                <a:ea typeface="Arial Unicode MS" pitchFamily="34" charset="-128"/>
                <a:cs typeface="Arial Unicode MS" pitchFamily="34" charset="-128"/>
              </a:endParaRPr>
            </a:p>
          </p:txBody>
        </p:sp>
      </p:grpSp>
      <p:grpSp>
        <p:nvGrpSpPr>
          <p:cNvPr id="124" name="Group 123">
            <a:extLst>
              <a:ext uri="{FF2B5EF4-FFF2-40B4-BE49-F238E27FC236}">
                <a16:creationId xmlns:a16="http://schemas.microsoft.com/office/drawing/2014/main" id="{8E9D9F1C-52E2-486B-A226-6C7156275D63}"/>
              </a:ext>
            </a:extLst>
          </p:cNvPr>
          <p:cNvGrpSpPr/>
          <p:nvPr/>
        </p:nvGrpSpPr>
        <p:grpSpPr>
          <a:xfrm>
            <a:off x="4191513" y="3409950"/>
            <a:ext cx="2136832" cy="1606640"/>
            <a:chOff x="4191513" y="3409950"/>
            <a:chExt cx="2136832" cy="1606640"/>
          </a:xfrm>
        </p:grpSpPr>
        <p:cxnSp>
          <p:nvCxnSpPr>
            <p:cNvPr id="125" name="Straight Connector 124">
              <a:extLst>
                <a:ext uri="{FF2B5EF4-FFF2-40B4-BE49-F238E27FC236}">
                  <a16:creationId xmlns:a16="http://schemas.microsoft.com/office/drawing/2014/main" id="{72129C58-C80C-416A-8F5D-800B879E0595}"/>
                </a:ext>
              </a:extLst>
            </p:cNvPr>
            <p:cNvCxnSpPr/>
            <p:nvPr/>
          </p:nvCxnSpPr>
          <p:spPr>
            <a:xfrm>
              <a:off x="4229101" y="3409950"/>
              <a:ext cx="2099244" cy="0"/>
            </a:xfrm>
            <a:prstGeom prst="line">
              <a:avLst/>
            </a:prstGeom>
            <a:ln w="9525">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6382295B-D0D1-4EFC-8CD1-2780364D7DF7}"/>
                </a:ext>
              </a:extLst>
            </p:cNvPr>
            <p:cNvSpPr txBox="1"/>
            <p:nvPr/>
          </p:nvSpPr>
          <p:spPr>
            <a:xfrm>
              <a:off x="4191513" y="4792730"/>
              <a:ext cx="793807" cy="223860"/>
            </a:xfrm>
            <a:prstGeom prst="rect">
              <a:avLst/>
            </a:prstGeom>
            <a:noFill/>
          </p:spPr>
          <p:txBody>
            <a:bodyPr wrap="none" rtlCol="0">
              <a:spAutoFit/>
            </a:bodyPr>
            <a:lstStyle/>
            <a:p>
              <a:pPr algn="ctr" fontAlgn="base">
                <a:spcAft>
                  <a:spcPct val="0"/>
                </a:spcAft>
                <a:buClr>
                  <a:srgbClr val="F0AB00"/>
                </a:buClr>
                <a:buSzPct val="80000"/>
              </a:pPr>
              <a:r>
                <a:rPr lang="de-DE" sz="1000" kern="0" dirty="0" err="1">
                  <a:ea typeface="Arial Unicode MS" pitchFamily="34" charset="-128"/>
                  <a:cs typeface="Arial Unicode MS" pitchFamily="34" charset="-128"/>
                </a:rPr>
                <a:t>static</a:t>
              </a:r>
              <a:r>
                <a:rPr lang="de-DE" sz="1000" kern="0" dirty="0">
                  <a:ea typeface="Arial Unicode MS" pitchFamily="34" charset="-128"/>
                  <a:cs typeface="Arial Unicode MS" pitchFamily="34" charset="-128"/>
                </a:rPr>
                <a:t> </a:t>
              </a:r>
              <a:r>
                <a:rPr lang="de-DE" sz="1000" kern="0" dirty="0" err="1">
                  <a:ea typeface="Arial Unicode MS" pitchFamily="34" charset="-128"/>
                  <a:cs typeface="Arial Unicode MS" pitchFamily="34" charset="-128"/>
                </a:rPr>
                <a:t>pods</a:t>
              </a:r>
              <a:endParaRPr lang="en-US" sz="1000" kern="0" dirty="0">
                <a:ea typeface="Arial Unicode MS" pitchFamily="34" charset="-128"/>
                <a:cs typeface="Arial Unicode MS" pitchFamily="34" charset="-128"/>
              </a:endParaRPr>
            </a:p>
          </p:txBody>
        </p:sp>
      </p:grpSp>
      <p:grpSp>
        <p:nvGrpSpPr>
          <p:cNvPr id="127" name="Group 126">
            <a:extLst>
              <a:ext uri="{FF2B5EF4-FFF2-40B4-BE49-F238E27FC236}">
                <a16:creationId xmlns:a16="http://schemas.microsoft.com/office/drawing/2014/main" id="{1110641A-2E1B-445A-9DBF-EF92B8A779D8}"/>
              </a:ext>
            </a:extLst>
          </p:cNvPr>
          <p:cNvGrpSpPr/>
          <p:nvPr/>
        </p:nvGrpSpPr>
        <p:grpSpPr>
          <a:xfrm>
            <a:off x="6734688" y="3409950"/>
            <a:ext cx="2136832" cy="1606640"/>
            <a:chOff x="6734688" y="3409950"/>
            <a:chExt cx="2136832" cy="1606640"/>
          </a:xfrm>
        </p:grpSpPr>
        <p:cxnSp>
          <p:nvCxnSpPr>
            <p:cNvPr id="128" name="Straight Connector 127">
              <a:extLst>
                <a:ext uri="{FF2B5EF4-FFF2-40B4-BE49-F238E27FC236}">
                  <a16:creationId xmlns:a16="http://schemas.microsoft.com/office/drawing/2014/main" id="{6E49828C-68AA-4DB1-B4A6-0AD084ACAAD5}"/>
                </a:ext>
              </a:extLst>
            </p:cNvPr>
            <p:cNvCxnSpPr/>
            <p:nvPr/>
          </p:nvCxnSpPr>
          <p:spPr>
            <a:xfrm>
              <a:off x="6772276" y="3409950"/>
              <a:ext cx="2099244" cy="0"/>
            </a:xfrm>
            <a:prstGeom prst="line">
              <a:avLst/>
            </a:prstGeom>
            <a:ln w="9525">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A403C56B-087E-4DCA-A2C4-9A0D0694ED99}"/>
                </a:ext>
              </a:extLst>
            </p:cNvPr>
            <p:cNvSpPr txBox="1"/>
            <p:nvPr/>
          </p:nvSpPr>
          <p:spPr>
            <a:xfrm>
              <a:off x="6734688" y="4792730"/>
              <a:ext cx="793807" cy="223860"/>
            </a:xfrm>
            <a:prstGeom prst="rect">
              <a:avLst/>
            </a:prstGeom>
            <a:noFill/>
          </p:spPr>
          <p:txBody>
            <a:bodyPr wrap="none" rtlCol="0">
              <a:spAutoFit/>
            </a:bodyPr>
            <a:lstStyle/>
            <a:p>
              <a:pPr algn="ctr" fontAlgn="base">
                <a:spcAft>
                  <a:spcPct val="0"/>
                </a:spcAft>
                <a:buClr>
                  <a:srgbClr val="F0AB00"/>
                </a:buClr>
                <a:buSzPct val="80000"/>
              </a:pPr>
              <a:r>
                <a:rPr lang="de-DE" sz="1000" kern="0" dirty="0" err="1">
                  <a:ea typeface="Arial Unicode MS" pitchFamily="34" charset="-128"/>
                  <a:cs typeface="Arial Unicode MS" pitchFamily="34" charset="-128"/>
                </a:rPr>
                <a:t>static</a:t>
              </a:r>
              <a:r>
                <a:rPr lang="de-DE" sz="1000" kern="0" dirty="0">
                  <a:ea typeface="Arial Unicode MS" pitchFamily="34" charset="-128"/>
                  <a:cs typeface="Arial Unicode MS" pitchFamily="34" charset="-128"/>
                </a:rPr>
                <a:t> </a:t>
              </a:r>
              <a:r>
                <a:rPr lang="de-DE" sz="1000" kern="0" dirty="0" err="1">
                  <a:ea typeface="Arial Unicode MS" pitchFamily="34" charset="-128"/>
                  <a:cs typeface="Arial Unicode MS" pitchFamily="34" charset="-128"/>
                </a:rPr>
                <a:t>pods</a:t>
              </a:r>
              <a:endParaRPr lang="en-US" sz="1000" kern="0" dirty="0">
                <a:ea typeface="Arial Unicode MS" pitchFamily="34" charset="-128"/>
                <a:cs typeface="Arial Unicode MS" pitchFamily="34" charset="-128"/>
              </a:endParaRPr>
            </a:p>
          </p:txBody>
        </p:sp>
      </p:grpSp>
      <p:sp>
        <p:nvSpPr>
          <p:cNvPr id="63" name="TextBox 62">
            <a:extLst>
              <a:ext uri="{FF2B5EF4-FFF2-40B4-BE49-F238E27FC236}">
                <a16:creationId xmlns:a16="http://schemas.microsoft.com/office/drawing/2014/main" id="{7A2F8FE3-BF9D-4145-9F86-A1FD46366B35}"/>
              </a:ext>
            </a:extLst>
          </p:cNvPr>
          <p:cNvSpPr txBox="1"/>
          <p:nvPr/>
        </p:nvSpPr>
        <p:spPr>
          <a:xfrm>
            <a:off x="163696" y="2216347"/>
            <a:ext cx="1082349"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Volatile IPs</a:t>
            </a:r>
            <a:endParaRPr lang="en-US" sz="1400" kern="0" dirty="0">
              <a:ea typeface="Arial Unicode MS" pitchFamily="34" charset="-128"/>
              <a:cs typeface="Arial Unicode MS" pitchFamily="34" charset="-128"/>
            </a:endParaRPr>
          </a:p>
        </p:txBody>
      </p:sp>
      <p:sp>
        <p:nvSpPr>
          <p:cNvPr id="64" name="TextBox 63">
            <a:extLst>
              <a:ext uri="{FF2B5EF4-FFF2-40B4-BE49-F238E27FC236}">
                <a16:creationId xmlns:a16="http://schemas.microsoft.com/office/drawing/2014/main" id="{F3CFE1EA-051E-4451-BFA2-0A1D4D3F7504}"/>
              </a:ext>
            </a:extLst>
          </p:cNvPr>
          <p:cNvSpPr txBox="1"/>
          <p:nvPr/>
        </p:nvSpPr>
        <p:spPr>
          <a:xfrm>
            <a:off x="1514475" y="2190338"/>
            <a:ext cx="981359"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192.X.Y.Z</a:t>
            </a:r>
            <a:endParaRPr lang="en-US" sz="1400" kern="0" dirty="0">
              <a:ea typeface="Arial Unicode MS" pitchFamily="34" charset="-128"/>
              <a:cs typeface="Arial Unicode MS" pitchFamily="34" charset="-128"/>
            </a:endParaRPr>
          </a:p>
        </p:txBody>
      </p:sp>
      <p:sp>
        <p:nvSpPr>
          <p:cNvPr id="65" name="TextBox 64">
            <a:extLst>
              <a:ext uri="{FF2B5EF4-FFF2-40B4-BE49-F238E27FC236}">
                <a16:creationId xmlns:a16="http://schemas.microsoft.com/office/drawing/2014/main" id="{B377F3D4-EFAE-4B78-8E6A-C60DE4A240E4}"/>
              </a:ext>
            </a:extLst>
          </p:cNvPr>
          <p:cNvSpPr txBox="1"/>
          <p:nvPr/>
        </p:nvSpPr>
        <p:spPr>
          <a:xfrm>
            <a:off x="4019100" y="2190337"/>
            <a:ext cx="1051891"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192.U.V.W</a:t>
            </a:r>
            <a:endParaRPr lang="en-US" sz="1400" kern="0" dirty="0">
              <a:ea typeface="Arial Unicode MS" pitchFamily="34" charset="-128"/>
              <a:cs typeface="Arial Unicode MS" pitchFamily="34" charset="-128"/>
            </a:endParaRPr>
          </a:p>
        </p:txBody>
      </p:sp>
      <p:sp>
        <p:nvSpPr>
          <p:cNvPr id="66" name="TextBox 65">
            <a:extLst>
              <a:ext uri="{FF2B5EF4-FFF2-40B4-BE49-F238E27FC236}">
                <a16:creationId xmlns:a16="http://schemas.microsoft.com/office/drawing/2014/main" id="{2022A5D4-079A-4774-A02E-2EC17070D87B}"/>
              </a:ext>
            </a:extLst>
          </p:cNvPr>
          <p:cNvSpPr txBox="1"/>
          <p:nvPr/>
        </p:nvSpPr>
        <p:spPr>
          <a:xfrm>
            <a:off x="6631797" y="2216347"/>
            <a:ext cx="990977"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192.R.S.T</a:t>
            </a:r>
            <a:endParaRPr lang="en-US" sz="1400" kern="0" dirty="0">
              <a:ea typeface="Arial Unicode MS" pitchFamily="34" charset="-128"/>
              <a:cs typeface="Arial Unicode MS" pitchFamily="34" charset="-128"/>
            </a:endParaRPr>
          </a:p>
        </p:txBody>
      </p:sp>
      <p:grpSp>
        <p:nvGrpSpPr>
          <p:cNvPr id="12" name="Group 11">
            <a:extLst>
              <a:ext uri="{FF2B5EF4-FFF2-40B4-BE49-F238E27FC236}">
                <a16:creationId xmlns:a16="http://schemas.microsoft.com/office/drawing/2014/main" id="{CE40024F-5E1D-4AEA-96DC-9A945689B879}"/>
              </a:ext>
            </a:extLst>
          </p:cNvPr>
          <p:cNvGrpSpPr/>
          <p:nvPr/>
        </p:nvGrpSpPr>
        <p:grpSpPr>
          <a:xfrm>
            <a:off x="143173" y="4768508"/>
            <a:ext cx="1434583" cy="1847850"/>
            <a:chOff x="98979" y="4667250"/>
            <a:chExt cx="1434583" cy="1847850"/>
          </a:xfrm>
        </p:grpSpPr>
        <p:sp>
          <p:nvSpPr>
            <p:cNvPr id="9" name="Rectangle: Folded Corner 8">
              <a:extLst>
                <a:ext uri="{FF2B5EF4-FFF2-40B4-BE49-F238E27FC236}">
                  <a16:creationId xmlns:a16="http://schemas.microsoft.com/office/drawing/2014/main" id="{78A6CD17-006F-4EF4-A2C9-20353291F1E2}"/>
                </a:ext>
              </a:extLst>
            </p:cNvPr>
            <p:cNvSpPr/>
            <p:nvPr/>
          </p:nvSpPr>
          <p:spPr bwMode="gray">
            <a:xfrm>
              <a:off x="98979" y="4667250"/>
              <a:ext cx="1415496" cy="1847850"/>
            </a:xfrm>
            <a:prstGeom prst="foldedCorner">
              <a:avLst/>
            </a:prstGeom>
            <a:solidFill>
              <a:srgbClr val="E6E6E6"/>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7" name="TextBox 66">
              <a:extLst>
                <a:ext uri="{FF2B5EF4-FFF2-40B4-BE49-F238E27FC236}">
                  <a16:creationId xmlns:a16="http://schemas.microsoft.com/office/drawing/2014/main" id="{EC4A6478-2CC2-4A84-B619-BC9A4E213EEA}"/>
                </a:ext>
              </a:extLst>
            </p:cNvPr>
            <p:cNvSpPr txBox="1"/>
            <p:nvPr/>
          </p:nvSpPr>
          <p:spPr>
            <a:xfrm>
              <a:off x="161070" y="4750898"/>
              <a:ext cx="1372492" cy="1692771"/>
            </a:xfrm>
            <a:prstGeom prst="rect">
              <a:avLst/>
            </a:prstGeom>
            <a:noFill/>
          </p:spPr>
          <p:txBody>
            <a:bodyPr wrap="none" rtlCol="0">
              <a:spAutoFit/>
            </a:bodyPr>
            <a:lstStyle/>
            <a:p>
              <a:pPr fontAlgn="base">
                <a:spcAft>
                  <a:spcPct val="0"/>
                </a:spcAft>
                <a:buClr>
                  <a:srgbClr val="F0AB00"/>
                </a:buClr>
                <a:buSzPct val="80000"/>
              </a:pPr>
              <a:r>
                <a:rPr lang="de-DE" sz="800" kern="0" dirty="0">
                  <a:ea typeface="Arial Unicode MS" pitchFamily="34" charset="-128"/>
                  <a:cs typeface="Arial Unicode MS" pitchFamily="34" charset="-128"/>
                </a:rPr>
                <a:t>STATE=</a:t>
              </a:r>
              <a:r>
                <a:rPr lang="de-DE" sz="800" kern="0" dirty="0" err="1">
                  <a:ea typeface="Arial Unicode MS" pitchFamily="34" charset="-128"/>
                  <a:cs typeface="Arial Unicode MS" pitchFamily="34" charset="-128"/>
                </a:rPr>
                <a:t>existing</a:t>
              </a:r>
              <a:endParaRPr lang="de-DE" sz="800" kern="0" dirty="0">
                <a:ea typeface="Arial Unicode MS" pitchFamily="34" charset="-128"/>
                <a:cs typeface="Arial Unicode MS" pitchFamily="34" charset="-128"/>
              </a:endParaRPr>
            </a:p>
            <a:p>
              <a:pPr fontAlgn="base">
                <a:spcAft>
                  <a:spcPct val="0"/>
                </a:spcAft>
                <a:buClr>
                  <a:srgbClr val="F0AB00"/>
                </a:buClr>
                <a:buSzPct val="80000"/>
              </a:pPr>
              <a:r>
                <a:rPr lang="de-DE" sz="800" kern="0" dirty="0" err="1">
                  <a:ea typeface="Arial Unicode MS" pitchFamily="34" charset="-128"/>
                  <a:cs typeface="Arial Unicode MS" pitchFamily="34" charset="-128"/>
                </a:rPr>
                <a:t>if</a:t>
              </a:r>
              <a:r>
                <a:rPr lang="de-DE" sz="800" kern="0" dirty="0">
                  <a:ea typeface="Arial Unicode MS" pitchFamily="34" charset="-128"/>
                  <a:cs typeface="Arial Unicode MS" pitchFamily="34" charset="-128"/>
                </a:rPr>
                <a:t> </a:t>
              </a:r>
              <a:r>
                <a:rPr lang="de-DE" sz="800" kern="0" dirty="0" err="1">
                  <a:ea typeface="Arial Unicode MS" pitchFamily="34" charset="-128"/>
                  <a:cs typeface="Arial Unicode MS" pitchFamily="34" charset="-128"/>
                </a:rPr>
                <a:t>first</a:t>
              </a:r>
              <a:r>
                <a:rPr lang="de-DE" sz="800" kern="0" dirty="0">
                  <a:ea typeface="Arial Unicode MS" pitchFamily="34" charset="-128"/>
                  <a:cs typeface="Arial Unicode MS" pitchFamily="34" charset="-128"/>
                </a:rPr>
                <a:t> </a:t>
              </a:r>
              <a:r>
                <a:rPr lang="de-DE" sz="800" kern="0" dirty="0" err="1">
                  <a:ea typeface="Arial Unicode MS" pitchFamily="34" charset="-128"/>
                  <a:cs typeface="Arial Unicode MS" pitchFamily="34" charset="-128"/>
                </a:rPr>
                <a:t>cluster</a:t>
              </a:r>
              <a:endParaRPr lang="de-DE" sz="800" kern="0" dirty="0">
                <a:ea typeface="Arial Unicode MS" pitchFamily="34" charset="-128"/>
                <a:cs typeface="Arial Unicode MS" pitchFamily="34" charset="-128"/>
              </a:endParaRPr>
            </a:p>
            <a:p>
              <a:pPr fontAlgn="base">
                <a:spcAft>
                  <a:spcPct val="0"/>
                </a:spcAft>
                <a:buClr>
                  <a:srgbClr val="F0AB00"/>
                </a:buClr>
                <a:buSzPct val="80000"/>
              </a:pPr>
              <a:r>
                <a:rPr lang="de-DE" sz="800" kern="0" dirty="0">
                  <a:ea typeface="Arial Unicode MS" pitchFamily="34" charset="-128"/>
                  <a:cs typeface="Arial Unicode MS" pitchFamily="34" charset="-128"/>
                </a:rPr>
                <a:t>    </a:t>
              </a:r>
              <a:r>
                <a:rPr lang="de-DE" sz="800" kern="0" dirty="0" err="1">
                  <a:ea typeface="Arial Unicode MS" pitchFamily="34" charset="-128"/>
                  <a:cs typeface="Arial Unicode MS" pitchFamily="34" charset="-128"/>
                </a:rPr>
                <a:t>if</a:t>
              </a:r>
              <a:r>
                <a:rPr lang="de-DE" sz="800" kern="0" dirty="0">
                  <a:ea typeface="Arial Unicode MS" pitchFamily="34" charset="-128"/>
                  <a:cs typeface="Arial Unicode MS" pitchFamily="34" charset="-128"/>
                </a:rPr>
                <a:t> !</a:t>
              </a:r>
              <a:r>
                <a:rPr lang="de-DE" sz="800" kern="0" dirty="0" err="1">
                  <a:ea typeface="Arial Unicode MS" pitchFamily="34" charset="-128"/>
                  <a:cs typeface="Arial Unicode MS" pitchFamily="34" charset="-128"/>
                </a:rPr>
                <a:t>initialized</a:t>
              </a:r>
              <a:endParaRPr lang="de-DE" sz="800" kern="0" dirty="0">
                <a:ea typeface="Arial Unicode MS" pitchFamily="34" charset="-128"/>
                <a:cs typeface="Arial Unicode MS" pitchFamily="34" charset="-128"/>
              </a:endParaRPr>
            </a:p>
            <a:p>
              <a:pPr fontAlgn="base">
                <a:spcAft>
                  <a:spcPct val="0"/>
                </a:spcAft>
                <a:buClr>
                  <a:srgbClr val="F0AB00"/>
                </a:buClr>
                <a:buSzPct val="80000"/>
              </a:pPr>
              <a:r>
                <a:rPr lang="de-DE" sz="800" kern="0" dirty="0">
                  <a:ea typeface="Arial Unicode MS" pitchFamily="34" charset="-128"/>
                  <a:cs typeface="Arial Unicode MS" pitchFamily="34" charset="-128"/>
                </a:rPr>
                <a:t>        STATE=</a:t>
              </a:r>
              <a:r>
                <a:rPr lang="de-DE" sz="800" kern="0" dirty="0" err="1">
                  <a:ea typeface="Arial Unicode MS" pitchFamily="34" charset="-128"/>
                  <a:cs typeface="Arial Unicode MS" pitchFamily="34" charset="-128"/>
                </a:rPr>
                <a:t>new</a:t>
              </a:r>
              <a:endParaRPr lang="de-DE" sz="800" kern="0" dirty="0">
                <a:ea typeface="Arial Unicode MS" pitchFamily="34" charset="-128"/>
                <a:cs typeface="Arial Unicode MS" pitchFamily="34" charset="-128"/>
              </a:endParaRPr>
            </a:p>
            <a:p>
              <a:pPr fontAlgn="base">
                <a:spcAft>
                  <a:spcPct val="0"/>
                </a:spcAft>
                <a:buClr>
                  <a:srgbClr val="F0AB00"/>
                </a:buClr>
                <a:buSzPct val="80000"/>
              </a:pPr>
              <a:r>
                <a:rPr lang="de-DE" sz="800" kern="0" dirty="0" err="1">
                  <a:ea typeface="Arial Unicode MS" pitchFamily="34" charset="-128"/>
                  <a:cs typeface="Arial Unicode MS" pitchFamily="34" charset="-128"/>
                </a:rPr>
                <a:t>else</a:t>
              </a:r>
              <a:endParaRPr lang="de-DE" sz="800" kern="0" dirty="0">
                <a:ea typeface="Arial Unicode MS" pitchFamily="34" charset="-128"/>
                <a:cs typeface="Arial Unicode MS" pitchFamily="34" charset="-128"/>
              </a:endParaRPr>
            </a:p>
            <a:p>
              <a:pPr fontAlgn="base">
                <a:spcAft>
                  <a:spcPct val="0"/>
                </a:spcAft>
                <a:buClr>
                  <a:srgbClr val="F0AB00"/>
                </a:buClr>
                <a:buSzPct val="80000"/>
              </a:pPr>
              <a:r>
                <a:rPr lang="de-DE" sz="800" kern="0" dirty="0">
                  <a:ea typeface="Arial Unicode MS" pitchFamily="34" charset="-128"/>
                  <a:cs typeface="Arial Unicode MS" pitchFamily="34" charset="-128"/>
                </a:rPr>
                <a:t>    </a:t>
              </a:r>
              <a:r>
                <a:rPr lang="de-DE" sz="800" kern="0" dirty="0" err="1">
                  <a:ea typeface="Arial Unicode MS" pitchFamily="34" charset="-128"/>
                  <a:cs typeface="Arial Unicode MS" pitchFamily="34" charset="-128"/>
                </a:rPr>
                <a:t>if</a:t>
              </a:r>
              <a:r>
                <a:rPr lang="de-DE" sz="800" kern="0" dirty="0">
                  <a:ea typeface="Arial Unicode MS" pitchFamily="34" charset="-128"/>
                  <a:cs typeface="Arial Unicode MS" pitchFamily="34" charset="-128"/>
                </a:rPr>
                <a:t> !</a:t>
              </a:r>
              <a:r>
                <a:rPr lang="de-DE" sz="800" kern="0" dirty="0" err="1">
                  <a:ea typeface="Arial Unicode MS" pitchFamily="34" charset="-128"/>
                  <a:cs typeface="Arial Unicode MS" pitchFamily="34" charset="-128"/>
                </a:rPr>
                <a:t>initialized</a:t>
              </a:r>
              <a:endParaRPr lang="de-DE" sz="800" kern="0" dirty="0">
                <a:ea typeface="Arial Unicode MS" pitchFamily="34" charset="-128"/>
                <a:cs typeface="Arial Unicode MS" pitchFamily="34" charset="-128"/>
              </a:endParaRPr>
            </a:p>
            <a:p>
              <a:pPr fontAlgn="base">
                <a:spcAft>
                  <a:spcPct val="0"/>
                </a:spcAft>
                <a:buClr>
                  <a:srgbClr val="F0AB00"/>
                </a:buClr>
                <a:buSzPct val="80000"/>
              </a:pPr>
              <a:r>
                <a:rPr lang="de-DE" sz="800" kern="0" dirty="0">
                  <a:ea typeface="Arial Unicode MS" pitchFamily="34" charset="-128"/>
                  <a:cs typeface="Arial Unicode MS" pitchFamily="34" charset="-128"/>
                </a:rPr>
                <a:t>        </a:t>
              </a:r>
              <a:r>
                <a:rPr lang="de-DE" sz="800" kern="0" dirty="0" err="1">
                  <a:ea typeface="Arial Unicode MS" pitchFamily="34" charset="-128"/>
                  <a:cs typeface="Arial Unicode MS" pitchFamily="34" charset="-128"/>
                </a:rPr>
                <a:t>wait</a:t>
              </a:r>
              <a:r>
                <a:rPr lang="de-DE" sz="800" kern="0" dirty="0">
                  <a:ea typeface="Arial Unicode MS" pitchFamily="34" charset="-128"/>
                  <a:cs typeface="Arial Unicode MS" pitchFamily="34" charset="-128"/>
                </a:rPr>
                <a:t> </a:t>
              </a:r>
              <a:r>
                <a:rPr lang="de-DE" sz="800" kern="0" dirty="0" err="1">
                  <a:ea typeface="Arial Unicode MS" pitchFamily="34" charset="-128"/>
                  <a:cs typeface="Arial Unicode MS" pitchFamily="34" charset="-128"/>
                </a:rPr>
                <a:t>for</a:t>
              </a:r>
              <a:r>
                <a:rPr lang="de-DE" sz="800" kern="0" dirty="0">
                  <a:ea typeface="Arial Unicode MS" pitchFamily="34" charset="-128"/>
                  <a:cs typeface="Arial Unicode MS" pitchFamily="34" charset="-128"/>
                </a:rPr>
                <a:t> </a:t>
              </a:r>
              <a:r>
                <a:rPr lang="de-DE" sz="800" kern="0" dirty="0" err="1">
                  <a:ea typeface="Arial Unicode MS" pitchFamily="34" charset="-128"/>
                  <a:cs typeface="Arial Unicode MS" pitchFamily="34" charset="-128"/>
                </a:rPr>
                <a:t>predecessor</a:t>
              </a:r>
              <a:endParaRPr lang="de-DE" sz="800" kern="0" dirty="0">
                <a:ea typeface="Arial Unicode MS" pitchFamily="34" charset="-128"/>
                <a:cs typeface="Arial Unicode MS" pitchFamily="34" charset="-128"/>
              </a:endParaRPr>
            </a:p>
            <a:p>
              <a:pPr fontAlgn="base">
                <a:spcAft>
                  <a:spcPct val="0"/>
                </a:spcAft>
                <a:buClr>
                  <a:srgbClr val="F0AB00"/>
                </a:buClr>
                <a:buSzPct val="80000"/>
              </a:pPr>
              <a:r>
                <a:rPr lang="de-DE" sz="800" kern="0" dirty="0">
                  <a:ea typeface="Arial Unicode MS" pitchFamily="34" charset="-128"/>
                  <a:cs typeface="Arial Unicode MS" pitchFamily="34" charset="-128"/>
                </a:rPr>
                <a:t>        </a:t>
              </a:r>
              <a:r>
                <a:rPr lang="de-DE" sz="800" kern="0" dirty="0" err="1">
                  <a:ea typeface="Arial Unicode MS" pitchFamily="34" charset="-128"/>
                  <a:cs typeface="Arial Unicode MS" pitchFamily="34" charset="-128"/>
                </a:rPr>
                <a:t>add</a:t>
              </a:r>
              <a:r>
                <a:rPr lang="de-DE" sz="800" kern="0" dirty="0">
                  <a:ea typeface="Arial Unicode MS" pitchFamily="34" charset="-128"/>
                  <a:cs typeface="Arial Unicode MS" pitchFamily="34" charset="-128"/>
                </a:rPr>
                <a:t> </a:t>
              </a:r>
              <a:r>
                <a:rPr lang="de-DE" sz="800" kern="0" dirty="0" err="1">
                  <a:ea typeface="Arial Unicode MS" pitchFamily="34" charset="-128"/>
                  <a:cs typeface="Arial Unicode MS" pitchFamily="34" charset="-128"/>
                </a:rPr>
                <a:t>current</a:t>
              </a:r>
              <a:r>
                <a:rPr lang="de-DE" sz="800" kern="0" dirty="0">
                  <a:ea typeface="Arial Unicode MS" pitchFamily="34" charset="-128"/>
                  <a:cs typeface="Arial Unicode MS" pitchFamily="34" charset="-128"/>
                </a:rPr>
                <a:t> </a:t>
              </a:r>
              <a:r>
                <a:rPr lang="de-DE" sz="800" kern="0" dirty="0" err="1">
                  <a:ea typeface="Arial Unicode MS" pitchFamily="34" charset="-128"/>
                  <a:cs typeface="Arial Unicode MS" pitchFamily="34" charset="-128"/>
                </a:rPr>
                <a:t>member</a:t>
              </a:r>
              <a:endParaRPr lang="de-DE" sz="800" kern="0" dirty="0">
                <a:ea typeface="Arial Unicode MS" pitchFamily="34" charset="-128"/>
                <a:cs typeface="Arial Unicode MS" pitchFamily="34" charset="-128"/>
              </a:endParaRPr>
            </a:p>
            <a:p>
              <a:pPr fontAlgn="base">
                <a:spcAft>
                  <a:spcPct val="0"/>
                </a:spcAft>
                <a:buClr>
                  <a:srgbClr val="F0AB00"/>
                </a:buClr>
                <a:buSzPct val="80000"/>
              </a:pPr>
              <a:r>
                <a:rPr lang="de-DE" sz="800" kern="0" dirty="0" err="1">
                  <a:ea typeface="Arial Unicode MS" pitchFamily="34" charset="-128"/>
                  <a:cs typeface="Arial Unicode MS" pitchFamily="34" charset="-128"/>
                </a:rPr>
                <a:t>start</a:t>
              </a:r>
              <a:r>
                <a:rPr lang="de-DE" sz="800" kern="0" dirty="0">
                  <a:ea typeface="Arial Unicode MS" pitchFamily="34" charset="-128"/>
                  <a:cs typeface="Arial Unicode MS" pitchFamily="34" charset="-128"/>
                </a:rPr>
                <a:t> </a:t>
              </a:r>
              <a:r>
                <a:rPr lang="de-DE" sz="800" kern="0" dirty="0" err="1">
                  <a:ea typeface="Arial Unicode MS" pitchFamily="34" charset="-128"/>
                  <a:cs typeface="Arial Unicode MS" pitchFamily="34" charset="-128"/>
                </a:rPr>
                <a:t>etcd</a:t>
              </a:r>
              <a:r>
                <a:rPr lang="de-DE" sz="800" kern="0" dirty="0">
                  <a:ea typeface="Arial Unicode MS" pitchFamily="34" charset="-128"/>
                  <a:cs typeface="Arial Unicode MS" pitchFamily="34" charset="-128"/>
                </a:rPr>
                <a:t> </a:t>
              </a:r>
              <a:r>
                <a:rPr lang="de-DE" sz="800" kern="0" dirty="0" err="1">
                  <a:ea typeface="Arial Unicode MS" pitchFamily="34" charset="-128"/>
                  <a:cs typeface="Arial Unicode MS" pitchFamily="34" charset="-128"/>
                </a:rPr>
                <a:t>with</a:t>
              </a:r>
              <a:r>
                <a:rPr lang="de-DE" sz="800" kern="0" dirty="0">
                  <a:ea typeface="Arial Unicode MS" pitchFamily="34" charset="-128"/>
                  <a:cs typeface="Arial Unicode MS" pitchFamily="34" charset="-128"/>
                </a:rPr>
                <a:t> </a:t>
              </a:r>
            </a:p>
            <a:p>
              <a:pPr marL="171450" indent="-171450" fontAlgn="base">
                <a:spcAft>
                  <a:spcPct val="0"/>
                </a:spcAft>
                <a:buFont typeface="Wingdings" panose="05000000000000000000" pitchFamily="2" charset="2"/>
                <a:buChar char="§"/>
              </a:pPr>
              <a:r>
                <a:rPr lang="de-DE" sz="800" kern="0" dirty="0" err="1">
                  <a:ea typeface="Arial Unicode MS" pitchFamily="34" charset="-128"/>
                  <a:cs typeface="Arial Unicode MS" pitchFamily="34" charset="-128"/>
                </a:rPr>
                <a:t>current</a:t>
              </a:r>
              <a:r>
                <a:rPr lang="de-DE" sz="800" kern="0" dirty="0">
                  <a:ea typeface="Arial Unicode MS" pitchFamily="34" charset="-128"/>
                  <a:cs typeface="Arial Unicode MS" pitchFamily="34" charset="-128"/>
                </a:rPr>
                <a:t> </a:t>
              </a:r>
              <a:r>
                <a:rPr lang="de-DE" sz="800" kern="0" dirty="0" err="1">
                  <a:ea typeface="Arial Unicode MS" pitchFamily="34" charset="-128"/>
                  <a:cs typeface="Arial Unicode MS" pitchFamily="34" charset="-128"/>
                </a:rPr>
                <a:t>name</a:t>
              </a:r>
              <a:endParaRPr lang="de-DE" sz="800" kern="0" dirty="0">
                <a:ea typeface="Arial Unicode MS" pitchFamily="34" charset="-128"/>
                <a:cs typeface="Arial Unicode MS" pitchFamily="34" charset="-128"/>
              </a:endParaRPr>
            </a:p>
            <a:p>
              <a:pPr marL="171450" indent="-171450" fontAlgn="base">
                <a:spcAft>
                  <a:spcPct val="0"/>
                </a:spcAft>
                <a:buFont typeface="Wingdings" panose="05000000000000000000" pitchFamily="2" charset="2"/>
                <a:buChar char="§"/>
              </a:pPr>
              <a:r>
                <a:rPr lang="de-DE" sz="800" kern="0" dirty="0">
                  <a:ea typeface="Arial Unicode MS" pitchFamily="34" charset="-128"/>
                  <a:cs typeface="Arial Unicode MS" pitchFamily="34" charset="-128"/>
                </a:rPr>
                <a:t>STATE</a:t>
              </a:r>
            </a:p>
            <a:p>
              <a:pPr marL="171450" indent="-171450" fontAlgn="base">
                <a:spcAft>
                  <a:spcPct val="0"/>
                </a:spcAft>
                <a:buFont typeface="Wingdings" panose="05000000000000000000" pitchFamily="2" charset="2"/>
                <a:buChar char="§"/>
              </a:pPr>
              <a:r>
                <a:rPr lang="de-DE" sz="800" kern="0" dirty="0" err="1">
                  <a:ea typeface="Arial Unicode MS" pitchFamily="34" charset="-128"/>
                  <a:cs typeface="Arial Unicode MS" pitchFamily="34" charset="-128"/>
                </a:rPr>
                <a:t>Curent</a:t>
              </a:r>
              <a:r>
                <a:rPr lang="de-DE" sz="800" kern="0" dirty="0">
                  <a:ea typeface="Arial Unicode MS" pitchFamily="34" charset="-128"/>
                  <a:cs typeface="Arial Unicode MS" pitchFamily="34" charset="-128"/>
                </a:rPr>
                <a:t> </a:t>
              </a:r>
              <a:r>
                <a:rPr lang="de-DE" sz="800" kern="0" dirty="0" err="1">
                  <a:ea typeface="Arial Unicode MS" pitchFamily="34" charset="-128"/>
                  <a:cs typeface="Arial Unicode MS" pitchFamily="34" charset="-128"/>
                </a:rPr>
                <a:t>and</a:t>
              </a:r>
              <a:r>
                <a:rPr lang="de-DE" sz="800" kern="0" dirty="0">
                  <a:ea typeface="Arial Unicode MS" pitchFamily="34" charset="-128"/>
                  <a:cs typeface="Arial Unicode MS" pitchFamily="34" charset="-128"/>
                </a:rPr>
                <a:t> </a:t>
              </a:r>
              <a:r>
                <a:rPr lang="de-DE" sz="800" kern="0" dirty="0" err="1">
                  <a:ea typeface="Arial Unicode MS" pitchFamily="34" charset="-128"/>
                  <a:cs typeface="Arial Unicode MS" pitchFamily="34" charset="-128"/>
                </a:rPr>
                <a:t>previous</a:t>
              </a:r>
              <a:r>
                <a:rPr lang="de-DE" sz="800" kern="0" dirty="0">
                  <a:ea typeface="Arial Unicode MS" pitchFamily="34" charset="-128"/>
                  <a:cs typeface="Arial Unicode MS" pitchFamily="34" charset="-128"/>
                </a:rPr>
                <a:t> </a:t>
              </a:r>
              <a:br>
                <a:rPr lang="de-DE" sz="800" kern="0" dirty="0">
                  <a:ea typeface="Arial Unicode MS" pitchFamily="34" charset="-128"/>
                  <a:cs typeface="Arial Unicode MS" pitchFamily="34" charset="-128"/>
                </a:rPr>
              </a:br>
              <a:r>
                <a:rPr lang="de-DE" sz="800" kern="0" dirty="0">
                  <a:ea typeface="Arial Unicode MS" pitchFamily="34" charset="-128"/>
                  <a:cs typeface="Arial Unicode MS" pitchFamily="34" charset="-128"/>
                </a:rPr>
                <a:t>initial </a:t>
              </a:r>
              <a:r>
                <a:rPr lang="de-DE" sz="800" kern="0" dirty="0" err="1">
                  <a:ea typeface="Arial Unicode MS" pitchFamily="34" charset="-128"/>
                  <a:cs typeface="Arial Unicode MS" pitchFamily="34" charset="-128"/>
                </a:rPr>
                <a:t>members</a:t>
              </a:r>
              <a:endParaRPr lang="en-US" sz="800" kern="0" dirty="0">
                <a:ea typeface="Arial Unicode MS" pitchFamily="34" charset="-128"/>
                <a:cs typeface="Arial Unicode MS" pitchFamily="34" charset="-128"/>
              </a:endParaRPr>
            </a:p>
          </p:txBody>
        </p:sp>
      </p:grpSp>
      <p:cxnSp>
        <p:nvCxnSpPr>
          <p:cNvPr id="15" name="Straight Connector 14">
            <a:extLst>
              <a:ext uri="{FF2B5EF4-FFF2-40B4-BE49-F238E27FC236}">
                <a16:creationId xmlns:a16="http://schemas.microsoft.com/office/drawing/2014/main" id="{7FC53B25-C924-4E3C-B24F-D88FC60ABCF5}"/>
              </a:ext>
            </a:extLst>
          </p:cNvPr>
          <p:cNvCxnSpPr/>
          <p:nvPr/>
        </p:nvCxnSpPr>
        <p:spPr>
          <a:xfrm>
            <a:off x="1514475" y="4794309"/>
            <a:ext cx="803270" cy="758260"/>
          </a:xfrm>
          <a:prstGeom prst="line">
            <a:avLst/>
          </a:prstGeom>
          <a:ln w="952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507C220-5264-4EF3-B068-66A4ED437DE5}"/>
              </a:ext>
            </a:extLst>
          </p:cNvPr>
          <p:cNvCxnSpPr/>
          <p:nvPr/>
        </p:nvCxnSpPr>
        <p:spPr>
          <a:xfrm flipH="1">
            <a:off x="1514475" y="5732518"/>
            <a:ext cx="751838" cy="642114"/>
          </a:xfrm>
          <a:prstGeom prst="line">
            <a:avLst/>
          </a:prstGeom>
          <a:ln w="9525">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72461492-F867-43E5-88C3-35E657DC5CF6}"/>
              </a:ext>
            </a:extLst>
          </p:cNvPr>
          <p:cNvSpPr txBox="1"/>
          <p:nvPr/>
        </p:nvSpPr>
        <p:spPr>
          <a:xfrm>
            <a:off x="120352" y="4241847"/>
            <a:ext cx="1348446" cy="523220"/>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Parameterized</a:t>
            </a:r>
            <a:endParaRPr lang="de-DE" sz="1400" kern="0" dirty="0">
              <a:ea typeface="Arial Unicode MS" pitchFamily="34" charset="-128"/>
              <a:cs typeface="Arial Unicode MS" pitchFamily="34" charset="-128"/>
            </a:endParaRPr>
          </a:p>
          <a:p>
            <a:pPr algn="ctr" fontAlgn="base">
              <a:spcAft>
                <a:spcPct val="0"/>
              </a:spcAft>
              <a:buClr>
                <a:srgbClr val="F0AB00"/>
              </a:buClr>
              <a:buSzPct val="80000"/>
            </a:pPr>
            <a:r>
              <a:rPr lang="de-DE" sz="1400" kern="0" dirty="0" err="1">
                <a:ea typeface="Arial Unicode MS" pitchFamily="34" charset="-128"/>
                <a:cs typeface="Arial Unicode MS" pitchFamily="34" charset="-128"/>
              </a:rPr>
              <a:t>etcd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manifests</a:t>
            </a:r>
            <a:endParaRPr lang="en-US" sz="1400" kern="0" dirty="0">
              <a:ea typeface="Arial Unicode MS" pitchFamily="34" charset="-128"/>
              <a:cs typeface="Arial Unicode MS" pitchFamily="34" charset="-128"/>
            </a:endParaRPr>
          </a:p>
        </p:txBody>
      </p:sp>
      <p:grpSp>
        <p:nvGrpSpPr>
          <p:cNvPr id="72" name="Group 71">
            <a:extLst>
              <a:ext uri="{FF2B5EF4-FFF2-40B4-BE49-F238E27FC236}">
                <a16:creationId xmlns:a16="http://schemas.microsoft.com/office/drawing/2014/main" id="{14E06320-4D01-4BF5-9E44-0EBE40C5FE2D}"/>
              </a:ext>
            </a:extLst>
          </p:cNvPr>
          <p:cNvGrpSpPr/>
          <p:nvPr/>
        </p:nvGrpSpPr>
        <p:grpSpPr>
          <a:xfrm>
            <a:off x="2063322" y="5220189"/>
            <a:ext cx="1746678" cy="1099277"/>
            <a:chOff x="2063322" y="5220189"/>
            <a:chExt cx="1746678" cy="1099277"/>
          </a:xfrm>
        </p:grpSpPr>
        <p:grpSp>
          <p:nvGrpSpPr>
            <p:cNvPr id="73" name="Group 72">
              <a:extLst>
                <a:ext uri="{FF2B5EF4-FFF2-40B4-BE49-F238E27FC236}">
                  <a16:creationId xmlns:a16="http://schemas.microsoft.com/office/drawing/2014/main" id="{6A8E7AF7-464A-40F2-B8D8-4ED288A3DA77}"/>
                </a:ext>
              </a:extLst>
            </p:cNvPr>
            <p:cNvGrpSpPr/>
            <p:nvPr/>
          </p:nvGrpSpPr>
          <p:grpSpPr>
            <a:xfrm>
              <a:off x="2063322" y="5220189"/>
              <a:ext cx="1746678" cy="828675"/>
              <a:chOff x="3028967" y="1229214"/>
              <a:chExt cx="1746678" cy="828675"/>
            </a:xfrm>
          </p:grpSpPr>
          <p:sp>
            <p:nvSpPr>
              <p:cNvPr id="76" name="Oval 75">
                <a:extLst>
                  <a:ext uri="{FF2B5EF4-FFF2-40B4-BE49-F238E27FC236}">
                    <a16:creationId xmlns:a16="http://schemas.microsoft.com/office/drawing/2014/main" id="{7C592BF0-2885-41DF-9C0A-025B58BC820D}"/>
                  </a:ext>
                </a:extLst>
              </p:cNvPr>
              <p:cNvSpPr/>
              <p:nvPr/>
            </p:nvSpPr>
            <p:spPr bwMode="gray">
              <a:xfrm>
                <a:off x="3228975" y="1229214"/>
                <a:ext cx="1546670" cy="828675"/>
              </a:xfrm>
              <a:prstGeom prst="ellipse">
                <a:avLst/>
              </a:prstGeom>
              <a:solidFill>
                <a:srgbClr val="00B0F0"/>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77" name="Straight Connector 76">
                <a:extLst>
                  <a:ext uri="{FF2B5EF4-FFF2-40B4-BE49-F238E27FC236}">
                    <a16:creationId xmlns:a16="http://schemas.microsoft.com/office/drawing/2014/main" id="{AB1AD56D-A944-4E75-A291-2BEB9F77DE08}"/>
                  </a:ext>
                </a:extLst>
              </p:cNvPr>
              <p:cNvCxnSpPr>
                <a:cxnSpLocks/>
                <a:stCxn id="76" idx="4"/>
                <a:endCxn id="76" idx="0"/>
              </p:cNvCxnSpPr>
              <p:nvPr/>
            </p:nvCxnSpPr>
            <p:spPr>
              <a:xfrm flipV="1">
                <a:off x="4002310" y="1229214"/>
                <a:ext cx="0" cy="828675"/>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4607D551-66F8-4A43-B501-4EA7CDF02BAD}"/>
                  </a:ext>
                </a:extLst>
              </p:cNvPr>
              <p:cNvSpPr txBox="1"/>
              <p:nvPr/>
            </p:nvSpPr>
            <p:spPr>
              <a:xfrm>
                <a:off x="4002310" y="1812215"/>
                <a:ext cx="665567" cy="230832"/>
              </a:xfrm>
              <a:prstGeom prst="rect">
                <a:avLst/>
              </a:prstGeom>
              <a:noFill/>
            </p:spPr>
            <p:txBody>
              <a:bodyPr wrap="none" rtlCol="0">
                <a:spAutoFit/>
              </a:bodyPr>
              <a:lstStyle/>
              <a:p>
                <a:pPr algn="ctr" fontAlgn="base">
                  <a:spcAft>
                    <a:spcPct val="0"/>
                  </a:spcAft>
                  <a:buClr>
                    <a:srgbClr val="F0AB00"/>
                  </a:buClr>
                  <a:buSzPct val="80000"/>
                </a:pPr>
                <a:r>
                  <a:rPr lang="de-DE" sz="900" kern="0" dirty="0" err="1">
                    <a:ea typeface="Arial Unicode MS" pitchFamily="34" charset="-128"/>
                    <a:cs typeface="Arial Unicode MS" pitchFamily="34" charset="-128"/>
                  </a:rPr>
                  <a:t>etcd-data</a:t>
                </a:r>
                <a:endParaRPr lang="en-US" sz="900" kern="0" dirty="0">
                  <a:ea typeface="Arial Unicode MS" pitchFamily="34" charset="-128"/>
                  <a:cs typeface="Arial Unicode MS" pitchFamily="34" charset="-128"/>
                </a:endParaRPr>
              </a:p>
            </p:txBody>
          </p:sp>
          <p:sp>
            <p:nvSpPr>
              <p:cNvPr id="79" name="TextBox 78">
                <a:extLst>
                  <a:ext uri="{FF2B5EF4-FFF2-40B4-BE49-F238E27FC236}">
                    <a16:creationId xmlns:a16="http://schemas.microsoft.com/office/drawing/2014/main" id="{E1711A50-4591-4543-83A1-B19645AF89B2}"/>
                  </a:ext>
                </a:extLst>
              </p:cNvPr>
              <p:cNvSpPr txBox="1"/>
              <p:nvPr/>
            </p:nvSpPr>
            <p:spPr>
              <a:xfrm>
                <a:off x="3028967" y="1812215"/>
                <a:ext cx="973343" cy="230832"/>
              </a:xfrm>
              <a:prstGeom prst="rect">
                <a:avLst/>
              </a:prstGeom>
              <a:noFill/>
            </p:spPr>
            <p:txBody>
              <a:bodyPr wrap="none" rtlCol="0">
                <a:spAutoFit/>
              </a:bodyPr>
              <a:lstStyle/>
              <a:p>
                <a:pPr algn="ctr" fontAlgn="base">
                  <a:spcAft>
                    <a:spcPct val="0"/>
                  </a:spcAft>
                  <a:buClr>
                    <a:srgbClr val="F0AB00"/>
                  </a:buClr>
                  <a:buSzPct val="80000"/>
                </a:pPr>
                <a:r>
                  <a:rPr lang="de-DE" sz="900" kern="0" dirty="0">
                    <a:ea typeface="Arial Unicode MS" pitchFamily="34" charset="-128"/>
                    <a:cs typeface="Arial Unicode MS" pitchFamily="34" charset="-128"/>
                  </a:rPr>
                  <a:t>/</a:t>
                </a:r>
                <a:r>
                  <a:rPr lang="de-DE" sz="900" kern="0" dirty="0" err="1">
                    <a:ea typeface="Arial Unicode MS" pitchFamily="34" charset="-128"/>
                    <a:cs typeface="Arial Unicode MS" pitchFamily="34" charset="-128"/>
                  </a:rPr>
                  <a:t>etc</a:t>
                </a:r>
                <a:r>
                  <a:rPr lang="de-DE" sz="900" kern="0" dirty="0">
                    <a:ea typeface="Arial Unicode MS" pitchFamily="34" charset="-128"/>
                    <a:cs typeface="Arial Unicode MS" pitchFamily="34" charset="-128"/>
                  </a:rPr>
                  <a:t>/</a:t>
                </a:r>
                <a:r>
                  <a:rPr lang="de-DE" sz="900" kern="0" dirty="0" err="1">
                    <a:ea typeface="Arial Unicode MS" pitchFamily="34" charset="-128"/>
                    <a:cs typeface="Arial Unicode MS" pitchFamily="34" charset="-128"/>
                  </a:rPr>
                  <a:t>kubernetes</a:t>
                </a:r>
                <a:endParaRPr lang="en-US" sz="900" kern="0" dirty="0">
                  <a:ea typeface="Arial Unicode MS" pitchFamily="34" charset="-128"/>
                  <a:cs typeface="Arial Unicode MS" pitchFamily="34" charset="-128"/>
                </a:endParaRPr>
              </a:p>
            </p:txBody>
          </p:sp>
        </p:grpSp>
        <p:sp>
          <p:nvSpPr>
            <p:cNvPr id="74" name="TextBox 73">
              <a:extLst>
                <a:ext uri="{FF2B5EF4-FFF2-40B4-BE49-F238E27FC236}">
                  <a16:creationId xmlns:a16="http://schemas.microsoft.com/office/drawing/2014/main" id="{8529DF61-6F0D-4ED4-98C6-BE9F00DBC1B4}"/>
                </a:ext>
              </a:extLst>
            </p:cNvPr>
            <p:cNvSpPr txBox="1"/>
            <p:nvPr/>
          </p:nvSpPr>
          <p:spPr>
            <a:xfrm>
              <a:off x="2283093" y="6011689"/>
              <a:ext cx="1507144" cy="307777"/>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mounted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volume</a:t>
              </a:r>
              <a:endParaRPr lang="en-US" sz="1400" kern="0" dirty="0">
                <a:ea typeface="Arial Unicode MS" pitchFamily="34" charset="-128"/>
                <a:cs typeface="Arial Unicode MS" pitchFamily="34" charset="-128"/>
              </a:endParaRPr>
            </a:p>
          </p:txBody>
        </p:sp>
        <p:sp>
          <p:nvSpPr>
            <p:cNvPr id="75" name="TextBox 74">
              <a:extLst>
                <a:ext uri="{FF2B5EF4-FFF2-40B4-BE49-F238E27FC236}">
                  <a16:creationId xmlns:a16="http://schemas.microsoft.com/office/drawing/2014/main" id="{727B5DE0-02ED-4466-B868-1611B431CE41}"/>
                </a:ext>
              </a:extLst>
            </p:cNvPr>
            <p:cNvSpPr txBox="1"/>
            <p:nvPr/>
          </p:nvSpPr>
          <p:spPr>
            <a:xfrm>
              <a:off x="2168080" y="5443396"/>
              <a:ext cx="950901" cy="307777"/>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etcd.yaml</a:t>
              </a:r>
              <a:endParaRPr lang="en-US" sz="1400" kern="0" dirty="0">
                <a:ea typeface="Arial Unicode MS" pitchFamily="34" charset="-128"/>
                <a:cs typeface="Arial Unicode MS" pitchFamily="34" charset="-128"/>
              </a:endParaRPr>
            </a:p>
          </p:txBody>
        </p:sp>
      </p:grpSp>
      <p:grpSp>
        <p:nvGrpSpPr>
          <p:cNvPr id="80" name="Group 79">
            <a:extLst>
              <a:ext uri="{FF2B5EF4-FFF2-40B4-BE49-F238E27FC236}">
                <a16:creationId xmlns:a16="http://schemas.microsoft.com/office/drawing/2014/main" id="{6277340D-BC7E-47A8-94AF-6ABD4B6DE37A}"/>
              </a:ext>
            </a:extLst>
          </p:cNvPr>
          <p:cNvGrpSpPr/>
          <p:nvPr/>
        </p:nvGrpSpPr>
        <p:grpSpPr>
          <a:xfrm>
            <a:off x="4595304" y="5201534"/>
            <a:ext cx="1746678" cy="1099277"/>
            <a:chOff x="2063322" y="5220189"/>
            <a:chExt cx="1746678" cy="1099277"/>
          </a:xfrm>
        </p:grpSpPr>
        <p:grpSp>
          <p:nvGrpSpPr>
            <p:cNvPr id="81" name="Group 80">
              <a:extLst>
                <a:ext uri="{FF2B5EF4-FFF2-40B4-BE49-F238E27FC236}">
                  <a16:creationId xmlns:a16="http://schemas.microsoft.com/office/drawing/2014/main" id="{FDC2CBFE-2A9F-4A61-ACF6-354D0D036EEB}"/>
                </a:ext>
              </a:extLst>
            </p:cNvPr>
            <p:cNvGrpSpPr/>
            <p:nvPr/>
          </p:nvGrpSpPr>
          <p:grpSpPr>
            <a:xfrm>
              <a:off x="2063322" y="5220189"/>
              <a:ext cx="1746678" cy="828675"/>
              <a:chOff x="3028967" y="1229214"/>
              <a:chExt cx="1746678" cy="828675"/>
            </a:xfrm>
          </p:grpSpPr>
          <p:sp>
            <p:nvSpPr>
              <p:cNvPr id="84" name="Oval 83">
                <a:extLst>
                  <a:ext uri="{FF2B5EF4-FFF2-40B4-BE49-F238E27FC236}">
                    <a16:creationId xmlns:a16="http://schemas.microsoft.com/office/drawing/2014/main" id="{CE56E75A-DABC-4C19-B5D3-E5A1A2689358}"/>
                  </a:ext>
                </a:extLst>
              </p:cNvPr>
              <p:cNvSpPr/>
              <p:nvPr/>
            </p:nvSpPr>
            <p:spPr bwMode="gray">
              <a:xfrm>
                <a:off x="3228975" y="1229214"/>
                <a:ext cx="1546670" cy="828675"/>
              </a:xfrm>
              <a:prstGeom prst="ellipse">
                <a:avLst/>
              </a:prstGeom>
              <a:solidFill>
                <a:srgbClr val="00B0F0"/>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5" name="Straight Connector 84">
                <a:extLst>
                  <a:ext uri="{FF2B5EF4-FFF2-40B4-BE49-F238E27FC236}">
                    <a16:creationId xmlns:a16="http://schemas.microsoft.com/office/drawing/2014/main" id="{83221622-4736-482E-BAA2-AAE0DE640279}"/>
                  </a:ext>
                </a:extLst>
              </p:cNvPr>
              <p:cNvCxnSpPr>
                <a:cxnSpLocks/>
                <a:stCxn id="84" idx="4"/>
                <a:endCxn id="84" idx="0"/>
              </p:cNvCxnSpPr>
              <p:nvPr/>
            </p:nvCxnSpPr>
            <p:spPr>
              <a:xfrm flipV="1">
                <a:off x="4002310" y="1229214"/>
                <a:ext cx="0" cy="828675"/>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41CE94F8-F79E-4237-BC07-9264A7C41EB5}"/>
                  </a:ext>
                </a:extLst>
              </p:cNvPr>
              <p:cNvSpPr txBox="1"/>
              <p:nvPr/>
            </p:nvSpPr>
            <p:spPr>
              <a:xfrm>
                <a:off x="4002310" y="1812215"/>
                <a:ext cx="665567" cy="230832"/>
              </a:xfrm>
              <a:prstGeom prst="rect">
                <a:avLst/>
              </a:prstGeom>
              <a:noFill/>
            </p:spPr>
            <p:txBody>
              <a:bodyPr wrap="none" rtlCol="0">
                <a:spAutoFit/>
              </a:bodyPr>
              <a:lstStyle/>
              <a:p>
                <a:pPr algn="ctr" fontAlgn="base">
                  <a:spcAft>
                    <a:spcPct val="0"/>
                  </a:spcAft>
                  <a:buClr>
                    <a:srgbClr val="F0AB00"/>
                  </a:buClr>
                  <a:buSzPct val="80000"/>
                </a:pPr>
                <a:r>
                  <a:rPr lang="de-DE" sz="900" kern="0" dirty="0" err="1">
                    <a:ea typeface="Arial Unicode MS" pitchFamily="34" charset="-128"/>
                    <a:cs typeface="Arial Unicode MS" pitchFamily="34" charset="-128"/>
                  </a:rPr>
                  <a:t>etcd-data</a:t>
                </a:r>
                <a:endParaRPr lang="en-US" sz="900" kern="0" dirty="0">
                  <a:ea typeface="Arial Unicode MS" pitchFamily="34" charset="-128"/>
                  <a:cs typeface="Arial Unicode MS" pitchFamily="34" charset="-128"/>
                </a:endParaRPr>
              </a:p>
            </p:txBody>
          </p:sp>
          <p:sp>
            <p:nvSpPr>
              <p:cNvPr id="87" name="TextBox 86">
                <a:extLst>
                  <a:ext uri="{FF2B5EF4-FFF2-40B4-BE49-F238E27FC236}">
                    <a16:creationId xmlns:a16="http://schemas.microsoft.com/office/drawing/2014/main" id="{EEC3DB9A-8275-4DF2-A1E6-481A6650E930}"/>
                  </a:ext>
                </a:extLst>
              </p:cNvPr>
              <p:cNvSpPr txBox="1"/>
              <p:nvPr/>
            </p:nvSpPr>
            <p:spPr>
              <a:xfrm>
                <a:off x="3028967" y="1812215"/>
                <a:ext cx="973343" cy="230832"/>
              </a:xfrm>
              <a:prstGeom prst="rect">
                <a:avLst/>
              </a:prstGeom>
              <a:noFill/>
            </p:spPr>
            <p:txBody>
              <a:bodyPr wrap="none" rtlCol="0">
                <a:spAutoFit/>
              </a:bodyPr>
              <a:lstStyle/>
              <a:p>
                <a:pPr algn="ctr" fontAlgn="base">
                  <a:spcAft>
                    <a:spcPct val="0"/>
                  </a:spcAft>
                  <a:buClr>
                    <a:srgbClr val="F0AB00"/>
                  </a:buClr>
                  <a:buSzPct val="80000"/>
                </a:pPr>
                <a:r>
                  <a:rPr lang="de-DE" sz="900" kern="0" dirty="0">
                    <a:ea typeface="Arial Unicode MS" pitchFamily="34" charset="-128"/>
                    <a:cs typeface="Arial Unicode MS" pitchFamily="34" charset="-128"/>
                  </a:rPr>
                  <a:t>/</a:t>
                </a:r>
                <a:r>
                  <a:rPr lang="de-DE" sz="900" kern="0" dirty="0" err="1">
                    <a:ea typeface="Arial Unicode MS" pitchFamily="34" charset="-128"/>
                    <a:cs typeface="Arial Unicode MS" pitchFamily="34" charset="-128"/>
                  </a:rPr>
                  <a:t>etc</a:t>
                </a:r>
                <a:r>
                  <a:rPr lang="de-DE" sz="900" kern="0" dirty="0">
                    <a:ea typeface="Arial Unicode MS" pitchFamily="34" charset="-128"/>
                    <a:cs typeface="Arial Unicode MS" pitchFamily="34" charset="-128"/>
                  </a:rPr>
                  <a:t>/</a:t>
                </a:r>
                <a:r>
                  <a:rPr lang="de-DE" sz="900" kern="0" dirty="0" err="1">
                    <a:ea typeface="Arial Unicode MS" pitchFamily="34" charset="-128"/>
                    <a:cs typeface="Arial Unicode MS" pitchFamily="34" charset="-128"/>
                  </a:rPr>
                  <a:t>kubernetes</a:t>
                </a:r>
                <a:endParaRPr lang="en-US" sz="900" kern="0" dirty="0">
                  <a:ea typeface="Arial Unicode MS" pitchFamily="34" charset="-128"/>
                  <a:cs typeface="Arial Unicode MS" pitchFamily="34" charset="-128"/>
                </a:endParaRPr>
              </a:p>
            </p:txBody>
          </p:sp>
        </p:grpSp>
        <p:sp>
          <p:nvSpPr>
            <p:cNvPr id="82" name="TextBox 81">
              <a:extLst>
                <a:ext uri="{FF2B5EF4-FFF2-40B4-BE49-F238E27FC236}">
                  <a16:creationId xmlns:a16="http://schemas.microsoft.com/office/drawing/2014/main" id="{ACC43DA4-6017-42A6-8AD8-0F08E0F93CC9}"/>
                </a:ext>
              </a:extLst>
            </p:cNvPr>
            <p:cNvSpPr txBox="1"/>
            <p:nvPr/>
          </p:nvSpPr>
          <p:spPr>
            <a:xfrm>
              <a:off x="2283093" y="6011689"/>
              <a:ext cx="1507144" cy="307777"/>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mounted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volume</a:t>
              </a:r>
              <a:endParaRPr lang="en-US" sz="1400" kern="0" dirty="0">
                <a:ea typeface="Arial Unicode MS" pitchFamily="34" charset="-128"/>
                <a:cs typeface="Arial Unicode MS" pitchFamily="34" charset="-128"/>
              </a:endParaRPr>
            </a:p>
          </p:txBody>
        </p:sp>
        <p:sp>
          <p:nvSpPr>
            <p:cNvPr id="83" name="TextBox 82">
              <a:extLst>
                <a:ext uri="{FF2B5EF4-FFF2-40B4-BE49-F238E27FC236}">
                  <a16:creationId xmlns:a16="http://schemas.microsoft.com/office/drawing/2014/main" id="{C74865AC-4DC4-4EDF-A14A-70A4F1B9AFC9}"/>
                </a:ext>
              </a:extLst>
            </p:cNvPr>
            <p:cNvSpPr txBox="1"/>
            <p:nvPr/>
          </p:nvSpPr>
          <p:spPr>
            <a:xfrm>
              <a:off x="2168080" y="5443396"/>
              <a:ext cx="950901" cy="307777"/>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etcd.yaml</a:t>
              </a:r>
              <a:endParaRPr lang="en-US" sz="1400" kern="0" dirty="0">
                <a:ea typeface="Arial Unicode MS" pitchFamily="34" charset="-128"/>
                <a:cs typeface="Arial Unicode MS" pitchFamily="34" charset="-128"/>
              </a:endParaRPr>
            </a:p>
          </p:txBody>
        </p:sp>
      </p:grpSp>
      <p:grpSp>
        <p:nvGrpSpPr>
          <p:cNvPr id="88" name="Group 87">
            <a:extLst>
              <a:ext uri="{FF2B5EF4-FFF2-40B4-BE49-F238E27FC236}">
                <a16:creationId xmlns:a16="http://schemas.microsoft.com/office/drawing/2014/main" id="{B80C08A6-CBF0-4EC8-A489-422586A9DFCD}"/>
              </a:ext>
            </a:extLst>
          </p:cNvPr>
          <p:cNvGrpSpPr/>
          <p:nvPr/>
        </p:nvGrpSpPr>
        <p:grpSpPr>
          <a:xfrm>
            <a:off x="7127286" y="5182879"/>
            <a:ext cx="1746678" cy="1099277"/>
            <a:chOff x="2063322" y="5220189"/>
            <a:chExt cx="1746678" cy="1099277"/>
          </a:xfrm>
        </p:grpSpPr>
        <p:grpSp>
          <p:nvGrpSpPr>
            <p:cNvPr id="89" name="Group 88">
              <a:extLst>
                <a:ext uri="{FF2B5EF4-FFF2-40B4-BE49-F238E27FC236}">
                  <a16:creationId xmlns:a16="http://schemas.microsoft.com/office/drawing/2014/main" id="{8785F71A-117C-4C41-B40A-90036839DC88}"/>
                </a:ext>
              </a:extLst>
            </p:cNvPr>
            <p:cNvGrpSpPr/>
            <p:nvPr/>
          </p:nvGrpSpPr>
          <p:grpSpPr>
            <a:xfrm>
              <a:off x="2063322" y="5220189"/>
              <a:ext cx="1746678" cy="828675"/>
              <a:chOff x="3028967" y="1229214"/>
              <a:chExt cx="1746678" cy="828675"/>
            </a:xfrm>
          </p:grpSpPr>
          <p:sp>
            <p:nvSpPr>
              <p:cNvPr id="92" name="Oval 91">
                <a:extLst>
                  <a:ext uri="{FF2B5EF4-FFF2-40B4-BE49-F238E27FC236}">
                    <a16:creationId xmlns:a16="http://schemas.microsoft.com/office/drawing/2014/main" id="{81CA3B34-F5C9-4B5B-99D2-E4B0547BBD81}"/>
                  </a:ext>
                </a:extLst>
              </p:cNvPr>
              <p:cNvSpPr/>
              <p:nvPr/>
            </p:nvSpPr>
            <p:spPr bwMode="gray">
              <a:xfrm>
                <a:off x="3228975" y="1229214"/>
                <a:ext cx="1546670" cy="828675"/>
              </a:xfrm>
              <a:prstGeom prst="ellipse">
                <a:avLst/>
              </a:prstGeom>
              <a:solidFill>
                <a:srgbClr val="00B0F0"/>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93" name="Straight Connector 92">
                <a:extLst>
                  <a:ext uri="{FF2B5EF4-FFF2-40B4-BE49-F238E27FC236}">
                    <a16:creationId xmlns:a16="http://schemas.microsoft.com/office/drawing/2014/main" id="{90BDDD08-3A3D-4B62-8BC8-750D1832BCD4}"/>
                  </a:ext>
                </a:extLst>
              </p:cNvPr>
              <p:cNvCxnSpPr>
                <a:cxnSpLocks/>
                <a:stCxn id="92" idx="4"/>
                <a:endCxn id="92" idx="0"/>
              </p:cNvCxnSpPr>
              <p:nvPr/>
            </p:nvCxnSpPr>
            <p:spPr>
              <a:xfrm flipV="1">
                <a:off x="4002310" y="1229214"/>
                <a:ext cx="0" cy="828675"/>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498F1288-3BF3-43DF-BB4E-99380497F775}"/>
                  </a:ext>
                </a:extLst>
              </p:cNvPr>
              <p:cNvSpPr txBox="1"/>
              <p:nvPr/>
            </p:nvSpPr>
            <p:spPr>
              <a:xfrm>
                <a:off x="4002310" y="1812215"/>
                <a:ext cx="665567" cy="230832"/>
              </a:xfrm>
              <a:prstGeom prst="rect">
                <a:avLst/>
              </a:prstGeom>
              <a:noFill/>
            </p:spPr>
            <p:txBody>
              <a:bodyPr wrap="none" rtlCol="0">
                <a:spAutoFit/>
              </a:bodyPr>
              <a:lstStyle/>
              <a:p>
                <a:pPr algn="ctr" fontAlgn="base">
                  <a:spcAft>
                    <a:spcPct val="0"/>
                  </a:spcAft>
                  <a:buClr>
                    <a:srgbClr val="F0AB00"/>
                  </a:buClr>
                  <a:buSzPct val="80000"/>
                </a:pPr>
                <a:r>
                  <a:rPr lang="de-DE" sz="900" kern="0" dirty="0" err="1">
                    <a:ea typeface="Arial Unicode MS" pitchFamily="34" charset="-128"/>
                    <a:cs typeface="Arial Unicode MS" pitchFamily="34" charset="-128"/>
                  </a:rPr>
                  <a:t>etcd-data</a:t>
                </a:r>
                <a:endParaRPr lang="en-US" sz="900" kern="0" dirty="0">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01871361-4C23-4780-B15F-2F70110B5E33}"/>
                  </a:ext>
                </a:extLst>
              </p:cNvPr>
              <p:cNvSpPr txBox="1"/>
              <p:nvPr/>
            </p:nvSpPr>
            <p:spPr>
              <a:xfrm>
                <a:off x="3028967" y="1812215"/>
                <a:ext cx="973343" cy="230832"/>
              </a:xfrm>
              <a:prstGeom prst="rect">
                <a:avLst/>
              </a:prstGeom>
              <a:noFill/>
            </p:spPr>
            <p:txBody>
              <a:bodyPr wrap="none" rtlCol="0">
                <a:spAutoFit/>
              </a:bodyPr>
              <a:lstStyle/>
              <a:p>
                <a:pPr algn="ctr" fontAlgn="base">
                  <a:spcAft>
                    <a:spcPct val="0"/>
                  </a:spcAft>
                  <a:buClr>
                    <a:srgbClr val="F0AB00"/>
                  </a:buClr>
                  <a:buSzPct val="80000"/>
                </a:pPr>
                <a:r>
                  <a:rPr lang="de-DE" sz="900" kern="0" dirty="0">
                    <a:ea typeface="Arial Unicode MS" pitchFamily="34" charset="-128"/>
                    <a:cs typeface="Arial Unicode MS" pitchFamily="34" charset="-128"/>
                  </a:rPr>
                  <a:t>/</a:t>
                </a:r>
                <a:r>
                  <a:rPr lang="de-DE" sz="900" kern="0" dirty="0" err="1">
                    <a:ea typeface="Arial Unicode MS" pitchFamily="34" charset="-128"/>
                    <a:cs typeface="Arial Unicode MS" pitchFamily="34" charset="-128"/>
                  </a:rPr>
                  <a:t>etc</a:t>
                </a:r>
                <a:r>
                  <a:rPr lang="de-DE" sz="900" kern="0" dirty="0">
                    <a:ea typeface="Arial Unicode MS" pitchFamily="34" charset="-128"/>
                    <a:cs typeface="Arial Unicode MS" pitchFamily="34" charset="-128"/>
                  </a:rPr>
                  <a:t>/</a:t>
                </a:r>
                <a:r>
                  <a:rPr lang="de-DE" sz="900" kern="0" dirty="0" err="1">
                    <a:ea typeface="Arial Unicode MS" pitchFamily="34" charset="-128"/>
                    <a:cs typeface="Arial Unicode MS" pitchFamily="34" charset="-128"/>
                  </a:rPr>
                  <a:t>kubernetes</a:t>
                </a:r>
                <a:endParaRPr lang="en-US" sz="900" kern="0" dirty="0">
                  <a:ea typeface="Arial Unicode MS" pitchFamily="34" charset="-128"/>
                  <a:cs typeface="Arial Unicode MS" pitchFamily="34" charset="-128"/>
                </a:endParaRPr>
              </a:p>
            </p:txBody>
          </p:sp>
        </p:grpSp>
        <p:sp>
          <p:nvSpPr>
            <p:cNvPr id="90" name="TextBox 89">
              <a:extLst>
                <a:ext uri="{FF2B5EF4-FFF2-40B4-BE49-F238E27FC236}">
                  <a16:creationId xmlns:a16="http://schemas.microsoft.com/office/drawing/2014/main" id="{37D1FBF7-D331-46EE-B24F-572615DD2F5F}"/>
                </a:ext>
              </a:extLst>
            </p:cNvPr>
            <p:cNvSpPr txBox="1"/>
            <p:nvPr/>
          </p:nvSpPr>
          <p:spPr>
            <a:xfrm>
              <a:off x="2283093" y="6011689"/>
              <a:ext cx="1507144" cy="307777"/>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mounted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volume</a:t>
              </a:r>
              <a:endParaRPr lang="en-US" sz="1400" kern="0" dirty="0">
                <a:ea typeface="Arial Unicode MS" pitchFamily="34" charset="-128"/>
                <a:cs typeface="Arial Unicode MS" pitchFamily="34" charset="-128"/>
              </a:endParaRPr>
            </a:p>
          </p:txBody>
        </p:sp>
        <p:sp>
          <p:nvSpPr>
            <p:cNvPr id="91" name="TextBox 90">
              <a:extLst>
                <a:ext uri="{FF2B5EF4-FFF2-40B4-BE49-F238E27FC236}">
                  <a16:creationId xmlns:a16="http://schemas.microsoft.com/office/drawing/2014/main" id="{B2B4424A-C858-4CAA-948E-9A99829B5997}"/>
                </a:ext>
              </a:extLst>
            </p:cNvPr>
            <p:cNvSpPr txBox="1"/>
            <p:nvPr/>
          </p:nvSpPr>
          <p:spPr>
            <a:xfrm>
              <a:off x="2168080" y="5443396"/>
              <a:ext cx="950901" cy="307777"/>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etcd.yaml</a:t>
              </a:r>
              <a:endParaRPr lang="en-US" sz="1400" kern="0" dirty="0">
                <a:ea typeface="Arial Unicode MS" pitchFamily="34" charset="-128"/>
                <a:cs typeface="Arial Unicode MS" pitchFamily="34" charset="-128"/>
              </a:endParaRPr>
            </a:p>
          </p:txBody>
        </p:sp>
      </p:grpSp>
      <p:sp>
        <p:nvSpPr>
          <p:cNvPr id="69" name="Oval 68">
            <a:extLst>
              <a:ext uri="{FF2B5EF4-FFF2-40B4-BE49-F238E27FC236}">
                <a16:creationId xmlns:a16="http://schemas.microsoft.com/office/drawing/2014/main" id="{20BF3257-CB0F-45A6-BB5D-9AC106C4BCB8}"/>
              </a:ext>
            </a:extLst>
          </p:cNvPr>
          <p:cNvSpPr/>
          <p:nvPr/>
        </p:nvSpPr>
        <p:spPr bwMode="gray">
          <a:xfrm>
            <a:off x="2324442" y="3603722"/>
            <a:ext cx="638175" cy="638175"/>
          </a:xfrm>
          <a:prstGeom prst="ellipse">
            <a:avLst/>
          </a:prstGeom>
          <a:solidFill>
            <a:schemeClr val="bg1">
              <a:alpha val="60000"/>
            </a:schemeClr>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0" name="Oval 69">
            <a:extLst>
              <a:ext uri="{FF2B5EF4-FFF2-40B4-BE49-F238E27FC236}">
                <a16:creationId xmlns:a16="http://schemas.microsoft.com/office/drawing/2014/main" id="{4942074B-F46F-46D6-9176-34166DC96BE9}"/>
              </a:ext>
            </a:extLst>
          </p:cNvPr>
          <p:cNvSpPr/>
          <p:nvPr/>
        </p:nvSpPr>
        <p:spPr bwMode="gray">
          <a:xfrm>
            <a:off x="4863001" y="3598205"/>
            <a:ext cx="638175" cy="638175"/>
          </a:xfrm>
          <a:prstGeom prst="ellipse">
            <a:avLst/>
          </a:prstGeom>
          <a:solidFill>
            <a:schemeClr val="bg1">
              <a:alpha val="60000"/>
            </a:schemeClr>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1" name="Oval 70">
            <a:extLst>
              <a:ext uri="{FF2B5EF4-FFF2-40B4-BE49-F238E27FC236}">
                <a16:creationId xmlns:a16="http://schemas.microsoft.com/office/drawing/2014/main" id="{3A020AF0-C4B5-4D88-8E9B-DC062D31FA50}"/>
              </a:ext>
            </a:extLst>
          </p:cNvPr>
          <p:cNvSpPr/>
          <p:nvPr/>
        </p:nvSpPr>
        <p:spPr bwMode="gray">
          <a:xfrm>
            <a:off x="7401560" y="3592687"/>
            <a:ext cx="638175" cy="638175"/>
          </a:xfrm>
          <a:prstGeom prst="ellipse">
            <a:avLst/>
          </a:prstGeom>
          <a:solidFill>
            <a:schemeClr val="bg1">
              <a:alpha val="60000"/>
            </a:schemeClr>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Group 13">
            <a:extLst>
              <a:ext uri="{FF2B5EF4-FFF2-40B4-BE49-F238E27FC236}">
                <a16:creationId xmlns:a16="http://schemas.microsoft.com/office/drawing/2014/main" id="{2D7F0A40-B78E-47AA-ABB2-B76203246EEF}"/>
              </a:ext>
            </a:extLst>
          </p:cNvPr>
          <p:cNvGrpSpPr/>
          <p:nvPr/>
        </p:nvGrpSpPr>
        <p:grpSpPr>
          <a:xfrm>
            <a:off x="2869158" y="4148438"/>
            <a:ext cx="757798" cy="1625595"/>
            <a:chOff x="2869158" y="4148438"/>
            <a:chExt cx="757798" cy="1625595"/>
          </a:xfrm>
        </p:grpSpPr>
        <p:sp>
          <p:nvSpPr>
            <p:cNvPr id="96" name="Cylinder 95">
              <a:extLst>
                <a:ext uri="{FF2B5EF4-FFF2-40B4-BE49-F238E27FC236}">
                  <a16:creationId xmlns:a16="http://schemas.microsoft.com/office/drawing/2014/main" id="{E25905C4-4882-44F9-816C-F83D36698DB2}"/>
                </a:ext>
              </a:extLst>
            </p:cNvPr>
            <p:cNvSpPr/>
            <p:nvPr/>
          </p:nvSpPr>
          <p:spPr bwMode="gray">
            <a:xfrm>
              <a:off x="3127911" y="5466256"/>
              <a:ext cx="499045" cy="307777"/>
            </a:xfrm>
            <a:prstGeom prst="can">
              <a:avLst/>
            </a:prstGeom>
            <a:solidFill>
              <a:srgbClr val="65BDFF"/>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4" name="Straight Arrow Connector 3">
              <a:extLst>
                <a:ext uri="{FF2B5EF4-FFF2-40B4-BE49-F238E27FC236}">
                  <a16:creationId xmlns:a16="http://schemas.microsoft.com/office/drawing/2014/main" id="{426DBF40-4621-4605-9AFD-78B0122F5BD6}"/>
                </a:ext>
              </a:extLst>
            </p:cNvPr>
            <p:cNvCxnSpPr>
              <a:stCxn id="69" idx="5"/>
              <a:endCxn id="96" idx="1"/>
            </p:cNvCxnSpPr>
            <p:nvPr/>
          </p:nvCxnSpPr>
          <p:spPr>
            <a:xfrm>
              <a:off x="2869158" y="4148438"/>
              <a:ext cx="508276" cy="1317818"/>
            </a:xfrm>
            <a:prstGeom prst="straightConnector1">
              <a:avLst/>
            </a:prstGeom>
            <a:ln w="95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9" name="Group 108">
            <a:extLst>
              <a:ext uri="{FF2B5EF4-FFF2-40B4-BE49-F238E27FC236}">
                <a16:creationId xmlns:a16="http://schemas.microsoft.com/office/drawing/2014/main" id="{DBD2CFCC-C5D3-459A-8BCF-E75FD6763F6F}"/>
              </a:ext>
            </a:extLst>
          </p:cNvPr>
          <p:cNvGrpSpPr/>
          <p:nvPr/>
        </p:nvGrpSpPr>
        <p:grpSpPr>
          <a:xfrm>
            <a:off x="3637360" y="1654890"/>
            <a:ext cx="1319100" cy="2036774"/>
            <a:chOff x="3637360" y="1654890"/>
            <a:chExt cx="1319100" cy="2036774"/>
          </a:xfrm>
        </p:grpSpPr>
        <p:cxnSp>
          <p:nvCxnSpPr>
            <p:cNvPr id="103" name="Straight Arrow Connector 102">
              <a:extLst>
                <a:ext uri="{FF2B5EF4-FFF2-40B4-BE49-F238E27FC236}">
                  <a16:creationId xmlns:a16="http://schemas.microsoft.com/office/drawing/2014/main" id="{7D934326-7629-43F5-ADBC-8CBF3AB45BE5}"/>
                </a:ext>
              </a:extLst>
            </p:cNvPr>
            <p:cNvCxnSpPr>
              <a:stCxn id="70" idx="1"/>
              <a:endCxn id="22" idx="3"/>
            </p:cNvCxnSpPr>
            <p:nvPr/>
          </p:nvCxnSpPr>
          <p:spPr>
            <a:xfrm flipH="1" flipV="1">
              <a:off x="3637360" y="1654890"/>
              <a:ext cx="1319100" cy="2036774"/>
            </a:xfrm>
            <a:prstGeom prst="straightConnector1">
              <a:avLst/>
            </a:prstGeom>
            <a:ln w="95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F613CF52-631B-4A9D-8305-2156FD848CBF}"/>
                </a:ext>
              </a:extLst>
            </p:cNvPr>
            <p:cNvSpPr txBox="1"/>
            <p:nvPr/>
          </p:nvSpPr>
          <p:spPr>
            <a:xfrm rot="3379700">
              <a:off x="3835795" y="2467535"/>
              <a:ext cx="596637" cy="246221"/>
            </a:xfrm>
            <a:prstGeom prst="rect">
              <a:avLst/>
            </a:prstGeom>
            <a:noFill/>
          </p:spPr>
          <p:txBody>
            <a:bodyPr wrap="none" rtlCol="0">
              <a:spAutoFit/>
            </a:bodyPr>
            <a:lstStyle/>
            <a:p>
              <a:pPr algn="ctr" fontAlgn="base">
                <a:spcAft>
                  <a:spcPct val="0"/>
                </a:spcAft>
                <a:buClr>
                  <a:srgbClr val="F0AB00"/>
                </a:buClr>
                <a:buSzPct val="80000"/>
              </a:pPr>
              <a:r>
                <a:rPr lang="de-DE" sz="1000" kern="0" dirty="0" err="1">
                  <a:ea typeface="Arial Unicode MS" pitchFamily="34" charset="-128"/>
                  <a:cs typeface="Arial Unicode MS" pitchFamily="34" charset="-128"/>
                </a:rPr>
                <a:t>wait</a:t>
              </a:r>
              <a:r>
                <a:rPr lang="de-DE" sz="1000" kern="0" dirty="0">
                  <a:ea typeface="Arial Unicode MS" pitchFamily="34" charset="-128"/>
                  <a:cs typeface="Arial Unicode MS" pitchFamily="34" charset="-128"/>
                </a:rPr>
                <a:t> </a:t>
              </a:r>
              <a:r>
                <a:rPr lang="de-DE" sz="1000" kern="0" dirty="0" err="1">
                  <a:ea typeface="Arial Unicode MS" pitchFamily="34" charset="-128"/>
                  <a:cs typeface="Arial Unicode MS" pitchFamily="34" charset="-128"/>
                </a:rPr>
                <a:t>for</a:t>
              </a:r>
              <a:endParaRPr lang="en-US" sz="1000" kern="0" dirty="0">
                <a:ea typeface="Arial Unicode MS" pitchFamily="34" charset="-128"/>
                <a:cs typeface="Arial Unicode MS" pitchFamily="34" charset="-128"/>
              </a:endParaRPr>
            </a:p>
          </p:txBody>
        </p:sp>
      </p:grpSp>
      <p:grpSp>
        <p:nvGrpSpPr>
          <p:cNvPr id="25" name="Group 24">
            <a:extLst>
              <a:ext uri="{FF2B5EF4-FFF2-40B4-BE49-F238E27FC236}">
                <a16:creationId xmlns:a16="http://schemas.microsoft.com/office/drawing/2014/main" id="{77C22AB9-C0B5-4AA4-B090-27B795B79F33}"/>
              </a:ext>
            </a:extLst>
          </p:cNvPr>
          <p:cNvGrpSpPr/>
          <p:nvPr/>
        </p:nvGrpSpPr>
        <p:grpSpPr>
          <a:xfrm>
            <a:off x="5407717" y="4142921"/>
            <a:ext cx="780323" cy="1639808"/>
            <a:chOff x="5407717" y="4142921"/>
            <a:chExt cx="780323" cy="1639808"/>
          </a:xfrm>
        </p:grpSpPr>
        <p:sp>
          <p:nvSpPr>
            <p:cNvPr id="97" name="Cylinder 96">
              <a:extLst>
                <a:ext uri="{FF2B5EF4-FFF2-40B4-BE49-F238E27FC236}">
                  <a16:creationId xmlns:a16="http://schemas.microsoft.com/office/drawing/2014/main" id="{F42D8525-8C35-4F68-8554-CF447F5AAB7D}"/>
                </a:ext>
              </a:extLst>
            </p:cNvPr>
            <p:cNvSpPr/>
            <p:nvPr/>
          </p:nvSpPr>
          <p:spPr bwMode="gray">
            <a:xfrm>
              <a:off x="5688995" y="5474952"/>
              <a:ext cx="499045" cy="307777"/>
            </a:xfrm>
            <a:prstGeom prst="can">
              <a:avLst/>
            </a:prstGeom>
            <a:solidFill>
              <a:srgbClr val="65BDFF"/>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99" name="Straight Arrow Connector 98">
              <a:extLst>
                <a:ext uri="{FF2B5EF4-FFF2-40B4-BE49-F238E27FC236}">
                  <a16:creationId xmlns:a16="http://schemas.microsoft.com/office/drawing/2014/main" id="{68ADF725-9738-4048-A215-EAB4647F2DB1}"/>
                </a:ext>
              </a:extLst>
            </p:cNvPr>
            <p:cNvCxnSpPr>
              <a:cxnSpLocks/>
              <a:stCxn id="70" idx="5"/>
              <a:endCxn id="97" idx="1"/>
            </p:cNvCxnSpPr>
            <p:nvPr/>
          </p:nvCxnSpPr>
          <p:spPr>
            <a:xfrm>
              <a:off x="5407717" y="4142921"/>
              <a:ext cx="530801" cy="1332031"/>
            </a:xfrm>
            <a:prstGeom prst="straightConnector1">
              <a:avLst/>
            </a:prstGeom>
            <a:ln w="95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5C80F64D-932D-4932-95CA-4D63859D3715}"/>
              </a:ext>
            </a:extLst>
          </p:cNvPr>
          <p:cNvGrpSpPr/>
          <p:nvPr/>
        </p:nvGrpSpPr>
        <p:grpSpPr>
          <a:xfrm>
            <a:off x="6180534" y="1654890"/>
            <a:ext cx="1314485" cy="2031256"/>
            <a:chOff x="6180534" y="1654890"/>
            <a:chExt cx="1314485" cy="2031256"/>
          </a:xfrm>
        </p:grpSpPr>
        <p:cxnSp>
          <p:nvCxnSpPr>
            <p:cNvPr id="104" name="Straight Arrow Connector 103">
              <a:extLst>
                <a:ext uri="{FF2B5EF4-FFF2-40B4-BE49-F238E27FC236}">
                  <a16:creationId xmlns:a16="http://schemas.microsoft.com/office/drawing/2014/main" id="{13F3CDEF-BFA7-45DA-81D5-D05475CBA84A}"/>
                </a:ext>
              </a:extLst>
            </p:cNvPr>
            <p:cNvCxnSpPr>
              <a:cxnSpLocks/>
              <a:stCxn id="71" idx="1"/>
              <a:endCxn id="34" idx="3"/>
            </p:cNvCxnSpPr>
            <p:nvPr/>
          </p:nvCxnSpPr>
          <p:spPr>
            <a:xfrm flipH="1" flipV="1">
              <a:off x="6180534" y="1654890"/>
              <a:ext cx="1314485" cy="2031256"/>
            </a:xfrm>
            <a:prstGeom prst="straightConnector1">
              <a:avLst/>
            </a:prstGeom>
            <a:ln w="95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64A6C52E-4ABA-44B8-A8FB-A68786A60F8C}"/>
                </a:ext>
              </a:extLst>
            </p:cNvPr>
            <p:cNvSpPr txBox="1"/>
            <p:nvPr/>
          </p:nvSpPr>
          <p:spPr>
            <a:xfrm rot="3379700">
              <a:off x="6393160" y="2442159"/>
              <a:ext cx="596637" cy="246221"/>
            </a:xfrm>
            <a:prstGeom prst="rect">
              <a:avLst/>
            </a:prstGeom>
            <a:noFill/>
          </p:spPr>
          <p:txBody>
            <a:bodyPr wrap="none" rtlCol="0">
              <a:spAutoFit/>
            </a:bodyPr>
            <a:lstStyle/>
            <a:p>
              <a:pPr algn="ctr" fontAlgn="base">
                <a:spcAft>
                  <a:spcPct val="0"/>
                </a:spcAft>
                <a:buClr>
                  <a:srgbClr val="F0AB00"/>
                </a:buClr>
                <a:buSzPct val="80000"/>
              </a:pPr>
              <a:r>
                <a:rPr lang="de-DE" sz="1000" kern="0" dirty="0" err="1">
                  <a:ea typeface="Arial Unicode MS" pitchFamily="34" charset="-128"/>
                  <a:cs typeface="Arial Unicode MS" pitchFamily="34" charset="-128"/>
                </a:rPr>
                <a:t>wait</a:t>
              </a:r>
              <a:r>
                <a:rPr lang="de-DE" sz="1000" kern="0" dirty="0">
                  <a:ea typeface="Arial Unicode MS" pitchFamily="34" charset="-128"/>
                  <a:cs typeface="Arial Unicode MS" pitchFamily="34" charset="-128"/>
                </a:rPr>
                <a:t> </a:t>
              </a:r>
              <a:r>
                <a:rPr lang="de-DE" sz="1000" kern="0" dirty="0" err="1">
                  <a:ea typeface="Arial Unicode MS" pitchFamily="34" charset="-128"/>
                  <a:cs typeface="Arial Unicode MS" pitchFamily="34" charset="-128"/>
                </a:rPr>
                <a:t>for</a:t>
              </a:r>
              <a:endParaRPr lang="en-US" sz="1000" kern="0" dirty="0">
                <a:ea typeface="Arial Unicode MS" pitchFamily="34" charset="-128"/>
                <a:cs typeface="Arial Unicode MS" pitchFamily="34" charset="-128"/>
              </a:endParaRPr>
            </a:p>
          </p:txBody>
        </p:sp>
      </p:grpSp>
      <p:grpSp>
        <p:nvGrpSpPr>
          <p:cNvPr id="27" name="Group 26">
            <a:extLst>
              <a:ext uri="{FF2B5EF4-FFF2-40B4-BE49-F238E27FC236}">
                <a16:creationId xmlns:a16="http://schemas.microsoft.com/office/drawing/2014/main" id="{EE0C2A5E-9E02-4EEA-9CF4-46ECA8584631}"/>
              </a:ext>
            </a:extLst>
          </p:cNvPr>
          <p:cNvGrpSpPr/>
          <p:nvPr/>
        </p:nvGrpSpPr>
        <p:grpSpPr>
          <a:xfrm>
            <a:off x="7946276" y="4137403"/>
            <a:ext cx="782342" cy="1613770"/>
            <a:chOff x="7946276" y="4137403"/>
            <a:chExt cx="782342" cy="1613770"/>
          </a:xfrm>
        </p:grpSpPr>
        <p:sp>
          <p:nvSpPr>
            <p:cNvPr id="98" name="Cylinder 97">
              <a:extLst>
                <a:ext uri="{FF2B5EF4-FFF2-40B4-BE49-F238E27FC236}">
                  <a16:creationId xmlns:a16="http://schemas.microsoft.com/office/drawing/2014/main" id="{7E97A797-AC29-4AD1-94EF-7FA507BA11D4}"/>
                </a:ext>
              </a:extLst>
            </p:cNvPr>
            <p:cNvSpPr/>
            <p:nvPr/>
          </p:nvSpPr>
          <p:spPr bwMode="gray">
            <a:xfrm>
              <a:off x="8229573" y="5443396"/>
              <a:ext cx="499045" cy="307777"/>
            </a:xfrm>
            <a:prstGeom prst="can">
              <a:avLst/>
            </a:prstGeom>
            <a:solidFill>
              <a:srgbClr val="65BDFF"/>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00" name="Straight Arrow Connector 99">
              <a:extLst>
                <a:ext uri="{FF2B5EF4-FFF2-40B4-BE49-F238E27FC236}">
                  <a16:creationId xmlns:a16="http://schemas.microsoft.com/office/drawing/2014/main" id="{8DC5FEAB-BFF8-447D-A9B2-6E9FD20470B4}"/>
                </a:ext>
              </a:extLst>
            </p:cNvPr>
            <p:cNvCxnSpPr>
              <a:cxnSpLocks/>
              <a:stCxn id="71" idx="5"/>
              <a:endCxn id="98" idx="1"/>
            </p:cNvCxnSpPr>
            <p:nvPr/>
          </p:nvCxnSpPr>
          <p:spPr>
            <a:xfrm>
              <a:off x="7946276" y="4137403"/>
              <a:ext cx="532820" cy="1305993"/>
            </a:xfrm>
            <a:prstGeom prst="straightConnector1">
              <a:avLst/>
            </a:prstGeom>
            <a:ln w="95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101" name="Rectangle 100">
            <a:extLst>
              <a:ext uri="{FF2B5EF4-FFF2-40B4-BE49-F238E27FC236}">
                <a16:creationId xmlns:a16="http://schemas.microsoft.com/office/drawing/2014/main" id="{C2C50EA6-22D4-4DCA-848B-A2DDCD96DA3F}"/>
              </a:ext>
            </a:extLst>
          </p:cNvPr>
          <p:cNvSpPr/>
          <p:nvPr/>
        </p:nvSpPr>
        <p:spPr bwMode="gray">
          <a:xfrm>
            <a:off x="3065764" y="3506080"/>
            <a:ext cx="2502883" cy="812897"/>
          </a:xfrm>
          <a:prstGeom prst="rect">
            <a:avLst/>
          </a:prstGeom>
          <a:solidFill>
            <a:srgbClr val="65BDFF">
              <a:alpha val="52000"/>
            </a:srgbClr>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2" name="Rectangle 101">
            <a:extLst>
              <a:ext uri="{FF2B5EF4-FFF2-40B4-BE49-F238E27FC236}">
                <a16:creationId xmlns:a16="http://schemas.microsoft.com/office/drawing/2014/main" id="{22D47AB0-B431-4EB7-B89F-5C3CC3CA1B16}"/>
              </a:ext>
            </a:extLst>
          </p:cNvPr>
          <p:cNvSpPr/>
          <p:nvPr/>
        </p:nvSpPr>
        <p:spPr bwMode="gray">
          <a:xfrm>
            <a:off x="5569587" y="3506080"/>
            <a:ext cx="2502883" cy="812897"/>
          </a:xfrm>
          <a:prstGeom prst="rect">
            <a:avLst/>
          </a:prstGeom>
          <a:solidFill>
            <a:srgbClr val="65BDFF">
              <a:alpha val="52000"/>
            </a:srgbClr>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7" name="TextBox 46">
            <a:extLst>
              <a:ext uri="{FF2B5EF4-FFF2-40B4-BE49-F238E27FC236}">
                <a16:creationId xmlns:a16="http://schemas.microsoft.com/office/drawing/2014/main" id="{93DA1726-D85B-42E9-9F21-AEECEBA3223B}"/>
              </a:ext>
            </a:extLst>
          </p:cNvPr>
          <p:cNvSpPr txBox="1"/>
          <p:nvPr/>
        </p:nvSpPr>
        <p:spPr>
          <a:xfrm>
            <a:off x="240344" y="3714536"/>
            <a:ext cx="1099981" cy="307777"/>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etcd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cluster</a:t>
            </a:r>
            <a:endParaRPr lang="en-US" sz="14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594198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53" presetClass="exit" presetSubtype="32" fill="hold" grpId="0" nodeType="withEffect">
                                  <p:stCondLst>
                                    <p:cond delay="1000"/>
                                  </p:stCondLst>
                                  <p:childTnLst>
                                    <p:anim calcmode="lin" valueType="num">
                                      <p:cBhvr>
                                        <p:cTn id="8" dur="500"/>
                                        <p:tgtEl>
                                          <p:spTgt spid="69"/>
                                        </p:tgtEl>
                                        <p:attrNameLst>
                                          <p:attrName>ppt_w</p:attrName>
                                        </p:attrNameLst>
                                      </p:cBhvr>
                                      <p:tavLst>
                                        <p:tav tm="0">
                                          <p:val>
                                            <p:strVal val="ppt_w"/>
                                          </p:val>
                                        </p:tav>
                                        <p:tav tm="100000">
                                          <p:val>
                                            <p:fltVal val="0"/>
                                          </p:val>
                                        </p:tav>
                                      </p:tavLst>
                                    </p:anim>
                                    <p:anim calcmode="lin" valueType="num">
                                      <p:cBhvr>
                                        <p:cTn id="9" dur="500"/>
                                        <p:tgtEl>
                                          <p:spTgt spid="69"/>
                                        </p:tgtEl>
                                        <p:attrNameLst>
                                          <p:attrName>ppt_h</p:attrName>
                                        </p:attrNameLst>
                                      </p:cBhvr>
                                      <p:tavLst>
                                        <p:tav tm="0">
                                          <p:val>
                                            <p:strVal val="ppt_h"/>
                                          </p:val>
                                        </p:tav>
                                        <p:tav tm="100000">
                                          <p:val>
                                            <p:fltVal val="0"/>
                                          </p:val>
                                        </p:tav>
                                      </p:tavLst>
                                    </p:anim>
                                    <p:animEffect transition="out" filter="fade">
                                      <p:cBhvr>
                                        <p:cTn id="10" dur="500"/>
                                        <p:tgtEl>
                                          <p:spTgt spid="69"/>
                                        </p:tgtEl>
                                      </p:cBhvr>
                                    </p:animEffect>
                                    <p:set>
                                      <p:cBhvr>
                                        <p:cTn id="11" dur="1" fill="hold">
                                          <p:stCondLst>
                                            <p:cond delay="499"/>
                                          </p:stCondLst>
                                        </p:cTn>
                                        <p:tgtEl>
                                          <p:spTgt spid="69"/>
                                        </p:tgtEl>
                                        <p:attrNameLst>
                                          <p:attrName>style.visibility</p:attrName>
                                        </p:attrNameLst>
                                      </p:cBhvr>
                                      <p:to>
                                        <p:strVal val="hidden"/>
                                      </p:to>
                                    </p:set>
                                  </p:childTnLst>
                                </p:cTn>
                              </p:par>
                            </p:childTnLst>
                          </p:cTn>
                        </p:par>
                        <p:par>
                          <p:cTn id="12" fill="hold">
                            <p:stCondLst>
                              <p:cond delay="1500"/>
                            </p:stCondLst>
                            <p:childTnLst>
                              <p:par>
                                <p:cTn id="13" presetID="1" presetClass="entr" presetSubtype="0" fill="hold" grpId="0" nodeType="after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109"/>
                                        </p:tgtEl>
                                      </p:cBhvr>
                                    </p:animEffect>
                                    <p:set>
                                      <p:cBhvr>
                                        <p:cTn id="19" dur="1" fill="hold">
                                          <p:stCondLst>
                                            <p:cond delay="499"/>
                                          </p:stCondLst>
                                        </p:cTn>
                                        <p:tgtEl>
                                          <p:spTgt spid="109"/>
                                        </p:tgtEl>
                                        <p:attrNameLst>
                                          <p:attrName>style.visibility</p:attrName>
                                        </p:attrNameLst>
                                      </p:cBhvr>
                                      <p:to>
                                        <p:strVal val="hidden"/>
                                      </p:to>
                                    </p:se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01"/>
                                        </p:tgtEl>
                                        <p:attrNameLst>
                                          <p:attrName>style.visibility</p:attrName>
                                        </p:attrNameLst>
                                      </p:cBhvr>
                                      <p:to>
                                        <p:strVal val="visible"/>
                                      </p:to>
                                    </p:set>
                                    <p:animEffect transition="in" filter="fade">
                                      <p:cBhvr>
                                        <p:cTn id="23" dur="500"/>
                                        <p:tgtEl>
                                          <p:spTgt spid="101"/>
                                        </p:tgtEl>
                                      </p:cBhvr>
                                    </p:animEffect>
                                  </p:childTnLst>
                                </p:cTn>
                              </p:par>
                              <p:par>
                                <p:cTn id="24" presetID="10" presetClass="entr" presetSubtype="0" fill="hold" nodeType="withEffect">
                                  <p:stCondLst>
                                    <p:cond delay="100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childTnLst>
                          </p:cTn>
                        </p:par>
                        <p:par>
                          <p:cTn id="27" fill="hold">
                            <p:stCondLst>
                              <p:cond delay="2000"/>
                            </p:stCondLst>
                            <p:childTnLst>
                              <p:par>
                                <p:cTn id="28" presetID="53" presetClass="exit" presetSubtype="32" fill="hold" grpId="0" nodeType="afterEffect">
                                  <p:stCondLst>
                                    <p:cond delay="1000"/>
                                  </p:stCondLst>
                                  <p:childTnLst>
                                    <p:anim calcmode="lin" valueType="num">
                                      <p:cBhvr>
                                        <p:cTn id="29" dur="500"/>
                                        <p:tgtEl>
                                          <p:spTgt spid="70"/>
                                        </p:tgtEl>
                                        <p:attrNameLst>
                                          <p:attrName>ppt_w</p:attrName>
                                        </p:attrNameLst>
                                      </p:cBhvr>
                                      <p:tavLst>
                                        <p:tav tm="0">
                                          <p:val>
                                            <p:strVal val="ppt_w"/>
                                          </p:val>
                                        </p:tav>
                                        <p:tav tm="100000">
                                          <p:val>
                                            <p:fltVal val="0"/>
                                          </p:val>
                                        </p:tav>
                                      </p:tavLst>
                                    </p:anim>
                                    <p:anim calcmode="lin" valueType="num">
                                      <p:cBhvr>
                                        <p:cTn id="30" dur="500"/>
                                        <p:tgtEl>
                                          <p:spTgt spid="70"/>
                                        </p:tgtEl>
                                        <p:attrNameLst>
                                          <p:attrName>ppt_h</p:attrName>
                                        </p:attrNameLst>
                                      </p:cBhvr>
                                      <p:tavLst>
                                        <p:tav tm="0">
                                          <p:val>
                                            <p:strVal val="ppt_h"/>
                                          </p:val>
                                        </p:tav>
                                        <p:tav tm="100000">
                                          <p:val>
                                            <p:fltVal val="0"/>
                                          </p:val>
                                        </p:tav>
                                      </p:tavLst>
                                    </p:anim>
                                    <p:animEffect transition="out" filter="fade">
                                      <p:cBhvr>
                                        <p:cTn id="31" dur="500"/>
                                        <p:tgtEl>
                                          <p:spTgt spid="70"/>
                                        </p:tgtEl>
                                      </p:cBhvr>
                                    </p:animEffect>
                                    <p:set>
                                      <p:cBhvr>
                                        <p:cTn id="32" dur="1" fill="hold">
                                          <p:stCondLst>
                                            <p:cond delay="499"/>
                                          </p:stCondLst>
                                        </p:cTn>
                                        <p:tgtEl>
                                          <p:spTgt spid="7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19"/>
                                        </p:tgtEl>
                                      </p:cBhvr>
                                    </p:animEffect>
                                    <p:set>
                                      <p:cBhvr>
                                        <p:cTn id="37" dur="1" fill="hold">
                                          <p:stCondLst>
                                            <p:cond delay="499"/>
                                          </p:stCondLst>
                                        </p:cTn>
                                        <p:tgtEl>
                                          <p:spTgt spid="19"/>
                                        </p:tgtEl>
                                        <p:attrNameLst>
                                          <p:attrName>style.visibility</p:attrName>
                                        </p:attrNameLst>
                                      </p:cBhvr>
                                      <p:to>
                                        <p:strVal val="hidden"/>
                                      </p:to>
                                    </p:se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102"/>
                                        </p:tgtEl>
                                        <p:attrNameLst>
                                          <p:attrName>style.visibility</p:attrName>
                                        </p:attrNameLst>
                                      </p:cBhvr>
                                      <p:to>
                                        <p:strVal val="visible"/>
                                      </p:to>
                                    </p:set>
                                    <p:animEffect transition="in" filter="fade">
                                      <p:cBhvr>
                                        <p:cTn id="41" dur="500"/>
                                        <p:tgtEl>
                                          <p:spTgt spid="102"/>
                                        </p:tgtEl>
                                      </p:cBhvr>
                                    </p:animEffect>
                                  </p:childTnLst>
                                </p:cTn>
                              </p:par>
                              <p:par>
                                <p:cTn id="42" presetID="10" presetClass="entr" presetSubtype="0" fill="hold" nodeType="withEffect">
                                  <p:stCondLst>
                                    <p:cond delay="100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childTnLst>
                          </p:cTn>
                        </p:par>
                        <p:par>
                          <p:cTn id="45" fill="hold">
                            <p:stCondLst>
                              <p:cond delay="2000"/>
                            </p:stCondLst>
                            <p:childTnLst>
                              <p:par>
                                <p:cTn id="46" presetID="53" presetClass="exit" presetSubtype="32" fill="hold" grpId="0" nodeType="afterEffect">
                                  <p:stCondLst>
                                    <p:cond delay="0"/>
                                  </p:stCondLst>
                                  <p:childTnLst>
                                    <p:anim calcmode="lin" valueType="num">
                                      <p:cBhvr>
                                        <p:cTn id="47" dur="500"/>
                                        <p:tgtEl>
                                          <p:spTgt spid="71"/>
                                        </p:tgtEl>
                                        <p:attrNameLst>
                                          <p:attrName>ppt_w</p:attrName>
                                        </p:attrNameLst>
                                      </p:cBhvr>
                                      <p:tavLst>
                                        <p:tav tm="0">
                                          <p:val>
                                            <p:strVal val="ppt_w"/>
                                          </p:val>
                                        </p:tav>
                                        <p:tav tm="100000">
                                          <p:val>
                                            <p:fltVal val="0"/>
                                          </p:val>
                                        </p:tav>
                                      </p:tavLst>
                                    </p:anim>
                                    <p:anim calcmode="lin" valueType="num">
                                      <p:cBhvr>
                                        <p:cTn id="48" dur="500"/>
                                        <p:tgtEl>
                                          <p:spTgt spid="71"/>
                                        </p:tgtEl>
                                        <p:attrNameLst>
                                          <p:attrName>ppt_h</p:attrName>
                                        </p:attrNameLst>
                                      </p:cBhvr>
                                      <p:tavLst>
                                        <p:tav tm="0">
                                          <p:val>
                                            <p:strVal val="ppt_h"/>
                                          </p:val>
                                        </p:tav>
                                        <p:tav tm="100000">
                                          <p:val>
                                            <p:fltVal val="0"/>
                                          </p:val>
                                        </p:tav>
                                      </p:tavLst>
                                    </p:anim>
                                    <p:animEffect transition="out" filter="fade">
                                      <p:cBhvr>
                                        <p:cTn id="49" dur="500"/>
                                        <p:tgtEl>
                                          <p:spTgt spid="71"/>
                                        </p:tgtEl>
                                      </p:cBhvr>
                                    </p:animEffect>
                                    <p:set>
                                      <p:cBhvr>
                                        <p:cTn id="50" dur="1" fill="hold">
                                          <p:stCondLst>
                                            <p:cond delay="499"/>
                                          </p:stCondLst>
                                        </p:cTn>
                                        <p:tgtEl>
                                          <p:spTgt spid="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69" grpId="0" animBg="1"/>
      <p:bldP spid="70" grpId="0" animBg="1"/>
      <p:bldP spid="71" grpId="0" animBg="1"/>
      <p:bldP spid="101" grpId="0" animBg="1"/>
      <p:bldP spid="10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D2B9B-70FE-4928-82D9-F5CDD7B4BF90}"/>
              </a:ext>
            </a:extLst>
          </p:cNvPr>
          <p:cNvSpPr>
            <a:spLocks noGrp="1"/>
          </p:cNvSpPr>
          <p:nvPr>
            <p:ph type="title"/>
          </p:nvPr>
        </p:nvSpPr>
        <p:spPr/>
        <p:txBody>
          <a:bodyPr/>
          <a:lstStyle/>
          <a:p>
            <a:endParaRPr lang="en-US" dirty="0"/>
          </a:p>
        </p:txBody>
      </p:sp>
      <p:sp>
        <p:nvSpPr>
          <p:cNvPr id="3" name="TextBox 2">
            <a:extLst>
              <a:ext uri="{FF2B5EF4-FFF2-40B4-BE49-F238E27FC236}">
                <a16:creationId xmlns:a16="http://schemas.microsoft.com/office/drawing/2014/main" id="{306CBAA7-2D04-4B94-BB6E-6373634CDC7C}"/>
              </a:ext>
            </a:extLst>
          </p:cNvPr>
          <p:cNvSpPr txBox="1"/>
          <p:nvPr/>
        </p:nvSpPr>
        <p:spPr>
          <a:xfrm>
            <a:off x="248400" y="1238250"/>
            <a:ext cx="3580650" cy="5386090"/>
          </a:xfrm>
          <a:prstGeom prst="rect">
            <a:avLst/>
          </a:prstGeom>
          <a:noFill/>
        </p:spPr>
        <p:txBody>
          <a:bodyPr wrap="square" rtlCol="0">
            <a:spAutoFit/>
          </a:bodyPr>
          <a:lstStyle/>
          <a:p>
            <a:pPr fontAlgn="base">
              <a:spcAft>
                <a:spcPct val="0"/>
              </a:spcAft>
              <a:buClr>
                <a:srgbClr val="F0AB00"/>
              </a:buClr>
              <a:buSzPct val="80000"/>
            </a:pPr>
            <a:r>
              <a:rPr lang="en-US" sz="800" kern="0" dirty="0">
                <a:ea typeface="Arial Unicode MS" pitchFamily="34" charset="-128"/>
                <a:cs typeface="Arial Unicode MS" pitchFamily="34" charset="-128"/>
              </a:rPr>
              <a:t>"flock /</a:t>
            </a:r>
            <a:r>
              <a:rPr lang="en-US" sz="800" kern="0" dirty="0" err="1">
                <a:ea typeface="Arial Unicode MS" pitchFamily="34" charset="-128"/>
                <a:cs typeface="Arial Unicode MS" pitchFamily="34" charset="-128"/>
              </a:rPr>
              <a:t>var</a:t>
            </a:r>
            <a:r>
              <a:rPr lang="en-US" sz="800" kern="0" dirty="0">
                <a:ea typeface="Arial Unicode MS" pitchFamily="34" charset="-128"/>
                <a:cs typeface="Arial Unicode MS" pitchFamily="34" charset="-128"/>
              </a:rPr>
              <a:t>/lock/</a:t>
            </a:r>
            <a:r>
              <a:rPr lang="en-US" sz="800" kern="0" dirty="0" err="1">
                <a:ea typeface="Arial Unicode MS" pitchFamily="34" charset="-128"/>
                <a:cs typeface="Arial Unicode MS" pitchFamily="34" charset="-128"/>
              </a:rPr>
              <a:t>etcd.lock</a:t>
            </a:r>
            <a:r>
              <a:rPr lang="en-US" sz="800" kern="0" dirty="0">
                <a:ea typeface="Arial Unicode MS" pitchFamily="34" charset="-128"/>
                <a:cs typeface="Arial Unicode MS" pitchFamily="34" charset="-128"/>
              </a:rPr>
              <a:t> -c \"</a:t>
            </a:r>
          </a:p>
          <a:p>
            <a:pPr fontAlgn="base">
              <a:spcAft>
                <a:spcPct val="0"/>
              </a:spcAft>
              <a:buClr>
                <a:srgbClr val="F0AB00"/>
              </a:buClr>
              <a:buSzPct val="80000"/>
            </a:pPr>
            <a:r>
              <a:rPr lang="en-US" sz="800" kern="0" dirty="0">
                <a:ea typeface="Arial Unicode MS" pitchFamily="34" charset="-128"/>
                <a:cs typeface="Arial Unicode MS" pitchFamily="34" charset="-128"/>
              </a:rPr>
              <a:t>        STATE=existing\n</a:t>
            </a:r>
          </a:p>
          <a:p>
            <a:pPr fontAlgn="base">
              <a:spcAft>
                <a:spcPct val="0"/>
              </a:spcAft>
              <a:buClr>
                <a:srgbClr val="F0AB00"/>
              </a:buClr>
              <a:buSzPct val="80000"/>
            </a:pPr>
            <a:r>
              <a:rPr lang="en-US" sz="800" kern="0" dirty="0">
                <a:ea typeface="Arial Unicode MS" pitchFamily="34" charset="-128"/>
                <a:cs typeface="Arial Unicode MS" pitchFamily="34" charset="-128"/>
              </a:rPr>
              <a:t>        set -x</a:t>
            </a:r>
          </a:p>
          <a:p>
            <a:pPr fontAlgn="base">
              <a:spcAft>
                <a:spcPct val="0"/>
              </a:spcAft>
              <a:buClr>
                <a:srgbClr val="F0AB00"/>
              </a:buClr>
              <a:buSzPct val="80000"/>
            </a:pPr>
            <a:r>
              <a:rPr lang="en-US" sz="800" kern="0" dirty="0">
                <a:ea typeface="Arial Unicode MS" pitchFamily="34" charset="-128"/>
                <a:cs typeface="Arial Unicode MS" pitchFamily="34" charset="-128"/>
              </a:rPr>
              <a:t>        if [ \\$(basename ${name} -0000) != ${name} ]; then</a:t>
            </a:r>
          </a:p>
          <a:p>
            <a:pPr fontAlgn="base">
              <a:spcAft>
                <a:spcPct val="0"/>
              </a:spcAft>
              <a:buClr>
                <a:srgbClr val="F0AB00"/>
              </a:buClr>
              <a:buSzPct val="80000"/>
            </a:pPr>
            <a:r>
              <a:rPr lang="en-US" sz="800" kern="0" dirty="0">
                <a:ea typeface="Arial Unicode MS" pitchFamily="34" charset="-128"/>
                <a:cs typeface="Arial Unicode MS" pitchFamily="34" charset="-128"/>
              </a:rPr>
              <a:t>          if [ ! -d /</a:t>
            </a:r>
            <a:r>
              <a:rPr lang="en-US" sz="800" kern="0" dirty="0" err="1">
                <a:ea typeface="Arial Unicode MS" pitchFamily="34" charset="-128"/>
                <a:cs typeface="Arial Unicode MS" pitchFamily="34" charset="-128"/>
              </a:rPr>
              <a:t>var</a:t>
            </a:r>
            <a:r>
              <a:rPr lang="en-US" sz="800" kern="0" dirty="0">
                <a:ea typeface="Arial Unicode MS" pitchFamily="34" charset="-128"/>
                <a:cs typeface="Arial Unicode MS" pitchFamily="34" charset="-128"/>
              </a:rPr>
              <a:t>/</a:t>
            </a:r>
            <a:r>
              <a:rPr lang="en-US" sz="800" kern="0" dirty="0" err="1">
                <a:ea typeface="Arial Unicode MS" pitchFamily="34" charset="-128"/>
                <a:cs typeface="Arial Unicode MS" pitchFamily="34" charset="-128"/>
              </a:rPr>
              <a:t>etcd</a:t>
            </a:r>
            <a:r>
              <a:rPr lang="en-US" sz="800" kern="0" dirty="0">
                <a:ea typeface="Arial Unicode MS" pitchFamily="34" charset="-128"/>
                <a:cs typeface="Arial Unicode MS" pitchFamily="34" charset="-128"/>
              </a:rPr>
              <a:t>/</a:t>
            </a:r>
            <a:r>
              <a:rPr lang="en-US" sz="800" kern="0" dirty="0" err="1">
                <a:ea typeface="Arial Unicode MS" pitchFamily="34" charset="-128"/>
                <a:cs typeface="Arial Unicode MS" pitchFamily="34" charset="-128"/>
              </a:rPr>
              <a:t>kube</a:t>
            </a:r>
            <a:r>
              <a:rPr lang="en-US" sz="800" kern="0" dirty="0">
                <a:ea typeface="Arial Unicode MS" pitchFamily="34" charset="-128"/>
                <a:cs typeface="Arial Unicode MS" pitchFamily="34" charset="-128"/>
              </a:rPr>
              <a:t>-system-${name} ]; then</a:t>
            </a:r>
          </a:p>
          <a:p>
            <a:pPr fontAlgn="base">
              <a:spcAft>
                <a:spcPct val="0"/>
              </a:spcAft>
              <a:buClr>
                <a:srgbClr val="F0AB00"/>
              </a:buClr>
              <a:buSzPct val="80000"/>
            </a:pPr>
            <a:r>
              <a:rPr lang="en-US" sz="800" kern="0" dirty="0">
                <a:ea typeface="Arial Unicode MS" pitchFamily="34" charset="-128"/>
                <a:cs typeface="Arial Unicode MS" pitchFamily="34" charset="-128"/>
              </a:rPr>
              <a:t>            STATE=new</a:t>
            </a:r>
          </a:p>
          <a:p>
            <a:pPr fontAlgn="base">
              <a:spcAft>
                <a:spcPct val="0"/>
              </a:spcAft>
              <a:buClr>
                <a:srgbClr val="F0AB00"/>
              </a:buClr>
              <a:buSzPct val="80000"/>
            </a:pPr>
            <a:r>
              <a:rPr lang="en-US" sz="800" kern="0" dirty="0">
                <a:ea typeface="Arial Unicode MS" pitchFamily="34" charset="-128"/>
                <a:cs typeface="Arial Unicode MS" pitchFamily="34" charset="-128"/>
              </a:rPr>
              <a:t>          fi</a:t>
            </a:r>
          </a:p>
          <a:p>
            <a:pPr fontAlgn="base">
              <a:spcAft>
                <a:spcPct val="0"/>
              </a:spcAft>
              <a:buClr>
                <a:srgbClr val="F0AB00"/>
              </a:buClr>
              <a:buSzPct val="80000"/>
            </a:pPr>
            <a:r>
              <a:rPr lang="en-US" sz="800" kern="0" dirty="0">
                <a:ea typeface="Arial Unicode MS" pitchFamily="34" charset="-128"/>
                <a:cs typeface="Arial Unicode MS" pitchFamily="34" charset="-128"/>
              </a:rPr>
              <a:t>        else</a:t>
            </a:r>
          </a:p>
          <a:p>
            <a:pPr fontAlgn="base">
              <a:spcAft>
                <a:spcPct val="0"/>
              </a:spcAft>
              <a:buClr>
                <a:srgbClr val="F0AB00"/>
              </a:buClr>
              <a:buSzPct val="80000"/>
            </a:pPr>
            <a:r>
              <a:rPr lang="en-US" sz="800" kern="0" dirty="0">
                <a:ea typeface="Arial Unicode MS" pitchFamily="34" charset="-128"/>
                <a:cs typeface="Arial Unicode MS" pitchFamily="34" charset="-128"/>
              </a:rPr>
              <a:t>          if [ ! -d /</a:t>
            </a:r>
            <a:r>
              <a:rPr lang="en-US" sz="800" kern="0" dirty="0" err="1">
                <a:ea typeface="Arial Unicode MS" pitchFamily="34" charset="-128"/>
                <a:cs typeface="Arial Unicode MS" pitchFamily="34" charset="-128"/>
              </a:rPr>
              <a:t>var</a:t>
            </a:r>
            <a:r>
              <a:rPr lang="en-US" sz="800" kern="0" dirty="0">
                <a:ea typeface="Arial Unicode MS" pitchFamily="34" charset="-128"/>
                <a:cs typeface="Arial Unicode MS" pitchFamily="34" charset="-128"/>
              </a:rPr>
              <a:t>/</a:t>
            </a:r>
            <a:r>
              <a:rPr lang="en-US" sz="800" kern="0" dirty="0" err="1">
                <a:ea typeface="Arial Unicode MS" pitchFamily="34" charset="-128"/>
                <a:cs typeface="Arial Unicode MS" pitchFamily="34" charset="-128"/>
              </a:rPr>
              <a:t>etcd</a:t>
            </a:r>
            <a:r>
              <a:rPr lang="en-US" sz="800" kern="0" dirty="0">
                <a:ea typeface="Arial Unicode MS" pitchFamily="34" charset="-128"/>
                <a:cs typeface="Arial Unicode MS" pitchFamily="34" charset="-128"/>
              </a:rPr>
              <a:t>/</a:t>
            </a:r>
            <a:r>
              <a:rPr lang="en-US" sz="800" kern="0" dirty="0" err="1">
                <a:ea typeface="Arial Unicode MS" pitchFamily="34" charset="-128"/>
                <a:cs typeface="Arial Unicode MS" pitchFamily="34" charset="-128"/>
              </a:rPr>
              <a:t>kube</a:t>
            </a:r>
            <a:r>
              <a:rPr lang="en-US" sz="800" kern="0" dirty="0">
                <a:ea typeface="Arial Unicode MS" pitchFamily="34" charset="-128"/>
                <a:cs typeface="Arial Unicode MS" pitchFamily="34" charset="-128"/>
              </a:rPr>
              <a:t>-system-${name} ]; then</a:t>
            </a:r>
          </a:p>
          <a:p>
            <a:pPr fontAlgn="base">
              <a:spcAft>
                <a:spcPct val="0"/>
              </a:spcAft>
              <a:buClr>
                <a:srgbClr val="F0AB00"/>
              </a:buClr>
              <a:buSzPct val="80000"/>
            </a:pPr>
            <a:r>
              <a:rPr lang="en-US" sz="800" kern="0" dirty="0">
                <a:ea typeface="Arial Unicode MS" pitchFamily="34" charset="-128"/>
                <a:cs typeface="Arial Unicode MS" pitchFamily="34" charset="-128"/>
              </a:rPr>
              <a:t>            while ! ( </a:t>
            </a:r>
            <a:r>
              <a:rPr lang="en-US" sz="800" kern="0" dirty="0" err="1">
                <a:ea typeface="Arial Unicode MS" pitchFamily="34" charset="-128"/>
                <a:cs typeface="Arial Unicode MS" pitchFamily="34" charset="-128"/>
              </a:rPr>
              <a:t>etcdctl</a:t>
            </a:r>
            <a:r>
              <a:rPr lang="en-US" sz="800" kern="0" dirty="0">
                <a:ea typeface="Arial Unicode MS" pitchFamily="34" charset="-128"/>
                <a:cs typeface="Arial Unicode MS" pitchFamily="34" charset="-128"/>
              </a:rPr>
              <a:t> --endpoints=${predecessor}</a:t>
            </a:r>
          </a:p>
          <a:p>
            <a:pPr fontAlgn="base">
              <a:spcAft>
                <a:spcPct val="0"/>
              </a:spcAft>
              <a:buClr>
                <a:srgbClr val="F0AB00"/>
              </a:buClr>
              <a:buSzPct val="80000"/>
            </a:pPr>
            <a:r>
              <a:rPr lang="en-US" sz="800" kern="0" dirty="0">
                <a:ea typeface="Arial Unicode MS" pitchFamily="34" charset="-128"/>
                <a:cs typeface="Arial Unicode MS" pitchFamily="34" charset="-128"/>
              </a:rPr>
              <a:t>                        get foo</a:t>
            </a:r>
          </a:p>
          <a:p>
            <a:pPr fontAlgn="base">
              <a:spcAft>
                <a:spcPct val="0"/>
              </a:spcAft>
              <a:buClr>
                <a:srgbClr val="F0AB00"/>
              </a:buClr>
              <a:buSzPct val="80000"/>
            </a:pPr>
            <a:r>
              <a:rPr lang="en-US" sz="800" kern="0" dirty="0">
                <a:ea typeface="Arial Unicode MS" pitchFamily="34" charset="-128"/>
                <a:cs typeface="Arial Unicode MS" pitchFamily="34" charset="-128"/>
              </a:rPr>
              <a:t>                        --cert=/</a:t>
            </a:r>
            <a:r>
              <a:rPr lang="en-US" sz="800" kern="0" dirty="0" err="1">
                <a:ea typeface="Arial Unicode MS" pitchFamily="34" charset="-128"/>
                <a:cs typeface="Arial Unicode MS" pitchFamily="34" charset="-128"/>
              </a:rPr>
              <a:t>etc</a:t>
            </a:r>
            <a:r>
              <a:rPr lang="en-US" sz="800" kern="0" dirty="0">
                <a:ea typeface="Arial Unicode MS" pitchFamily="34" charset="-128"/>
                <a:cs typeface="Arial Unicode MS" pitchFamily="34" charset="-128"/>
              </a:rPr>
              <a:t>/</a:t>
            </a:r>
            <a:r>
              <a:rPr lang="en-US" sz="800" kern="0" dirty="0" err="1">
                <a:ea typeface="Arial Unicode MS" pitchFamily="34" charset="-128"/>
                <a:cs typeface="Arial Unicode MS" pitchFamily="34" charset="-128"/>
              </a:rPr>
              <a:t>kubernetes</a:t>
            </a:r>
            <a:r>
              <a:rPr lang="en-US" sz="800" kern="0" dirty="0">
                <a:ea typeface="Arial Unicode MS" pitchFamily="34" charset="-128"/>
                <a:cs typeface="Arial Unicode MS" pitchFamily="34" charset="-128"/>
              </a:rPr>
              <a:t>/secrets/etcd-client.crt</a:t>
            </a:r>
          </a:p>
          <a:p>
            <a:pPr fontAlgn="base">
              <a:spcAft>
                <a:spcPct val="0"/>
              </a:spcAft>
              <a:buClr>
                <a:srgbClr val="F0AB00"/>
              </a:buClr>
              <a:buSzPct val="80000"/>
            </a:pPr>
            <a:r>
              <a:rPr lang="en-US" sz="800" kern="0" dirty="0">
                <a:ea typeface="Arial Unicode MS" pitchFamily="34" charset="-128"/>
                <a:cs typeface="Arial Unicode MS" pitchFamily="34" charset="-128"/>
              </a:rPr>
              <a:t>                        --key=/</a:t>
            </a:r>
            <a:r>
              <a:rPr lang="en-US" sz="800" kern="0" dirty="0" err="1">
                <a:ea typeface="Arial Unicode MS" pitchFamily="34" charset="-128"/>
                <a:cs typeface="Arial Unicode MS" pitchFamily="34" charset="-128"/>
              </a:rPr>
              <a:t>etc</a:t>
            </a:r>
            <a:r>
              <a:rPr lang="en-US" sz="800" kern="0" dirty="0">
                <a:ea typeface="Arial Unicode MS" pitchFamily="34" charset="-128"/>
                <a:cs typeface="Arial Unicode MS" pitchFamily="34" charset="-128"/>
              </a:rPr>
              <a:t>/</a:t>
            </a:r>
            <a:r>
              <a:rPr lang="en-US" sz="800" kern="0" dirty="0" err="1">
                <a:ea typeface="Arial Unicode MS" pitchFamily="34" charset="-128"/>
                <a:cs typeface="Arial Unicode MS" pitchFamily="34" charset="-128"/>
              </a:rPr>
              <a:t>kubernetes</a:t>
            </a:r>
            <a:r>
              <a:rPr lang="en-US" sz="800" kern="0" dirty="0">
                <a:ea typeface="Arial Unicode MS" pitchFamily="34" charset="-128"/>
                <a:cs typeface="Arial Unicode MS" pitchFamily="34" charset="-128"/>
              </a:rPr>
              <a:t>/secrets/</a:t>
            </a:r>
            <a:r>
              <a:rPr lang="en-US" sz="800" kern="0" dirty="0" err="1">
                <a:ea typeface="Arial Unicode MS" pitchFamily="34" charset="-128"/>
                <a:cs typeface="Arial Unicode MS" pitchFamily="34" charset="-128"/>
              </a:rPr>
              <a:t>etcd-client.key</a:t>
            </a:r>
            <a:endParaRPr lang="en-US" sz="800" kern="0" dirty="0">
              <a:ea typeface="Arial Unicode MS" pitchFamily="34" charset="-128"/>
              <a:cs typeface="Arial Unicode MS" pitchFamily="34" charset="-128"/>
            </a:endParaRPr>
          </a:p>
          <a:p>
            <a:pPr fontAlgn="base">
              <a:spcAft>
                <a:spcPct val="0"/>
              </a:spcAft>
              <a:buClr>
                <a:srgbClr val="F0AB00"/>
              </a:buClr>
              <a:buSzPct val="80000"/>
            </a:pPr>
            <a:r>
              <a:rPr lang="en-US" sz="800" kern="0" dirty="0">
                <a:ea typeface="Arial Unicode MS" pitchFamily="34" charset="-128"/>
                <a:cs typeface="Arial Unicode MS" pitchFamily="34" charset="-128"/>
              </a:rPr>
              <a:t>                        --</a:t>
            </a:r>
            <a:r>
              <a:rPr lang="en-US" sz="800" kern="0" dirty="0" err="1">
                <a:ea typeface="Arial Unicode MS" pitchFamily="34" charset="-128"/>
                <a:cs typeface="Arial Unicode MS" pitchFamily="34" charset="-128"/>
              </a:rPr>
              <a:t>cacert</a:t>
            </a:r>
            <a:r>
              <a:rPr lang="en-US" sz="800" kern="0" dirty="0">
                <a:ea typeface="Arial Unicode MS" pitchFamily="34" charset="-128"/>
                <a:cs typeface="Arial Unicode MS" pitchFamily="34" charset="-128"/>
              </a:rPr>
              <a:t>=/</a:t>
            </a:r>
            <a:r>
              <a:rPr lang="en-US" sz="800" kern="0" dirty="0" err="1">
                <a:ea typeface="Arial Unicode MS" pitchFamily="34" charset="-128"/>
                <a:cs typeface="Arial Unicode MS" pitchFamily="34" charset="-128"/>
              </a:rPr>
              <a:t>etc</a:t>
            </a:r>
            <a:r>
              <a:rPr lang="en-US" sz="800" kern="0" dirty="0">
                <a:ea typeface="Arial Unicode MS" pitchFamily="34" charset="-128"/>
                <a:cs typeface="Arial Unicode MS" pitchFamily="34" charset="-128"/>
              </a:rPr>
              <a:t>/</a:t>
            </a:r>
            <a:r>
              <a:rPr lang="en-US" sz="800" kern="0" dirty="0" err="1">
                <a:ea typeface="Arial Unicode MS" pitchFamily="34" charset="-128"/>
                <a:cs typeface="Arial Unicode MS" pitchFamily="34" charset="-128"/>
              </a:rPr>
              <a:t>kubernetes</a:t>
            </a:r>
            <a:r>
              <a:rPr lang="en-US" sz="800" kern="0" dirty="0">
                <a:ea typeface="Arial Unicode MS" pitchFamily="34" charset="-128"/>
                <a:cs typeface="Arial Unicode MS" pitchFamily="34" charset="-128"/>
              </a:rPr>
              <a:t>/secrets/etcd-client-ca.crt </a:t>
            </a:r>
          </a:p>
          <a:p>
            <a:pPr fontAlgn="base">
              <a:spcAft>
                <a:spcPct val="0"/>
              </a:spcAft>
              <a:buClr>
                <a:srgbClr val="F0AB00"/>
              </a:buClr>
              <a:buSzPct val="80000"/>
            </a:pPr>
            <a:r>
              <a:rPr lang="en-US" sz="800" kern="0" dirty="0">
                <a:ea typeface="Arial Unicode MS" pitchFamily="34" charset="-128"/>
                <a:cs typeface="Arial Unicode MS" pitchFamily="34" charset="-128"/>
              </a:rPr>
              <a:t>                    ); do  sleep 3; done</a:t>
            </a:r>
          </a:p>
          <a:p>
            <a:pPr fontAlgn="base">
              <a:spcAft>
                <a:spcPct val="0"/>
              </a:spcAft>
              <a:buClr>
                <a:srgbClr val="F0AB00"/>
              </a:buClr>
              <a:buSzPct val="80000"/>
            </a:pPr>
            <a:r>
              <a:rPr lang="en-US" sz="800" kern="0" dirty="0">
                <a:ea typeface="Arial Unicode MS" pitchFamily="34" charset="-128"/>
                <a:cs typeface="Arial Unicode MS" pitchFamily="34" charset="-128"/>
              </a:rPr>
              <a:t>            while ! ( </a:t>
            </a:r>
            <a:r>
              <a:rPr lang="en-US" sz="800" kern="0" dirty="0" err="1">
                <a:ea typeface="Arial Unicode MS" pitchFamily="34" charset="-128"/>
                <a:cs typeface="Arial Unicode MS" pitchFamily="34" charset="-128"/>
              </a:rPr>
              <a:t>etcdctl</a:t>
            </a:r>
            <a:r>
              <a:rPr lang="en-US" sz="800" kern="0" dirty="0">
                <a:ea typeface="Arial Unicode MS" pitchFamily="34" charset="-128"/>
                <a:cs typeface="Arial Unicode MS" pitchFamily="34" charset="-128"/>
              </a:rPr>
              <a:t> --endpoints=${predecessor}</a:t>
            </a:r>
          </a:p>
          <a:p>
            <a:pPr fontAlgn="base">
              <a:spcAft>
                <a:spcPct val="0"/>
              </a:spcAft>
              <a:buClr>
                <a:srgbClr val="F0AB00"/>
              </a:buClr>
              <a:buSzPct val="80000"/>
            </a:pPr>
            <a:r>
              <a:rPr lang="en-US" sz="800" kern="0" dirty="0">
                <a:ea typeface="Arial Unicode MS" pitchFamily="34" charset="-128"/>
                <a:cs typeface="Arial Unicode MS" pitchFamily="34" charset="-128"/>
              </a:rPr>
              <a:t>                       member add ${name}</a:t>
            </a:r>
          </a:p>
          <a:p>
            <a:pPr fontAlgn="base">
              <a:spcAft>
                <a:spcPct val="0"/>
              </a:spcAft>
              <a:buClr>
                <a:srgbClr val="F0AB00"/>
              </a:buClr>
              <a:buSzPct val="80000"/>
            </a:pPr>
            <a:r>
              <a:rPr lang="en-US" sz="800" kern="0" dirty="0">
                <a:ea typeface="Arial Unicode MS" pitchFamily="34" charset="-128"/>
                <a:cs typeface="Arial Unicode MS" pitchFamily="34" charset="-128"/>
              </a:rPr>
              <a:t>                       --peer-</a:t>
            </a:r>
            <a:r>
              <a:rPr lang="en-US" sz="800" kern="0" dirty="0" err="1">
                <a:ea typeface="Arial Unicode MS" pitchFamily="34" charset="-128"/>
                <a:cs typeface="Arial Unicode MS" pitchFamily="34" charset="-128"/>
              </a:rPr>
              <a:t>urls</a:t>
            </a:r>
            <a:r>
              <a:rPr lang="en-US" sz="800" kern="0" dirty="0">
                <a:ea typeface="Arial Unicode MS" pitchFamily="34" charset="-128"/>
                <a:cs typeface="Arial Unicode MS" pitchFamily="34" charset="-128"/>
              </a:rPr>
              <a:t>=https://${domain}:2380</a:t>
            </a:r>
          </a:p>
          <a:p>
            <a:pPr fontAlgn="base">
              <a:spcAft>
                <a:spcPct val="0"/>
              </a:spcAft>
              <a:buClr>
                <a:srgbClr val="F0AB00"/>
              </a:buClr>
              <a:buSzPct val="80000"/>
            </a:pPr>
            <a:r>
              <a:rPr lang="en-US" sz="800" kern="0" dirty="0">
                <a:ea typeface="Arial Unicode MS" pitchFamily="34" charset="-128"/>
                <a:cs typeface="Arial Unicode MS" pitchFamily="34" charset="-128"/>
              </a:rPr>
              <a:t>                       --cert=/</a:t>
            </a:r>
            <a:r>
              <a:rPr lang="en-US" sz="800" kern="0" dirty="0" err="1">
                <a:ea typeface="Arial Unicode MS" pitchFamily="34" charset="-128"/>
                <a:cs typeface="Arial Unicode MS" pitchFamily="34" charset="-128"/>
              </a:rPr>
              <a:t>etc</a:t>
            </a:r>
            <a:r>
              <a:rPr lang="en-US" sz="800" kern="0" dirty="0">
                <a:ea typeface="Arial Unicode MS" pitchFamily="34" charset="-128"/>
                <a:cs typeface="Arial Unicode MS" pitchFamily="34" charset="-128"/>
              </a:rPr>
              <a:t>/</a:t>
            </a:r>
            <a:r>
              <a:rPr lang="en-US" sz="800" kern="0" dirty="0" err="1">
                <a:ea typeface="Arial Unicode MS" pitchFamily="34" charset="-128"/>
                <a:cs typeface="Arial Unicode MS" pitchFamily="34" charset="-128"/>
              </a:rPr>
              <a:t>kubernetes</a:t>
            </a:r>
            <a:r>
              <a:rPr lang="en-US" sz="800" kern="0" dirty="0">
                <a:ea typeface="Arial Unicode MS" pitchFamily="34" charset="-128"/>
                <a:cs typeface="Arial Unicode MS" pitchFamily="34" charset="-128"/>
              </a:rPr>
              <a:t>/secrets/etcd-client.crt</a:t>
            </a:r>
          </a:p>
          <a:p>
            <a:pPr fontAlgn="base">
              <a:spcAft>
                <a:spcPct val="0"/>
              </a:spcAft>
              <a:buClr>
                <a:srgbClr val="F0AB00"/>
              </a:buClr>
              <a:buSzPct val="80000"/>
            </a:pPr>
            <a:r>
              <a:rPr lang="en-US" sz="800" kern="0" dirty="0">
                <a:ea typeface="Arial Unicode MS" pitchFamily="34" charset="-128"/>
                <a:cs typeface="Arial Unicode MS" pitchFamily="34" charset="-128"/>
              </a:rPr>
              <a:t>                       --key=/</a:t>
            </a:r>
            <a:r>
              <a:rPr lang="en-US" sz="800" kern="0" dirty="0" err="1">
                <a:ea typeface="Arial Unicode MS" pitchFamily="34" charset="-128"/>
                <a:cs typeface="Arial Unicode MS" pitchFamily="34" charset="-128"/>
              </a:rPr>
              <a:t>etc</a:t>
            </a:r>
            <a:r>
              <a:rPr lang="en-US" sz="800" kern="0" dirty="0">
                <a:ea typeface="Arial Unicode MS" pitchFamily="34" charset="-128"/>
                <a:cs typeface="Arial Unicode MS" pitchFamily="34" charset="-128"/>
              </a:rPr>
              <a:t>/</a:t>
            </a:r>
            <a:r>
              <a:rPr lang="en-US" sz="800" kern="0" dirty="0" err="1">
                <a:ea typeface="Arial Unicode MS" pitchFamily="34" charset="-128"/>
                <a:cs typeface="Arial Unicode MS" pitchFamily="34" charset="-128"/>
              </a:rPr>
              <a:t>kubernetes</a:t>
            </a:r>
            <a:r>
              <a:rPr lang="en-US" sz="800" kern="0" dirty="0">
                <a:ea typeface="Arial Unicode MS" pitchFamily="34" charset="-128"/>
                <a:cs typeface="Arial Unicode MS" pitchFamily="34" charset="-128"/>
              </a:rPr>
              <a:t>/secrets/</a:t>
            </a:r>
            <a:r>
              <a:rPr lang="en-US" sz="800" kern="0" dirty="0" err="1">
                <a:ea typeface="Arial Unicode MS" pitchFamily="34" charset="-128"/>
                <a:cs typeface="Arial Unicode MS" pitchFamily="34" charset="-128"/>
              </a:rPr>
              <a:t>etcd-client.key</a:t>
            </a:r>
            <a:endParaRPr lang="en-US" sz="800" kern="0" dirty="0">
              <a:ea typeface="Arial Unicode MS" pitchFamily="34" charset="-128"/>
              <a:cs typeface="Arial Unicode MS" pitchFamily="34" charset="-128"/>
            </a:endParaRPr>
          </a:p>
          <a:p>
            <a:pPr fontAlgn="base">
              <a:spcAft>
                <a:spcPct val="0"/>
              </a:spcAft>
              <a:buClr>
                <a:srgbClr val="F0AB00"/>
              </a:buClr>
              <a:buSzPct val="80000"/>
            </a:pPr>
            <a:r>
              <a:rPr lang="en-US" sz="800" kern="0" dirty="0">
                <a:ea typeface="Arial Unicode MS" pitchFamily="34" charset="-128"/>
                <a:cs typeface="Arial Unicode MS" pitchFamily="34" charset="-128"/>
              </a:rPr>
              <a:t>                       --</a:t>
            </a:r>
            <a:r>
              <a:rPr lang="en-US" sz="800" kern="0" dirty="0" err="1">
                <a:ea typeface="Arial Unicode MS" pitchFamily="34" charset="-128"/>
                <a:cs typeface="Arial Unicode MS" pitchFamily="34" charset="-128"/>
              </a:rPr>
              <a:t>cacert</a:t>
            </a:r>
            <a:r>
              <a:rPr lang="en-US" sz="800" kern="0" dirty="0">
                <a:ea typeface="Arial Unicode MS" pitchFamily="34" charset="-128"/>
                <a:cs typeface="Arial Unicode MS" pitchFamily="34" charset="-128"/>
              </a:rPr>
              <a:t>=/</a:t>
            </a:r>
            <a:r>
              <a:rPr lang="en-US" sz="800" kern="0" dirty="0" err="1">
                <a:ea typeface="Arial Unicode MS" pitchFamily="34" charset="-128"/>
                <a:cs typeface="Arial Unicode MS" pitchFamily="34" charset="-128"/>
              </a:rPr>
              <a:t>etc</a:t>
            </a:r>
            <a:r>
              <a:rPr lang="en-US" sz="800" kern="0" dirty="0">
                <a:ea typeface="Arial Unicode MS" pitchFamily="34" charset="-128"/>
                <a:cs typeface="Arial Unicode MS" pitchFamily="34" charset="-128"/>
              </a:rPr>
              <a:t>/</a:t>
            </a:r>
            <a:r>
              <a:rPr lang="en-US" sz="800" kern="0" dirty="0" err="1">
                <a:ea typeface="Arial Unicode MS" pitchFamily="34" charset="-128"/>
                <a:cs typeface="Arial Unicode MS" pitchFamily="34" charset="-128"/>
              </a:rPr>
              <a:t>kubernetes</a:t>
            </a:r>
            <a:r>
              <a:rPr lang="en-US" sz="800" kern="0" dirty="0">
                <a:ea typeface="Arial Unicode MS" pitchFamily="34" charset="-128"/>
                <a:cs typeface="Arial Unicode MS" pitchFamily="34" charset="-128"/>
              </a:rPr>
              <a:t>/secrets/etcd-client-ca.crt\n</a:t>
            </a:r>
          </a:p>
          <a:p>
            <a:pPr fontAlgn="base">
              <a:spcAft>
                <a:spcPct val="0"/>
              </a:spcAft>
              <a:buClr>
                <a:srgbClr val="F0AB00"/>
              </a:buClr>
              <a:buSzPct val="80000"/>
            </a:pPr>
            <a:r>
              <a:rPr lang="en-US" sz="800" kern="0" dirty="0">
                <a:ea typeface="Arial Unicode MS" pitchFamily="34" charset="-128"/>
                <a:cs typeface="Arial Unicode MS" pitchFamily="34" charset="-128"/>
              </a:rPr>
              <a:t>                    ); do sleep 3;done</a:t>
            </a:r>
          </a:p>
          <a:p>
            <a:pPr fontAlgn="base">
              <a:spcAft>
                <a:spcPct val="0"/>
              </a:spcAft>
              <a:buClr>
                <a:srgbClr val="F0AB00"/>
              </a:buClr>
              <a:buSzPct val="80000"/>
            </a:pPr>
            <a:r>
              <a:rPr lang="en-US" sz="800" kern="0" dirty="0">
                <a:ea typeface="Arial Unicode MS" pitchFamily="34" charset="-128"/>
                <a:cs typeface="Arial Unicode MS" pitchFamily="34" charset="-128"/>
              </a:rPr>
              <a:t>          fi</a:t>
            </a:r>
          </a:p>
          <a:p>
            <a:pPr fontAlgn="base">
              <a:spcAft>
                <a:spcPct val="0"/>
              </a:spcAft>
              <a:buClr>
                <a:srgbClr val="F0AB00"/>
              </a:buClr>
              <a:buSzPct val="80000"/>
            </a:pPr>
            <a:r>
              <a:rPr lang="en-US" sz="800" kern="0" dirty="0">
                <a:ea typeface="Arial Unicode MS" pitchFamily="34" charset="-128"/>
                <a:cs typeface="Arial Unicode MS" pitchFamily="34" charset="-128"/>
              </a:rPr>
              <a:t>        fi</a:t>
            </a:r>
          </a:p>
          <a:p>
            <a:pPr fontAlgn="base">
              <a:spcAft>
                <a:spcPct val="0"/>
              </a:spcAft>
              <a:buClr>
                <a:srgbClr val="F0AB00"/>
              </a:buClr>
              <a:buSzPct val="80000"/>
            </a:pPr>
            <a:r>
              <a:rPr lang="en-US" sz="800" kern="0" dirty="0">
                <a:ea typeface="Arial Unicode MS" pitchFamily="34" charset="-128"/>
                <a:cs typeface="Arial Unicode MS" pitchFamily="34" charset="-128"/>
              </a:rPr>
              <a:t>        /</a:t>
            </a:r>
            <a:r>
              <a:rPr lang="en-US" sz="800" kern="0" dirty="0" err="1">
                <a:ea typeface="Arial Unicode MS" pitchFamily="34" charset="-128"/>
                <a:cs typeface="Arial Unicode MS" pitchFamily="34" charset="-128"/>
              </a:rPr>
              <a:t>usr</a:t>
            </a:r>
            <a:r>
              <a:rPr lang="en-US" sz="800" kern="0" dirty="0">
                <a:ea typeface="Arial Unicode MS" pitchFamily="34" charset="-128"/>
                <a:cs typeface="Arial Unicode MS" pitchFamily="34" charset="-128"/>
              </a:rPr>
              <a:t>/local/bin/</a:t>
            </a:r>
            <a:r>
              <a:rPr lang="en-US" sz="800" kern="0" dirty="0" err="1">
                <a:ea typeface="Arial Unicode MS" pitchFamily="34" charset="-128"/>
                <a:cs typeface="Arial Unicode MS" pitchFamily="34" charset="-128"/>
              </a:rPr>
              <a:t>etcd</a:t>
            </a:r>
            <a:endParaRPr lang="en-US" sz="800" kern="0" dirty="0">
              <a:ea typeface="Arial Unicode MS" pitchFamily="34" charset="-128"/>
              <a:cs typeface="Arial Unicode MS" pitchFamily="34" charset="-128"/>
            </a:endParaRPr>
          </a:p>
          <a:p>
            <a:pPr fontAlgn="base">
              <a:spcAft>
                <a:spcPct val="0"/>
              </a:spcAft>
              <a:buClr>
                <a:srgbClr val="F0AB00"/>
              </a:buClr>
              <a:buSzPct val="80000"/>
            </a:pPr>
            <a:r>
              <a:rPr lang="en-US" sz="800" kern="0" dirty="0">
                <a:ea typeface="Arial Unicode MS" pitchFamily="34" charset="-128"/>
                <a:cs typeface="Arial Unicode MS" pitchFamily="34" charset="-128"/>
              </a:rPr>
              <a:t>          --data-</a:t>
            </a:r>
            <a:r>
              <a:rPr lang="en-US" sz="800" kern="0" dirty="0" err="1">
                <a:ea typeface="Arial Unicode MS" pitchFamily="34" charset="-128"/>
                <a:cs typeface="Arial Unicode MS" pitchFamily="34" charset="-128"/>
              </a:rPr>
              <a:t>dir</a:t>
            </a:r>
            <a:r>
              <a:rPr lang="en-US" sz="800" kern="0" dirty="0">
                <a:ea typeface="Arial Unicode MS" pitchFamily="34" charset="-128"/>
                <a:cs typeface="Arial Unicode MS" pitchFamily="34" charset="-128"/>
              </a:rPr>
              <a:t>=/</a:t>
            </a:r>
            <a:r>
              <a:rPr lang="en-US" sz="800" kern="0" dirty="0" err="1">
                <a:ea typeface="Arial Unicode MS" pitchFamily="34" charset="-128"/>
                <a:cs typeface="Arial Unicode MS" pitchFamily="34" charset="-128"/>
              </a:rPr>
              <a:t>var</a:t>
            </a:r>
            <a:r>
              <a:rPr lang="en-US" sz="800" kern="0" dirty="0">
                <a:ea typeface="Arial Unicode MS" pitchFamily="34" charset="-128"/>
                <a:cs typeface="Arial Unicode MS" pitchFamily="34" charset="-128"/>
              </a:rPr>
              <a:t>/</a:t>
            </a:r>
            <a:r>
              <a:rPr lang="en-US" sz="800" kern="0" dirty="0" err="1">
                <a:ea typeface="Arial Unicode MS" pitchFamily="34" charset="-128"/>
                <a:cs typeface="Arial Unicode MS" pitchFamily="34" charset="-128"/>
              </a:rPr>
              <a:t>etcd</a:t>
            </a:r>
            <a:r>
              <a:rPr lang="en-US" sz="800" kern="0" dirty="0">
                <a:ea typeface="Arial Unicode MS" pitchFamily="34" charset="-128"/>
                <a:cs typeface="Arial Unicode MS" pitchFamily="34" charset="-128"/>
              </a:rPr>
              <a:t>/</a:t>
            </a:r>
            <a:r>
              <a:rPr lang="en-US" sz="800" kern="0" dirty="0" err="1">
                <a:ea typeface="Arial Unicode MS" pitchFamily="34" charset="-128"/>
                <a:cs typeface="Arial Unicode MS" pitchFamily="34" charset="-128"/>
              </a:rPr>
              <a:t>kube</a:t>
            </a:r>
            <a:r>
              <a:rPr lang="en-US" sz="800" kern="0" dirty="0">
                <a:ea typeface="Arial Unicode MS" pitchFamily="34" charset="-128"/>
                <a:cs typeface="Arial Unicode MS" pitchFamily="34" charset="-128"/>
              </a:rPr>
              <a:t>-system-${name}</a:t>
            </a:r>
          </a:p>
          <a:p>
            <a:pPr fontAlgn="base">
              <a:spcAft>
                <a:spcPct val="0"/>
              </a:spcAft>
              <a:buClr>
                <a:srgbClr val="F0AB00"/>
              </a:buClr>
              <a:buSzPct val="80000"/>
            </a:pPr>
            <a:r>
              <a:rPr lang="en-US" sz="800" kern="0" dirty="0">
                <a:ea typeface="Arial Unicode MS" pitchFamily="34" charset="-128"/>
                <a:cs typeface="Arial Unicode MS" pitchFamily="34" charset="-128"/>
              </a:rPr>
              <a:t>          --name=${name}</a:t>
            </a:r>
          </a:p>
          <a:p>
            <a:pPr fontAlgn="base">
              <a:spcAft>
                <a:spcPct val="0"/>
              </a:spcAft>
              <a:buClr>
                <a:srgbClr val="F0AB00"/>
              </a:buClr>
              <a:buSzPct val="80000"/>
            </a:pPr>
            <a:r>
              <a:rPr lang="en-US" sz="800" kern="0" dirty="0">
                <a:ea typeface="Arial Unicode MS" pitchFamily="34" charset="-128"/>
                <a:cs typeface="Arial Unicode MS" pitchFamily="34" charset="-128"/>
              </a:rPr>
              <a:t>          --listen-client-</a:t>
            </a:r>
            <a:r>
              <a:rPr lang="en-US" sz="800" kern="0" dirty="0" err="1">
                <a:ea typeface="Arial Unicode MS" pitchFamily="34" charset="-128"/>
                <a:cs typeface="Arial Unicode MS" pitchFamily="34" charset="-128"/>
              </a:rPr>
              <a:t>urls</a:t>
            </a:r>
            <a:r>
              <a:rPr lang="en-US" sz="800" kern="0" dirty="0">
                <a:ea typeface="Arial Unicode MS" pitchFamily="34" charset="-128"/>
                <a:cs typeface="Arial Unicode MS" pitchFamily="34" charset="-128"/>
              </a:rPr>
              <a:t>=https://0.0.0.0:2379</a:t>
            </a:r>
          </a:p>
          <a:p>
            <a:pPr fontAlgn="base">
              <a:spcAft>
                <a:spcPct val="0"/>
              </a:spcAft>
              <a:buClr>
                <a:srgbClr val="F0AB00"/>
              </a:buClr>
              <a:buSzPct val="80000"/>
            </a:pPr>
            <a:r>
              <a:rPr lang="en-US" sz="800" kern="0" dirty="0">
                <a:ea typeface="Arial Unicode MS" pitchFamily="34" charset="-128"/>
                <a:cs typeface="Arial Unicode MS" pitchFamily="34" charset="-128"/>
              </a:rPr>
              <a:t>          --listen-peer-</a:t>
            </a:r>
            <a:r>
              <a:rPr lang="en-US" sz="800" kern="0" dirty="0" err="1">
                <a:ea typeface="Arial Unicode MS" pitchFamily="34" charset="-128"/>
                <a:cs typeface="Arial Unicode MS" pitchFamily="34" charset="-128"/>
              </a:rPr>
              <a:t>urls</a:t>
            </a:r>
            <a:r>
              <a:rPr lang="en-US" sz="800" kern="0" dirty="0">
                <a:ea typeface="Arial Unicode MS" pitchFamily="34" charset="-128"/>
                <a:cs typeface="Arial Unicode MS" pitchFamily="34" charset="-128"/>
              </a:rPr>
              <a:t>=https://0.0.0.0:2380</a:t>
            </a:r>
          </a:p>
          <a:p>
            <a:pPr fontAlgn="base">
              <a:spcAft>
                <a:spcPct val="0"/>
              </a:spcAft>
              <a:buClr>
                <a:srgbClr val="F0AB00"/>
              </a:buClr>
              <a:buSzPct val="80000"/>
            </a:pPr>
            <a:r>
              <a:rPr lang="en-US" sz="800" kern="0" dirty="0">
                <a:ea typeface="Arial Unicode MS" pitchFamily="34" charset="-128"/>
                <a:cs typeface="Arial Unicode MS" pitchFamily="34" charset="-128"/>
              </a:rPr>
              <a:t>          --advertise-client-</a:t>
            </a:r>
            <a:r>
              <a:rPr lang="en-US" sz="800" kern="0" dirty="0" err="1">
                <a:ea typeface="Arial Unicode MS" pitchFamily="34" charset="-128"/>
                <a:cs typeface="Arial Unicode MS" pitchFamily="34" charset="-128"/>
              </a:rPr>
              <a:t>urls</a:t>
            </a:r>
            <a:r>
              <a:rPr lang="en-US" sz="800" kern="0" dirty="0">
                <a:ea typeface="Arial Unicode MS" pitchFamily="34" charset="-128"/>
                <a:cs typeface="Arial Unicode MS" pitchFamily="34" charset="-128"/>
              </a:rPr>
              <a:t>=https://${service_ip}:2379</a:t>
            </a:r>
          </a:p>
          <a:p>
            <a:pPr fontAlgn="base">
              <a:spcAft>
                <a:spcPct val="0"/>
              </a:spcAft>
              <a:buClr>
                <a:srgbClr val="F0AB00"/>
              </a:buClr>
              <a:buSzPct val="80000"/>
            </a:pPr>
            <a:r>
              <a:rPr lang="en-US" sz="800" kern="0" dirty="0">
                <a:ea typeface="Arial Unicode MS" pitchFamily="34" charset="-128"/>
                <a:cs typeface="Arial Unicode MS" pitchFamily="34" charset="-128"/>
              </a:rPr>
              <a:t>          --peer-client-cert-</a:t>
            </a:r>
            <a:r>
              <a:rPr lang="en-US" sz="800" kern="0" dirty="0" err="1">
                <a:ea typeface="Arial Unicode MS" pitchFamily="34" charset="-128"/>
                <a:cs typeface="Arial Unicode MS" pitchFamily="34" charset="-128"/>
              </a:rPr>
              <a:t>auth</a:t>
            </a:r>
            <a:r>
              <a:rPr lang="en-US" sz="800" kern="0" dirty="0">
                <a:ea typeface="Arial Unicode MS" pitchFamily="34" charset="-128"/>
                <a:cs typeface="Arial Unicode MS" pitchFamily="34" charset="-128"/>
              </a:rPr>
              <a:t>=true</a:t>
            </a:r>
          </a:p>
          <a:p>
            <a:pPr fontAlgn="base">
              <a:spcAft>
                <a:spcPct val="0"/>
              </a:spcAft>
              <a:buClr>
                <a:srgbClr val="F0AB00"/>
              </a:buClr>
              <a:buSzPct val="80000"/>
            </a:pPr>
            <a:r>
              <a:rPr lang="en-US" sz="800" kern="0" dirty="0">
                <a:ea typeface="Arial Unicode MS" pitchFamily="34" charset="-128"/>
                <a:cs typeface="Arial Unicode MS" pitchFamily="34" charset="-128"/>
              </a:rPr>
              <a:t>          --client-cert-</a:t>
            </a:r>
            <a:r>
              <a:rPr lang="en-US" sz="800" kern="0" dirty="0" err="1">
                <a:ea typeface="Arial Unicode MS" pitchFamily="34" charset="-128"/>
                <a:cs typeface="Arial Unicode MS" pitchFamily="34" charset="-128"/>
              </a:rPr>
              <a:t>auth</a:t>
            </a:r>
            <a:r>
              <a:rPr lang="en-US" sz="800" kern="0" dirty="0">
                <a:ea typeface="Arial Unicode MS" pitchFamily="34" charset="-128"/>
                <a:cs typeface="Arial Unicode MS" pitchFamily="34" charset="-128"/>
              </a:rPr>
              <a:t>=true</a:t>
            </a:r>
          </a:p>
          <a:p>
            <a:pPr fontAlgn="base">
              <a:spcAft>
                <a:spcPct val="0"/>
              </a:spcAft>
              <a:buClr>
                <a:srgbClr val="F0AB00"/>
              </a:buClr>
              <a:buSzPct val="80000"/>
            </a:pPr>
            <a:r>
              <a:rPr lang="en-US" sz="800" kern="0" dirty="0">
                <a:ea typeface="Arial Unicode MS" pitchFamily="34" charset="-128"/>
                <a:cs typeface="Arial Unicode MS" pitchFamily="34" charset="-128"/>
              </a:rPr>
              <a:t>          --peer-trusted-ca-file=/</a:t>
            </a:r>
            <a:r>
              <a:rPr lang="en-US" sz="800" kern="0" dirty="0" err="1">
                <a:ea typeface="Arial Unicode MS" pitchFamily="34" charset="-128"/>
                <a:cs typeface="Arial Unicode MS" pitchFamily="34" charset="-128"/>
              </a:rPr>
              <a:t>etc</a:t>
            </a:r>
            <a:r>
              <a:rPr lang="en-US" sz="800" kern="0" dirty="0">
                <a:ea typeface="Arial Unicode MS" pitchFamily="34" charset="-128"/>
                <a:cs typeface="Arial Unicode MS" pitchFamily="34" charset="-128"/>
              </a:rPr>
              <a:t>/</a:t>
            </a:r>
            <a:r>
              <a:rPr lang="en-US" sz="800" kern="0" dirty="0" err="1">
                <a:ea typeface="Arial Unicode MS" pitchFamily="34" charset="-128"/>
                <a:cs typeface="Arial Unicode MS" pitchFamily="34" charset="-128"/>
              </a:rPr>
              <a:t>kubernetes</a:t>
            </a:r>
            <a:r>
              <a:rPr lang="en-US" sz="800" kern="0" dirty="0">
                <a:ea typeface="Arial Unicode MS" pitchFamily="34" charset="-128"/>
                <a:cs typeface="Arial Unicode MS" pitchFamily="34" charset="-128"/>
              </a:rPr>
              <a:t>/secrets/</a:t>
            </a:r>
            <a:r>
              <a:rPr lang="en-US" sz="800" kern="0" dirty="0" err="1">
                <a:ea typeface="Arial Unicode MS" pitchFamily="34" charset="-128"/>
                <a:cs typeface="Arial Unicode MS" pitchFamily="34" charset="-128"/>
              </a:rPr>
              <a:t>etcd</a:t>
            </a:r>
            <a:r>
              <a:rPr lang="en-US" sz="800" kern="0" dirty="0">
                <a:ea typeface="Arial Unicode MS" pitchFamily="34" charset="-128"/>
                <a:cs typeface="Arial Unicode MS" pitchFamily="34" charset="-128"/>
              </a:rPr>
              <a:t>/peer-ca.crt</a:t>
            </a:r>
          </a:p>
          <a:p>
            <a:pPr fontAlgn="base">
              <a:spcAft>
                <a:spcPct val="0"/>
              </a:spcAft>
              <a:buClr>
                <a:srgbClr val="F0AB00"/>
              </a:buClr>
              <a:buSzPct val="80000"/>
            </a:pPr>
            <a:r>
              <a:rPr lang="en-US" sz="800" kern="0" dirty="0">
                <a:ea typeface="Arial Unicode MS" pitchFamily="34" charset="-128"/>
                <a:cs typeface="Arial Unicode MS" pitchFamily="34" charset="-128"/>
              </a:rPr>
              <a:t>          --peer-cert-file=/</a:t>
            </a:r>
            <a:r>
              <a:rPr lang="en-US" sz="800" kern="0" dirty="0" err="1">
                <a:ea typeface="Arial Unicode MS" pitchFamily="34" charset="-128"/>
                <a:cs typeface="Arial Unicode MS" pitchFamily="34" charset="-128"/>
              </a:rPr>
              <a:t>etc</a:t>
            </a:r>
            <a:r>
              <a:rPr lang="en-US" sz="800" kern="0" dirty="0">
                <a:ea typeface="Arial Unicode MS" pitchFamily="34" charset="-128"/>
                <a:cs typeface="Arial Unicode MS" pitchFamily="34" charset="-128"/>
              </a:rPr>
              <a:t>/</a:t>
            </a:r>
            <a:r>
              <a:rPr lang="en-US" sz="800" kern="0" dirty="0" err="1">
                <a:ea typeface="Arial Unicode MS" pitchFamily="34" charset="-128"/>
                <a:cs typeface="Arial Unicode MS" pitchFamily="34" charset="-128"/>
              </a:rPr>
              <a:t>kubernetes</a:t>
            </a:r>
            <a:r>
              <a:rPr lang="en-US" sz="800" kern="0" dirty="0">
                <a:ea typeface="Arial Unicode MS" pitchFamily="34" charset="-128"/>
                <a:cs typeface="Arial Unicode MS" pitchFamily="34" charset="-128"/>
              </a:rPr>
              <a:t>/secrets/</a:t>
            </a:r>
            <a:r>
              <a:rPr lang="en-US" sz="800" kern="0" dirty="0" err="1">
                <a:ea typeface="Arial Unicode MS" pitchFamily="34" charset="-128"/>
                <a:cs typeface="Arial Unicode MS" pitchFamily="34" charset="-128"/>
              </a:rPr>
              <a:t>etcd</a:t>
            </a:r>
            <a:r>
              <a:rPr lang="en-US" sz="800" kern="0" dirty="0">
                <a:ea typeface="Arial Unicode MS" pitchFamily="34" charset="-128"/>
                <a:cs typeface="Arial Unicode MS" pitchFamily="34" charset="-128"/>
              </a:rPr>
              <a:t>/peer.crt</a:t>
            </a:r>
          </a:p>
          <a:p>
            <a:pPr fontAlgn="base">
              <a:spcAft>
                <a:spcPct val="0"/>
              </a:spcAft>
              <a:buClr>
                <a:srgbClr val="F0AB00"/>
              </a:buClr>
              <a:buSzPct val="80000"/>
            </a:pPr>
            <a:r>
              <a:rPr lang="en-US" sz="800" kern="0" dirty="0">
                <a:ea typeface="Arial Unicode MS" pitchFamily="34" charset="-128"/>
                <a:cs typeface="Arial Unicode MS" pitchFamily="34" charset="-128"/>
              </a:rPr>
              <a:t>          --peer-key-file=/</a:t>
            </a:r>
            <a:r>
              <a:rPr lang="en-US" sz="800" kern="0" dirty="0" err="1">
                <a:ea typeface="Arial Unicode MS" pitchFamily="34" charset="-128"/>
                <a:cs typeface="Arial Unicode MS" pitchFamily="34" charset="-128"/>
              </a:rPr>
              <a:t>etc</a:t>
            </a:r>
            <a:r>
              <a:rPr lang="en-US" sz="800" kern="0" dirty="0">
                <a:ea typeface="Arial Unicode MS" pitchFamily="34" charset="-128"/>
                <a:cs typeface="Arial Unicode MS" pitchFamily="34" charset="-128"/>
              </a:rPr>
              <a:t>/</a:t>
            </a:r>
            <a:r>
              <a:rPr lang="en-US" sz="800" kern="0" dirty="0" err="1">
                <a:ea typeface="Arial Unicode MS" pitchFamily="34" charset="-128"/>
                <a:cs typeface="Arial Unicode MS" pitchFamily="34" charset="-128"/>
              </a:rPr>
              <a:t>kubernetes</a:t>
            </a:r>
            <a:r>
              <a:rPr lang="en-US" sz="800" kern="0" dirty="0">
                <a:ea typeface="Arial Unicode MS" pitchFamily="34" charset="-128"/>
                <a:cs typeface="Arial Unicode MS" pitchFamily="34" charset="-128"/>
              </a:rPr>
              <a:t>/secrets/</a:t>
            </a:r>
            <a:r>
              <a:rPr lang="en-US" sz="800" kern="0" dirty="0" err="1">
                <a:ea typeface="Arial Unicode MS" pitchFamily="34" charset="-128"/>
                <a:cs typeface="Arial Unicode MS" pitchFamily="34" charset="-128"/>
              </a:rPr>
              <a:t>etcd</a:t>
            </a:r>
            <a:r>
              <a:rPr lang="en-US" sz="800" kern="0" dirty="0">
                <a:ea typeface="Arial Unicode MS" pitchFamily="34" charset="-128"/>
                <a:cs typeface="Arial Unicode MS" pitchFamily="34" charset="-128"/>
              </a:rPr>
              <a:t>/</a:t>
            </a:r>
            <a:r>
              <a:rPr lang="en-US" sz="800" kern="0" dirty="0" err="1">
                <a:ea typeface="Arial Unicode MS" pitchFamily="34" charset="-128"/>
                <a:cs typeface="Arial Unicode MS" pitchFamily="34" charset="-128"/>
              </a:rPr>
              <a:t>peer.key</a:t>
            </a:r>
            <a:endParaRPr lang="en-US" sz="800" kern="0" dirty="0">
              <a:ea typeface="Arial Unicode MS" pitchFamily="34" charset="-128"/>
              <a:cs typeface="Arial Unicode MS" pitchFamily="34" charset="-128"/>
            </a:endParaRPr>
          </a:p>
          <a:p>
            <a:pPr fontAlgn="base">
              <a:spcAft>
                <a:spcPct val="0"/>
              </a:spcAft>
              <a:buClr>
                <a:srgbClr val="F0AB00"/>
              </a:buClr>
              <a:buSzPct val="80000"/>
            </a:pPr>
            <a:r>
              <a:rPr lang="en-US" sz="800" kern="0" dirty="0">
                <a:ea typeface="Arial Unicode MS" pitchFamily="34" charset="-128"/>
                <a:cs typeface="Arial Unicode MS" pitchFamily="34" charset="-128"/>
              </a:rPr>
              <a:t>          --trusted-ca-file=/</a:t>
            </a:r>
            <a:r>
              <a:rPr lang="en-US" sz="800" kern="0" dirty="0" err="1">
                <a:ea typeface="Arial Unicode MS" pitchFamily="34" charset="-128"/>
                <a:cs typeface="Arial Unicode MS" pitchFamily="34" charset="-128"/>
              </a:rPr>
              <a:t>etc</a:t>
            </a:r>
            <a:r>
              <a:rPr lang="en-US" sz="800" kern="0" dirty="0">
                <a:ea typeface="Arial Unicode MS" pitchFamily="34" charset="-128"/>
                <a:cs typeface="Arial Unicode MS" pitchFamily="34" charset="-128"/>
              </a:rPr>
              <a:t>/</a:t>
            </a:r>
            <a:r>
              <a:rPr lang="en-US" sz="800" kern="0" dirty="0" err="1">
                <a:ea typeface="Arial Unicode MS" pitchFamily="34" charset="-128"/>
                <a:cs typeface="Arial Unicode MS" pitchFamily="34" charset="-128"/>
              </a:rPr>
              <a:t>kubernetes</a:t>
            </a:r>
            <a:r>
              <a:rPr lang="en-US" sz="800" kern="0" dirty="0">
                <a:ea typeface="Arial Unicode MS" pitchFamily="34" charset="-128"/>
                <a:cs typeface="Arial Unicode MS" pitchFamily="34" charset="-128"/>
              </a:rPr>
              <a:t>/secrets/</a:t>
            </a:r>
            <a:r>
              <a:rPr lang="en-US" sz="800" kern="0" dirty="0" err="1">
                <a:ea typeface="Arial Unicode MS" pitchFamily="34" charset="-128"/>
                <a:cs typeface="Arial Unicode MS" pitchFamily="34" charset="-128"/>
              </a:rPr>
              <a:t>etcd</a:t>
            </a:r>
            <a:r>
              <a:rPr lang="en-US" sz="800" kern="0" dirty="0">
                <a:ea typeface="Arial Unicode MS" pitchFamily="34" charset="-128"/>
                <a:cs typeface="Arial Unicode MS" pitchFamily="34" charset="-128"/>
              </a:rPr>
              <a:t>/server-ca.crt</a:t>
            </a:r>
          </a:p>
          <a:p>
            <a:pPr fontAlgn="base">
              <a:spcAft>
                <a:spcPct val="0"/>
              </a:spcAft>
              <a:buClr>
                <a:srgbClr val="F0AB00"/>
              </a:buClr>
              <a:buSzPct val="80000"/>
            </a:pPr>
            <a:r>
              <a:rPr lang="en-US" sz="800" kern="0" dirty="0">
                <a:ea typeface="Arial Unicode MS" pitchFamily="34" charset="-128"/>
                <a:cs typeface="Arial Unicode MS" pitchFamily="34" charset="-128"/>
              </a:rPr>
              <a:t>          --cert-file=/</a:t>
            </a:r>
            <a:r>
              <a:rPr lang="en-US" sz="800" kern="0" dirty="0" err="1">
                <a:ea typeface="Arial Unicode MS" pitchFamily="34" charset="-128"/>
                <a:cs typeface="Arial Unicode MS" pitchFamily="34" charset="-128"/>
              </a:rPr>
              <a:t>etc</a:t>
            </a:r>
            <a:r>
              <a:rPr lang="en-US" sz="800" kern="0" dirty="0">
                <a:ea typeface="Arial Unicode MS" pitchFamily="34" charset="-128"/>
                <a:cs typeface="Arial Unicode MS" pitchFamily="34" charset="-128"/>
              </a:rPr>
              <a:t>/</a:t>
            </a:r>
            <a:r>
              <a:rPr lang="en-US" sz="800" kern="0" dirty="0" err="1">
                <a:ea typeface="Arial Unicode MS" pitchFamily="34" charset="-128"/>
                <a:cs typeface="Arial Unicode MS" pitchFamily="34" charset="-128"/>
              </a:rPr>
              <a:t>kubernetes</a:t>
            </a:r>
            <a:r>
              <a:rPr lang="en-US" sz="800" kern="0" dirty="0">
                <a:ea typeface="Arial Unicode MS" pitchFamily="34" charset="-128"/>
                <a:cs typeface="Arial Unicode MS" pitchFamily="34" charset="-128"/>
              </a:rPr>
              <a:t>/secrets/</a:t>
            </a:r>
            <a:r>
              <a:rPr lang="en-US" sz="800" kern="0" dirty="0" err="1">
                <a:ea typeface="Arial Unicode MS" pitchFamily="34" charset="-128"/>
                <a:cs typeface="Arial Unicode MS" pitchFamily="34" charset="-128"/>
              </a:rPr>
              <a:t>etcd</a:t>
            </a:r>
            <a:r>
              <a:rPr lang="en-US" sz="800" kern="0" dirty="0">
                <a:ea typeface="Arial Unicode MS" pitchFamily="34" charset="-128"/>
                <a:cs typeface="Arial Unicode MS" pitchFamily="34" charset="-128"/>
              </a:rPr>
              <a:t>/server.crt</a:t>
            </a:r>
          </a:p>
          <a:p>
            <a:pPr fontAlgn="base">
              <a:spcAft>
                <a:spcPct val="0"/>
              </a:spcAft>
              <a:buClr>
                <a:srgbClr val="F0AB00"/>
              </a:buClr>
              <a:buSzPct val="80000"/>
            </a:pPr>
            <a:r>
              <a:rPr lang="en-US" sz="800" kern="0" dirty="0">
                <a:ea typeface="Arial Unicode MS" pitchFamily="34" charset="-128"/>
                <a:cs typeface="Arial Unicode MS" pitchFamily="34" charset="-128"/>
              </a:rPr>
              <a:t>          --key-file=/</a:t>
            </a:r>
            <a:r>
              <a:rPr lang="en-US" sz="800" kern="0" dirty="0" err="1">
                <a:ea typeface="Arial Unicode MS" pitchFamily="34" charset="-128"/>
                <a:cs typeface="Arial Unicode MS" pitchFamily="34" charset="-128"/>
              </a:rPr>
              <a:t>etc</a:t>
            </a:r>
            <a:r>
              <a:rPr lang="en-US" sz="800" kern="0" dirty="0">
                <a:ea typeface="Arial Unicode MS" pitchFamily="34" charset="-128"/>
                <a:cs typeface="Arial Unicode MS" pitchFamily="34" charset="-128"/>
              </a:rPr>
              <a:t>/</a:t>
            </a:r>
            <a:r>
              <a:rPr lang="en-US" sz="800" kern="0" dirty="0" err="1">
                <a:ea typeface="Arial Unicode MS" pitchFamily="34" charset="-128"/>
                <a:cs typeface="Arial Unicode MS" pitchFamily="34" charset="-128"/>
              </a:rPr>
              <a:t>kubernetes</a:t>
            </a:r>
            <a:r>
              <a:rPr lang="en-US" sz="800" kern="0" dirty="0">
                <a:ea typeface="Arial Unicode MS" pitchFamily="34" charset="-128"/>
                <a:cs typeface="Arial Unicode MS" pitchFamily="34" charset="-128"/>
              </a:rPr>
              <a:t>/secrets/</a:t>
            </a:r>
            <a:r>
              <a:rPr lang="en-US" sz="800" kern="0" dirty="0" err="1">
                <a:ea typeface="Arial Unicode MS" pitchFamily="34" charset="-128"/>
                <a:cs typeface="Arial Unicode MS" pitchFamily="34" charset="-128"/>
              </a:rPr>
              <a:t>etcd</a:t>
            </a:r>
            <a:r>
              <a:rPr lang="en-US" sz="800" kern="0" dirty="0">
                <a:ea typeface="Arial Unicode MS" pitchFamily="34" charset="-128"/>
                <a:cs typeface="Arial Unicode MS" pitchFamily="34" charset="-128"/>
              </a:rPr>
              <a:t>/</a:t>
            </a:r>
            <a:r>
              <a:rPr lang="en-US" sz="800" kern="0" dirty="0" err="1">
                <a:ea typeface="Arial Unicode MS" pitchFamily="34" charset="-128"/>
                <a:cs typeface="Arial Unicode MS" pitchFamily="34" charset="-128"/>
              </a:rPr>
              <a:t>server.key</a:t>
            </a:r>
            <a:endParaRPr lang="en-US" sz="800" kern="0" dirty="0">
              <a:ea typeface="Arial Unicode MS" pitchFamily="34" charset="-128"/>
              <a:cs typeface="Arial Unicode MS" pitchFamily="34" charset="-128"/>
            </a:endParaRPr>
          </a:p>
          <a:p>
            <a:pPr fontAlgn="base">
              <a:spcAft>
                <a:spcPct val="0"/>
              </a:spcAft>
              <a:buClr>
                <a:srgbClr val="F0AB00"/>
              </a:buClr>
              <a:buSzPct val="80000"/>
            </a:pPr>
            <a:r>
              <a:rPr lang="en-US" sz="800" kern="0" dirty="0">
                <a:ea typeface="Arial Unicode MS" pitchFamily="34" charset="-128"/>
                <a:cs typeface="Arial Unicode MS" pitchFamily="34" charset="-128"/>
              </a:rPr>
              <a:t>          --initial-cluster-state=$STATE</a:t>
            </a:r>
          </a:p>
          <a:p>
            <a:pPr fontAlgn="base">
              <a:spcAft>
                <a:spcPct val="0"/>
              </a:spcAft>
              <a:buClr>
                <a:srgbClr val="F0AB00"/>
              </a:buClr>
              <a:buSzPct val="80000"/>
            </a:pPr>
            <a:r>
              <a:rPr lang="en-US" sz="800" kern="0" dirty="0">
                <a:ea typeface="Arial Unicode MS" pitchFamily="34" charset="-128"/>
                <a:cs typeface="Arial Unicode MS" pitchFamily="34" charset="-128"/>
              </a:rPr>
              <a:t>          --initial-cluster-token=${</a:t>
            </a:r>
            <a:r>
              <a:rPr lang="en-US" sz="800" kern="0" dirty="0" err="1">
                <a:ea typeface="Arial Unicode MS" pitchFamily="34" charset="-128"/>
                <a:cs typeface="Arial Unicode MS" pitchFamily="34" charset="-128"/>
              </a:rPr>
              <a:t>service_name</a:t>
            </a:r>
            <a:r>
              <a:rPr lang="en-US" sz="800" kern="0" dirty="0">
                <a:ea typeface="Arial Unicode MS" pitchFamily="34" charset="-128"/>
                <a:cs typeface="Arial Unicode MS" pitchFamily="34" charset="-128"/>
              </a:rPr>
              <a:t>}</a:t>
            </a:r>
          </a:p>
          <a:p>
            <a:pPr fontAlgn="base">
              <a:spcAft>
                <a:spcPct val="0"/>
              </a:spcAft>
              <a:buClr>
                <a:srgbClr val="F0AB00"/>
              </a:buClr>
              <a:buSzPct val="80000"/>
            </a:pPr>
            <a:r>
              <a:rPr lang="en-US" sz="800" kern="0" dirty="0">
                <a:ea typeface="Arial Unicode MS" pitchFamily="34" charset="-128"/>
                <a:cs typeface="Arial Unicode MS" pitchFamily="34" charset="-128"/>
              </a:rPr>
              <a:t>          --initial-advertise-peer-</a:t>
            </a:r>
            <a:r>
              <a:rPr lang="en-US" sz="800" kern="0" dirty="0" err="1">
                <a:ea typeface="Arial Unicode MS" pitchFamily="34" charset="-128"/>
                <a:cs typeface="Arial Unicode MS" pitchFamily="34" charset="-128"/>
              </a:rPr>
              <a:t>urls</a:t>
            </a:r>
            <a:r>
              <a:rPr lang="en-US" sz="800" kern="0" dirty="0">
                <a:ea typeface="Arial Unicode MS" pitchFamily="34" charset="-128"/>
                <a:cs typeface="Arial Unicode MS" pitchFamily="34" charset="-128"/>
              </a:rPr>
              <a:t>=https://${domain}:2380</a:t>
            </a:r>
          </a:p>
          <a:p>
            <a:pPr fontAlgn="base">
              <a:spcAft>
                <a:spcPct val="0"/>
              </a:spcAft>
              <a:buClr>
                <a:srgbClr val="F0AB00"/>
              </a:buClr>
              <a:buSzPct val="80000"/>
            </a:pPr>
            <a:r>
              <a:rPr lang="en-US" sz="800" kern="0" dirty="0">
                <a:ea typeface="Arial Unicode MS" pitchFamily="34" charset="-128"/>
                <a:cs typeface="Arial Unicode MS" pitchFamily="34" charset="-128"/>
              </a:rPr>
              <a:t>          --initial-cluster=${</a:t>
            </a:r>
            <a:r>
              <a:rPr lang="en-US" sz="800" kern="0" dirty="0" err="1">
                <a:ea typeface="Arial Unicode MS" pitchFamily="34" charset="-128"/>
                <a:cs typeface="Arial Unicode MS" pitchFamily="34" charset="-128"/>
              </a:rPr>
              <a:t>initial_cluster</a:t>
            </a:r>
            <a:r>
              <a:rPr lang="en-US" sz="800" kern="0" dirty="0">
                <a:ea typeface="Arial Unicode MS" pitchFamily="34" charset="-128"/>
                <a:cs typeface="Arial Unicode MS" pitchFamily="34" charset="-128"/>
              </a:rPr>
              <a:t>}\""</a:t>
            </a:r>
          </a:p>
          <a:p>
            <a:pPr fontAlgn="base">
              <a:spcAft>
                <a:spcPct val="0"/>
              </a:spcAft>
              <a:buClr>
                <a:srgbClr val="F0AB00"/>
              </a:buClr>
              <a:buSzPct val="80000"/>
            </a:pPr>
            <a:endParaRPr lang="en-US" sz="800" kern="0" dirty="0">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F681DE5E-D266-45DC-A332-E848486E27E3}"/>
              </a:ext>
            </a:extLst>
          </p:cNvPr>
          <p:cNvSpPr txBox="1"/>
          <p:nvPr/>
        </p:nvSpPr>
        <p:spPr>
          <a:xfrm>
            <a:off x="4572000" y="1428750"/>
            <a:ext cx="3684022" cy="3970318"/>
          </a:xfrm>
          <a:prstGeom prst="rect">
            <a:avLst/>
          </a:prstGeom>
          <a:noFill/>
        </p:spPr>
        <p:txBody>
          <a:bodyPr wrap="none" rtlCol="0">
            <a:spAutoFit/>
          </a:bodyPr>
          <a:lstStyle/>
          <a:p>
            <a:pPr fontAlgn="base">
              <a:spcAft>
                <a:spcPct val="0"/>
              </a:spcAft>
              <a:buClr>
                <a:srgbClr val="F0AB00"/>
              </a:buClr>
              <a:buSzPct val="80000"/>
            </a:pPr>
            <a:r>
              <a:rPr lang="de-DE" sz="1400" kern="0" dirty="0">
                <a:ea typeface="Arial Unicode MS" pitchFamily="34" charset="-128"/>
                <a:cs typeface="Arial Unicode MS" pitchFamily="34" charset="-128"/>
              </a:rPr>
              <a:t>STATE=</a:t>
            </a:r>
            <a:r>
              <a:rPr lang="de-DE" sz="1400" kern="0" dirty="0" err="1">
                <a:ea typeface="Arial Unicode MS" pitchFamily="34" charset="-128"/>
                <a:cs typeface="Arial Unicode MS" pitchFamily="34" charset="-128"/>
              </a:rPr>
              <a:t>existing</a:t>
            </a:r>
            <a:endParaRPr lang="de-DE" sz="1400" kern="0" dirty="0">
              <a:ea typeface="Arial Unicode MS" pitchFamily="34" charset="-128"/>
              <a:cs typeface="Arial Unicode MS" pitchFamily="34" charset="-128"/>
            </a:endParaRPr>
          </a:p>
          <a:p>
            <a:pPr fontAlgn="base">
              <a:spcAft>
                <a:spcPct val="0"/>
              </a:spcAft>
              <a:buClr>
                <a:srgbClr val="F0AB00"/>
              </a:buClr>
              <a:buSzPct val="80000"/>
            </a:pPr>
            <a:r>
              <a:rPr lang="de-DE" sz="1400" kern="0" dirty="0" err="1">
                <a:ea typeface="Arial Unicode MS" pitchFamily="34" charset="-128"/>
                <a:cs typeface="Arial Unicode MS" pitchFamily="34" charset="-128"/>
              </a:rPr>
              <a:t>if</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first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cluster</a:t>
            </a:r>
            <a:endParaRPr lang="de-DE" sz="1400" kern="0" dirty="0">
              <a:ea typeface="Arial Unicode MS" pitchFamily="34" charset="-128"/>
              <a:cs typeface="Arial Unicode MS" pitchFamily="34" charset="-128"/>
            </a:endParaRPr>
          </a:p>
          <a:p>
            <a:pPr fontAlgn="base">
              <a:spcAft>
                <a:spcPct val="0"/>
              </a:spcAft>
              <a:buClr>
                <a:srgbClr val="F0AB00"/>
              </a:buClr>
              <a:buSzPct val="80000"/>
            </a:pP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if</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initialized</a:t>
            </a:r>
            <a:endParaRPr lang="de-DE" sz="1400" kern="0" dirty="0">
              <a:ea typeface="Arial Unicode MS" pitchFamily="34" charset="-128"/>
              <a:cs typeface="Arial Unicode MS" pitchFamily="34" charset="-128"/>
            </a:endParaRPr>
          </a:p>
          <a:p>
            <a:pPr fontAlgn="base">
              <a:spcAft>
                <a:spcPct val="0"/>
              </a:spcAft>
              <a:buClr>
                <a:srgbClr val="F0AB00"/>
              </a:buClr>
              <a:buSzPct val="80000"/>
            </a:pPr>
            <a:r>
              <a:rPr lang="de-DE" sz="1400" kern="0" dirty="0">
                <a:ea typeface="Arial Unicode MS" pitchFamily="34" charset="-128"/>
                <a:cs typeface="Arial Unicode MS" pitchFamily="34" charset="-128"/>
              </a:rPr>
              <a:t>        STATE=</a:t>
            </a:r>
            <a:r>
              <a:rPr lang="de-DE" sz="1400" kern="0" dirty="0" err="1">
                <a:ea typeface="Arial Unicode MS" pitchFamily="34" charset="-128"/>
                <a:cs typeface="Arial Unicode MS" pitchFamily="34" charset="-128"/>
              </a:rPr>
              <a:t>new</a:t>
            </a:r>
            <a:endParaRPr lang="de-DE" sz="1400" kern="0" dirty="0">
              <a:ea typeface="Arial Unicode MS" pitchFamily="34" charset="-128"/>
              <a:cs typeface="Arial Unicode MS" pitchFamily="34" charset="-128"/>
            </a:endParaRPr>
          </a:p>
          <a:p>
            <a:pPr fontAlgn="base">
              <a:spcAft>
                <a:spcPct val="0"/>
              </a:spcAft>
              <a:buClr>
                <a:srgbClr val="F0AB00"/>
              </a:buClr>
              <a:buSzPct val="80000"/>
            </a:pPr>
            <a:r>
              <a:rPr lang="de-DE" sz="1400" kern="0" dirty="0" err="1">
                <a:ea typeface="Arial Unicode MS" pitchFamily="34" charset="-128"/>
                <a:cs typeface="Arial Unicode MS" pitchFamily="34" charset="-128"/>
              </a:rPr>
              <a:t>else</a:t>
            </a:r>
            <a:endParaRPr lang="de-DE" sz="1400" kern="0" dirty="0">
              <a:ea typeface="Arial Unicode MS" pitchFamily="34" charset="-128"/>
              <a:cs typeface="Arial Unicode MS" pitchFamily="34" charset="-128"/>
            </a:endParaRPr>
          </a:p>
          <a:p>
            <a:pPr fontAlgn="base">
              <a:spcAft>
                <a:spcPct val="0"/>
              </a:spcAft>
              <a:buClr>
                <a:srgbClr val="F0AB00"/>
              </a:buClr>
              <a:buSzPct val="80000"/>
            </a:pP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if</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initialized</a:t>
            </a:r>
            <a:endParaRPr lang="de-DE" sz="1400" kern="0" dirty="0">
              <a:ea typeface="Arial Unicode MS" pitchFamily="34" charset="-128"/>
              <a:cs typeface="Arial Unicode MS" pitchFamily="34" charset="-128"/>
            </a:endParaRPr>
          </a:p>
          <a:p>
            <a:pPr fontAlgn="base">
              <a:spcAft>
                <a:spcPct val="0"/>
              </a:spcAft>
              <a:buClr>
                <a:srgbClr val="F0AB00"/>
              </a:buClr>
              <a:buSzPct val="80000"/>
            </a:pP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wait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for</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predecessor</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active</a:t>
            </a:r>
            <a:endParaRPr lang="de-DE" sz="1400" kern="0" dirty="0">
              <a:ea typeface="Arial Unicode MS" pitchFamily="34" charset="-128"/>
              <a:cs typeface="Arial Unicode MS" pitchFamily="34" charset="-128"/>
            </a:endParaRPr>
          </a:p>
          <a:p>
            <a:pPr fontAlgn="base">
              <a:spcAft>
                <a:spcPct val="0"/>
              </a:spcAft>
              <a:buClr>
                <a:srgbClr val="F0AB00"/>
              </a:buClr>
              <a:buSzPct val="80000"/>
            </a:pPr>
            <a:endParaRPr lang="de-DE" sz="1400" kern="0" dirty="0">
              <a:ea typeface="Arial Unicode MS" pitchFamily="34" charset="-128"/>
              <a:cs typeface="Arial Unicode MS" pitchFamily="34" charset="-128"/>
            </a:endParaRPr>
          </a:p>
          <a:p>
            <a:pPr fontAlgn="base">
              <a:spcAft>
                <a:spcPct val="0"/>
              </a:spcAft>
              <a:buClr>
                <a:srgbClr val="F0AB00"/>
              </a:buClr>
              <a:buSzPct val="80000"/>
            </a:pPr>
            <a:endParaRPr lang="de-DE" sz="1400" kern="0" dirty="0">
              <a:ea typeface="Arial Unicode MS" pitchFamily="34" charset="-128"/>
              <a:cs typeface="Arial Unicode MS" pitchFamily="34" charset="-128"/>
            </a:endParaRPr>
          </a:p>
          <a:p>
            <a:pPr fontAlgn="base">
              <a:spcAft>
                <a:spcPct val="0"/>
              </a:spcAft>
              <a:buClr>
                <a:srgbClr val="F0AB00"/>
              </a:buClr>
              <a:buSzPct val="80000"/>
            </a:pP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add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current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member</a:t>
            </a:r>
            <a:endParaRPr lang="de-DE" sz="1400" kern="0" dirty="0">
              <a:ea typeface="Arial Unicode MS" pitchFamily="34" charset="-128"/>
              <a:cs typeface="Arial Unicode MS" pitchFamily="34" charset="-128"/>
            </a:endParaRPr>
          </a:p>
          <a:p>
            <a:pPr fontAlgn="base">
              <a:spcAft>
                <a:spcPct val="0"/>
              </a:spcAft>
              <a:buClr>
                <a:srgbClr val="F0AB00"/>
              </a:buClr>
              <a:buSzPct val="80000"/>
            </a:pPr>
            <a:endParaRPr lang="de-DE" sz="1400" kern="0" dirty="0">
              <a:ea typeface="Arial Unicode MS" pitchFamily="34" charset="-128"/>
              <a:cs typeface="Arial Unicode MS" pitchFamily="34" charset="-128"/>
            </a:endParaRPr>
          </a:p>
          <a:p>
            <a:pPr fontAlgn="base">
              <a:spcAft>
                <a:spcPct val="0"/>
              </a:spcAft>
              <a:buClr>
                <a:srgbClr val="F0AB00"/>
              </a:buClr>
              <a:buSzPct val="80000"/>
            </a:pPr>
            <a:endParaRPr lang="de-DE" sz="1400" kern="0" dirty="0">
              <a:ea typeface="Arial Unicode MS" pitchFamily="34" charset="-128"/>
              <a:cs typeface="Arial Unicode MS" pitchFamily="34" charset="-128"/>
            </a:endParaRPr>
          </a:p>
          <a:p>
            <a:pPr fontAlgn="base">
              <a:spcAft>
                <a:spcPct val="0"/>
              </a:spcAft>
              <a:buClr>
                <a:srgbClr val="F0AB00"/>
              </a:buClr>
              <a:buSzPct val="80000"/>
            </a:pPr>
            <a:endParaRPr lang="de-DE" sz="1400" kern="0" dirty="0">
              <a:ea typeface="Arial Unicode MS" pitchFamily="34" charset="-128"/>
              <a:cs typeface="Arial Unicode MS" pitchFamily="34" charset="-128"/>
            </a:endParaRPr>
          </a:p>
          <a:p>
            <a:pPr fontAlgn="base">
              <a:spcAft>
                <a:spcPct val="0"/>
              </a:spcAft>
              <a:buClr>
                <a:srgbClr val="F0AB00"/>
              </a:buClr>
              <a:buSzPct val="80000"/>
            </a:pPr>
            <a:endParaRPr lang="de-DE" sz="1400" kern="0" dirty="0">
              <a:ea typeface="Arial Unicode MS" pitchFamily="34" charset="-128"/>
              <a:cs typeface="Arial Unicode MS" pitchFamily="34" charset="-128"/>
            </a:endParaRPr>
          </a:p>
          <a:p>
            <a:pPr fontAlgn="base">
              <a:spcAft>
                <a:spcPct val="0"/>
              </a:spcAft>
              <a:buClr>
                <a:srgbClr val="F0AB00"/>
              </a:buClr>
              <a:buSzPct val="80000"/>
            </a:pPr>
            <a:r>
              <a:rPr lang="de-DE" sz="1400" kern="0" dirty="0" err="1">
                <a:ea typeface="Arial Unicode MS" pitchFamily="34" charset="-128"/>
                <a:cs typeface="Arial Unicode MS" pitchFamily="34" charset="-128"/>
              </a:rPr>
              <a:t>start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etcd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with</a:t>
            </a:r>
            <a:r>
              <a:rPr lang="de-DE" sz="1400" kern="0" dirty="0">
                <a:ea typeface="Arial Unicode MS" pitchFamily="34" charset="-128"/>
                <a:cs typeface="Arial Unicode MS" pitchFamily="34" charset="-128"/>
              </a:rPr>
              <a:t> </a:t>
            </a:r>
          </a:p>
          <a:p>
            <a:pPr marL="628650" lvl="1" indent="-171450" fontAlgn="base">
              <a:spcAft>
                <a:spcPct val="0"/>
              </a:spcAft>
              <a:buFont typeface="Wingdings" panose="05000000000000000000" pitchFamily="2" charset="2"/>
              <a:buChar char="§"/>
            </a:pPr>
            <a:r>
              <a:rPr lang="de-DE" sz="1400" kern="0" dirty="0" err="1">
                <a:ea typeface="Arial Unicode MS" pitchFamily="34" charset="-128"/>
                <a:cs typeface="Arial Unicode MS" pitchFamily="34" charset="-128"/>
              </a:rPr>
              <a:t>current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name</a:t>
            </a:r>
            <a:endParaRPr lang="de-DE" sz="1400" kern="0" dirty="0">
              <a:ea typeface="Arial Unicode MS" pitchFamily="34" charset="-128"/>
              <a:cs typeface="Arial Unicode MS" pitchFamily="34" charset="-128"/>
            </a:endParaRPr>
          </a:p>
          <a:p>
            <a:pPr marL="628650" lvl="1" indent="-171450" fontAlgn="base">
              <a:spcAft>
                <a:spcPct val="0"/>
              </a:spcAft>
              <a:buFont typeface="Wingdings" panose="05000000000000000000" pitchFamily="2" charset="2"/>
              <a:buChar char="§"/>
            </a:pPr>
            <a:r>
              <a:rPr lang="de-DE" sz="1400" kern="0" dirty="0">
                <a:ea typeface="Arial Unicode MS" pitchFamily="34" charset="-128"/>
                <a:cs typeface="Arial Unicode MS" pitchFamily="34" charset="-128"/>
              </a:rPr>
              <a:t>STATE</a:t>
            </a:r>
          </a:p>
          <a:p>
            <a:pPr marL="628650" lvl="1" indent="-171450" fontAlgn="base">
              <a:spcAft>
                <a:spcPct val="0"/>
              </a:spcAft>
              <a:buFont typeface="Wingdings" panose="05000000000000000000" pitchFamily="2" charset="2"/>
              <a:buChar char="§"/>
            </a:pPr>
            <a:r>
              <a:rPr lang="de-DE" sz="1400" kern="0" dirty="0" err="1">
                <a:ea typeface="Arial Unicode MS" pitchFamily="34" charset="-128"/>
                <a:cs typeface="Arial Unicode MS" pitchFamily="34" charset="-128"/>
              </a:rPr>
              <a:t>Curent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and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previous</a:t>
            </a:r>
            <a:r>
              <a:rPr lang="de-DE" sz="1400" kern="0" dirty="0">
                <a:ea typeface="Arial Unicode MS" pitchFamily="34" charset="-128"/>
                <a:cs typeface="Arial Unicode MS" pitchFamily="34" charset="-128"/>
              </a:rPr>
              <a:t> initial </a:t>
            </a:r>
            <a:r>
              <a:rPr lang="de-DE" sz="1400" kern="0" dirty="0" err="1">
                <a:ea typeface="Arial Unicode MS" pitchFamily="34" charset="-128"/>
                <a:cs typeface="Arial Unicode MS" pitchFamily="34" charset="-128"/>
              </a:rPr>
              <a:t>members</a:t>
            </a:r>
            <a:endParaRPr lang="en-US" sz="14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1020543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09235-BB82-4CBF-ADCC-77D4ADDD3CEE}"/>
              </a:ext>
            </a:extLst>
          </p:cNvPr>
          <p:cNvSpPr>
            <a:spLocks noGrp="1"/>
          </p:cNvSpPr>
          <p:nvPr>
            <p:ph type="title"/>
          </p:nvPr>
        </p:nvSpPr>
        <p:spPr/>
        <p:txBody>
          <a:bodyPr/>
          <a:lstStyle/>
          <a:p>
            <a:r>
              <a:rPr lang="de-DE" dirty="0"/>
              <a:t>Bootstrapping </a:t>
            </a:r>
            <a:r>
              <a:rPr lang="de-DE" dirty="0" err="1"/>
              <a:t>Kubernetes</a:t>
            </a:r>
            <a:r>
              <a:rPr lang="de-DE" dirty="0"/>
              <a:t> </a:t>
            </a:r>
            <a:r>
              <a:rPr lang="de-DE" dirty="0" err="1"/>
              <a:t>with</a:t>
            </a:r>
            <a:r>
              <a:rPr lang="de-DE" dirty="0"/>
              <a:t> </a:t>
            </a:r>
            <a:r>
              <a:rPr lang="de-DE" dirty="0" err="1"/>
              <a:t>Bootkube</a:t>
            </a:r>
            <a:endParaRPr lang="en-US" dirty="0"/>
          </a:p>
        </p:txBody>
      </p:sp>
      <p:sp>
        <p:nvSpPr>
          <p:cNvPr id="3" name="Rectangle 2">
            <a:extLst>
              <a:ext uri="{FF2B5EF4-FFF2-40B4-BE49-F238E27FC236}">
                <a16:creationId xmlns:a16="http://schemas.microsoft.com/office/drawing/2014/main" id="{BF100F56-7E88-4C24-AFED-2A2718A30A06}"/>
              </a:ext>
            </a:extLst>
          </p:cNvPr>
          <p:cNvSpPr/>
          <p:nvPr/>
        </p:nvSpPr>
        <p:spPr bwMode="gray">
          <a:xfrm>
            <a:off x="1514475" y="2524124"/>
            <a:ext cx="2390775" cy="3743325"/>
          </a:xfrm>
          <a:prstGeom prst="rect">
            <a:avLst/>
          </a:prstGeom>
          <a:solidFill>
            <a:schemeClr val="bg2"/>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TextBox 5">
            <a:extLst>
              <a:ext uri="{FF2B5EF4-FFF2-40B4-BE49-F238E27FC236}">
                <a16:creationId xmlns:a16="http://schemas.microsoft.com/office/drawing/2014/main" id="{752DCF75-CCCB-4E1E-BB88-4E3626126ADA}"/>
              </a:ext>
            </a:extLst>
          </p:cNvPr>
          <p:cNvSpPr txBox="1"/>
          <p:nvPr/>
        </p:nvSpPr>
        <p:spPr>
          <a:xfrm>
            <a:off x="1514475" y="6348623"/>
            <a:ext cx="880370"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Master 1</a:t>
            </a:r>
            <a:endParaRPr lang="en-US" sz="1400" kern="0" dirty="0">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D8912F39-F5CC-4D9D-8E59-2CA19EED0170}"/>
              </a:ext>
            </a:extLst>
          </p:cNvPr>
          <p:cNvGrpSpPr/>
          <p:nvPr/>
        </p:nvGrpSpPr>
        <p:grpSpPr>
          <a:xfrm>
            <a:off x="2063322" y="5220189"/>
            <a:ext cx="1746678" cy="1099277"/>
            <a:chOff x="2063322" y="5220189"/>
            <a:chExt cx="1746678" cy="1099277"/>
          </a:xfrm>
        </p:grpSpPr>
        <p:grpSp>
          <p:nvGrpSpPr>
            <p:cNvPr id="18" name="Group 17">
              <a:extLst>
                <a:ext uri="{FF2B5EF4-FFF2-40B4-BE49-F238E27FC236}">
                  <a16:creationId xmlns:a16="http://schemas.microsoft.com/office/drawing/2014/main" id="{8F862021-4078-47C1-A308-F845FB80468E}"/>
                </a:ext>
              </a:extLst>
            </p:cNvPr>
            <p:cNvGrpSpPr/>
            <p:nvPr/>
          </p:nvGrpSpPr>
          <p:grpSpPr>
            <a:xfrm>
              <a:off x="2063322" y="5220189"/>
              <a:ext cx="1746678" cy="828675"/>
              <a:chOff x="3028967" y="1229214"/>
              <a:chExt cx="1746678" cy="828675"/>
            </a:xfrm>
          </p:grpSpPr>
          <p:sp>
            <p:nvSpPr>
              <p:cNvPr id="10" name="Oval 9">
                <a:extLst>
                  <a:ext uri="{FF2B5EF4-FFF2-40B4-BE49-F238E27FC236}">
                    <a16:creationId xmlns:a16="http://schemas.microsoft.com/office/drawing/2014/main" id="{45D5C389-30AC-41DF-97BD-C52A91E9BC26}"/>
                  </a:ext>
                </a:extLst>
              </p:cNvPr>
              <p:cNvSpPr/>
              <p:nvPr/>
            </p:nvSpPr>
            <p:spPr bwMode="gray">
              <a:xfrm>
                <a:off x="3228975" y="1229214"/>
                <a:ext cx="1546670" cy="828675"/>
              </a:xfrm>
              <a:prstGeom prst="ellipse">
                <a:avLst/>
              </a:prstGeom>
              <a:solidFill>
                <a:srgbClr val="00B0F0"/>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4" name="Straight Connector 13">
                <a:extLst>
                  <a:ext uri="{FF2B5EF4-FFF2-40B4-BE49-F238E27FC236}">
                    <a16:creationId xmlns:a16="http://schemas.microsoft.com/office/drawing/2014/main" id="{9697B533-9243-4C5F-8B41-97A51EBF4260}"/>
                  </a:ext>
                </a:extLst>
              </p:cNvPr>
              <p:cNvCxnSpPr>
                <a:cxnSpLocks/>
                <a:stCxn id="10" idx="4"/>
                <a:endCxn id="10" idx="0"/>
              </p:cNvCxnSpPr>
              <p:nvPr/>
            </p:nvCxnSpPr>
            <p:spPr>
              <a:xfrm flipV="1">
                <a:off x="4002310" y="1229214"/>
                <a:ext cx="0" cy="828675"/>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B1C4B15-6421-4671-8D09-2956B996E7C2}"/>
                  </a:ext>
                </a:extLst>
              </p:cNvPr>
              <p:cNvSpPr txBox="1"/>
              <p:nvPr/>
            </p:nvSpPr>
            <p:spPr>
              <a:xfrm>
                <a:off x="4002310" y="1812215"/>
                <a:ext cx="665567" cy="230832"/>
              </a:xfrm>
              <a:prstGeom prst="rect">
                <a:avLst/>
              </a:prstGeom>
              <a:noFill/>
            </p:spPr>
            <p:txBody>
              <a:bodyPr wrap="none" rtlCol="0">
                <a:spAutoFit/>
              </a:bodyPr>
              <a:lstStyle/>
              <a:p>
                <a:pPr algn="ctr" fontAlgn="base">
                  <a:spcAft>
                    <a:spcPct val="0"/>
                  </a:spcAft>
                  <a:buClr>
                    <a:srgbClr val="F0AB00"/>
                  </a:buClr>
                  <a:buSzPct val="80000"/>
                </a:pPr>
                <a:r>
                  <a:rPr lang="de-DE" sz="900" kern="0" dirty="0" err="1">
                    <a:ea typeface="Arial Unicode MS" pitchFamily="34" charset="-128"/>
                    <a:cs typeface="Arial Unicode MS" pitchFamily="34" charset="-128"/>
                  </a:rPr>
                  <a:t>etcd-data</a:t>
                </a:r>
                <a:endParaRPr lang="en-US" sz="900" kern="0" dirty="0">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9D944FB4-2F4A-4308-927D-C8AF7F6F8B9D}"/>
                  </a:ext>
                </a:extLst>
              </p:cNvPr>
              <p:cNvSpPr txBox="1"/>
              <p:nvPr/>
            </p:nvSpPr>
            <p:spPr>
              <a:xfrm>
                <a:off x="3028967" y="1812215"/>
                <a:ext cx="973343" cy="230832"/>
              </a:xfrm>
              <a:prstGeom prst="rect">
                <a:avLst/>
              </a:prstGeom>
              <a:noFill/>
            </p:spPr>
            <p:txBody>
              <a:bodyPr wrap="none" rtlCol="0">
                <a:spAutoFit/>
              </a:bodyPr>
              <a:lstStyle/>
              <a:p>
                <a:pPr algn="ctr" fontAlgn="base">
                  <a:spcAft>
                    <a:spcPct val="0"/>
                  </a:spcAft>
                  <a:buClr>
                    <a:srgbClr val="F0AB00"/>
                  </a:buClr>
                  <a:buSzPct val="80000"/>
                </a:pPr>
                <a:r>
                  <a:rPr lang="de-DE" sz="900" kern="0" dirty="0">
                    <a:ea typeface="Arial Unicode MS" pitchFamily="34" charset="-128"/>
                    <a:cs typeface="Arial Unicode MS" pitchFamily="34" charset="-128"/>
                  </a:rPr>
                  <a:t>/</a:t>
                </a:r>
                <a:r>
                  <a:rPr lang="de-DE" sz="900" kern="0" dirty="0" err="1">
                    <a:ea typeface="Arial Unicode MS" pitchFamily="34" charset="-128"/>
                    <a:cs typeface="Arial Unicode MS" pitchFamily="34" charset="-128"/>
                  </a:rPr>
                  <a:t>etc</a:t>
                </a:r>
                <a:r>
                  <a:rPr lang="de-DE" sz="900" kern="0" dirty="0">
                    <a:ea typeface="Arial Unicode MS" pitchFamily="34" charset="-128"/>
                    <a:cs typeface="Arial Unicode MS" pitchFamily="34" charset="-128"/>
                  </a:rPr>
                  <a:t>/</a:t>
                </a:r>
                <a:r>
                  <a:rPr lang="de-DE" sz="900" kern="0" dirty="0" err="1">
                    <a:ea typeface="Arial Unicode MS" pitchFamily="34" charset="-128"/>
                    <a:cs typeface="Arial Unicode MS" pitchFamily="34" charset="-128"/>
                  </a:rPr>
                  <a:t>kubernetes</a:t>
                </a:r>
                <a:endParaRPr lang="en-US" sz="900" kern="0" dirty="0">
                  <a:ea typeface="Arial Unicode MS" pitchFamily="34" charset="-128"/>
                  <a:cs typeface="Arial Unicode MS" pitchFamily="34" charset="-128"/>
                </a:endParaRPr>
              </a:p>
            </p:txBody>
          </p:sp>
        </p:grpSp>
        <p:sp>
          <p:nvSpPr>
            <p:cNvPr id="19" name="TextBox 18">
              <a:extLst>
                <a:ext uri="{FF2B5EF4-FFF2-40B4-BE49-F238E27FC236}">
                  <a16:creationId xmlns:a16="http://schemas.microsoft.com/office/drawing/2014/main" id="{FB4EFD6C-A387-4258-B6E2-916F66A28CE2}"/>
                </a:ext>
              </a:extLst>
            </p:cNvPr>
            <p:cNvSpPr txBox="1"/>
            <p:nvPr/>
          </p:nvSpPr>
          <p:spPr>
            <a:xfrm>
              <a:off x="2283093" y="6011689"/>
              <a:ext cx="1507144" cy="307777"/>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mounted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volume</a:t>
              </a:r>
              <a:endParaRPr lang="en-US" sz="1400" kern="0" dirty="0">
                <a:ea typeface="Arial Unicode MS" pitchFamily="34" charset="-128"/>
                <a:cs typeface="Arial Unicode MS" pitchFamily="34" charset="-128"/>
              </a:endParaRPr>
            </a:p>
          </p:txBody>
        </p:sp>
        <p:sp>
          <p:nvSpPr>
            <p:cNvPr id="20" name="TextBox 19">
              <a:extLst>
                <a:ext uri="{FF2B5EF4-FFF2-40B4-BE49-F238E27FC236}">
                  <a16:creationId xmlns:a16="http://schemas.microsoft.com/office/drawing/2014/main" id="{77C2D095-AB0D-46DD-93F4-0E18A39C10D2}"/>
                </a:ext>
              </a:extLst>
            </p:cNvPr>
            <p:cNvSpPr txBox="1"/>
            <p:nvPr/>
          </p:nvSpPr>
          <p:spPr>
            <a:xfrm>
              <a:off x="2168080" y="5443396"/>
              <a:ext cx="950901" cy="307777"/>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etcd.yaml</a:t>
              </a:r>
              <a:endParaRPr lang="en-US" sz="1400" kern="0" dirty="0">
                <a:ea typeface="Arial Unicode MS" pitchFamily="34" charset="-128"/>
                <a:cs typeface="Arial Unicode MS" pitchFamily="34" charset="-128"/>
              </a:endParaRPr>
            </a:p>
          </p:txBody>
        </p:sp>
      </p:grpSp>
      <p:grpSp>
        <p:nvGrpSpPr>
          <p:cNvPr id="23" name="Group 22">
            <a:extLst>
              <a:ext uri="{FF2B5EF4-FFF2-40B4-BE49-F238E27FC236}">
                <a16:creationId xmlns:a16="http://schemas.microsoft.com/office/drawing/2014/main" id="{4E404CDB-C0D0-42F6-BDE2-87D5015DF66E}"/>
              </a:ext>
            </a:extLst>
          </p:cNvPr>
          <p:cNvGrpSpPr/>
          <p:nvPr/>
        </p:nvGrpSpPr>
        <p:grpSpPr>
          <a:xfrm>
            <a:off x="1782364" y="1466850"/>
            <a:ext cx="1854996" cy="1057274"/>
            <a:chOff x="1214963" y="1466850"/>
            <a:chExt cx="1854996" cy="1057274"/>
          </a:xfrm>
        </p:grpSpPr>
        <p:sp>
          <p:nvSpPr>
            <p:cNvPr id="21" name="Callout: Down Arrow 20">
              <a:extLst>
                <a:ext uri="{FF2B5EF4-FFF2-40B4-BE49-F238E27FC236}">
                  <a16:creationId xmlns:a16="http://schemas.microsoft.com/office/drawing/2014/main" id="{A3A14DDF-461B-4BF1-943C-9BAC85F7CF6D}"/>
                </a:ext>
              </a:extLst>
            </p:cNvPr>
            <p:cNvSpPr/>
            <p:nvPr/>
          </p:nvSpPr>
          <p:spPr bwMode="gray">
            <a:xfrm>
              <a:off x="1224673" y="1466850"/>
              <a:ext cx="1835577" cy="1057274"/>
            </a:xfrm>
            <a:prstGeom prst="downArrowCallout">
              <a:avLst>
                <a:gd name="adj1" fmla="val 6982"/>
                <a:gd name="adj2" fmla="val 25000"/>
                <a:gd name="adj3" fmla="val 25000"/>
                <a:gd name="adj4" fmla="val 38851"/>
              </a:avLst>
            </a:prstGeom>
            <a:solidFill>
              <a:schemeClr val="accent1">
                <a:lumMod val="20000"/>
                <a:lumOff val="80000"/>
              </a:schemeClr>
            </a:solidFill>
            <a:ln w="9525"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TextBox 21">
              <a:extLst>
                <a:ext uri="{FF2B5EF4-FFF2-40B4-BE49-F238E27FC236}">
                  <a16:creationId xmlns:a16="http://schemas.microsoft.com/office/drawing/2014/main" id="{1E32EFB8-B132-49E6-8514-C41A7A84F1C9}"/>
                </a:ext>
              </a:extLst>
            </p:cNvPr>
            <p:cNvSpPr txBox="1"/>
            <p:nvPr/>
          </p:nvSpPr>
          <p:spPr>
            <a:xfrm>
              <a:off x="1214963" y="1501001"/>
              <a:ext cx="1854996"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etcd1.etcd.&lt;</a:t>
              </a:r>
              <a:r>
                <a:rPr lang="de-DE" sz="1400" kern="0" dirty="0" err="1">
                  <a:ea typeface="Arial Unicode MS" pitchFamily="34" charset="-128"/>
                  <a:cs typeface="Arial Unicode MS" pitchFamily="34" charset="-128"/>
                </a:rPr>
                <a:t>domain</a:t>
              </a:r>
              <a:r>
                <a:rPr lang="de-DE" sz="1400" kern="0" dirty="0">
                  <a:ea typeface="Arial Unicode MS" pitchFamily="34" charset="-128"/>
                  <a:cs typeface="Arial Unicode MS" pitchFamily="34" charset="-128"/>
                </a:rPr>
                <a:t>&gt;</a:t>
              </a:r>
              <a:endParaRPr lang="en-US" sz="1400" kern="0" dirty="0">
                <a:ea typeface="Arial Unicode MS" pitchFamily="34" charset="-128"/>
                <a:cs typeface="Arial Unicode MS" pitchFamily="34" charset="-128"/>
              </a:endParaRPr>
            </a:p>
          </p:txBody>
        </p:sp>
      </p:grpSp>
      <p:sp>
        <p:nvSpPr>
          <p:cNvPr id="24" name="TextBox 23">
            <a:extLst>
              <a:ext uri="{FF2B5EF4-FFF2-40B4-BE49-F238E27FC236}">
                <a16:creationId xmlns:a16="http://schemas.microsoft.com/office/drawing/2014/main" id="{62E944AB-A662-4A6E-8BEE-98163A0F00A1}"/>
              </a:ext>
            </a:extLst>
          </p:cNvPr>
          <p:cNvSpPr txBox="1"/>
          <p:nvPr/>
        </p:nvSpPr>
        <p:spPr>
          <a:xfrm>
            <a:off x="61610" y="1305431"/>
            <a:ext cx="1457450" cy="738664"/>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External</a:t>
            </a:r>
            <a:r>
              <a:rPr lang="de-DE" sz="1400" kern="0" dirty="0">
                <a:ea typeface="Arial Unicode MS" pitchFamily="34" charset="-128"/>
                <a:cs typeface="Arial Unicode MS" pitchFamily="34" charset="-128"/>
              </a:rPr>
              <a:t> DNS</a:t>
            </a:r>
          </a:p>
          <a:p>
            <a:pPr algn="ctr" fontAlgn="base">
              <a:spcAft>
                <a:spcPct val="0"/>
              </a:spcAft>
              <a:buClr>
                <a:srgbClr val="F0AB00"/>
              </a:buClr>
              <a:buSzPct val="80000"/>
            </a:pPr>
            <a:r>
              <a:rPr lang="de-DE" sz="1400" kern="0" dirty="0" err="1">
                <a:ea typeface="Arial Unicode MS" pitchFamily="34" charset="-128"/>
                <a:cs typeface="Arial Unicode MS" pitchFamily="34" charset="-128"/>
              </a:rPr>
              <a:t>Entries</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for</a:t>
            </a:r>
            <a:endParaRPr lang="de-DE" sz="1400" kern="0" dirty="0">
              <a:ea typeface="Arial Unicode MS" pitchFamily="34" charset="-128"/>
              <a:cs typeface="Arial Unicode MS" pitchFamily="34" charset="-128"/>
            </a:endParaRPr>
          </a:p>
          <a:p>
            <a:pPr algn="ctr" fontAlgn="base">
              <a:spcAft>
                <a:spcPct val="0"/>
              </a:spcAft>
              <a:buClr>
                <a:srgbClr val="F0AB00"/>
              </a:buClr>
              <a:buSzPct val="80000"/>
            </a:pPr>
            <a:r>
              <a:rPr lang="de-DE" sz="1400" kern="0" dirty="0">
                <a:ea typeface="Arial Unicode MS" pitchFamily="34" charset="-128"/>
                <a:cs typeface="Arial Unicode MS" pitchFamily="34" charset="-128"/>
              </a:rPr>
              <a:t>Member </a:t>
            </a:r>
            <a:r>
              <a:rPr lang="de-DE" sz="1400" kern="0" dirty="0" err="1">
                <a:ea typeface="Arial Unicode MS" pitchFamily="34" charset="-128"/>
                <a:cs typeface="Arial Unicode MS" pitchFamily="34" charset="-128"/>
              </a:rPr>
              <a:t>Names</a:t>
            </a:r>
            <a:endParaRPr lang="en-US" sz="1400" kern="0" dirty="0">
              <a:ea typeface="Arial Unicode MS" pitchFamily="34" charset="-128"/>
              <a:cs typeface="Arial Unicode MS" pitchFamily="34" charset="-128"/>
            </a:endParaRPr>
          </a:p>
        </p:txBody>
      </p:sp>
      <p:sp>
        <p:nvSpPr>
          <p:cNvPr id="27" name="TextBox 26">
            <a:extLst>
              <a:ext uri="{FF2B5EF4-FFF2-40B4-BE49-F238E27FC236}">
                <a16:creationId xmlns:a16="http://schemas.microsoft.com/office/drawing/2014/main" id="{71F0A9CF-AB93-4660-B7E6-8E7D2E40E9B9}"/>
              </a:ext>
            </a:extLst>
          </p:cNvPr>
          <p:cNvSpPr txBox="1"/>
          <p:nvPr/>
        </p:nvSpPr>
        <p:spPr>
          <a:xfrm>
            <a:off x="490718" y="5244792"/>
            <a:ext cx="543740"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VMs</a:t>
            </a:r>
            <a:endParaRPr lang="en-US" sz="1400" kern="0" dirty="0">
              <a:ea typeface="Arial Unicode MS" pitchFamily="34" charset="-128"/>
              <a:cs typeface="Arial Unicode MS" pitchFamily="34" charset="-128"/>
            </a:endParaRPr>
          </a:p>
        </p:txBody>
      </p:sp>
      <p:sp>
        <p:nvSpPr>
          <p:cNvPr id="28" name="Rectangle 27">
            <a:extLst>
              <a:ext uri="{FF2B5EF4-FFF2-40B4-BE49-F238E27FC236}">
                <a16:creationId xmlns:a16="http://schemas.microsoft.com/office/drawing/2014/main" id="{5D3692B6-6B8A-40D8-90E2-8399E6444B00}"/>
              </a:ext>
            </a:extLst>
          </p:cNvPr>
          <p:cNvSpPr/>
          <p:nvPr/>
        </p:nvSpPr>
        <p:spPr bwMode="gray">
          <a:xfrm>
            <a:off x="1685926" y="2831547"/>
            <a:ext cx="2099244" cy="2256297"/>
          </a:xfrm>
          <a:prstGeom prst="rect">
            <a:avLst/>
          </a:prstGeom>
          <a:solidFill>
            <a:srgbClr val="E6E6E6"/>
          </a:solidFill>
          <a:ln w="9525" algn="ctr">
            <a:solidFill>
              <a:srgbClr val="65BDFF"/>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31" name="Group 30">
            <a:extLst>
              <a:ext uri="{FF2B5EF4-FFF2-40B4-BE49-F238E27FC236}">
                <a16:creationId xmlns:a16="http://schemas.microsoft.com/office/drawing/2014/main" id="{A65ECF1F-C2F9-4492-92A3-24892B636F06}"/>
              </a:ext>
            </a:extLst>
          </p:cNvPr>
          <p:cNvGrpSpPr/>
          <p:nvPr/>
        </p:nvGrpSpPr>
        <p:grpSpPr>
          <a:xfrm>
            <a:off x="2867367" y="4175222"/>
            <a:ext cx="638175" cy="638175"/>
            <a:chOff x="5495925" y="1501001"/>
            <a:chExt cx="638175" cy="638175"/>
          </a:xfrm>
        </p:grpSpPr>
        <p:sp>
          <p:nvSpPr>
            <p:cNvPr id="29" name="Oval 28">
              <a:extLst>
                <a:ext uri="{FF2B5EF4-FFF2-40B4-BE49-F238E27FC236}">
                  <a16:creationId xmlns:a16="http://schemas.microsoft.com/office/drawing/2014/main" id="{47509F50-C855-46F0-AD30-B36DD80920C3}"/>
                </a:ext>
              </a:extLst>
            </p:cNvPr>
            <p:cNvSpPr/>
            <p:nvPr/>
          </p:nvSpPr>
          <p:spPr bwMode="gray">
            <a:xfrm>
              <a:off x="5495925" y="1501001"/>
              <a:ext cx="638175" cy="638175"/>
            </a:xfrm>
            <a:prstGeom prst="ellipse">
              <a:avLst/>
            </a:prstGeom>
            <a:solidFill>
              <a:srgbClr val="65BDFF"/>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0" name="TextBox 29">
              <a:extLst>
                <a:ext uri="{FF2B5EF4-FFF2-40B4-BE49-F238E27FC236}">
                  <a16:creationId xmlns:a16="http://schemas.microsoft.com/office/drawing/2014/main" id="{3EC9F82C-6899-47D0-B520-D89FBF9B49CB}"/>
                </a:ext>
              </a:extLst>
            </p:cNvPr>
            <p:cNvSpPr txBox="1"/>
            <p:nvPr/>
          </p:nvSpPr>
          <p:spPr>
            <a:xfrm>
              <a:off x="5503869" y="1637625"/>
              <a:ext cx="622286"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etcd1</a:t>
              </a:r>
              <a:endParaRPr lang="en-US" sz="1400" kern="0" dirty="0">
                <a:ea typeface="Arial Unicode MS" pitchFamily="34" charset="-128"/>
                <a:cs typeface="Arial Unicode MS" pitchFamily="34" charset="-128"/>
              </a:endParaRPr>
            </a:p>
          </p:txBody>
        </p:sp>
      </p:grpSp>
      <p:sp>
        <p:nvSpPr>
          <p:cNvPr id="63" name="TextBox 62">
            <a:extLst>
              <a:ext uri="{FF2B5EF4-FFF2-40B4-BE49-F238E27FC236}">
                <a16:creationId xmlns:a16="http://schemas.microsoft.com/office/drawing/2014/main" id="{7A2F8FE3-BF9D-4145-9F86-A1FD46366B35}"/>
              </a:ext>
            </a:extLst>
          </p:cNvPr>
          <p:cNvSpPr txBox="1"/>
          <p:nvPr/>
        </p:nvSpPr>
        <p:spPr>
          <a:xfrm>
            <a:off x="163696" y="2216347"/>
            <a:ext cx="1082349"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Volatile IPs</a:t>
            </a:r>
            <a:endParaRPr lang="en-US" sz="1400" kern="0" dirty="0">
              <a:ea typeface="Arial Unicode MS" pitchFamily="34" charset="-128"/>
              <a:cs typeface="Arial Unicode MS" pitchFamily="34" charset="-128"/>
            </a:endParaRPr>
          </a:p>
        </p:txBody>
      </p:sp>
      <p:sp>
        <p:nvSpPr>
          <p:cNvPr id="64" name="TextBox 63">
            <a:extLst>
              <a:ext uri="{FF2B5EF4-FFF2-40B4-BE49-F238E27FC236}">
                <a16:creationId xmlns:a16="http://schemas.microsoft.com/office/drawing/2014/main" id="{F3CFE1EA-051E-4451-BFA2-0A1D4D3F7504}"/>
              </a:ext>
            </a:extLst>
          </p:cNvPr>
          <p:cNvSpPr txBox="1"/>
          <p:nvPr/>
        </p:nvSpPr>
        <p:spPr>
          <a:xfrm>
            <a:off x="1514475" y="2190338"/>
            <a:ext cx="981359"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192.X.Y.Z</a:t>
            </a:r>
            <a:endParaRPr lang="en-US" sz="1400" kern="0" dirty="0">
              <a:ea typeface="Arial Unicode MS" pitchFamily="34" charset="-128"/>
              <a:cs typeface="Arial Unicode MS" pitchFamily="34" charset="-128"/>
            </a:endParaRPr>
          </a:p>
        </p:txBody>
      </p:sp>
      <p:grpSp>
        <p:nvGrpSpPr>
          <p:cNvPr id="67" name="Group 66">
            <a:extLst>
              <a:ext uri="{FF2B5EF4-FFF2-40B4-BE49-F238E27FC236}">
                <a16:creationId xmlns:a16="http://schemas.microsoft.com/office/drawing/2014/main" id="{87233C34-B87D-4E61-BD29-DDFB51201037}"/>
              </a:ext>
            </a:extLst>
          </p:cNvPr>
          <p:cNvGrpSpPr/>
          <p:nvPr/>
        </p:nvGrpSpPr>
        <p:grpSpPr>
          <a:xfrm>
            <a:off x="3127911" y="4813397"/>
            <a:ext cx="499045" cy="960636"/>
            <a:chOff x="3127911" y="4813397"/>
            <a:chExt cx="499045" cy="960636"/>
          </a:xfrm>
        </p:grpSpPr>
        <p:sp>
          <p:nvSpPr>
            <p:cNvPr id="68" name="Cylinder 67">
              <a:extLst>
                <a:ext uri="{FF2B5EF4-FFF2-40B4-BE49-F238E27FC236}">
                  <a16:creationId xmlns:a16="http://schemas.microsoft.com/office/drawing/2014/main" id="{513ECC53-2E40-47EB-BBB6-8AB95AD8F1D2}"/>
                </a:ext>
              </a:extLst>
            </p:cNvPr>
            <p:cNvSpPr/>
            <p:nvPr/>
          </p:nvSpPr>
          <p:spPr bwMode="gray">
            <a:xfrm>
              <a:off x="3127911" y="5466256"/>
              <a:ext cx="499045" cy="307777"/>
            </a:xfrm>
            <a:prstGeom prst="can">
              <a:avLst/>
            </a:prstGeom>
            <a:solidFill>
              <a:srgbClr val="65BDFF"/>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69" name="Straight Arrow Connector 68">
              <a:extLst>
                <a:ext uri="{FF2B5EF4-FFF2-40B4-BE49-F238E27FC236}">
                  <a16:creationId xmlns:a16="http://schemas.microsoft.com/office/drawing/2014/main" id="{9A75B660-0211-4326-9335-A0523E64710B}"/>
                </a:ext>
              </a:extLst>
            </p:cNvPr>
            <p:cNvCxnSpPr>
              <a:cxnSpLocks/>
              <a:stCxn id="29" idx="4"/>
              <a:endCxn id="68" idx="1"/>
            </p:cNvCxnSpPr>
            <p:nvPr/>
          </p:nvCxnSpPr>
          <p:spPr>
            <a:xfrm>
              <a:off x="3186455" y="4813397"/>
              <a:ext cx="190979" cy="652859"/>
            </a:xfrm>
            <a:prstGeom prst="straightConnector1">
              <a:avLst/>
            </a:prstGeom>
            <a:ln w="95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76" name="TextBox 75">
            <a:extLst>
              <a:ext uri="{FF2B5EF4-FFF2-40B4-BE49-F238E27FC236}">
                <a16:creationId xmlns:a16="http://schemas.microsoft.com/office/drawing/2014/main" id="{FADC7FA2-A6A8-40C7-8DEF-7D1DA561B94F}"/>
              </a:ext>
            </a:extLst>
          </p:cNvPr>
          <p:cNvSpPr txBox="1"/>
          <p:nvPr/>
        </p:nvSpPr>
        <p:spPr>
          <a:xfrm>
            <a:off x="307884" y="3325533"/>
            <a:ext cx="901209" cy="523220"/>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Pods</a:t>
            </a:r>
            <a:endParaRPr lang="de-DE" sz="1400" kern="0" dirty="0">
              <a:ea typeface="Arial Unicode MS" pitchFamily="34" charset="-128"/>
              <a:cs typeface="Arial Unicode MS" pitchFamily="34" charset="-128"/>
            </a:endParaRPr>
          </a:p>
          <a:p>
            <a:pPr algn="ctr" fontAlgn="base">
              <a:spcAft>
                <a:spcPct val="0"/>
              </a:spcAft>
              <a:buClr>
                <a:srgbClr val="F0AB00"/>
              </a:buClr>
              <a:buSzPct val="80000"/>
            </a:pPr>
            <a:r>
              <a:rPr lang="de-DE" sz="1400" kern="0" dirty="0">
                <a:ea typeface="Arial Unicode MS" pitchFamily="34" charset="-128"/>
                <a:cs typeface="Arial Unicode MS" pitchFamily="34" charset="-128"/>
              </a:rPr>
              <a:t>On </a:t>
            </a:r>
            <a:r>
              <a:rPr lang="de-DE" sz="1400" kern="0" dirty="0" err="1">
                <a:ea typeface="Arial Unicode MS" pitchFamily="34" charset="-128"/>
                <a:cs typeface="Arial Unicode MS" pitchFamily="34" charset="-128"/>
              </a:rPr>
              <a:t>Node</a:t>
            </a:r>
            <a:endParaRPr lang="en-US" sz="1400" kern="0" dirty="0">
              <a:ea typeface="Arial Unicode MS" pitchFamily="34" charset="-128"/>
              <a:cs typeface="Arial Unicode MS" pitchFamily="34" charset="-128"/>
            </a:endParaRPr>
          </a:p>
        </p:txBody>
      </p:sp>
      <p:grpSp>
        <p:nvGrpSpPr>
          <p:cNvPr id="77" name="Group 76">
            <a:extLst>
              <a:ext uri="{FF2B5EF4-FFF2-40B4-BE49-F238E27FC236}">
                <a16:creationId xmlns:a16="http://schemas.microsoft.com/office/drawing/2014/main" id="{5EB4270A-C445-4052-B068-FBBDBBB551BE}"/>
              </a:ext>
            </a:extLst>
          </p:cNvPr>
          <p:cNvGrpSpPr/>
          <p:nvPr/>
        </p:nvGrpSpPr>
        <p:grpSpPr>
          <a:xfrm>
            <a:off x="1653958" y="5396391"/>
            <a:ext cx="386644" cy="235378"/>
            <a:chOff x="450071" y="2884507"/>
            <a:chExt cx="386644" cy="235378"/>
          </a:xfrm>
        </p:grpSpPr>
        <p:sp>
          <p:nvSpPr>
            <p:cNvPr id="78" name="Cylinder 77">
              <a:extLst>
                <a:ext uri="{FF2B5EF4-FFF2-40B4-BE49-F238E27FC236}">
                  <a16:creationId xmlns:a16="http://schemas.microsoft.com/office/drawing/2014/main" id="{8C84409D-EB8F-45C1-BA05-5BBEC5CFD64C}"/>
                </a:ext>
              </a:extLst>
            </p:cNvPr>
            <p:cNvSpPr/>
            <p:nvPr/>
          </p:nvSpPr>
          <p:spPr bwMode="gray">
            <a:xfrm>
              <a:off x="463295" y="2884507"/>
              <a:ext cx="360195" cy="222144"/>
            </a:xfrm>
            <a:prstGeom prst="can">
              <a:avLst/>
            </a:prstGeom>
            <a:solidFill>
              <a:schemeClr val="tx2"/>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9" name="TextBox 78">
              <a:extLst>
                <a:ext uri="{FF2B5EF4-FFF2-40B4-BE49-F238E27FC236}">
                  <a16:creationId xmlns:a16="http://schemas.microsoft.com/office/drawing/2014/main" id="{FBDA198E-D36E-43C6-A33C-8639587ED19F}"/>
                </a:ext>
              </a:extLst>
            </p:cNvPr>
            <p:cNvSpPr txBox="1"/>
            <p:nvPr/>
          </p:nvSpPr>
          <p:spPr>
            <a:xfrm>
              <a:off x="450071" y="2904441"/>
              <a:ext cx="386644" cy="215444"/>
            </a:xfrm>
            <a:prstGeom prst="rect">
              <a:avLst/>
            </a:prstGeom>
            <a:noFill/>
          </p:spPr>
          <p:txBody>
            <a:bodyPr wrap="none" rtlCol="0">
              <a:spAutoFit/>
            </a:bodyPr>
            <a:lstStyle/>
            <a:p>
              <a:pPr algn="ctr" fontAlgn="base">
                <a:spcAft>
                  <a:spcPct val="0"/>
                </a:spcAft>
                <a:buClr>
                  <a:srgbClr val="F0AB00"/>
                </a:buClr>
                <a:buSzPct val="80000"/>
              </a:pPr>
              <a:r>
                <a:rPr lang="de-DE" sz="800" kern="0" dirty="0" err="1">
                  <a:solidFill>
                    <a:schemeClr val="bg1"/>
                  </a:solidFill>
                  <a:ea typeface="Arial Unicode MS" pitchFamily="34" charset="-128"/>
                  <a:cs typeface="Arial Unicode MS" pitchFamily="34" charset="-128"/>
                </a:rPr>
                <a:t>boot</a:t>
              </a:r>
              <a:endParaRPr lang="en-US" sz="800" kern="0" dirty="0">
                <a:solidFill>
                  <a:schemeClr val="bg1"/>
                </a:solidFill>
                <a:ea typeface="Arial Unicode MS" pitchFamily="34" charset="-128"/>
                <a:cs typeface="Arial Unicode MS" pitchFamily="34" charset="-128"/>
              </a:endParaRPr>
            </a:p>
          </p:txBody>
        </p:sp>
      </p:grpSp>
      <p:cxnSp>
        <p:nvCxnSpPr>
          <p:cNvPr id="13" name="Straight Connector 12">
            <a:extLst>
              <a:ext uri="{FF2B5EF4-FFF2-40B4-BE49-F238E27FC236}">
                <a16:creationId xmlns:a16="http://schemas.microsoft.com/office/drawing/2014/main" id="{00E0C9CA-018E-46DE-A729-303599E0C446}"/>
              </a:ext>
            </a:extLst>
          </p:cNvPr>
          <p:cNvCxnSpPr/>
          <p:nvPr/>
        </p:nvCxnSpPr>
        <p:spPr>
          <a:xfrm>
            <a:off x="1685926" y="4105275"/>
            <a:ext cx="2099244" cy="0"/>
          </a:xfrm>
          <a:prstGeom prst="line">
            <a:avLst/>
          </a:prstGeom>
          <a:ln w="9525">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C2CBDB1-3D07-481F-AC7E-53B5BFE1C1AC}"/>
              </a:ext>
            </a:extLst>
          </p:cNvPr>
          <p:cNvSpPr txBox="1"/>
          <p:nvPr/>
        </p:nvSpPr>
        <p:spPr>
          <a:xfrm>
            <a:off x="2450632" y="4867632"/>
            <a:ext cx="793807" cy="246221"/>
          </a:xfrm>
          <a:prstGeom prst="rect">
            <a:avLst/>
          </a:prstGeom>
          <a:noFill/>
        </p:spPr>
        <p:txBody>
          <a:bodyPr wrap="none" rtlCol="0">
            <a:spAutoFit/>
          </a:bodyPr>
          <a:lstStyle/>
          <a:p>
            <a:pPr algn="ctr" fontAlgn="base">
              <a:spcAft>
                <a:spcPct val="0"/>
              </a:spcAft>
              <a:buClr>
                <a:srgbClr val="F0AB00"/>
              </a:buClr>
              <a:buSzPct val="80000"/>
            </a:pPr>
            <a:r>
              <a:rPr lang="de-DE" sz="1000" kern="0" dirty="0" err="1">
                <a:ea typeface="Arial Unicode MS" pitchFamily="34" charset="-128"/>
                <a:cs typeface="Arial Unicode MS" pitchFamily="34" charset="-128"/>
              </a:rPr>
              <a:t>static</a:t>
            </a:r>
            <a:r>
              <a:rPr lang="de-DE" sz="1000" kern="0" dirty="0">
                <a:ea typeface="Arial Unicode MS" pitchFamily="34" charset="-128"/>
                <a:cs typeface="Arial Unicode MS" pitchFamily="34" charset="-128"/>
              </a:rPr>
              <a:t> </a:t>
            </a:r>
            <a:r>
              <a:rPr lang="de-DE" sz="1000" kern="0" dirty="0" err="1">
                <a:ea typeface="Arial Unicode MS" pitchFamily="34" charset="-128"/>
                <a:cs typeface="Arial Unicode MS" pitchFamily="34" charset="-128"/>
              </a:rPr>
              <a:t>pods</a:t>
            </a:r>
            <a:endParaRPr lang="en-US" sz="1000" kern="0" dirty="0">
              <a:ea typeface="Arial Unicode MS" pitchFamily="34" charset="-128"/>
              <a:cs typeface="Arial Unicode MS" pitchFamily="34" charset="-128"/>
            </a:endParaRPr>
          </a:p>
        </p:txBody>
      </p:sp>
      <p:grpSp>
        <p:nvGrpSpPr>
          <p:cNvPr id="106" name="Group 105">
            <a:extLst>
              <a:ext uri="{FF2B5EF4-FFF2-40B4-BE49-F238E27FC236}">
                <a16:creationId xmlns:a16="http://schemas.microsoft.com/office/drawing/2014/main" id="{3205643E-64E1-400A-B646-7AFDADC8E655}"/>
              </a:ext>
            </a:extLst>
          </p:cNvPr>
          <p:cNvGrpSpPr/>
          <p:nvPr/>
        </p:nvGrpSpPr>
        <p:grpSpPr>
          <a:xfrm>
            <a:off x="1861625" y="4252093"/>
            <a:ext cx="646400" cy="601067"/>
            <a:chOff x="1861625" y="4252093"/>
            <a:chExt cx="646400" cy="601067"/>
          </a:xfrm>
        </p:grpSpPr>
        <p:sp>
          <p:nvSpPr>
            <p:cNvPr id="25" name="Oval 24">
              <a:extLst>
                <a:ext uri="{FF2B5EF4-FFF2-40B4-BE49-F238E27FC236}">
                  <a16:creationId xmlns:a16="http://schemas.microsoft.com/office/drawing/2014/main" id="{FA8F3616-2571-4B97-A68E-77D13269B352}"/>
                </a:ext>
              </a:extLst>
            </p:cNvPr>
            <p:cNvSpPr/>
            <p:nvPr/>
          </p:nvSpPr>
          <p:spPr bwMode="gray">
            <a:xfrm>
              <a:off x="1861625" y="4290228"/>
              <a:ext cx="287058" cy="287058"/>
            </a:xfrm>
            <a:prstGeom prst="ellipse">
              <a:avLst/>
            </a:prstGeom>
            <a:solidFill>
              <a:srgbClr val="65BDFF"/>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0" name="Oval 79">
              <a:extLst>
                <a:ext uri="{FF2B5EF4-FFF2-40B4-BE49-F238E27FC236}">
                  <a16:creationId xmlns:a16="http://schemas.microsoft.com/office/drawing/2014/main" id="{1F3C4107-A683-4F0A-97D7-F64B37695E68}"/>
                </a:ext>
              </a:extLst>
            </p:cNvPr>
            <p:cNvSpPr/>
            <p:nvPr/>
          </p:nvSpPr>
          <p:spPr bwMode="gray">
            <a:xfrm>
              <a:off x="2220967" y="4252093"/>
              <a:ext cx="287058" cy="287058"/>
            </a:xfrm>
            <a:prstGeom prst="ellipse">
              <a:avLst/>
            </a:prstGeom>
            <a:solidFill>
              <a:srgbClr val="65BDFF"/>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1" name="Oval 80">
              <a:extLst>
                <a:ext uri="{FF2B5EF4-FFF2-40B4-BE49-F238E27FC236}">
                  <a16:creationId xmlns:a16="http://schemas.microsoft.com/office/drawing/2014/main" id="{7F8ED874-64F5-4FEE-9D60-5E9202285AF2}"/>
                </a:ext>
              </a:extLst>
            </p:cNvPr>
            <p:cNvSpPr/>
            <p:nvPr/>
          </p:nvSpPr>
          <p:spPr bwMode="gray">
            <a:xfrm>
              <a:off x="2019725" y="4566102"/>
              <a:ext cx="287058" cy="287058"/>
            </a:xfrm>
            <a:prstGeom prst="ellipse">
              <a:avLst/>
            </a:prstGeom>
            <a:solidFill>
              <a:srgbClr val="65BDFF"/>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107" name="Group 106">
            <a:extLst>
              <a:ext uri="{FF2B5EF4-FFF2-40B4-BE49-F238E27FC236}">
                <a16:creationId xmlns:a16="http://schemas.microsoft.com/office/drawing/2014/main" id="{A74C8FD3-C671-4D6F-AF35-F63E67FEFC70}"/>
              </a:ext>
            </a:extLst>
          </p:cNvPr>
          <p:cNvGrpSpPr/>
          <p:nvPr/>
        </p:nvGrpSpPr>
        <p:grpSpPr>
          <a:xfrm>
            <a:off x="2017852" y="3065111"/>
            <a:ext cx="702315" cy="699033"/>
            <a:chOff x="2017852" y="3065111"/>
            <a:chExt cx="702315" cy="699033"/>
          </a:xfrm>
        </p:grpSpPr>
        <p:sp>
          <p:nvSpPr>
            <p:cNvPr id="82" name="Oval 81">
              <a:extLst>
                <a:ext uri="{FF2B5EF4-FFF2-40B4-BE49-F238E27FC236}">
                  <a16:creationId xmlns:a16="http://schemas.microsoft.com/office/drawing/2014/main" id="{E0BED636-46D6-47E4-A77E-5F01BA68DD70}"/>
                </a:ext>
              </a:extLst>
            </p:cNvPr>
            <p:cNvSpPr/>
            <p:nvPr/>
          </p:nvSpPr>
          <p:spPr bwMode="gray">
            <a:xfrm>
              <a:off x="2432518" y="3069618"/>
              <a:ext cx="287058" cy="287058"/>
            </a:xfrm>
            <a:prstGeom prst="ellipse">
              <a:avLst/>
            </a:prstGeom>
            <a:solidFill>
              <a:srgbClr val="65BDFF"/>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3" name="Oval 82">
              <a:extLst>
                <a:ext uri="{FF2B5EF4-FFF2-40B4-BE49-F238E27FC236}">
                  <a16:creationId xmlns:a16="http://schemas.microsoft.com/office/drawing/2014/main" id="{7BCD7939-0F49-45CF-AB60-A8DCDB11BF97}"/>
                </a:ext>
              </a:extLst>
            </p:cNvPr>
            <p:cNvSpPr/>
            <p:nvPr/>
          </p:nvSpPr>
          <p:spPr bwMode="gray">
            <a:xfrm>
              <a:off x="2020559" y="3212490"/>
              <a:ext cx="287058" cy="287058"/>
            </a:xfrm>
            <a:prstGeom prst="ellipse">
              <a:avLst/>
            </a:prstGeom>
            <a:solidFill>
              <a:srgbClr val="65BDFF"/>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4" name="Oval 83">
              <a:extLst>
                <a:ext uri="{FF2B5EF4-FFF2-40B4-BE49-F238E27FC236}">
                  <a16:creationId xmlns:a16="http://schemas.microsoft.com/office/drawing/2014/main" id="{C4D0ACC8-0353-4F9E-A620-3B25F03A71FC}"/>
                </a:ext>
              </a:extLst>
            </p:cNvPr>
            <p:cNvSpPr/>
            <p:nvPr/>
          </p:nvSpPr>
          <p:spPr bwMode="gray">
            <a:xfrm>
              <a:off x="2239756" y="3477086"/>
              <a:ext cx="287058" cy="287058"/>
            </a:xfrm>
            <a:prstGeom prst="ellipse">
              <a:avLst/>
            </a:prstGeom>
            <a:solidFill>
              <a:srgbClr val="65BDFF"/>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0" name="Oval 109">
              <a:extLst>
                <a:ext uri="{FF2B5EF4-FFF2-40B4-BE49-F238E27FC236}">
                  <a16:creationId xmlns:a16="http://schemas.microsoft.com/office/drawing/2014/main" id="{B6943927-DD05-4EF9-AD78-A2B2F21B8190}"/>
                </a:ext>
              </a:extLst>
            </p:cNvPr>
            <p:cNvSpPr/>
            <p:nvPr/>
          </p:nvSpPr>
          <p:spPr bwMode="gray">
            <a:xfrm>
              <a:off x="2017852" y="3206447"/>
              <a:ext cx="287058" cy="287058"/>
            </a:xfrm>
            <a:prstGeom prst="ellipse">
              <a:avLst/>
            </a:prstGeom>
            <a:solidFill>
              <a:schemeClr val="bg1">
                <a:alpha val="52000"/>
              </a:schemeClr>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1" name="Oval 110">
              <a:extLst>
                <a:ext uri="{FF2B5EF4-FFF2-40B4-BE49-F238E27FC236}">
                  <a16:creationId xmlns:a16="http://schemas.microsoft.com/office/drawing/2014/main" id="{F77B5F08-09AA-4070-A042-09D17E7E0400}"/>
                </a:ext>
              </a:extLst>
            </p:cNvPr>
            <p:cNvSpPr/>
            <p:nvPr/>
          </p:nvSpPr>
          <p:spPr bwMode="gray">
            <a:xfrm>
              <a:off x="2433109" y="3065111"/>
              <a:ext cx="287058" cy="287058"/>
            </a:xfrm>
            <a:prstGeom prst="ellipse">
              <a:avLst/>
            </a:prstGeom>
            <a:solidFill>
              <a:schemeClr val="bg1">
                <a:alpha val="52000"/>
              </a:schemeClr>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2" name="Oval 111">
              <a:extLst>
                <a:ext uri="{FF2B5EF4-FFF2-40B4-BE49-F238E27FC236}">
                  <a16:creationId xmlns:a16="http://schemas.microsoft.com/office/drawing/2014/main" id="{913A8B9E-8989-4DDF-AE86-841332C08163}"/>
                </a:ext>
              </a:extLst>
            </p:cNvPr>
            <p:cNvSpPr/>
            <p:nvPr/>
          </p:nvSpPr>
          <p:spPr bwMode="gray">
            <a:xfrm>
              <a:off x="2238733" y="3475794"/>
              <a:ext cx="287058" cy="287058"/>
            </a:xfrm>
            <a:prstGeom prst="ellipse">
              <a:avLst/>
            </a:prstGeom>
            <a:solidFill>
              <a:schemeClr val="bg1">
                <a:alpha val="52000"/>
              </a:schemeClr>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105" name="Group 104">
            <a:extLst>
              <a:ext uri="{FF2B5EF4-FFF2-40B4-BE49-F238E27FC236}">
                <a16:creationId xmlns:a16="http://schemas.microsoft.com/office/drawing/2014/main" id="{A7765155-9B2D-47EC-A428-0A5C0A8CD867}"/>
              </a:ext>
            </a:extLst>
          </p:cNvPr>
          <p:cNvGrpSpPr/>
          <p:nvPr/>
        </p:nvGrpSpPr>
        <p:grpSpPr>
          <a:xfrm>
            <a:off x="2558312" y="5278822"/>
            <a:ext cx="390559" cy="276144"/>
            <a:chOff x="2558312" y="5278822"/>
            <a:chExt cx="390559" cy="276144"/>
          </a:xfrm>
        </p:grpSpPr>
        <p:sp>
          <p:nvSpPr>
            <p:cNvPr id="85" name="Oval 84">
              <a:extLst>
                <a:ext uri="{FF2B5EF4-FFF2-40B4-BE49-F238E27FC236}">
                  <a16:creationId xmlns:a16="http://schemas.microsoft.com/office/drawing/2014/main" id="{0F78784D-DEBC-4D6C-AD78-1FCE2EE3D2CF}"/>
                </a:ext>
              </a:extLst>
            </p:cNvPr>
            <p:cNvSpPr/>
            <p:nvPr/>
          </p:nvSpPr>
          <p:spPr bwMode="gray">
            <a:xfrm>
              <a:off x="2558312" y="5336824"/>
              <a:ext cx="141233" cy="141233"/>
            </a:xfrm>
            <a:prstGeom prst="ellipse">
              <a:avLst/>
            </a:prstGeom>
            <a:solidFill>
              <a:srgbClr val="FF0000"/>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6" name="Oval 85">
              <a:extLst>
                <a:ext uri="{FF2B5EF4-FFF2-40B4-BE49-F238E27FC236}">
                  <a16:creationId xmlns:a16="http://schemas.microsoft.com/office/drawing/2014/main" id="{995D6B67-6CF6-449A-8BE3-DFC07A0CC909}"/>
                </a:ext>
              </a:extLst>
            </p:cNvPr>
            <p:cNvSpPr/>
            <p:nvPr/>
          </p:nvSpPr>
          <p:spPr bwMode="gray">
            <a:xfrm>
              <a:off x="2683813" y="5413733"/>
              <a:ext cx="141233" cy="141233"/>
            </a:xfrm>
            <a:prstGeom prst="ellipse">
              <a:avLst/>
            </a:prstGeom>
            <a:solidFill>
              <a:srgbClr val="FF0000"/>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7" name="Oval 86">
              <a:extLst>
                <a:ext uri="{FF2B5EF4-FFF2-40B4-BE49-F238E27FC236}">
                  <a16:creationId xmlns:a16="http://schemas.microsoft.com/office/drawing/2014/main" id="{45AE043E-45A9-49B0-B5C7-60DB9E5036D2}"/>
                </a:ext>
              </a:extLst>
            </p:cNvPr>
            <p:cNvSpPr/>
            <p:nvPr/>
          </p:nvSpPr>
          <p:spPr bwMode="gray">
            <a:xfrm>
              <a:off x="2807638" y="5278822"/>
              <a:ext cx="141233" cy="141233"/>
            </a:xfrm>
            <a:prstGeom prst="ellipse">
              <a:avLst/>
            </a:prstGeom>
            <a:solidFill>
              <a:srgbClr val="FF0000"/>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91" name="Group 90">
            <a:extLst>
              <a:ext uri="{FF2B5EF4-FFF2-40B4-BE49-F238E27FC236}">
                <a16:creationId xmlns:a16="http://schemas.microsoft.com/office/drawing/2014/main" id="{89CB2326-7EAF-4B09-94C8-2CFB019F9198}"/>
              </a:ext>
            </a:extLst>
          </p:cNvPr>
          <p:cNvGrpSpPr/>
          <p:nvPr/>
        </p:nvGrpSpPr>
        <p:grpSpPr>
          <a:xfrm>
            <a:off x="1508002" y="5756988"/>
            <a:ext cx="707245" cy="477054"/>
            <a:chOff x="5270446" y="2547358"/>
            <a:chExt cx="707245" cy="477054"/>
          </a:xfrm>
        </p:grpSpPr>
        <p:sp>
          <p:nvSpPr>
            <p:cNvPr id="88" name="Rectangle: Rounded Corners 87">
              <a:extLst>
                <a:ext uri="{FF2B5EF4-FFF2-40B4-BE49-F238E27FC236}">
                  <a16:creationId xmlns:a16="http://schemas.microsoft.com/office/drawing/2014/main" id="{763B52C5-3B19-462C-AF0D-ADAB10B4D9B2}"/>
                </a:ext>
              </a:extLst>
            </p:cNvPr>
            <p:cNvSpPr/>
            <p:nvPr/>
          </p:nvSpPr>
          <p:spPr bwMode="gray">
            <a:xfrm>
              <a:off x="5351781" y="2547358"/>
              <a:ext cx="544575" cy="477054"/>
            </a:xfrm>
            <a:prstGeom prst="roundRect">
              <a:avLst/>
            </a:prstGeom>
            <a:solidFill>
              <a:schemeClr val="accent1">
                <a:lumMod val="60000"/>
                <a:lumOff val="40000"/>
              </a:schemeClr>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9" name="Rectangle 88">
              <a:extLst>
                <a:ext uri="{FF2B5EF4-FFF2-40B4-BE49-F238E27FC236}">
                  <a16:creationId xmlns:a16="http://schemas.microsoft.com/office/drawing/2014/main" id="{030EBC3E-F89B-4430-9324-5BA3321F8F59}"/>
                </a:ext>
              </a:extLst>
            </p:cNvPr>
            <p:cNvSpPr/>
            <p:nvPr/>
          </p:nvSpPr>
          <p:spPr>
            <a:xfrm>
              <a:off x="5270446" y="2547358"/>
              <a:ext cx="707245" cy="477054"/>
            </a:xfrm>
            <a:prstGeom prst="rect">
              <a:avLst/>
            </a:prstGeom>
          </p:spPr>
          <p:txBody>
            <a:bodyPr wrap="none">
              <a:spAutoFit/>
            </a:bodyPr>
            <a:lstStyle/>
            <a:p>
              <a:pPr algn="ctr" fontAlgn="base">
                <a:spcBef>
                  <a:spcPct val="50000"/>
                </a:spcBef>
                <a:spcAft>
                  <a:spcPct val="0"/>
                </a:spcAft>
                <a:buClr>
                  <a:srgbClr val="F0AB00"/>
                </a:buClr>
                <a:buSzPct val="80000"/>
              </a:pPr>
              <a:r>
                <a:rPr lang="de-DE" sz="1000" kern="0" dirty="0" err="1">
                  <a:ea typeface="Arial Unicode MS" pitchFamily="34" charset="-128"/>
                  <a:cs typeface="Arial Unicode MS" pitchFamily="34" charset="-128"/>
                </a:rPr>
                <a:t>service</a:t>
              </a:r>
              <a:endParaRPr lang="de-DE" sz="1000" kern="0" dirty="0">
                <a:ea typeface="Arial Unicode MS" pitchFamily="34" charset="-128"/>
                <a:cs typeface="Arial Unicode MS" pitchFamily="34" charset="-128"/>
              </a:endParaRPr>
            </a:p>
            <a:p>
              <a:pPr algn="ctr" fontAlgn="base">
                <a:spcBef>
                  <a:spcPct val="50000"/>
                </a:spcBef>
                <a:spcAft>
                  <a:spcPct val="0"/>
                </a:spcAft>
                <a:buClr>
                  <a:srgbClr val="F0AB00"/>
                </a:buClr>
                <a:buSzPct val="80000"/>
              </a:pPr>
              <a:r>
                <a:rPr lang="de-DE" sz="1000" kern="0" dirty="0" err="1">
                  <a:ea typeface="Arial Unicode MS" pitchFamily="34" charset="-128"/>
                  <a:cs typeface="Arial Unicode MS" pitchFamily="34" charset="-128"/>
                </a:rPr>
                <a:t>bootkube</a:t>
              </a:r>
              <a:endParaRPr lang="en-US" sz="1000" kern="0" dirty="0" err="1">
                <a:ea typeface="Arial Unicode MS" pitchFamily="34" charset="-128"/>
                <a:cs typeface="Arial Unicode MS" pitchFamily="34" charset="-128"/>
              </a:endParaRPr>
            </a:p>
          </p:txBody>
        </p:sp>
      </p:grpSp>
      <p:sp>
        <p:nvSpPr>
          <p:cNvPr id="92" name="Arc 91">
            <a:extLst>
              <a:ext uri="{FF2B5EF4-FFF2-40B4-BE49-F238E27FC236}">
                <a16:creationId xmlns:a16="http://schemas.microsoft.com/office/drawing/2014/main" id="{93102CCC-C270-403C-93A1-6172FFC946A5}"/>
              </a:ext>
            </a:extLst>
          </p:cNvPr>
          <p:cNvSpPr/>
          <p:nvPr/>
        </p:nvSpPr>
        <p:spPr>
          <a:xfrm>
            <a:off x="1761078" y="5269678"/>
            <a:ext cx="1228125" cy="953690"/>
          </a:xfrm>
          <a:prstGeom prst="arc">
            <a:avLst>
              <a:gd name="adj1" fmla="val 10691838"/>
              <a:gd name="adj2" fmla="val 17800331"/>
            </a:avLst>
          </a:prstGeom>
          <a:ln w="9525">
            <a:solidFill>
              <a:schemeClr val="accent2"/>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4" name="Straight Arrow Connector 93">
            <a:extLst>
              <a:ext uri="{FF2B5EF4-FFF2-40B4-BE49-F238E27FC236}">
                <a16:creationId xmlns:a16="http://schemas.microsoft.com/office/drawing/2014/main" id="{E8D75684-7892-4009-945C-ED808AB95788}"/>
              </a:ext>
            </a:extLst>
          </p:cNvPr>
          <p:cNvCxnSpPr/>
          <p:nvPr/>
        </p:nvCxnSpPr>
        <p:spPr>
          <a:xfrm flipV="1">
            <a:off x="1861625" y="3609975"/>
            <a:ext cx="272287" cy="2138819"/>
          </a:xfrm>
          <a:prstGeom prst="straightConnector1">
            <a:avLst/>
          </a:prstGeom>
          <a:ln w="95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100" name="Group 99">
            <a:extLst>
              <a:ext uri="{FF2B5EF4-FFF2-40B4-BE49-F238E27FC236}">
                <a16:creationId xmlns:a16="http://schemas.microsoft.com/office/drawing/2014/main" id="{75FFF528-BE44-470A-A98C-4AA02EA10A99}"/>
              </a:ext>
            </a:extLst>
          </p:cNvPr>
          <p:cNvGrpSpPr/>
          <p:nvPr/>
        </p:nvGrpSpPr>
        <p:grpSpPr>
          <a:xfrm>
            <a:off x="96120" y="5524047"/>
            <a:ext cx="1557838" cy="987029"/>
            <a:chOff x="96120" y="5524047"/>
            <a:chExt cx="1557838" cy="987029"/>
          </a:xfrm>
        </p:grpSpPr>
        <p:sp>
          <p:nvSpPr>
            <p:cNvPr id="95" name="TextBox 94">
              <a:extLst>
                <a:ext uri="{FF2B5EF4-FFF2-40B4-BE49-F238E27FC236}">
                  <a16:creationId xmlns:a16="http://schemas.microsoft.com/office/drawing/2014/main" id="{280FB351-E632-44BE-96AF-7274839A4057}"/>
                </a:ext>
              </a:extLst>
            </p:cNvPr>
            <p:cNvSpPr txBox="1"/>
            <p:nvPr/>
          </p:nvSpPr>
          <p:spPr>
            <a:xfrm>
              <a:off x="96120" y="5772412"/>
              <a:ext cx="1159292" cy="738664"/>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triggered</a:t>
              </a:r>
              <a:endParaRPr lang="de-DE" sz="1400" kern="0" dirty="0">
                <a:ea typeface="Arial Unicode MS" pitchFamily="34" charset="-128"/>
                <a:cs typeface="Arial Unicode MS" pitchFamily="34" charset="-128"/>
              </a:endParaRPr>
            </a:p>
            <a:p>
              <a:pPr algn="ctr" fontAlgn="base">
                <a:spcAft>
                  <a:spcPct val="0"/>
                </a:spcAft>
                <a:buClr>
                  <a:srgbClr val="F0AB00"/>
                </a:buClr>
                <a:buSzPct val="80000"/>
              </a:pPr>
              <a:r>
                <a:rPr lang="de-DE" sz="1400" kern="0" dirty="0" err="1">
                  <a:ea typeface="Arial Unicode MS" pitchFamily="34" charset="-128"/>
                  <a:cs typeface="Arial Unicode MS" pitchFamily="34" charset="-128"/>
                </a:rPr>
                <a:t>by</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bootkube</a:t>
              </a:r>
              <a:endParaRPr lang="de-DE" sz="1400" kern="0" dirty="0">
                <a:ea typeface="Arial Unicode MS" pitchFamily="34" charset="-128"/>
                <a:cs typeface="Arial Unicode MS" pitchFamily="34" charset="-128"/>
              </a:endParaRPr>
            </a:p>
            <a:p>
              <a:pPr algn="ctr" fontAlgn="base">
                <a:spcAft>
                  <a:spcPct val="0"/>
                </a:spcAft>
                <a:buClr>
                  <a:srgbClr val="F0AB00"/>
                </a:buClr>
                <a:buSzPct val="80000"/>
              </a:pPr>
              <a:r>
                <a:rPr lang="de-DE" sz="1400" kern="0" dirty="0" err="1">
                  <a:ea typeface="Arial Unicode MS" pitchFamily="34" charset="-128"/>
                  <a:cs typeface="Arial Unicode MS" pitchFamily="34" charset="-128"/>
                </a:rPr>
                <a:t>data</a:t>
              </a:r>
              <a:r>
                <a:rPr lang="de-DE" sz="1400" kern="0" dirty="0">
                  <a:ea typeface="Arial Unicode MS" pitchFamily="34" charset="-128"/>
                  <a:cs typeface="Arial Unicode MS" pitchFamily="34" charset="-128"/>
                </a:rPr>
                <a:t> dir</a:t>
              </a:r>
            </a:p>
          </p:txBody>
        </p:sp>
        <p:cxnSp>
          <p:nvCxnSpPr>
            <p:cNvPr id="97" name="Straight Arrow Connector 96">
              <a:extLst>
                <a:ext uri="{FF2B5EF4-FFF2-40B4-BE49-F238E27FC236}">
                  <a16:creationId xmlns:a16="http://schemas.microsoft.com/office/drawing/2014/main" id="{17D166D4-AD67-4F35-B7CB-88A4D0A6F44C}"/>
                </a:ext>
              </a:extLst>
            </p:cNvPr>
            <p:cNvCxnSpPr>
              <a:stCxn id="95" idx="3"/>
            </p:cNvCxnSpPr>
            <p:nvPr/>
          </p:nvCxnSpPr>
          <p:spPr>
            <a:xfrm flipV="1">
              <a:off x="1255412" y="5987322"/>
              <a:ext cx="333925" cy="154422"/>
            </a:xfrm>
            <a:prstGeom prst="straightConnector1">
              <a:avLst/>
            </a:prstGeom>
            <a:ln w="95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8B8B4DD0-A5DC-4CB8-9FEF-354C7608BA34}"/>
                </a:ext>
              </a:extLst>
            </p:cNvPr>
            <p:cNvCxnSpPr>
              <a:stCxn id="79" idx="1"/>
              <a:endCxn id="95" idx="3"/>
            </p:cNvCxnSpPr>
            <p:nvPr/>
          </p:nvCxnSpPr>
          <p:spPr>
            <a:xfrm flipH="1">
              <a:off x="1255412" y="5524047"/>
              <a:ext cx="398546" cy="617697"/>
            </a:xfrm>
            <a:prstGeom prst="straightConnector1">
              <a:avLst/>
            </a:prstGeom>
            <a:ln w="95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103" name="Rectangle: Rounded Corners 102">
            <a:extLst>
              <a:ext uri="{FF2B5EF4-FFF2-40B4-BE49-F238E27FC236}">
                <a16:creationId xmlns:a16="http://schemas.microsoft.com/office/drawing/2014/main" id="{D24D9708-75AE-4F29-B380-2788A51763A3}"/>
              </a:ext>
            </a:extLst>
          </p:cNvPr>
          <p:cNvSpPr/>
          <p:nvPr/>
        </p:nvSpPr>
        <p:spPr bwMode="gray">
          <a:xfrm>
            <a:off x="1589337" y="5756988"/>
            <a:ext cx="544575" cy="477054"/>
          </a:xfrm>
          <a:prstGeom prst="roundRect">
            <a:avLst/>
          </a:prstGeom>
          <a:solidFill>
            <a:schemeClr val="bg1">
              <a:alpha val="65000"/>
            </a:schemeClr>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8" name="TextBox 107">
            <a:extLst>
              <a:ext uri="{FF2B5EF4-FFF2-40B4-BE49-F238E27FC236}">
                <a16:creationId xmlns:a16="http://schemas.microsoft.com/office/drawing/2014/main" id="{4963199E-B7BD-45AA-A8C0-FBA5E40FFA38}"/>
              </a:ext>
            </a:extLst>
          </p:cNvPr>
          <p:cNvSpPr txBox="1"/>
          <p:nvPr/>
        </p:nvSpPr>
        <p:spPr>
          <a:xfrm>
            <a:off x="473975" y="4333877"/>
            <a:ext cx="914032" cy="400110"/>
          </a:xfrm>
          <a:prstGeom prst="rect">
            <a:avLst/>
          </a:prstGeom>
          <a:noFill/>
        </p:spPr>
        <p:txBody>
          <a:bodyPr wrap="none" rtlCol="0">
            <a:spAutoFit/>
          </a:bodyPr>
          <a:lstStyle/>
          <a:p>
            <a:pPr algn="ctr" fontAlgn="base">
              <a:spcAft>
                <a:spcPct val="0"/>
              </a:spcAft>
              <a:buClr>
                <a:srgbClr val="F0AB00"/>
              </a:buClr>
              <a:buSzPct val="80000"/>
            </a:pPr>
            <a:r>
              <a:rPr lang="de-DE" sz="1000" kern="0" dirty="0" err="1">
                <a:ea typeface="Arial Unicode MS" pitchFamily="34" charset="-128"/>
                <a:cs typeface="Arial Unicode MS" pitchFamily="34" charset="-128"/>
              </a:rPr>
              <a:t>bootstrap</a:t>
            </a:r>
            <a:endParaRPr lang="de-DE" sz="1000" kern="0" dirty="0">
              <a:ea typeface="Arial Unicode MS" pitchFamily="34" charset="-128"/>
              <a:cs typeface="Arial Unicode MS" pitchFamily="34" charset="-128"/>
            </a:endParaRPr>
          </a:p>
          <a:p>
            <a:pPr algn="ctr" fontAlgn="base">
              <a:spcAft>
                <a:spcPct val="0"/>
              </a:spcAft>
              <a:buClr>
                <a:srgbClr val="F0AB00"/>
              </a:buClr>
              <a:buSzPct val="80000"/>
            </a:pPr>
            <a:r>
              <a:rPr lang="de-DE" sz="1000" kern="0" dirty="0" err="1">
                <a:ea typeface="Arial Unicode MS" pitchFamily="34" charset="-128"/>
                <a:cs typeface="Arial Unicode MS" pitchFamily="34" charset="-128"/>
              </a:rPr>
              <a:t>control</a:t>
            </a:r>
            <a:r>
              <a:rPr lang="de-DE" sz="1000" kern="0" dirty="0">
                <a:ea typeface="Arial Unicode MS" pitchFamily="34" charset="-128"/>
                <a:cs typeface="Arial Unicode MS" pitchFamily="34" charset="-128"/>
              </a:rPr>
              <a:t> plane</a:t>
            </a:r>
            <a:endParaRPr lang="en-US" sz="1000" kern="0" dirty="0">
              <a:ea typeface="Arial Unicode MS" pitchFamily="34" charset="-128"/>
              <a:cs typeface="Arial Unicode MS" pitchFamily="34" charset="-128"/>
            </a:endParaRPr>
          </a:p>
        </p:txBody>
      </p:sp>
      <p:sp>
        <p:nvSpPr>
          <p:cNvPr id="109" name="TextBox 108">
            <a:extLst>
              <a:ext uri="{FF2B5EF4-FFF2-40B4-BE49-F238E27FC236}">
                <a16:creationId xmlns:a16="http://schemas.microsoft.com/office/drawing/2014/main" id="{D7D3AA53-1188-4B91-93B6-40436D110C47}"/>
              </a:ext>
            </a:extLst>
          </p:cNvPr>
          <p:cNvSpPr txBox="1"/>
          <p:nvPr/>
        </p:nvSpPr>
        <p:spPr>
          <a:xfrm>
            <a:off x="2825429" y="3219975"/>
            <a:ext cx="914032" cy="400110"/>
          </a:xfrm>
          <a:prstGeom prst="rect">
            <a:avLst/>
          </a:prstGeom>
          <a:noFill/>
        </p:spPr>
        <p:txBody>
          <a:bodyPr wrap="none" rtlCol="0">
            <a:spAutoFit/>
          </a:bodyPr>
          <a:lstStyle/>
          <a:p>
            <a:pPr algn="ctr" fontAlgn="base">
              <a:spcAft>
                <a:spcPct val="0"/>
              </a:spcAft>
              <a:buClr>
                <a:srgbClr val="F0AB00"/>
              </a:buClr>
              <a:buSzPct val="80000"/>
            </a:pPr>
            <a:r>
              <a:rPr lang="de-DE" sz="1000" kern="0" dirty="0">
                <a:ea typeface="Arial Unicode MS" pitchFamily="34" charset="-128"/>
                <a:cs typeface="Arial Unicode MS" pitchFamily="34" charset="-128"/>
              </a:rPr>
              <a:t>final</a:t>
            </a:r>
          </a:p>
          <a:p>
            <a:pPr algn="ctr" fontAlgn="base">
              <a:spcAft>
                <a:spcPct val="0"/>
              </a:spcAft>
              <a:buClr>
                <a:srgbClr val="F0AB00"/>
              </a:buClr>
              <a:buSzPct val="80000"/>
            </a:pPr>
            <a:r>
              <a:rPr lang="de-DE" sz="1000" kern="0" dirty="0" err="1">
                <a:ea typeface="Arial Unicode MS" pitchFamily="34" charset="-128"/>
                <a:cs typeface="Arial Unicode MS" pitchFamily="34" charset="-128"/>
              </a:rPr>
              <a:t>control</a:t>
            </a:r>
            <a:r>
              <a:rPr lang="de-DE" sz="1000" kern="0" dirty="0">
                <a:ea typeface="Arial Unicode MS" pitchFamily="34" charset="-128"/>
                <a:cs typeface="Arial Unicode MS" pitchFamily="34" charset="-128"/>
              </a:rPr>
              <a:t> plane</a:t>
            </a:r>
            <a:endParaRPr lang="en-US" sz="10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3703420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0-#ppt_w/2"/>
                                          </p:val>
                                        </p:tav>
                                        <p:tav tm="100000">
                                          <p:val>
                                            <p:strVal val="#ppt_x"/>
                                          </p:val>
                                        </p:tav>
                                      </p:tavLst>
                                    </p:anim>
                                    <p:anim calcmode="lin" valueType="num">
                                      <p:cBhvr additive="base">
                                        <p:cTn id="8"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0"/>
                                        </p:tgtEl>
                                        <p:attrNameLst>
                                          <p:attrName>style.visibility</p:attrName>
                                        </p:attrNameLst>
                                      </p:cBhvr>
                                      <p:to>
                                        <p:strVal val="visible"/>
                                      </p:to>
                                    </p:set>
                                    <p:animEffect transition="in" filter="fade">
                                      <p:cBhvr>
                                        <p:cTn id="13" dur="500"/>
                                        <p:tgtEl>
                                          <p:spTgt spid="100"/>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xit" presetSubtype="32" fill="hold" grpId="0" nodeType="clickEffect">
                                  <p:stCondLst>
                                    <p:cond delay="0"/>
                                  </p:stCondLst>
                                  <p:childTnLst>
                                    <p:anim calcmode="lin" valueType="num">
                                      <p:cBhvr>
                                        <p:cTn id="17" dur="500"/>
                                        <p:tgtEl>
                                          <p:spTgt spid="103"/>
                                        </p:tgtEl>
                                        <p:attrNameLst>
                                          <p:attrName>ppt_w</p:attrName>
                                        </p:attrNameLst>
                                      </p:cBhvr>
                                      <p:tavLst>
                                        <p:tav tm="0">
                                          <p:val>
                                            <p:strVal val="ppt_w"/>
                                          </p:val>
                                        </p:tav>
                                        <p:tav tm="100000">
                                          <p:val>
                                            <p:fltVal val="0"/>
                                          </p:val>
                                        </p:tav>
                                      </p:tavLst>
                                    </p:anim>
                                    <p:anim calcmode="lin" valueType="num">
                                      <p:cBhvr>
                                        <p:cTn id="18" dur="500"/>
                                        <p:tgtEl>
                                          <p:spTgt spid="103"/>
                                        </p:tgtEl>
                                        <p:attrNameLst>
                                          <p:attrName>ppt_h</p:attrName>
                                        </p:attrNameLst>
                                      </p:cBhvr>
                                      <p:tavLst>
                                        <p:tav tm="0">
                                          <p:val>
                                            <p:strVal val="ppt_h"/>
                                          </p:val>
                                        </p:tav>
                                        <p:tav tm="100000">
                                          <p:val>
                                            <p:fltVal val="0"/>
                                          </p:val>
                                        </p:tav>
                                      </p:tavLst>
                                    </p:anim>
                                    <p:animEffect transition="out" filter="fade">
                                      <p:cBhvr>
                                        <p:cTn id="19" dur="500"/>
                                        <p:tgtEl>
                                          <p:spTgt spid="103"/>
                                        </p:tgtEl>
                                      </p:cBhvr>
                                    </p:animEffect>
                                    <p:set>
                                      <p:cBhvr>
                                        <p:cTn id="20" dur="1" fill="hold">
                                          <p:stCondLst>
                                            <p:cond delay="499"/>
                                          </p:stCondLst>
                                        </p:cTn>
                                        <p:tgtEl>
                                          <p:spTgt spid="103"/>
                                        </p:tgtEl>
                                        <p:attrNameLst>
                                          <p:attrName>style.visibility</p:attrName>
                                        </p:attrNameLst>
                                      </p:cBhvr>
                                      <p:to>
                                        <p:strVal val="hidden"/>
                                      </p:to>
                                    </p:se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92"/>
                                        </p:tgtEl>
                                        <p:attrNameLst>
                                          <p:attrName>style.visibility</p:attrName>
                                        </p:attrNameLst>
                                      </p:cBhvr>
                                      <p:to>
                                        <p:strVal val="visible"/>
                                      </p:to>
                                    </p:set>
                                    <p:animEffect transition="in" filter="fade">
                                      <p:cBhvr>
                                        <p:cTn id="24" dur="500"/>
                                        <p:tgtEl>
                                          <p:spTgt spid="9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8"/>
                                        </p:tgtEl>
                                        <p:attrNameLst>
                                          <p:attrName>style.visibility</p:attrName>
                                        </p:attrNameLst>
                                      </p:cBhvr>
                                      <p:to>
                                        <p:strVal val="visible"/>
                                      </p:to>
                                    </p:set>
                                    <p:animEffect transition="in" filter="fade">
                                      <p:cBhvr>
                                        <p:cTn id="27" dur="500"/>
                                        <p:tgtEl>
                                          <p:spTgt spid="108"/>
                                        </p:tgtEl>
                                      </p:cBhvr>
                                    </p:animEffect>
                                  </p:childTnLst>
                                </p:cTn>
                              </p:par>
                            </p:childTnLst>
                          </p:cTn>
                        </p:par>
                        <p:par>
                          <p:cTn id="28" fill="hold">
                            <p:stCondLst>
                              <p:cond delay="1000"/>
                            </p:stCondLst>
                            <p:childTnLst>
                              <p:par>
                                <p:cTn id="29" presetID="10" presetClass="entr" presetSubtype="0" fill="hold" nodeType="afterEffect">
                                  <p:stCondLst>
                                    <p:cond delay="0"/>
                                  </p:stCondLst>
                                  <p:childTnLst>
                                    <p:set>
                                      <p:cBhvr>
                                        <p:cTn id="30" dur="1" fill="hold">
                                          <p:stCondLst>
                                            <p:cond delay="0"/>
                                          </p:stCondLst>
                                        </p:cTn>
                                        <p:tgtEl>
                                          <p:spTgt spid="105"/>
                                        </p:tgtEl>
                                        <p:attrNameLst>
                                          <p:attrName>style.visibility</p:attrName>
                                        </p:attrNameLst>
                                      </p:cBhvr>
                                      <p:to>
                                        <p:strVal val="visible"/>
                                      </p:to>
                                    </p:set>
                                    <p:animEffect transition="in" filter="fade">
                                      <p:cBhvr>
                                        <p:cTn id="31" dur="500"/>
                                        <p:tgtEl>
                                          <p:spTgt spid="105"/>
                                        </p:tgtEl>
                                      </p:cBhvr>
                                    </p:animEffect>
                                  </p:childTnLst>
                                </p:cTn>
                              </p:par>
                            </p:childTnLst>
                          </p:cTn>
                        </p:par>
                        <p:par>
                          <p:cTn id="32" fill="hold">
                            <p:stCondLst>
                              <p:cond delay="1500"/>
                            </p:stCondLst>
                            <p:childTnLst>
                              <p:par>
                                <p:cTn id="33" presetID="10" presetClass="entr" presetSubtype="0" fill="hold" nodeType="afterEffect">
                                  <p:stCondLst>
                                    <p:cond delay="0"/>
                                  </p:stCondLst>
                                  <p:childTnLst>
                                    <p:set>
                                      <p:cBhvr>
                                        <p:cTn id="34" dur="1" fill="hold">
                                          <p:stCondLst>
                                            <p:cond delay="0"/>
                                          </p:stCondLst>
                                        </p:cTn>
                                        <p:tgtEl>
                                          <p:spTgt spid="106"/>
                                        </p:tgtEl>
                                        <p:attrNameLst>
                                          <p:attrName>style.visibility</p:attrName>
                                        </p:attrNameLst>
                                      </p:cBhvr>
                                      <p:to>
                                        <p:strVal val="visible"/>
                                      </p:to>
                                    </p:set>
                                    <p:animEffect transition="in" filter="fade">
                                      <p:cBhvr>
                                        <p:cTn id="35" dur="500"/>
                                        <p:tgtEl>
                                          <p:spTgt spid="10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94"/>
                                        </p:tgtEl>
                                        <p:attrNameLst>
                                          <p:attrName>style.visibility</p:attrName>
                                        </p:attrNameLst>
                                      </p:cBhvr>
                                      <p:to>
                                        <p:strVal val="visible"/>
                                      </p:to>
                                    </p:set>
                                    <p:animEffect transition="in" filter="fade">
                                      <p:cBhvr>
                                        <p:cTn id="40" dur="500"/>
                                        <p:tgtEl>
                                          <p:spTgt spid="94"/>
                                        </p:tgtEl>
                                      </p:cBhvr>
                                    </p:animEffec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107"/>
                                        </p:tgtEl>
                                        <p:attrNameLst>
                                          <p:attrName>style.visibility</p:attrName>
                                        </p:attrNameLst>
                                      </p:cBhvr>
                                      <p:to>
                                        <p:strVal val="visible"/>
                                      </p:to>
                                    </p:set>
                                    <p:animEffect transition="in" filter="fade">
                                      <p:cBhvr>
                                        <p:cTn id="44" dur="500"/>
                                        <p:tgtEl>
                                          <p:spTgt spid="10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09"/>
                                        </p:tgtEl>
                                        <p:attrNameLst>
                                          <p:attrName>style.visibility</p:attrName>
                                        </p:attrNameLst>
                                      </p:cBhvr>
                                      <p:to>
                                        <p:strVal val="visible"/>
                                      </p:to>
                                    </p:set>
                                    <p:animEffect transition="in" filter="fade">
                                      <p:cBhvr>
                                        <p:cTn id="47"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103" grpId="0" animBg="1"/>
      <p:bldP spid="108" grpId="0"/>
      <p:bldP spid="10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09235-BB82-4CBF-ADCC-77D4ADDD3CEE}"/>
              </a:ext>
            </a:extLst>
          </p:cNvPr>
          <p:cNvSpPr>
            <a:spLocks noGrp="1"/>
          </p:cNvSpPr>
          <p:nvPr>
            <p:ph type="title"/>
          </p:nvPr>
        </p:nvSpPr>
        <p:spPr/>
        <p:txBody>
          <a:bodyPr/>
          <a:lstStyle/>
          <a:p>
            <a:r>
              <a:rPr lang="de-DE" dirty="0"/>
              <a:t>Bootstrapping </a:t>
            </a:r>
            <a:r>
              <a:rPr lang="de-DE" dirty="0" err="1"/>
              <a:t>Kubernetes</a:t>
            </a:r>
            <a:r>
              <a:rPr lang="de-DE" dirty="0"/>
              <a:t> </a:t>
            </a:r>
            <a:r>
              <a:rPr lang="de-DE" dirty="0" err="1"/>
              <a:t>with</a:t>
            </a:r>
            <a:r>
              <a:rPr lang="de-DE" dirty="0"/>
              <a:t> </a:t>
            </a:r>
            <a:r>
              <a:rPr lang="de-DE" dirty="0" err="1"/>
              <a:t>Bootkube</a:t>
            </a:r>
            <a:endParaRPr lang="en-US" dirty="0"/>
          </a:p>
        </p:txBody>
      </p:sp>
      <p:sp>
        <p:nvSpPr>
          <p:cNvPr id="3" name="Rectangle 2">
            <a:extLst>
              <a:ext uri="{FF2B5EF4-FFF2-40B4-BE49-F238E27FC236}">
                <a16:creationId xmlns:a16="http://schemas.microsoft.com/office/drawing/2014/main" id="{BF100F56-7E88-4C24-AFED-2A2718A30A06}"/>
              </a:ext>
            </a:extLst>
          </p:cNvPr>
          <p:cNvSpPr/>
          <p:nvPr/>
        </p:nvSpPr>
        <p:spPr bwMode="gray">
          <a:xfrm>
            <a:off x="1514475" y="2524124"/>
            <a:ext cx="2390775" cy="3743325"/>
          </a:xfrm>
          <a:prstGeom prst="rect">
            <a:avLst/>
          </a:prstGeom>
          <a:solidFill>
            <a:schemeClr val="bg2"/>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TextBox 5">
            <a:extLst>
              <a:ext uri="{FF2B5EF4-FFF2-40B4-BE49-F238E27FC236}">
                <a16:creationId xmlns:a16="http://schemas.microsoft.com/office/drawing/2014/main" id="{752DCF75-CCCB-4E1E-BB88-4E3626126ADA}"/>
              </a:ext>
            </a:extLst>
          </p:cNvPr>
          <p:cNvSpPr txBox="1"/>
          <p:nvPr/>
        </p:nvSpPr>
        <p:spPr>
          <a:xfrm>
            <a:off x="1514475" y="6348623"/>
            <a:ext cx="880370"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Master 1</a:t>
            </a:r>
            <a:endParaRPr lang="en-US" sz="1400" kern="0" dirty="0">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D8912F39-F5CC-4D9D-8E59-2CA19EED0170}"/>
              </a:ext>
            </a:extLst>
          </p:cNvPr>
          <p:cNvGrpSpPr/>
          <p:nvPr/>
        </p:nvGrpSpPr>
        <p:grpSpPr>
          <a:xfrm>
            <a:off x="2063322" y="5220189"/>
            <a:ext cx="1746678" cy="1099277"/>
            <a:chOff x="2063322" y="5220189"/>
            <a:chExt cx="1746678" cy="1099277"/>
          </a:xfrm>
        </p:grpSpPr>
        <p:grpSp>
          <p:nvGrpSpPr>
            <p:cNvPr id="18" name="Group 17">
              <a:extLst>
                <a:ext uri="{FF2B5EF4-FFF2-40B4-BE49-F238E27FC236}">
                  <a16:creationId xmlns:a16="http://schemas.microsoft.com/office/drawing/2014/main" id="{8F862021-4078-47C1-A308-F845FB80468E}"/>
                </a:ext>
              </a:extLst>
            </p:cNvPr>
            <p:cNvGrpSpPr/>
            <p:nvPr/>
          </p:nvGrpSpPr>
          <p:grpSpPr>
            <a:xfrm>
              <a:off x="2063322" y="5220189"/>
              <a:ext cx="1746678" cy="828675"/>
              <a:chOff x="3028967" y="1229214"/>
              <a:chExt cx="1746678" cy="828675"/>
            </a:xfrm>
          </p:grpSpPr>
          <p:sp>
            <p:nvSpPr>
              <p:cNvPr id="10" name="Oval 9">
                <a:extLst>
                  <a:ext uri="{FF2B5EF4-FFF2-40B4-BE49-F238E27FC236}">
                    <a16:creationId xmlns:a16="http://schemas.microsoft.com/office/drawing/2014/main" id="{45D5C389-30AC-41DF-97BD-C52A91E9BC26}"/>
                  </a:ext>
                </a:extLst>
              </p:cNvPr>
              <p:cNvSpPr/>
              <p:nvPr/>
            </p:nvSpPr>
            <p:spPr bwMode="gray">
              <a:xfrm>
                <a:off x="3228975" y="1229214"/>
                <a:ext cx="1546670" cy="828675"/>
              </a:xfrm>
              <a:prstGeom prst="ellipse">
                <a:avLst/>
              </a:prstGeom>
              <a:solidFill>
                <a:srgbClr val="00B0F0"/>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4" name="Straight Connector 13">
                <a:extLst>
                  <a:ext uri="{FF2B5EF4-FFF2-40B4-BE49-F238E27FC236}">
                    <a16:creationId xmlns:a16="http://schemas.microsoft.com/office/drawing/2014/main" id="{9697B533-9243-4C5F-8B41-97A51EBF4260}"/>
                  </a:ext>
                </a:extLst>
              </p:cNvPr>
              <p:cNvCxnSpPr>
                <a:cxnSpLocks/>
                <a:stCxn id="10" idx="4"/>
                <a:endCxn id="10" idx="0"/>
              </p:cNvCxnSpPr>
              <p:nvPr/>
            </p:nvCxnSpPr>
            <p:spPr>
              <a:xfrm flipV="1">
                <a:off x="4002310" y="1229214"/>
                <a:ext cx="0" cy="828675"/>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B1C4B15-6421-4671-8D09-2956B996E7C2}"/>
                  </a:ext>
                </a:extLst>
              </p:cNvPr>
              <p:cNvSpPr txBox="1"/>
              <p:nvPr/>
            </p:nvSpPr>
            <p:spPr>
              <a:xfrm>
                <a:off x="4002310" y="1812215"/>
                <a:ext cx="665567" cy="230832"/>
              </a:xfrm>
              <a:prstGeom prst="rect">
                <a:avLst/>
              </a:prstGeom>
              <a:noFill/>
            </p:spPr>
            <p:txBody>
              <a:bodyPr wrap="none" rtlCol="0">
                <a:spAutoFit/>
              </a:bodyPr>
              <a:lstStyle/>
              <a:p>
                <a:pPr algn="ctr" fontAlgn="base">
                  <a:spcAft>
                    <a:spcPct val="0"/>
                  </a:spcAft>
                  <a:buClr>
                    <a:srgbClr val="F0AB00"/>
                  </a:buClr>
                  <a:buSzPct val="80000"/>
                </a:pPr>
                <a:r>
                  <a:rPr lang="de-DE" sz="900" kern="0" dirty="0" err="1">
                    <a:ea typeface="Arial Unicode MS" pitchFamily="34" charset="-128"/>
                    <a:cs typeface="Arial Unicode MS" pitchFamily="34" charset="-128"/>
                  </a:rPr>
                  <a:t>etcd-data</a:t>
                </a:r>
                <a:endParaRPr lang="en-US" sz="900" kern="0" dirty="0">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9D944FB4-2F4A-4308-927D-C8AF7F6F8B9D}"/>
                  </a:ext>
                </a:extLst>
              </p:cNvPr>
              <p:cNvSpPr txBox="1"/>
              <p:nvPr/>
            </p:nvSpPr>
            <p:spPr>
              <a:xfrm>
                <a:off x="3028967" y="1812215"/>
                <a:ext cx="973343" cy="230832"/>
              </a:xfrm>
              <a:prstGeom prst="rect">
                <a:avLst/>
              </a:prstGeom>
              <a:noFill/>
            </p:spPr>
            <p:txBody>
              <a:bodyPr wrap="none" rtlCol="0">
                <a:spAutoFit/>
              </a:bodyPr>
              <a:lstStyle/>
              <a:p>
                <a:pPr algn="ctr" fontAlgn="base">
                  <a:spcAft>
                    <a:spcPct val="0"/>
                  </a:spcAft>
                  <a:buClr>
                    <a:srgbClr val="F0AB00"/>
                  </a:buClr>
                  <a:buSzPct val="80000"/>
                </a:pPr>
                <a:r>
                  <a:rPr lang="de-DE" sz="900" kern="0" dirty="0">
                    <a:ea typeface="Arial Unicode MS" pitchFamily="34" charset="-128"/>
                    <a:cs typeface="Arial Unicode MS" pitchFamily="34" charset="-128"/>
                  </a:rPr>
                  <a:t>/</a:t>
                </a:r>
                <a:r>
                  <a:rPr lang="de-DE" sz="900" kern="0" dirty="0" err="1">
                    <a:ea typeface="Arial Unicode MS" pitchFamily="34" charset="-128"/>
                    <a:cs typeface="Arial Unicode MS" pitchFamily="34" charset="-128"/>
                  </a:rPr>
                  <a:t>etc</a:t>
                </a:r>
                <a:r>
                  <a:rPr lang="de-DE" sz="900" kern="0" dirty="0">
                    <a:ea typeface="Arial Unicode MS" pitchFamily="34" charset="-128"/>
                    <a:cs typeface="Arial Unicode MS" pitchFamily="34" charset="-128"/>
                  </a:rPr>
                  <a:t>/</a:t>
                </a:r>
                <a:r>
                  <a:rPr lang="de-DE" sz="900" kern="0" dirty="0" err="1">
                    <a:ea typeface="Arial Unicode MS" pitchFamily="34" charset="-128"/>
                    <a:cs typeface="Arial Unicode MS" pitchFamily="34" charset="-128"/>
                  </a:rPr>
                  <a:t>kubernetes</a:t>
                </a:r>
                <a:endParaRPr lang="en-US" sz="900" kern="0" dirty="0">
                  <a:ea typeface="Arial Unicode MS" pitchFamily="34" charset="-128"/>
                  <a:cs typeface="Arial Unicode MS" pitchFamily="34" charset="-128"/>
                </a:endParaRPr>
              </a:p>
            </p:txBody>
          </p:sp>
        </p:grpSp>
        <p:sp>
          <p:nvSpPr>
            <p:cNvPr id="19" name="TextBox 18">
              <a:extLst>
                <a:ext uri="{FF2B5EF4-FFF2-40B4-BE49-F238E27FC236}">
                  <a16:creationId xmlns:a16="http://schemas.microsoft.com/office/drawing/2014/main" id="{FB4EFD6C-A387-4258-B6E2-916F66A28CE2}"/>
                </a:ext>
              </a:extLst>
            </p:cNvPr>
            <p:cNvSpPr txBox="1"/>
            <p:nvPr/>
          </p:nvSpPr>
          <p:spPr>
            <a:xfrm>
              <a:off x="2283093" y="6011689"/>
              <a:ext cx="1507144" cy="307777"/>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mounted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volume</a:t>
              </a:r>
              <a:endParaRPr lang="en-US" sz="1400" kern="0" dirty="0">
                <a:ea typeface="Arial Unicode MS" pitchFamily="34" charset="-128"/>
                <a:cs typeface="Arial Unicode MS" pitchFamily="34" charset="-128"/>
              </a:endParaRPr>
            </a:p>
          </p:txBody>
        </p:sp>
        <p:sp>
          <p:nvSpPr>
            <p:cNvPr id="20" name="TextBox 19">
              <a:extLst>
                <a:ext uri="{FF2B5EF4-FFF2-40B4-BE49-F238E27FC236}">
                  <a16:creationId xmlns:a16="http://schemas.microsoft.com/office/drawing/2014/main" id="{77C2D095-AB0D-46DD-93F4-0E18A39C10D2}"/>
                </a:ext>
              </a:extLst>
            </p:cNvPr>
            <p:cNvSpPr txBox="1"/>
            <p:nvPr/>
          </p:nvSpPr>
          <p:spPr>
            <a:xfrm>
              <a:off x="2168080" y="5443396"/>
              <a:ext cx="950901" cy="307777"/>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etcd.yaml</a:t>
              </a:r>
              <a:endParaRPr lang="en-US" sz="1400" kern="0" dirty="0">
                <a:ea typeface="Arial Unicode MS" pitchFamily="34" charset="-128"/>
                <a:cs typeface="Arial Unicode MS" pitchFamily="34" charset="-128"/>
              </a:endParaRPr>
            </a:p>
          </p:txBody>
        </p:sp>
      </p:grpSp>
      <p:grpSp>
        <p:nvGrpSpPr>
          <p:cNvPr id="23" name="Group 22">
            <a:extLst>
              <a:ext uri="{FF2B5EF4-FFF2-40B4-BE49-F238E27FC236}">
                <a16:creationId xmlns:a16="http://schemas.microsoft.com/office/drawing/2014/main" id="{4E404CDB-C0D0-42F6-BDE2-87D5015DF66E}"/>
              </a:ext>
            </a:extLst>
          </p:cNvPr>
          <p:cNvGrpSpPr/>
          <p:nvPr/>
        </p:nvGrpSpPr>
        <p:grpSpPr>
          <a:xfrm>
            <a:off x="1782364" y="1466850"/>
            <a:ext cx="1854996" cy="1057274"/>
            <a:chOff x="1214963" y="1466850"/>
            <a:chExt cx="1854996" cy="1057274"/>
          </a:xfrm>
        </p:grpSpPr>
        <p:sp>
          <p:nvSpPr>
            <p:cNvPr id="21" name="Callout: Down Arrow 20">
              <a:extLst>
                <a:ext uri="{FF2B5EF4-FFF2-40B4-BE49-F238E27FC236}">
                  <a16:creationId xmlns:a16="http://schemas.microsoft.com/office/drawing/2014/main" id="{A3A14DDF-461B-4BF1-943C-9BAC85F7CF6D}"/>
                </a:ext>
              </a:extLst>
            </p:cNvPr>
            <p:cNvSpPr/>
            <p:nvPr/>
          </p:nvSpPr>
          <p:spPr bwMode="gray">
            <a:xfrm>
              <a:off x="1224673" y="1466850"/>
              <a:ext cx="1835577" cy="1057274"/>
            </a:xfrm>
            <a:prstGeom prst="downArrowCallout">
              <a:avLst>
                <a:gd name="adj1" fmla="val 6982"/>
                <a:gd name="adj2" fmla="val 25000"/>
                <a:gd name="adj3" fmla="val 25000"/>
                <a:gd name="adj4" fmla="val 38851"/>
              </a:avLst>
            </a:prstGeom>
            <a:solidFill>
              <a:schemeClr val="accent1">
                <a:lumMod val="20000"/>
                <a:lumOff val="80000"/>
              </a:schemeClr>
            </a:solidFill>
            <a:ln w="9525"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TextBox 21">
              <a:extLst>
                <a:ext uri="{FF2B5EF4-FFF2-40B4-BE49-F238E27FC236}">
                  <a16:creationId xmlns:a16="http://schemas.microsoft.com/office/drawing/2014/main" id="{1E32EFB8-B132-49E6-8514-C41A7A84F1C9}"/>
                </a:ext>
              </a:extLst>
            </p:cNvPr>
            <p:cNvSpPr txBox="1"/>
            <p:nvPr/>
          </p:nvSpPr>
          <p:spPr>
            <a:xfrm>
              <a:off x="1214963" y="1501001"/>
              <a:ext cx="1854996"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etcd1.etcd.&lt;</a:t>
              </a:r>
              <a:r>
                <a:rPr lang="de-DE" sz="1400" kern="0" dirty="0" err="1">
                  <a:ea typeface="Arial Unicode MS" pitchFamily="34" charset="-128"/>
                  <a:cs typeface="Arial Unicode MS" pitchFamily="34" charset="-128"/>
                </a:rPr>
                <a:t>domain</a:t>
              </a:r>
              <a:r>
                <a:rPr lang="de-DE" sz="1400" kern="0" dirty="0">
                  <a:ea typeface="Arial Unicode MS" pitchFamily="34" charset="-128"/>
                  <a:cs typeface="Arial Unicode MS" pitchFamily="34" charset="-128"/>
                </a:rPr>
                <a:t>&gt;</a:t>
              </a:r>
              <a:endParaRPr lang="en-US" sz="1400" kern="0" dirty="0">
                <a:ea typeface="Arial Unicode MS" pitchFamily="34" charset="-128"/>
                <a:cs typeface="Arial Unicode MS" pitchFamily="34" charset="-128"/>
              </a:endParaRPr>
            </a:p>
          </p:txBody>
        </p:sp>
      </p:grpSp>
      <p:sp>
        <p:nvSpPr>
          <p:cNvPr id="24" name="TextBox 23">
            <a:extLst>
              <a:ext uri="{FF2B5EF4-FFF2-40B4-BE49-F238E27FC236}">
                <a16:creationId xmlns:a16="http://schemas.microsoft.com/office/drawing/2014/main" id="{62E944AB-A662-4A6E-8BEE-98163A0F00A1}"/>
              </a:ext>
            </a:extLst>
          </p:cNvPr>
          <p:cNvSpPr txBox="1"/>
          <p:nvPr/>
        </p:nvSpPr>
        <p:spPr>
          <a:xfrm>
            <a:off x="61610" y="1305431"/>
            <a:ext cx="1457450" cy="738664"/>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External</a:t>
            </a:r>
            <a:r>
              <a:rPr lang="de-DE" sz="1400" kern="0" dirty="0">
                <a:ea typeface="Arial Unicode MS" pitchFamily="34" charset="-128"/>
                <a:cs typeface="Arial Unicode MS" pitchFamily="34" charset="-128"/>
              </a:rPr>
              <a:t> DNS</a:t>
            </a:r>
          </a:p>
          <a:p>
            <a:pPr algn="ctr" fontAlgn="base">
              <a:spcAft>
                <a:spcPct val="0"/>
              </a:spcAft>
              <a:buClr>
                <a:srgbClr val="F0AB00"/>
              </a:buClr>
              <a:buSzPct val="80000"/>
            </a:pPr>
            <a:r>
              <a:rPr lang="de-DE" sz="1400" kern="0" dirty="0" err="1">
                <a:ea typeface="Arial Unicode MS" pitchFamily="34" charset="-128"/>
                <a:cs typeface="Arial Unicode MS" pitchFamily="34" charset="-128"/>
              </a:rPr>
              <a:t>Entries</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for</a:t>
            </a:r>
            <a:endParaRPr lang="de-DE" sz="1400" kern="0" dirty="0">
              <a:ea typeface="Arial Unicode MS" pitchFamily="34" charset="-128"/>
              <a:cs typeface="Arial Unicode MS" pitchFamily="34" charset="-128"/>
            </a:endParaRPr>
          </a:p>
          <a:p>
            <a:pPr algn="ctr" fontAlgn="base">
              <a:spcAft>
                <a:spcPct val="0"/>
              </a:spcAft>
              <a:buClr>
                <a:srgbClr val="F0AB00"/>
              </a:buClr>
              <a:buSzPct val="80000"/>
            </a:pPr>
            <a:r>
              <a:rPr lang="de-DE" sz="1400" kern="0" dirty="0">
                <a:ea typeface="Arial Unicode MS" pitchFamily="34" charset="-128"/>
                <a:cs typeface="Arial Unicode MS" pitchFamily="34" charset="-128"/>
              </a:rPr>
              <a:t>Member </a:t>
            </a:r>
            <a:r>
              <a:rPr lang="de-DE" sz="1400" kern="0" dirty="0" err="1">
                <a:ea typeface="Arial Unicode MS" pitchFamily="34" charset="-128"/>
                <a:cs typeface="Arial Unicode MS" pitchFamily="34" charset="-128"/>
              </a:rPr>
              <a:t>Names</a:t>
            </a:r>
            <a:endParaRPr lang="en-US" sz="1400" kern="0" dirty="0">
              <a:ea typeface="Arial Unicode MS" pitchFamily="34" charset="-128"/>
              <a:cs typeface="Arial Unicode MS" pitchFamily="34" charset="-128"/>
            </a:endParaRPr>
          </a:p>
        </p:txBody>
      </p:sp>
      <p:sp>
        <p:nvSpPr>
          <p:cNvPr id="27" name="TextBox 26">
            <a:extLst>
              <a:ext uri="{FF2B5EF4-FFF2-40B4-BE49-F238E27FC236}">
                <a16:creationId xmlns:a16="http://schemas.microsoft.com/office/drawing/2014/main" id="{71F0A9CF-AB93-4660-B7E6-8E7D2E40E9B9}"/>
              </a:ext>
            </a:extLst>
          </p:cNvPr>
          <p:cNvSpPr txBox="1"/>
          <p:nvPr/>
        </p:nvSpPr>
        <p:spPr>
          <a:xfrm>
            <a:off x="490718" y="5244792"/>
            <a:ext cx="543740"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VMs</a:t>
            </a:r>
            <a:endParaRPr lang="en-US" sz="1400" kern="0" dirty="0">
              <a:ea typeface="Arial Unicode MS" pitchFamily="34" charset="-128"/>
              <a:cs typeface="Arial Unicode MS" pitchFamily="34" charset="-128"/>
            </a:endParaRPr>
          </a:p>
        </p:txBody>
      </p:sp>
      <p:sp>
        <p:nvSpPr>
          <p:cNvPr id="28" name="Rectangle 27">
            <a:extLst>
              <a:ext uri="{FF2B5EF4-FFF2-40B4-BE49-F238E27FC236}">
                <a16:creationId xmlns:a16="http://schemas.microsoft.com/office/drawing/2014/main" id="{5D3692B6-6B8A-40D8-90E2-8399E6444B00}"/>
              </a:ext>
            </a:extLst>
          </p:cNvPr>
          <p:cNvSpPr/>
          <p:nvPr/>
        </p:nvSpPr>
        <p:spPr bwMode="gray">
          <a:xfrm>
            <a:off x="1685926" y="2831547"/>
            <a:ext cx="2099244" cy="2256297"/>
          </a:xfrm>
          <a:prstGeom prst="rect">
            <a:avLst/>
          </a:prstGeom>
          <a:solidFill>
            <a:srgbClr val="E6E6E6"/>
          </a:solidFill>
          <a:ln w="9525" algn="ctr">
            <a:solidFill>
              <a:srgbClr val="65BDFF"/>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31" name="Group 30">
            <a:extLst>
              <a:ext uri="{FF2B5EF4-FFF2-40B4-BE49-F238E27FC236}">
                <a16:creationId xmlns:a16="http://schemas.microsoft.com/office/drawing/2014/main" id="{A65ECF1F-C2F9-4492-92A3-24892B636F06}"/>
              </a:ext>
            </a:extLst>
          </p:cNvPr>
          <p:cNvGrpSpPr/>
          <p:nvPr/>
        </p:nvGrpSpPr>
        <p:grpSpPr>
          <a:xfrm>
            <a:off x="2867367" y="4175222"/>
            <a:ext cx="638175" cy="638175"/>
            <a:chOff x="5495925" y="1501001"/>
            <a:chExt cx="638175" cy="638175"/>
          </a:xfrm>
        </p:grpSpPr>
        <p:sp>
          <p:nvSpPr>
            <p:cNvPr id="29" name="Oval 28">
              <a:extLst>
                <a:ext uri="{FF2B5EF4-FFF2-40B4-BE49-F238E27FC236}">
                  <a16:creationId xmlns:a16="http://schemas.microsoft.com/office/drawing/2014/main" id="{47509F50-C855-46F0-AD30-B36DD80920C3}"/>
                </a:ext>
              </a:extLst>
            </p:cNvPr>
            <p:cNvSpPr/>
            <p:nvPr/>
          </p:nvSpPr>
          <p:spPr bwMode="gray">
            <a:xfrm>
              <a:off x="5495925" y="1501001"/>
              <a:ext cx="638175" cy="638175"/>
            </a:xfrm>
            <a:prstGeom prst="ellipse">
              <a:avLst/>
            </a:prstGeom>
            <a:solidFill>
              <a:srgbClr val="65BDFF"/>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0" name="TextBox 29">
              <a:extLst>
                <a:ext uri="{FF2B5EF4-FFF2-40B4-BE49-F238E27FC236}">
                  <a16:creationId xmlns:a16="http://schemas.microsoft.com/office/drawing/2014/main" id="{3EC9F82C-6899-47D0-B520-D89FBF9B49CB}"/>
                </a:ext>
              </a:extLst>
            </p:cNvPr>
            <p:cNvSpPr txBox="1"/>
            <p:nvPr/>
          </p:nvSpPr>
          <p:spPr>
            <a:xfrm>
              <a:off x="5503869" y="1637625"/>
              <a:ext cx="622286"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etcd1</a:t>
              </a:r>
              <a:endParaRPr lang="en-US" sz="1400" kern="0" dirty="0">
                <a:ea typeface="Arial Unicode MS" pitchFamily="34" charset="-128"/>
                <a:cs typeface="Arial Unicode MS" pitchFamily="34" charset="-128"/>
              </a:endParaRPr>
            </a:p>
          </p:txBody>
        </p:sp>
      </p:grpSp>
      <p:sp>
        <p:nvSpPr>
          <p:cNvPr id="63" name="TextBox 62">
            <a:extLst>
              <a:ext uri="{FF2B5EF4-FFF2-40B4-BE49-F238E27FC236}">
                <a16:creationId xmlns:a16="http://schemas.microsoft.com/office/drawing/2014/main" id="{7A2F8FE3-BF9D-4145-9F86-A1FD46366B35}"/>
              </a:ext>
            </a:extLst>
          </p:cNvPr>
          <p:cNvSpPr txBox="1"/>
          <p:nvPr/>
        </p:nvSpPr>
        <p:spPr>
          <a:xfrm>
            <a:off x="163696" y="2216347"/>
            <a:ext cx="1082349"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Volatile IPs</a:t>
            </a:r>
            <a:endParaRPr lang="en-US" sz="1400" kern="0" dirty="0">
              <a:ea typeface="Arial Unicode MS" pitchFamily="34" charset="-128"/>
              <a:cs typeface="Arial Unicode MS" pitchFamily="34" charset="-128"/>
            </a:endParaRPr>
          </a:p>
        </p:txBody>
      </p:sp>
      <p:sp>
        <p:nvSpPr>
          <p:cNvPr id="64" name="TextBox 63">
            <a:extLst>
              <a:ext uri="{FF2B5EF4-FFF2-40B4-BE49-F238E27FC236}">
                <a16:creationId xmlns:a16="http://schemas.microsoft.com/office/drawing/2014/main" id="{F3CFE1EA-051E-4451-BFA2-0A1D4D3F7504}"/>
              </a:ext>
            </a:extLst>
          </p:cNvPr>
          <p:cNvSpPr txBox="1"/>
          <p:nvPr/>
        </p:nvSpPr>
        <p:spPr>
          <a:xfrm>
            <a:off x="1514475" y="2190338"/>
            <a:ext cx="981359" cy="307777"/>
          </a:xfrm>
          <a:prstGeom prst="rect">
            <a:avLst/>
          </a:prstGeom>
          <a:noFill/>
        </p:spPr>
        <p:txBody>
          <a:bodyPr wrap="none" rtlCol="0">
            <a:spAutoFit/>
          </a:bodyPr>
          <a:lstStyle/>
          <a:p>
            <a:pPr algn="ctr" fontAlgn="base">
              <a:spcAft>
                <a:spcPct val="0"/>
              </a:spcAft>
              <a:buClr>
                <a:srgbClr val="F0AB00"/>
              </a:buClr>
              <a:buSzPct val="80000"/>
            </a:pPr>
            <a:r>
              <a:rPr lang="de-DE" sz="1400" kern="0" dirty="0">
                <a:ea typeface="Arial Unicode MS" pitchFamily="34" charset="-128"/>
                <a:cs typeface="Arial Unicode MS" pitchFamily="34" charset="-128"/>
              </a:rPr>
              <a:t>192.X.Y.Z</a:t>
            </a:r>
            <a:endParaRPr lang="en-US" sz="1400" kern="0" dirty="0">
              <a:ea typeface="Arial Unicode MS" pitchFamily="34" charset="-128"/>
              <a:cs typeface="Arial Unicode MS" pitchFamily="34" charset="-128"/>
            </a:endParaRPr>
          </a:p>
        </p:txBody>
      </p:sp>
      <p:grpSp>
        <p:nvGrpSpPr>
          <p:cNvPr id="67" name="Group 66">
            <a:extLst>
              <a:ext uri="{FF2B5EF4-FFF2-40B4-BE49-F238E27FC236}">
                <a16:creationId xmlns:a16="http://schemas.microsoft.com/office/drawing/2014/main" id="{87233C34-B87D-4E61-BD29-DDFB51201037}"/>
              </a:ext>
            </a:extLst>
          </p:cNvPr>
          <p:cNvGrpSpPr/>
          <p:nvPr/>
        </p:nvGrpSpPr>
        <p:grpSpPr>
          <a:xfrm>
            <a:off x="3127911" y="4813397"/>
            <a:ext cx="499045" cy="960636"/>
            <a:chOff x="3127911" y="4813397"/>
            <a:chExt cx="499045" cy="960636"/>
          </a:xfrm>
        </p:grpSpPr>
        <p:sp>
          <p:nvSpPr>
            <p:cNvPr id="68" name="Cylinder 67">
              <a:extLst>
                <a:ext uri="{FF2B5EF4-FFF2-40B4-BE49-F238E27FC236}">
                  <a16:creationId xmlns:a16="http://schemas.microsoft.com/office/drawing/2014/main" id="{513ECC53-2E40-47EB-BBB6-8AB95AD8F1D2}"/>
                </a:ext>
              </a:extLst>
            </p:cNvPr>
            <p:cNvSpPr/>
            <p:nvPr/>
          </p:nvSpPr>
          <p:spPr bwMode="gray">
            <a:xfrm>
              <a:off x="3127911" y="5466256"/>
              <a:ext cx="499045" cy="307777"/>
            </a:xfrm>
            <a:prstGeom prst="can">
              <a:avLst/>
            </a:prstGeom>
            <a:solidFill>
              <a:srgbClr val="65BDFF"/>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69" name="Straight Arrow Connector 68">
              <a:extLst>
                <a:ext uri="{FF2B5EF4-FFF2-40B4-BE49-F238E27FC236}">
                  <a16:creationId xmlns:a16="http://schemas.microsoft.com/office/drawing/2014/main" id="{9A75B660-0211-4326-9335-A0523E64710B}"/>
                </a:ext>
              </a:extLst>
            </p:cNvPr>
            <p:cNvCxnSpPr>
              <a:cxnSpLocks/>
              <a:stCxn id="29" idx="4"/>
              <a:endCxn id="68" idx="1"/>
            </p:cNvCxnSpPr>
            <p:nvPr/>
          </p:nvCxnSpPr>
          <p:spPr>
            <a:xfrm>
              <a:off x="3186455" y="4813397"/>
              <a:ext cx="190979" cy="652859"/>
            </a:xfrm>
            <a:prstGeom prst="straightConnector1">
              <a:avLst/>
            </a:prstGeom>
            <a:ln w="95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76" name="TextBox 75">
            <a:extLst>
              <a:ext uri="{FF2B5EF4-FFF2-40B4-BE49-F238E27FC236}">
                <a16:creationId xmlns:a16="http://schemas.microsoft.com/office/drawing/2014/main" id="{FADC7FA2-A6A8-40C7-8DEF-7D1DA561B94F}"/>
              </a:ext>
            </a:extLst>
          </p:cNvPr>
          <p:cNvSpPr txBox="1"/>
          <p:nvPr/>
        </p:nvSpPr>
        <p:spPr>
          <a:xfrm>
            <a:off x="307884" y="3325533"/>
            <a:ext cx="901209" cy="523220"/>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Pods</a:t>
            </a:r>
            <a:endParaRPr lang="de-DE" sz="1400" kern="0" dirty="0">
              <a:ea typeface="Arial Unicode MS" pitchFamily="34" charset="-128"/>
              <a:cs typeface="Arial Unicode MS" pitchFamily="34" charset="-128"/>
            </a:endParaRPr>
          </a:p>
          <a:p>
            <a:pPr algn="ctr" fontAlgn="base">
              <a:spcAft>
                <a:spcPct val="0"/>
              </a:spcAft>
              <a:buClr>
                <a:srgbClr val="F0AB00"/>
              </a:buClr>
              <a:buSzPct val="80000"/>
            </a:pPr>
            <a:r>
              <a:rPr lang="de-DE" sz="1400" kern="0" dirty="0">
                <a:ea typeface="Arial Unicode MS" pitchFamily="34" charset="-128"/>
                <a:cs typeface="Arial Unicode MS" pitchFamily="34" charset="-128"/>
              </a:rPr>
              <a:t>On </a:t>
            </a:r>
            <a:r>
              <a:rPr lang="de-DE" sz="1400" kern="0" dirty="0" err="1">
                <a:ea typeface="Arial Unicode MS" pitchFamily="34" charset="-128"/>
                <a:cs typeface="Arial Unicode MS" pitchFamily="34" charset="-128"/>
              </a:rPr>
              <a:t>Node</a:t>
            </a:r>
            <a:endParaRPr lang="en-US" sz="1400" kern="0" dirty="0">
              <a:ea typeface="Arial Unicode MS" pitchFamily="34" charset="-128"/>
              <a:cs typeface="Arial Unicode MS" pitchFamily="34" charset="-128"/>
            </a:endParaRPr>
          </a:p>
        </p:txBody>
      </p:sp>
      <p:grpSp>
        <p:nvGrpSpPr>
          <p:cNvPr id="77" name="Group 76">
            <a:extLst>
              <a:ext uri="{FF2B5EF4-FFF2-40B4-BE49-F238E27FC236}">
                <a16:creationId xmlns:a16="http://schemas.microsoft.com/office/drawing/2014/main" id="{5EB4270A-C445-4052-B068-FBBDBBB551BE}"/>
              </a:ext>
            </a:extLst>
          </p:cNvPr>
          <p:cNvGrpSpPr/>
          <p:nvPr/>
        </p:nvGrpSpPr>
        <p:grpSpPr>
          <a:xfrm>
            <a:off x="1653958" y="5396391"/>
            <a:ext cx="386644" cy="235378"/>
            <a:chOff x="450071" y="2884507"/>
            <a:chExt cx="386644" cy="235378"/>
          </a:xfrm>
        </p:grpSpPr>
        <p:sp>
          <p:nvSpPr>
            <p:cNvPr id="78" name="Cylinder 77">
              <a:extLst>
                <a:ext uri="{FF2B5EF4-FFF2-40B4-BE49-F238E27FC236}">
                  <a16:creationId xmlns:a16="http://schemas.microsoft.com/office/drawing/2014/main" id="{8C84409D-EB8F-45C1-BA05-5BBEC5CFD64C}"/>
                </a:ext>
              </a:extLst>
            </p:cNvPr>
            <p:cNvSpPr/>
            <p:nvPr/>
          </p:nvSpPr>
          <p:spPr bwMode="gray">
            <a:xfrm>
              <a:off x="463295" y="2884507"/>
              <a:ext cx="360195" cy="222144"/>
            </a:xfrm>
            <a:prstGeom prst="can">
              <a:avLst/>
            </a:prstGeom>
            <a:solidFill>
              <a:schemeClr val="tx2"/>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9" name="TextBox 78">
              <a:extLst>
                <a:ext uri="{FF2B5EF4-FFF2-40B4-BE49-F238E27FC236}">
                  <a16:creationId xmlns:a16="http://schemas.microsoft.com/office/drawing/2014/main" id="{FBDA198E-D36E-43C6-A33C-8639587ED19F}"/>
                </a:ext>
              </a:extLst>
            </p:cNvPr>
            <p:cNvSpPr txBox="1"/>
            <p:nvPr/>
          </p:nvSpPr>
          <p:spPr>
            <a:xfrm>
              <a:off x="450071" y="2904441"/>
              <a:ext cx="386644" cy="215444"/>
            </a:xfrm>
            <a:prstGeom prst="rect">
              <a:avLst/>
            </a:prstGeom>
            <a:noFill/>
          </p:spPr>
          <p:txBody>
            <a:bodyPr wrap="none" rtlCol="0">
              <a:spAutoFit/>
            </a:bodyPr>
            <a:lstStyle/>
            <a:p>
              <a:pPr algn="ctr" fontAlgn="base">
                <a:spcAft>
                  <a:spcPct val="0"/>
                </a:spcAft>
                <a:buClr>
                  <a:srgbClr val="F0AB00"/>
                </a:buClr>
                <a:buSzPct val="80000"/>
              </a:pPr>
              <a:r>
                <a:rPr lang="de-DE" sz="800" kern="0" dirty="0" err="1">
                  <a:solidFill>
                    <a:schemeClr val="bg1"/>
                  </a:solidFill>
                  <a:ea typeface="Arial Unicode MS" pitchFamily="34" charset="-128"/>
                  <a:cs typeface="Arial Unicode MS" pitchFamily="34" charset="-128"/>
                </a:rPr>
                <a:t>boot</a:t>
              </a:r>
              <a:endParaRPr lang="en-US" sz="800" kern="0" dirty="0">
                <a:solidFill>
                  <a:schemeClr val="bg1"/>
                </a:solidFill>
                <a:ea typeface="Arial Unicode MS" pitchFamily="34" charset="-128"/>
                <a:cs typeface="Arial Unicode MS" pitchFamily="34" charset="-128"/>
              </a:endParaRPr>
            </a:p>
          </p:txBody>
        </p:sp>
      </p:grpSp>
      <p:cxnSp>
        <p:nvCxnSpPr>
          <p:cNvPr id="13" name="Straight Connector 12">
            <a:extLst>
              <a:ext uri="{FF2B5EF4-FFF2-40B4-BE49-F238E27FC236}">
                <a16:creationId xmlns:a16="http://schemas.microsoft.com/office/drawing/2014/main" id="{00E0C9CA-018E-46DE-A729-303599E0C446}"/>
              </a:ext>
            </a:extLst>
          </p:cNvPr>
          <p:cNvCxnSpPr/>
          <p:nvPr/>
        </p:nvCxnSpPr>
        <p:spPr>
          <a:xfrm>
            <a:off x="1685926" y="4105275"/>
            <a:ext cx="2099244" cy="0"/>
          </a:xfrm>
          <a:prstGeom prst="line">
            <a:avLst/>
          </a:prstGeom>
          <a:ln w="9525">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C2CBDB1-3D07-481F-AC7E-53B5BFE1C1AC}"/>
              </a:ext>
            </a:extLst>
          </p:cNvPr>
          <p:cNvSpPr txBox="1"/>
          <p:nvPr/>
        </p:nvSpPr>
        <p:spPr>
          <a:xfrm>
            <a:off x="2450632" y="4867632"/>
            <a:ext cx="793807" cy="246221"/>
          </a:xfrm>
          <a:prstGeom prst="rect">
            <a:avLst/>
          </a:prstGeom>
          <a:noFill/>
        </p:spPr>
        <p:txBody>
          <a:bodyPr wrap="none" rtlCol="0">
            <a:spAutoFit/>
          </a:bodyPr>
          <a:lstStyle/>
          <a:p>
            <a:pPr algn="ctr" fontAlgn="base">
              <a:spcAft>
                <a:spcPct val="0"/>
              </a:spcAft>
              <a:buClr>
                <a:srgbClr val="F0AB00"/>
              </a:buClr>
              <a:buSzPct val="80000"/>
            </a:pPr>
            <a:r>
              <a:rPr lang="de-DE" sz="1000" kern="0" dirty="0" err="1">
                <a:ea typeface="Arial Unicode MS" pitchFamily="34" charset="-128"/>
                <a:cs typeface="Arial Unicode MS" pitchFamily="34" charset="-128"/>
              </a:rPr>
              <a:t>static</a:t>
            </a:r>
            <a:r>
              <a:rPr lang="de-DE" sz="1000" kern="0" dirty="0">
                <a:ea typeface="Arial Unicode MS" pitchFamily="34" charset="-128"/>
                <a:cs typeface="Arial Unicode MS" pitchFamily="34" charset="-128"/>
              </a:rPr>
              <a:t> </a:t>
            </a:r>
            <a:r>
              <a:rPr lang="de-DE" sz="1000" kern="0" dirty="0" err="1">
                <a:ea typeface="Arial Unicode MS" pitchFamily="34" charset="-128"/>
                <a:cs typeface="Arial Unicode MS" pitchFamily="34" charset="-128"/>
              </a:rPr>
              <a:t>pods</a:t>
            </a:r>
            <a:endParaRPr lang="en-US" sz="1000" kern="0" dirty="0">
              <a:ea typeface="Arial Unicode MS" pitchFamily="34" charset="-128"/>
              <a:cs typeface="Arial Unicode MS" pitchFamily="34" charset="-128"/>
            </a:endParaRPr>
          </a:p>
        </p:txBody>
      </p:sp>
      <p:grpSp>
        <p:nvGrpSpPr>
          <p:cNvPr id="106" name="Group 105">
            <a:extLst>
              <a:ext uri="{FF2B5EF4-FFF2-40B4-BE49-F238E27FC236}">
                <a16:creationId xmlns:a16="http://schemas.microsoft.com/office/drawing/2014/main" id="{3205643E-64E1-400A-B646-7AFDADC8E655}"/>
              </a:ext>
            </a:extLst>
          </p:cNvPr>
          <p:cNvGrpSpPr/>
          <p:nvPr/>
        </p:nvGrpSpPr>
        <p:grpSpPr>
          <a:xfrm>
            <a:off x="1861625" y="4252093"/>
            <a:ext cx="646400" cy="601067"/>
            <a:chOff x="1861625" y="4252093"/>
            <a:chExt cx="646400" cy="601067"/>
          </a:xfrm>
        </p:grpSpPr>
        <p:sp>
          <p:nvSpPr>
            <p:cNvPr id="25" name="Oval 24">
              <a:extLst>
                <a:ext uri="{FF2B5EF4-FFF2-40B4-BE49-F238E27FC236}">
                  <a16:creationId xmlns:a16="http://schemas.microsoft.com/office/drawing/2014/main" id="{FA8F3616-2571-4B97-A68E-77D13269B352}"/>
                </a:ext>
              </a:extLst>
            </p:cNvPr>
            <p:cNvSpPr/>
            <p:nvPr/>
          </p:nvSpPr>
          <p:spPr bwMode="gray">
            <a:xfrm>
              <a:off x="1861625" y="4290228"/>
              <a:ext cx="287058" cy="287058"/>
            </a:xfrm>
            <a:prstGeom prst="ellipse">
              <a:avLst/>
            </a:prstGeom>
            <a:solidFill>
              <a:srgbClr val="65BDFF"/>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0" name="Oval 79">
              <a:extLst>
                <a:ext uri="{FF2B5EF4-FFF2-40B4-BE49-F238E27FC236}">
                  <a16:creationId xmlns:a16="http://schemas.microsoft.com/office/drawing/2014/main" id="{1F3C4107-A683-4F0A-97D7-F64B37695E68}"/>
                </a:ext>
              </a:extLst>
            </p:cNvPr>
            <p:cNvSpPr/>
            <p:nvPr/>
          </p:nvSpPr>
          <p:spPr bwMode="gray">
            <a:xfrm>
              <a:off x="2220967" y="4252093"/>
              <a:ext cx="287058" cy="287058"/>
            </a:xfrm>
            <a:prstGeom prst="ellipse">
              <a:avLst/>
            </a:prstGeom>
            <a:solidFill>
              <a:srgbClr val="65BDFF"/>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1" name="Oval 80">
              <a:extLst>
                <a:ext uri="{FF2B5EF4-FFF2-40B4-BE49-F238E27FC236}">
                  <a16:creationId xmlns:a16="http://schemas.microsoft.com/office/drawing/2014/main" id="{7F8ED874-64F5-4FEE-9D60-5E9202285AF2}"/>
                </a:ext>
              </a:extLst>
            </p:cNvPr>
            <p:cNvSpPr/>
            <p:nvPr/>
          </p:nvSpPr>
          <p:spPr bwMode="gray">
            <a:xfrm>
              <a:off x="2019725" y="4566102"/>
              <a:ext cx="287058" cy="287058"/>
            </a:xfrm>
            <a:prstGeom prst="ellipse">
              <a:avLst/>
            </a:prstGeom>
            <a:solidFill>
              <a:srgbClr val="65BDFF"/>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107" name="Group 106">
            <a:extLst>
              <a:ext uri="{FF2B5EF4-FFF2-40B4-BE49-F238E27FC236}">
                <a16:creationId xmlns:a16="http://schemas.microsoft.com/office/drawing/2014/main" id="{A74C8FD3-C671-4D6F-AF35-F63E67FEFC70}"/>
              </a:ext>
            </a:extLst>
          </p:cNvPr>
          <p:cNvGrpSpPr/>
          <p:nvPr/>
        </p:nvGrpSpPr>
        <p:grpSpPr>
          <a:xfrm>
            <a:off x="2020559" y="3069618"/>
            <a:ext cx="699017" cy="694526"/>
            <a:chOff x="2020559" y="3069618"/>
            <a:chExt cx="699017" cy="694526"/>
          </a:xfrm>
        </p:grpSpPr>
        <p:sp>
          <p:nvSpPr>
            <p:cNvPr id="82" name="Oval 81">
              <a:extLst>
                <a:ext uri="{FF2B5EF4-FFF2-40B4-BE49-F238E27FC236}">
                  <a16:creationId xmlns:a16="http://schemas.microsoft.com/office/drawing/2014/main" id="{E0BED636-46D6-47E4-A77E-5F01BA68DD70}"/>
                </a:ext>
              </a:extLst>
            </p:cNvPr>
            <p:cNvSpPr/>
            <p:nvPr/>
          </p:nvSpPr>
          <p:spPr bwMode="gray">
            <a:xfrm>
              <a:off x="2432518" y="3069618"/>
              <a:ext cx="287058" cy="287058"/>
            </a:xfrm>
            <a:prstGeom prst="ellipse">
              <a:avLst/>
            </a:prstGeom>
            <a:solidFill>
              <a:srgbClr val="65BDFF"/>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3" name="Oval 82">
              <a:extLst>
                <a:ext uri="{FF2B5EF4-FFF2-40B4-BE49-F238E27FC236}">
                  <a16:creationId xmlns:a16="http://schemas.microsoft.com/office/drawing/2014/main" id="{7BCD7939-0F49-45CF-AB60-A8DCDB11BF97}"/>
                </a:ext>
              </a:extLst>
            </p:cNvPr>
            <p:cNvSpPr/>
            <p:nvPr/>
          </p:nvSpPr>
          <p:spPr bwMode="gray">
            <a:xfrm>
              <a:off x="2020559" y="3212490"/>
              <a:ext cx="287058" cy="287058"/>
            </a:xfrm>
            <a:prstGeom prst="ellipse">
              <a:avLst/>
            </a:prstGeom>
            <a:solidFill>
              <a:srgbClr val="65BDFF"/>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4" name="Oval 83">
              <a:extLst>
                <a:ext uri="{FF2B5EF4-FFF2-40B4-BE49-F238E27FC236}">
                  <a16:creationId xmlns:a16="http://schemas.microsoft.com/office/drawing/2014/main" id="{C4D0ACC8-0353-4F9E-A620-3B25F03A71FC}"/>
                </a:ext>
              </a:extLst>
            </p:cNvPr>
            <p:cNvSpPr/>
            <p:nvPr/>
          </p:nvSpPr>
          <p:spPr bwMode="gray">
            <a:xfrm>
              <a:off x="2239756" y="3477086"/>
              <a:ext cx="287058" cy="287058"/>
            </a:xfrm>
            <a:prstGeom prst="ellipse">
              <a:avLst/>
            </a:prstGeom>
            <a:solidFill>
              <a:srgbClr val="65BDFF"/>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105" name="Group 104">
            <a:extLst>
              <a:ext uri="{FF2B5EF4-FFF2-40B4-BE49-F238E27FC236}">
                <a16:creationId xmlns:a16="http://schemas.microsoft.com/office/drawing/2014/main" id="{A7765155-9B2D-47EC-A428-0A5C0A8CD867}"/>
              </a:ext>
            </a:extLst>
          </p:cNvPr>
          <p:cNvGrpSpPr/>
          <p:nvPr/>
        </p:nvGrpSpPr>
        <p:grpSpPr>
          <a:xfrm>
            <a:off x="2558312" y="5278822"/>
            <a:ext cx="390559" cy="276144"/>
            <a:chOff x="2558312" y="5278822"/>
            <a:chExt cx="390559" cy="276144"/>
          </a:xfrm>
        </p:grpSpPr>
        <p:sp>
          <p:nvSpPr>
            <p:cNvPr id="85" name="Oval 84">
              <a:extLst>
                <a:ext uri="{FF2B5EF4-FFF2-40B4-BE49-F238E27FC236}">
                  <a16:creationId xmlns:a16="http://schemas.microsoft.com/office/drawing/2014/main" id="{0F78784D-DEBC-4D6C-AD78-1FCE2EE3D2CF}"/>
                </a:ext>
              </a:extLst>
            </p:cNvPr>
            <p:cNvSpPr/>
            <p:nvPr/>
          </p:nvSpPr>
          <p:spPr bwMode="gray">
            <a:xfrm>
              <a:off x="2558312" y="5336824"/>
              <a:ext cx="141233" cy="141233"/>
            </a:xfrm>
            <a:prstGeom prst="ellipse">
              <a:avLst/>
            </a:prstGeom>
            <a:solidFill>
              <a:srgbClr val="FF0000"/>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6" name="Oval 85">
              <a:extLst>
                <a:ext uri="{FF2B5EF4-FFF2-40B4-BE49-F238E27FC236}">
                  <a16:creationId xmlns:a16="http://schemas.microsoft.com/office/drawing/2014/main" id="{995D6B67-6CF6-449A-8BE3-DFC07A0CC909}"/>
                </a:ext>
              </a:extLst>
            </p:cNvPr>
            <p:cNvSpPr/>
            <p:nvPr/>
          </p:nvSpPr>
          <p:spPr bwMode="gray">
            <a:xfrm>
              <a:off x="2683813" y="5413733"/>
              <a:ext cx="141233" cy="141233"/>
            </a:xfrm>
            <a:prstGeom prst="ellipse">
              <a:avLst/>
            </a:prstGeom>
            <a:solidFill>
              <a:srgbClr val="FF0000"/>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7" name="Oval 86">
              <a:extLst>
                <a:ext uri="{FF2B5EF4-FFF2-40B4-BE49-F238E27FC236}">
                  <a16:creationId xmlns:a16="http://schemas.microsoft.com/office/drawing/2014/main" id="{45AE043E-45A9-49B0-B5C7-60DB9E5036D2}"/>
                </a:ext>
              </a:extLst>
            </p:cNvPr>
            <p:cNvSpPr/>
            <p:nvPr/>
          </p:nvSpPr>
          <p:spPr bwMode="gray">
            <a:xfrm>
              <a:off x="2807638" y="5278822"/>
              <a:ext cx="141233" cy="141233"/>
            </a:xfrm>
            <a:prstGeom prst="ellipse">
              <a:avLst/>
            </a:prstGeom>
            <a:solidFill>
              <a:srgbClr val="FF0000"/>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91" name="Group 90">
            <a:extLst>
              <a:ext uri="{FF2B5EF4-FFF2-40B4-BE49-F238E27FC236}">
                <a16:creationId xmlns:a16="http://schemas.microsoft.com/office/drawing/2014/main" id="{89CB2326-7EAF-4B09-94C8-2CFB019F9198}"/>
              </a:ext>
            </a:extLst>
          </p:cNvPr>
          <p:cNvGrpSpPr/>
          <p:nvPr/>
        </p:nvGrpSpPr>
        <p:grpSpPr>
          <a:xfrm>
            <a:off x="1508002" y="5756988"/>
            <a:ext cx="707245" cy="477054"/>
            <a:chOff x="5270446" y="2547358"/>
            <a:chExt cx="707245" cy="477054"/>
          </a:xfrm>
        </p:grpSpPr>
        <p:sp>
          <p:nvSpPr>
            <p:cNvPr id="88" name="Rectangle: Rounded Corners 87">
              <a:extLst>
                <a:ext uri="{FF2B5EF4-FFF2-40B4-BE49-F238E27FC236}">
                  <a16:creationId xmlns:a16="http://schemas.microsoft.com/office/drawing/2014/main" id="{763B52C5-3B19-462C-AF0D-ADAB10B4D9B2}"/>
                </a:ext>
              </a:extLst>
            </p:cNvPr>
            <p:cNvSpPr/>
            <p:nvPr/>
          </p:nvSpPr>
          <p:spPr bwMode="gray">
            <a:xfrm>
              <a:off x="5351781" y="2547358"/>
              <a:ext cx="544575" cy="477054"/>
            </a:xfrm>
            <a:prstGeom prst="roundRect">
              <a:avLst/>
            </a:prstGeom>
            <a:solidFill>
              <a:schemeClr val="accent1">
                <a:lumMod val="60000"/>
                <a:lumOff val="40000"/>
              </a:schemeClr>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9" name="Rectangle 88">
              <a:extLst>
                <a:ext uri="{FF2B5EF4-FFF2-40B4-BE49-F238E27FC236}">
                  <a16:creationId xmlns:a16="http://schemas.microsoft.com/office/drawing/2014/main" id="{030EBC3E-F89B-4430-9324-5BA3321F8F59}"/>
                </a:ext>
              </a:extLst>
            </p:cNvPr>
            <p:cNvSpPr/>
            <p:nvPr/>
          </p:nvSpPr>
          <p:spPr>
            <a:xfrm>
              <a:off x="5270446" y="2547358"/>
              <a:ext cx="707245" cy="477054"/>
            </a:xfrm>
            <a:prstGeom prst="rect">
              <a:avLst/>
            </a:prstGeom>
          </p:spPr>
          <p:txBody>
            <a:bodyPr wrap="none">
              <a:spAutoFit/>
            </a:bodyPr>
            <a:lstStyle/>
            <a:p>
              <a:pPr algn="ctr" fontAlgn="base">
                <a:spcBef>
                  <a:spcPct val="50000"/>
                </a:spcBef>
                <a:spcAft>
                  <a:spcPct val="0"/>
                </a:spcAft>
                <a:buClr>
                  <a:srgbClr val="F0AB00"/>
                </a:buClr>
                <a:buSzPct val="80000"/>
              </a:pPr>
              <a:r>
                <a:rPr lang="de-DE" sz="1000" kern="0" dirty="0" err="1">
                  <a:ea typeface="Arial Unicode MS" pitchFamily="34" charset="-128"/>
                  <a:cs typeface="Arial Unicode MS" pitchFamily="34" charset="-128"/>
                </a:rPr>
                <a:t>service</a:t>
              </a:r>
              <a:endParaRPr lang="de-DE" sz="1000" kern="0" dirty="0">
                <a:ea typeface="Arial Unicode MS" pitchFamily="34" charset="-128"/>
                <a:cs typeface="Arial Unicode MS" pitchFamily="34" charset="-128"/>
              </a:endParaRPr>
            </a:p>
            <a:p>
              <a:pPr algn="ctr" fontAlgn="base">
                <a:spcBef>
                  <a:spcPct val="50000"/>
                </a:spcBef>
                <a:spcAft>
                  <a:spcPct val="0"/>
                </a:spcAft>
                <a:buClr>
                  <a:srgbClr val="F0AB00"/>
                </a:buClr>
                <a:buSzPct val="80000"/>
              </a:pPr>
              <a:r>
                <a:rPr lang="de-DE" sz="1000" kern="0" dirty="0" err="1">
                  <a:ea typeface="Arial Unicode MS" pitchFamily="34" charset="-128"/>
                  <a:cs typeface="Arial Unicode MS" pitchFamily="34" charset="-128"/>
                </a:rPr>
                <a:t>bootkube</a:t>
              </a:r>
              <a:endParaRPr lang="en-US" sz="1000" kern="0" dirty="0" err="1">
                <a:ea typeface="Arial Unicode MS" pitchFamily="34" charset="-128"/>
                <a:cs typeface="Arial Unicode MS" pitchFamily="34" charset="-128"/>
              </a:endParaRPr>
            </a:p>
          </p:txBody>
        </p:sp>
      </p:grpSp>
      <p:grpSp>
        <p:nvGrpSpPr>
          <p:cNvPr id="100" name="Group 99">
            <a:extLst>
              <a:ext uri="{FF2B5EF4-FFF2-40B4-BE49-F238E27FC236}">
                <a16:creationId xmlns:a16="http://schemas.microsoft.com/office/drawing/2014/main" id="{75FFF528-BE44-470A-A98C-4AA02EA10A99}"/>
              </a:ext>
            </a:extLst>
          </p:cNvPr>
          <p:cNvGrpSpPr/>
          <p:nvPr/>
        </p:nvGrpSpPr>
        <p:grpSpPr>
          <a:xfrm>
            <a:off x="96120" y="5524047"/>
            <a:ext cx="1557838" cy="987029"/>
            <a:chOff x="96120" y="5524047"/>
            <a:chExt cx="1557838" cy="987029"/>
          </a:xfrm>
        </p:grpSpPr>
        <p:sp>
          <p:nvSpPr>
            <p:cNvPr id="95" name="TextBox 94">
              <a:extLst>
                <a:ext uri="{FF2B5EF4-FFF2-40B4-BE49-F238E27FC236}">
                  <a16:creationId xmlns:a16="http://schemas.microsoft.com/office/drawing/2014/main" id="{280FB351-E632-44BE-96AF-7274839A4057}"/>
                </a:ext>
              </a:extLst>
            </p:cNvPr>
            <p:cNvSpPr txBox="1"/>
            <p:nvPr/>
          </p:nvSpPr>
          <p:spPr>
            <a:xfrm>
              <a:off x="96120" y="5772412"/>
              <a:ext cx="1159292" cy="738664"/>
            </a:xfrm>
            <a:prstGeom prst="rect">
              <a:avLst/>
            </a:prstGeom>
            <a:noFill/>
          </p:spPr>
          <p:txBody>
            <a:bodyPr wrap="none" rtlCol="0">
              <a:spAutoFit/>
            </a:bodyPr>
            <a:lstStyle/>
            <a:p>
              <a:pPr algn="ctr" fontAlgn="base">
                <a:spcAft>
                  <a:spcPct val="0"/>
                </a:spcAft>
                <a:buClr>
                  <a:srgbClr val="F0AB00"/>
                </a:buClr>
                <a:buSzPct val="80000"/>
              </a:pPr>
              <a:r>
                <a:rPr lang="de-DE" sz="1400" kern="0" dirty="0" err="1">
                  <a:ea typeface="Arial Unicode MS" pitchFamily="34" charset="-128"/>
                  <a:cs typeface="Arial Unicode MS" pitchFamily="34" charset="-128"/>
                </a:rPr>
                <a:t>triggered</a:t>
              </a:r>
              <a:endParaRPr lang="de-DE" sz="1400" kern="0" dirty="0">
                <a:ea typeface="Arial Unicode MS" pitchFamily="34" charset="-128"/>
                <a:cs typeface="Arial Unicode MS" pitchFamily="34" charset="-128"/>
              </a:endParaRPr>
            </a:p>
            <a:p>
              <a:pPr algn="ctr" fontAlgn="base">
                <a:spcAft>
                  <a:spcPct val="0"/>
                </a:spcAft>
                <a:buClr>
                  <a:srgbClr val="F0AB00"/>
                </a:buClr>
                <a:buSzPct val="80000"/>
              </a:pPr>
              <a:r>
                <a:rPr lang="de-DE" sz="1400" kern="0" dirty="0" err="1">
                  <a:ea typeface="Arial Unicode MS" pitchFamily="34" charset="-128"/>
                  <a:cs typeface="Arial Unicode MS" pitchFamily="34" charset="-128"/>
                </a:rPr>
                <a:t>by</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bootkube</a:t>
              </a:r>
              <a:endParaRPr lang="de-DE" sz="1400" kern="0" dirty="0">
                <a:ea typeface="Arial Unicode MS" pitchFamily="34" charset="-128"/>
                <a:cs typeface="Arial Unicode MS" pitchFamily="34" charset="-128"/>
              </a:endParaRPr>
            </a:p>
            <a:p>
              <a:pPr algn="ctr" fontAlgn="base">
                <a:spcAft>
                  <a:spcPct val="0"/>
                </a:spcAft>
                <a:buClr>
                  <a:srgbClr val="F0AB00"/>
                </a:buClr>
                <a:buSzPct val="80000"/>
              </a:pPr>
              <a:r>
                <a:rPr lang="de-DE" sz="1400" kern="0" dirty="0" err="1">
                  <a:ea typeface="Arial Unicode MS" pitchFamily="34" charset="-128"/>
                  <a:cs typeface="Arial Unicode MS" pitchFamily="34" charset="-128"/>
                </a:rPr>
                <a:t>data</a:t>
              </a:r>
              <a:r>
                <a:rPr lang="de-DE" sz="1400" kern="0" dirty="0">
                  <a:ea typeface="Arial Unicode MS" pitchFamily="34" charset="-128"/>
                  <a:cs typeface="Arial Unicode MS" pitchFamily="34" charset="-128"/>
                </a:rPr>
                <a:t> dir</a:t>
              </a:r>
            </a:p>
          </p:txBody>
        </p:sp>
        <p:cxnSp>
          <p:nvCxnSpPr>
            <p:cNvPr id="97" name="Straight Arrow Connector 96">
              <a:extLst>
                <a:ext uri="{FF2B5EF4-FFF2-40B4-BE49-F238E27FC236}">
                  <a16:creationId xmlns:a16="http://schemas.microsoft.com/office/drawing/2014/main" id="{17D166D4-AD67-4F35-B7CB-88A4D0A6F44C}"/>
                </a:ext>
              </a:extLst>
            </p:cNvPr>
            <p:cNvCxnSpPr>
              <a:cxnSpLocks/>
              <a:stCxn id="95" idx="3"/>
            </p:cNvCxnSpPr>
            <p:nvPr/>
          </p:nvCxnSpPr>
          <p:spPr>
            <a:xfrm flipV="1">
              <a:off x="1255412" y="5987322"/>
              <a:ext cx="333925" cy="154422"/>
            </a:xfrm>
            <a:prstGeom prst="straightConnector1">
              <a:avLst/>
            </a:prstGeom>
            <a:ln w="95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8B8B4DD0-A5DC-4CB8-9FEF-354C7608BA34}"/>
                </a:ext>
              </a:extLst>
            </p:cNvPr>
            <p:cNvCxnSpPr>
              <a:cxnSpLocks/>
              <a:stCxn id="79" idx="1"/>
              <a:endCxn id="95" idx="3"/>
            </p:cNvCxnSpPr>
            <p:nvPr/>
          </p:nvCxnSpPr>
          <p:spPr>
            <a:xfrm flipH="1">
              <a:off x="1255412" y="5524047"/>
              <a:ext cx="398546" cy="617697"/>
            </a:xfrm>
            <a:prstGeom prst="straightConnector1">
              <a:avLst/>
            </a:prstGeom>
            <a:ln w="95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103" name="Rectangle: Rounded Corners 102">
            <a:extLst>
              <a:ext uri="{FF2B5EF4-FFF2-40B4-BE49-F238E27FC236}">
                <a16:creationId xmlns:a16="http://schemas.microsoft.com/office/drawing/2014/main" id="{D24D9708-75AE-4F29-B380-2788A51763A3}"/>
              </a:ext>
            </a:extLst>
          </p:cNvPr>
          <p:cNvSpPr/>
          <p:nvPr/>
        </p:nvSpPr>
        <p:spPr bwMode="gray">
          <a:xfrm>
            <a:off x="1589337" y="5756988"/>
            <a:ext cx="544575" cy="477054"/>
          </a:xfrm>
          <a:prstGeom prst="roundRect">
            <a:avLst/>
          </a:prstGeom>
          <a:solidFill>
            <a:schemeClr val="bg1">
              <a:alpha val="65000"/>
            </a:schemeClr>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5" name="TextBox 54">
            <a:extLst>
              <a:ext uri="{FF2B5EF4-FFF2-40B4-BE49-F238E27FC236}">
                <a16:creationId xmlns:a16="http://schemas.microsoft.com/office/drawing/2014/main" id="{91EF65A2-5CB6-478C-9528-DDFEC13A7D29}"/>
              </a:ext>
            </a:extLst>
          </p:cNvPr>
          <p:cNvSpPr txBox="1"/>
          <p:nvPr/>
        </p:nvSpPr>
        <p:spPr>
          <a:xfrm>
            <a:off x="473975" y="4333877"/>
            <a:ext cx="914032" cy="400110"/>
          </a:xfrm>
          <a:prstGeom prst="rect">
            <a:avLst/>
          </a:prstGeom>
          <a:noFill/>
        </p:spPr>
        <p:txBody>
          <a:bodyPr wrap="none" rtlCol="0">
            <a:spAutoFit/>
          </a:bodyPr>
          <a:lstStyle/>
          <a:p>
            <a:pPr algn="ctr" fontAlgn="base">
              <a:spcAft>
                <a:spcPct val="0"/>
              </a:spcAft>
              <a:buClr>
                <a:srgbClr val="F0AB00"/>
              </a:buClr>
              <a:buSzPct val="80000"/>
            </a:pPr>
            <a:r>
              <a:rPr lang="de-DE" sz="1000" kern="0" dirty="0" err="1">
                <a:ea typeface="Arial Unicode MS" pitchFamily="34" charset="-128"/>
                <a:cs typeface="Arial Unicode MS" pitchFamily="34" charset="-128"/>
              </a:rPr>
              <a:t>bootstrap</a:t>
            </a:r>
            <a:endParaRPr lang="de-DE" sz="1000" kern="0" dirty="0">
              <a:ea typeface="Arial Unicode MS" pitchFamily="34" charset="-128"/>
              <a:cs typeface="Arial Unicode MS" pitchFamily="34" charset="-128"/>
            </a:endParaRPr>
          </a:p>
          <a:p>
            <a:pPr algn="ctr" fontAlgn="base">
              <a:spcAft>
                <a:spcPct val="0"/>
              </a:spcAft>
              <a:buClr>
                <a:srgbClr val="F0AB00"/>
              </a:buClr>
              <a:buSzPct val="80000"/>
            </a:pPr>
            <a:r>
              <a:rPr lang="de-DE" sz="1000" kern="0" dirty="0" err="1">
                <a:ea typeface="Arial Unicode MS" pitchFamily="34" charset="-128"/>
                <a:cs typeface="Arial Unicode MS" pitchFamily="34" charset="-128"/>
              </a:rPr>
              <a:t>control</a:t>
            </a:r>
            <a:r>
              <a:rPr lang="de-DE" sz="1000" kern="0" dirty="0">
                <a:ea typeface="Arial Unicode MS" pitchFamily="34" charset="-128"/>
                <a:cs typeface="Arial Unicode MS" pitchFamily="34" charset="-128"/>
              </a:rPr>
              <a:t> plane</a:t>
            </a:r>
            <a:endParaRPr lang="en-US" sz="1000" kern="0" dirty="0">
              <a:ea typeface="Arial Unicode MS" pitchFamily="34" charset="-128"/>
              <a:cs typeface="Arial Unicode MS" pitchFamily="34" charset="-128"/>
            </a:endParaRPr>
          </a:p>
        </p:txBody>
      </p:sp>
      <p:sp>
        <p:nvSpPr>
          <p:cNvPr id="56" name="TextBox 55">
            <a:extLst>
              <a:ext uri="{FF2B5EF4-FFF2-40B4-BE49-F238E27FC236}">
                <a16:creationId xmlns:a16="http://schemas.microsoft.com/office/drawing/2014/main" id="{8C6A578A-028F-49D0-A4A3-27DA7A4C0510}"/>
              </a:ext>
            </a:extLst>
          </p:cNvPr>
          <p:cNvSpPr txBox="1"/>
          <p:nvPr/>
        </p:nvSpPr>
        <p:spPr>
          <a:xfrm>
            <a:off x="2825429" y="3219975"/>
            <a:ext cx="914032" cy="400110"/>
          </a:xfrm>
          <a:prstGeom prst="rect">
            <a:avLst/>
          </a:prstGeom>
          <a:noFill/>
        </p:spPr>
        <p:txBody>
          <a:bodyPr wrap="none" rtlCol="0">
            <a:spAutoFit/>
          </a:bodyPr>
          <a:lstStyle/>
          <a:p>
            <a:pPr algn="ctr" fontAlgn="base">
              <a:spcAft>
                <a:spcPct val="0"/>
              </a:spcAft>
              <a:buClr>
                <a:srgbClr val="F0AB00"/>
              </a:buClr>
              <a:buSzPct val="80000"/>
            </a:pPr>
            <a:r>
              <a:rPr lang="de-DE" sz="1000" kern="0" dirty="0">
                <a:ea typeface="Arial Unicode MS" pitchFamily="34" charset="-128"/>
                <a:cs typeface="Arial Unicode MS" pitchFamily="34" charset="-128"/>
              </a:rPr>
              <a:t>final</a:t>
            </a:r>
          </a:p>
          <a:p>
            <a:pPr algn="ctr" fontAlgn="base">
              <a:spcAft>
                <a:spcPct val="0"/>
              </a:spcAft>
              <a:buClr>
                <a:srgbClr val="F0AB00"/>
              </a:buClr>
              <a:buSzPct val="80000"/>
            </a:pPr>
            <a:r>
              <a:rPr lang="de-DE" sz="1000" kern="0" dirty="0" err="1">
                <a:ea typeface="Arial Unicode MS" pitchFamily="34" charset="-128"/>
                <a:cs typeface="Arial Unicode MS" pitchFamily="34" charset="-128"/>
              </a:rPr>
              <a:t>control</a:t>
            </a:r>
            <a:r>
              <a:rPr lang="de-DE" sz="1000" kern="0" dirty="0">
                <a:ea typeface="Arial Unicode MS" pitchFamily="34" charset="-128"/>
                <a:cs typeface="Arial Unicode MS" pitchFamily="34" charset="-128"/>
              </a:rPr>
              <a:t> plane</a:t>
            </a:r>
            <a:endParaRPr lang="en-US" sz="1000" kern="0" dirty="0">
              <a:ea typeface="Arial Unicode MS" pitchFamily="34" charset="-128"/>
              <a:cs typeface="Arial Unicode MS" pitchFamily="34" charset="-128"/>
            </a:endParaRPr>
          </a:p>
        </p:txBody>
      </p:sp>
      <p:sp>
        <p:nvSpPr>
          <p:cNvPr id="58" name="Oval 57">
            <a:extLst>
              <a:ext uri="{FF2B5EF4-FFF2-40B4-BE49-F238E27FC236}">
                <a16:creationId xmlns:a16="http://schemas.microsoft.com/office/drawing/2014/main" id="{C74CEF46-ED3E-48E6-BCF9-084AAA0AE9E1}"/>
              </a:ext>
            </a:extLst>
          </p:cNvPr>
          <p:cNvSpPr/>
          <p:nvPr/>
        </p:nvSpPr>
        <p:spPr bwMode="gray">
          <a:xfrm>
            <a:off x="2432813" y="3067364"/>
            <a:ext cx="287058" cy="287058"/>
          </a:xfrm>
          <a:prstGeom prst="ellipse">
            <a:avLst/>
          </a:prstGeom>
          <a:solidFill>
            <a:srgbClr val="65BDFF"/>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9" name="Oval 58">
            <a:extLst>
              <a:ext uri="{FF2B5EF4-FFF2-40B4-BE49-F238E27FC236}">
                <a16:creationId xmlns:a16="http://schemas.microsoft.com/office/drawing/2014/main" id="{8B7D568E-7CD0-4D20-854C-1CAB080C5116}"/>
              </a:ext>
            </a:extLst>
          </p:cNvPr>
          <p:cNvSpPr/>
          <p:nvPr/>
        </p:nvSpPr>
        <p:spPr bwMode="gray">
          <a:xfrm>
            <a:off x="2019205" y="3209468"/>
            <a:ext cx="287058" cy="287058"/>
          </a:xfrm>
          <a:prstGeom prst="ellipse">
            <a:avLst/>
          </a:prstGeom>
          <a:solidFill>
            <a:srgbClr val="65BDFF"/>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0" name="Oval 59">
            <a:extLst>
              <a:ext uri="{FF2B5EF4-FFF2-40B4-BE49-F238E27FC236}">
                <a16:creationId xmlns:a16="http://schemas.microsoft.com/office/drawing/2014/main" id="{7399C728-9ADA-4AC6-80D0-925D33DB2275}"/>
              </a:ext>
            </a:extLst>
          </p:cNvPr>
          <p:cNvSpPr/>
          <p:nvPr/>
        </p:nvSpPr>
        <p:spPr bwMode="gray">
          <a:xfrm>
            <a:off x="2239244" y="3476440"/>
            <a:ext cx="287058" cy="287058"/>
          </a:xfrm>
          <a:prstGeom prst="ellipse">
            <a:avLst/>
          </a:prstGeom>
          <a:solidFill>
            <a:srgbClr val="65BDFF"/>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1" name="Oval 60">
            <a:extLst>
              <a:ext uri="{FF2B5EF4-FFF2-40B4-BE49-F238E27FC236}">
                <a16:creationId xmlns:a16="http://schemas.microsoft.com/office/drawing/2014/main" id="{607000AF-9FB7-4BD9-BFEB-F3EECA34B789}"/>
              </a:ext>
            </a:extLst>
          </p:cNvPr>
          <p:cNvSpPr/>
          <p:nvPr/>
        </p:nvSpPr>
        <p:spPr bwMode="gray">
          <a:xfrm>
            <a:off x="2019205" y="3209468"/>
            <a:ext cx="287058" cy="287058"/>
          </a:xfrm>
          <a:prstGeom prst="ellipse">
            <a:avLst/>
          </a:prstGeom>
          <a:solidFill>
            <a:schemeClr val="bg1">
              <a:alpha val="52000"/>
            </a:schemeClr>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2" name="Oval 61">
            <a:extLst>
              <a:ext uri="{FF2B5EF4-FFF2-40B4-BE49-F238E27FC236}">
                <a16:creationId xmlns:a16="http://schemas.microsoft.com/office/drawing/2014/main" id="{0F890A94-4943-4311-8F86-630BDF7560F2}"/>
              </a:ext>
            </a:extLst>
          </p:cNvPr>
          <p:cNvSpPr/>
          <p:nvPr/>
        </p:nvSpPr>
        <p:spPr bwMode="gray">
          <a:xfrm>
            <a:off x="2432813" y="3067364"/>
            <a:ext cx="287058" cy="287058"/>
          </a:xfrm>
          <a:prstGeom prst="ellipse">
            <a:avLst/>
          </a:prstGeom>
          <a:solidFill>
            <a:schemeClr val="bg1">
              <a:alpha val="52000"/>
            </a:schemeClr>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5" name="Oval 64">
            <a:extLst>
              <a:ext uri="{FF2B5EF4-FFF2-40B4-BE49-F238E27FC236}">
                <a16:creationId xmlns:a16="http://schemas.microsoft.com/office/drawing/2014/main" id="{931CFFFC-ACEC-4EAD-A243-AF8990D7DF82}"/>
              </a:ext>
            </a:extLst>
          </p:cNvPr>
          <p:cNvSpPr/>
          <p:nvPr/>
        </p:nvSpPr>
        <p:spPr bwMode="gray">
          <a:xfrm>
            <a:off x="2239244" y="3476440"/>
            <a:ext cx="287058" cy="287058"/>
          </a:xfrm>
          <a:prstGeom prst="ellipse">
            <a:avLst/>
          </a:prstGeom>
          <a:solidFill>
            <a:schemeClr val="bg1">
              <a:alpha val="52000"/>
            </a:schemeClr>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3025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61"/>
                                        </p:tgtEl>
                                        <p:attrNameLst>
                                          <p:attrName>ppt_w</p:attrName>
                                        </p:attrNameLst>
                                      </p:cBhvr>
                                      <p:tavLst>
                                        <p:tav tm="0">
                                          <p:val>
                                            <p:strVal val="ppt_w"/>
                                          </p:val>
                                        </p:tav>
                                        <p:tav tm="100000">
                                          <p:val>
                                            <p:fltVal val="0"/>
                                          </p:val>
                                        </p:tav>
                                      </p:tavLst>
                                    </p:anim>
                                    <p:anim calcmode="lin" valueType="num">
                                      <p:cBhvr>
                                        <p:cTn id="7" dur="500"/>
                                        <p:tgtEl>
                                          <p:spTgt spid="61"/>
                                        </p:tgtEl>
                                        <p:attrNameLst>
                                          <p:attrName>ppt_h</p:attrName>
                                        </p:attrNameLst>
                                      </p:cBhvr>
                                      <p:tavLst>
                                        <p:tav tm="0">
                                          <p:val>
                                            <p:strVal val="ppt_h"/>
                                          </p:val>
                                        </p:tav>
                                        <p:tav tm="100000">
                                          <p:val>
                                            <p:fltVal val="0"/>
                                          </p:val>
                                        </p:tav>
                                      </p:tavLst>
                                    </p:anim>
                                    <p:animEffect transition="out" filter="fade">
                                      <p:cBhvr>
                                        <p:cTn id="8" dur="500"/>
                                        <p:tgtEl>
                                          <p:spTgt spid="61"/>
                                        </p:tgtEl>
                                      </p:cBhvr>
                                    </p:animEffect>
                                    <p:set>
                                      <p:cBhvr>
                                        <p:cTn id="9" dur="1" fill="hold">
                                          <p:stCondLst>
                                            <p:cond delay="499"/>
                                          </p:stCondLst>
                                        </p:cTn>
                                        <p:tgtEl>
                                          <p:spTgt spid="61"/>
                                        </p:tgtEl>
                                        <p:attrNameLst>
                                          <p:attrName>style.visibility</p:attrName>
                                        </p:attrNameLst>
                                      </p:cBhvr>
                                      <p:to>
                                        <p:strVal val="hidden"/>
                                      </p:to>
                                    </p:set>
                                  </p:childTnLst>
                                </p:cTn>
                              </p:par>
                              <p:par>
                                <p:cTn id="10" presetID="53" presetClass="exit" presetSubtype="32" fill="hold" grpId="0" nodeType="withEffect">
                                  <p:stCondLst>
                                    <p:cond delay="0"/>
                                  </p:stCondLst>
                                  <p:childTnLst>
                                    <p:anim calcmode="lin" valueType="num">
                                      <p:cBhvr>
                                        <p:cTn id="11" dur="500"/>
                                        <p:tgtEl>
                                          <p:spTgt spid="62"/>
                                        </p:tgtEl>
                                        <p:attrNameLst>
                                          <p:attrName>ppt_w</p:attrName>
                                        </p:attrNameLst>
                                      </p:cBhvr>
                                      <p:tavLst>
                                        <p:tav tm="0">
                                          <p:val>
                                            <p:strVal val="ppt_w"/>
                                          </p:val>
                                        </p:tav>
                                        <p:tav tm="100000">
                                          <p:val>
                                            <p:fltVal val="0"/>
                                          </p:val>
                                        </p:tav>
                                      </p:tavLst>
                                    </p:anim>
                                    <p:anim calcmode="lin" valueType="num">
                                      <p:cBhvr>
                                        <p:cTn id="12" dur="500"/>
                                        <p:tgtEl>
                                          <p:spTgt spid="62"/>
                                        </p:tgtEl>
                                        <p:attrNameLst>
                                          <p:attrName>ppt_h</p:attrName>
                                        </p:attrNameLst>
                                      </p:cBhvr>
                                      <p:tavLst>
                                        <p:tav tm="0">
                                          <p:val>
                                            <p:strVal val="ppt_h"/>
                                          </p:val>
                                        </p:tav>
                                        <p:tav tm="100000">
                                          <p:val>
                                            <p:fltVal val="0"/>
                                          </p:val>
                                        </p:tav>
                                      </p:tavLst>
                                    </p:anim>
                                    <p:animEffect transition="out" filter="fade">
                                      <p:cBhvr>
                                        <p:cTn id="13" dur="500"/>
                                        <p:tgtEl>
                                          <p:spTgt spid="62"/>
                                        </p:tgtEl>
                                      </p:cBhvr>
                                    </p:animEffect>
                                    <p:set>
                                      <p:cBhvr>
                                        <p:cTn id="14" dur="1" fill="hold">
                                          <p:stCondLst>
                                            <p:cond delay="499"/>
                                          </p:stCondLst>
                                        </p:cTn>
                                        <p:tgtEl>
                                          <p:spTgt spid="62"/>
                                        </p:tgtEl>
                                        <p:attrNameLst>
                                          <p:attrName>style.visibility</p:attrName>
                                        </p:attrNameLst>
                                      </p:cBhvr>
                                      <p:to>
                                        <p:strVal val="hidden"/>
                                      </p:to>
                                    </p:set>
                                  </p:childTnLst>
                                </p:cTn>
                              </p:par>
                              <p:par>
                                <p:cTn id="15" presetID="53" presetClass="exit" presetSubtype="32" fill="hold" grpId="0" nodeType="withEffect">
                                  <p:stCondLst>
                                    <p:cond delay="0"/>
                                  </p:stCondLst>
                                  <p:childTnLst>
                                    <p:anim calcmode="lin" valueType="num">
                                      <p:cBhvr>
                                        <p:cTn id="16" dur="500"/>
                                        <p:tgtEl>
                                          <p:spTgt spid="65"/>
                                        </p:tgtEl>
                                        <p:attrNameLst>
                                          <p:attrName>ppt_w</p:attrName>
                                        </p:attrNameLst>
                                      </p:cBhvr>
                                      <p:tavLst>
                                        <p:tav tm="0">
                                          <p:val>
                                            <p:strVal val="ppt_w"/>
                                          </p:val>
                                        </p:tav>
                                        <p:tav tm="100000">
                                          <p:val>
                                            <p:fltVal val="0"/>
                                          </p:val>
                                        </p:tav>
                                      </p:tavLst>
                                    </p:anim>
                                    <p:anim calcmode="lin" valueType="num">
                                      <p:cBhvr>
                                        <p:cTn id="17" dur="500"/>
                                        <p:tgtEl>
                                          <p:spTgt spid="65"/>
                                        </p:tgtEl>
                                        <p:attrNameLst>
                                          <p:attrName>ppt_h</p:attrName>
                                        </p:attrNameLst>
                                      </p:cBhvr>
                                      <p:tavLst>
                                        <p:tav tm="0">
                                          <p:val>
                                            <p:strVal val="ppt_h"/>
                                          </p:val>
                                        </p:tav>
                                        <p:tav tm="100000">
                                          <p:val>
                                            <p:fltVal val="0"/>
                                          </p:val>
                                        </p:tav>
                                      </p:tavLst>
                                    </p:anim>
                                    <p:animEffect transition="out" filter="fade">
                                      <p:cBhvr>
                                        <p:cTn id="18" dur="500"/>
                                        <p:tgtEl>
                                          <p:spTgt spid="65"/>
                                        </p:tgtEl>
                                      </p:cBhvr>
                                    </p:animEffect>
                                    <p:set>
                                      <p:cBhvr>
                                        <p:cTn id="19" dur="1" fill="hold">
                                          <p:stCondLst>
                                            <p:cond delay="499"/>
                                          </p:stCondLst>
                                        </p:cTn>
                                        <p:tgtEl>
                                          <p:spTgt spid="6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105"/>
                                        </p:tgtEl>
                                      </p:cBhvr>
                                    </p:animEffect>
                                    <p:set>
                                      <p:cBhvr>
                                        <p:cTn id="24" dur="1" fill="hold">
                                          <p:stCondLst>
                                            <p:cond delay="499"/>
                                          </p:stCondLst>
                                        </p:cTn>
                                        <p:tgtEl>
                                          <p:spTgt spid="105"/>
                                        </p:tgtEl>
                                        <p:attrNameLst>
                                          <p:attrName>style.visibility</p:attrName>
                                        </p:attrNameLst>
                                      </p:cBhvr>
                                      <p:to>
                                        <p:strVal val="hidden"/>
                                      </p:to>
                                    </p:set>
                                  </p:childTnLst>
                                </p:cTn>
                              </p:par>
                            </p:childTnLst>
                          </p:cTn>
                        </p:par>
                        <p:par>
                          <p:cTn id="25" fill="hold">
                            <p:stCondLst>
                              <p:cond delay="500"/>
                            </p:stCondLst>
                            <p:childTnLst>
                              <p:par>
                                <p:cTn id="26" presetID="10" presetClass="exit" presetSubtype="0" fill="hold" nodeType="afterEffect">
                                  <p:stCondLst>
                                    <p:cond delay="0"/>
                                  </p:stCondLst>
                                  <p:childTnLst>
                                    <p:animEffect transition="out" filter="fade">
                                      <p:cBhvr>
                                        <p:cTn id="27" dur="500"/>
                                        <p:tgtEl>
                                          <p:spTgt spid="106"/>
                                        </p:tgtEl>
                                      </p:cBhvr>
                                    </p:animEffect>
                                    <p:set>
                                      <p:cBhvr>
                                        <p:cTn id="28" dur="1" fill="hold">
                                          <p:stCondLst>
                                            <p:cond delay="499"/>
                                          </p:stCondLst>
                                        </p:cTn>
                                        <p:tgtEl>
                                          <p:spTgt spid="106"/>
                                        </p:tgtEl>
                                        <p:attrNameLst>
                                          <p:attrName>style.visibility</p:attrName>
                                        </p:attrNameLst>
                                      </p:cBhvr>
                                      <p:to>
                                        <p:strVal val="hidden"/>
                                      </p:to>
                                    </p:set>
                                  </p:childTnLst>
                                </p:cTn>
                              </p:par>
                              <p:par>
                                <p:cTn id="29" presetID="53" presetClass="exit" presetSubtype="32" fill="hold" grpId="0" nodeType="withEffect">
                                  <p:stCondLst>
                                    <p:cond delay="0"/>
                                  </p:stCondLst>
                                  <p:childTnLst>
                                    <p:anim calcmode="lin" valueType="num">
                                      <p:cBhvr>
                                        <p:cTn id="30" dur="500"/>
                                        <p:tgtEl>
                                          <p:spTgt spid="55"/>
                                        </p:tgtEl>
                                        <p:attrNameLst>
                                          <p:attrName>ppt_w</p:attrName>
                                        </p:attrNameLst>
                                      </p:cBhvr>
                                      <p:tavLst>
                                        <p:tav tm="0">
                                          <p:val>
                                            <p:strVal val="ppt_w"/>
                                          </p:val>
                                        </p:tav>
                                        <p:tav tm="100000">
                                          <p:val>
                                            <p:fltVal val="0"/>
                                          </p:val>
                                        </p:tav>
                                      </p:tavLst>
                                    </p:anim>
                                    <p:anim calcmode="lin" valueType="num">
                                      <p:cBhvr>
                                        <p:cTn id="31" dur="500"/>
                                        <p:tgtEl>
                                          <p:spTgt spid="55"/>
                                        </p:tgtEl>
                                        <p:attrNameLst>
                                          <p:attrName>ppt_h</p:attrName>
                                        </p:attrNameLst>
                                      </p:cBhvr>
                                      <p:tavLst>
                                        <p:tav tm="0">
                                          <p:val>
                                            <p:strVal val="ppt_h"/>
                                          </p:val>
                                        </p:tav>
                                        <p:tav tm="100000">
                                          <p:val>
                                            <p:fltVal val="0"/>
                                          </p:val>
                                        </p:tav>
                                      </p:tavLst>
                                    </p:anim>
                                    <p:animEffect transition="out" filter="fade">
                                      <p:cBhvr>
                                        <p:cTn id="32" dur="500"/>
                                        <p:tgtEl>
                                          <p:spTgt spid="55"/>
                                        </p:tgtEl>
                                      </p:cBhvr>
                                    </p:animEffect>
                                    <p:set>
                                      <p:cBhvr>
                                        <p:cTn id="33" dur="1" fill="hold">
                                          <p:stCondLst>
                                            <p:cond delay="499"/>
                                          </p:stCondLst>
                                        </p:cTn>
                                        <p:tgtEl>
                                          <p:spTgt spid="55"/>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103"/>
                                        </p:tgtEl>
                                        <p:attrNameLst>
                                          <p:attrName>style.visibility</p:attrName>
                                        </p:attrNameLst>
                                      </p:cBhvr>
                                      <p:to>
                                        <p:strVal val="visible"/>
                                      </p:to>
                                    </p:set>
                                    <p:anim calcmode="lin" valueType="num">
                                      <p:cBhvr>
                                        <p:cTn id="38" dur="500" fill="hold"/>
                                        <p:tgtEl>
                                          <p:spTgt spid="103"/>
                                        </p:tgtEl>
                                        <p:attrNameLst>
                                          <p:attrName>ppt_w</p:attrName>
                                        </p:attrNameLst>
                                      </p:cBhvr>
                                      <p:tavLst>
                                        <p:tav tm="0">
                                          <p:val>
                                            <p:fltVal val="0"/>
                                          </p:val>
                                        </p:tav>
                                        <p:tav tm="100000">
                                          <p:val>
                                            <p:strVal val="#ppt_w"/>
                                          </p:val>
                                        </p:tav>
                                      </p:tavLst>
                                    </p:anim>
                                    <p:anim calcmode="lin" valueType="num">
                                      <p:cBhvr>
                                        <p:cTn id="39" dur="500" fill="hold"/>
                                        <p:tgtEl>
                                          <p:spTgt spid="103"/>
                                        </p:tgtEl>
                                        <p:attrNameLst>
                                          <p:attrName>ppt_h</p:attrName>
                                        </p:attrNameLst>
                                      </p:cBhvr>
                                      <p:tavLst>
                                        <p:tav tm="0">
                                          <p:val>
                                            <p:fltVal val="0"/>
                                          </p:val>
                                        </p:tav>
                                        <p:tav tm="100000">
                                          <p:val>
                                            <p:strVal val="#ppt_h"/>
                                          </p:val>
                                        </p:tav>
                                      </p:tavLst>
                                    </p:anim>
                                    <p:animEffect transition="in" filter="fade">
                                      <p:cBhvr>
                                        <p:cTn id="40" dur="500"/>
                                        <p:tgtEl>
                                          <p:spTgt spid="103"/>
                                        </p:tgtEl>
                                      </p:cBhvr>
                                    </p:animEffect>
                                  </p:childTnLst>
                                </p:cTn>
                              </p:par>
                              <p:par>
                                <p:cTn id="41" presetID="10" presetClass="exit" presetSubtype="0" fill="hold" nodeType="withEffect">
                                  <p:stCondLst>
                                    <p:cond delay="0"/>
                                  </p:stCondLst>
                                  <p:childTnLst>
                                    <p:animEffect transition="out" filter="fade">
                                      <p:cBhvr>
                                        <p:cTn id="42" dur="500"/>
                                        <p:tgtEl>
                                          <p:spTgt spid="100"/>
                                        </p:tgtEl>
                                      </p:cBhvr>
                                    </p:animEffect>
                                    <p:set>
                                      <p:cBhvr>
                                        <p:cTn id="43" dur="1" fill="hold">
                                          <p:stCondLst>
                                            <p:cond delay="499"/>
                                          </p:stCondLst>
                                        </p:cTn>
                                        <p:tgtEl>
                                          <p:spTgt spid="10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55" grpId="0"/>
      <p:bldP spid="61" grpId="0" animBg="1"/>
      <p:bldP spid="62" grpId="0" animBg="1"/>
      <p:bldP spid="65" grpId="0" animBg="1"/>
    </p:bldLst>
  </p:timing>
</p:sld>
</file>

<file path=ppt/theme/theme1.xml><?xml version="1.0" encoding="utf-8"?>
<a:theme xmlns:a="http://schemas.openxmlformats.org/drawingml/2006/main" name="1_SAPCorporate2010_v1.0">
  <a:themeElements>
    <a:clrScheme name="sap_colors">
      <a:dk1>
        <a:srgbClr val="000000"/>
      </a:dk1>
      <a:lt1>
        <a:srgbClr val="FFFFFF"/>
      </a:lt1>
      <a:dk2>
        <a:srgbClr val="44697D"/>
      </a:dk2>
      <a:lt2>
        <a:srgbClr val="CCCCCC"/>
      </a:lt2>
      <a:accent1>
        <a:srgbClr val="F0AB00"/>
      </a:accent1>
      <a:accent2>
        <a:srgbClr val="666666"/>
      </a:accent2>
      <a:accent3>
        <a:srgbClr val="44697D"/>
      </a:accent3>
      <a:accent4>
        <a:srgbClr val="557630"/>
      </a:accent4>
      <a:accent5>
        <a:srgbClr val="774A39"/>
      </a:accent5>
      <a:accent6>
        <a:srgbClr val="644459"/>
      </a:accent6>
      <a:hlink>
        <a:srgbClr val="04357B"/>
      </a:hlink>
      <a:folHlink>
        <a:srgbClr val="999999"/>
      </a:folHlink>
    </a:clrScheme>
    <a:fontScheme name="sap_fonts">
      <a:majorFont>
        <a:latin typeface="Arial Black"/>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bg2"/>
        </a:solidFill>
        <a:ln w="9525"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6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fontAlgn="base">
          <a:spcAft>
            <a:spcPct val="0"/>
          </a:spcAft>
          <a:buClr>
            <a:srgbClr val="F0AB00"/>
          </a:buClr>
          <a:buSzPct val="80000"/>
          <a:defRPr sz="1400" kern="0" dirty="0"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
      <a:dk1>
        <a:srgbClr val="000000"/>
      </a:dk1>
      <a:lt1>
        <a:srgbClr val="FFFFFF"/>
      </a:lt1>
      <a:dk2>
        <a:srgbClr val="44697D"/>
      </a:dk2>
      <a:lt2>
        <a:srgbClr val="CCCCCC"/>
      </a:lt2>
      <a:accent1>
        <a:srgbClr val="F0AB00"/>
      </a:accent1>
      <a:accent2>
        <a:srgbClr val="666666"/>
      </a:accent2>
      <a:accent3>
        <a:srgbClr val="44697D"/>
      </a:accent3>
      <a:accent4>
        <a:srgbClr val="557630"/>
      </a:accent4>
      <a:accent5>
        <a:srgbClr val="774A39"/>
      </a:accent5>
      <a:accent6>
        <a:srgbClr val="644459"/>
      </a:accent6>
      <a:hlink>
        <a:srgbClr val="04357B"/>
      </a:hlink>
      <a:folHlink>
        <a:srgbClr val="999999"/>
      </a:folHlink>
    </a:clrScheme>
    <a:fontScheme name="sap_fonts">
      <a:majorFont>
        <a:latin typeface="Arial Black"/>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
      <a:dk1>
        <a:srgbClr val="000000"/>
      </a:dk1>
      <a:lt1>
        <a:srgbClr val="FFFFFF"/>
      </a:lt1>
      <a:dk2>
        <a:srgbClr val="44697D"/>
      </a:dk2>
      <a:lt2>
        <a:srgbClr val="CCCCCC"/>
      </a:lt2>
      <a:accent1>
        <a:srgbClr val="F0AB00"/>
      </a:accent1>
      <a:accent2>
        <a:srgbClr val="666666"/>
      </a:accent2>
      <a:accent3>
        <a:srgbClr val="44697D"/>
      </a:accent3>
      <a:accent4>
        <a:srgbClr val="557630"/>
      </a:accent4>
      <a:accent5>
        <a:srgbClr val="774A39"/>
      </a:accent5>
      <a:accent6>
        <a:srgbClr val="644459"/>
      </a:accent6>
      <a:hlink>
        <a:srgbClr val="04357B"/>
      </a:hlink>
      <a:folHlink>
        <a:srgbClr val="999999"/>
      </a:folHlink>
    </a:clrScheme>
    <a:fontScheme name="sap_fonts">
      <a:majorFont>
        <a:latin typeface="Arial Black"/>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Application xmlns="http://www.sap.com/cof/powerpoint/application">
  <Version>2</Version>
  <Revision>2.3.1.59737</Revision>
</Application>
</file>

<file path=customXml/item2.xml><?xml version="1.0" encoding="utf-8"?>
<Application xmlns="http://www.sap.com/cof/ao/powerpoint/application">
  <com.sap.ip.bi.pioneer>
    <Version>4</Version>
    <AAO_Revision>2.3.1.59737</AAO_Revision>
    <RefreshOnOpen>False</RefreshOnOpen>
    <PlanningModeSetToChangeMode>True</PlanningModeSetToChangeMode>
    <Cleaned>False</Cleaned>
    <ForcePromptOnInitialRefresh>False</ForcePromptOnInitialRefresh>
    <StorePromptsInDocument>True</StorePromptsInDocument>
    <MergeVariables>False</MergeVariables>
    <WorkingMode>Local</WorkingMode>
    <RefreshPlanningObjectsOnRefreshAll>True</RefreshPlanningObjectsOnRefreshAll>
    <Items/>
  </com.sap.ip.bi.pioneer>
</Application>
</file>

<file path=customXml/itemProps1.xml><?xml version="1.0" encoding="utf-8"?>
<ds:datastoreItem xmlns:ds="http://schemas.openxmlformats.org/officeDocument/2006/customXml" ds:itemID="{D70DB5AE-6FD7-44B6-B9CD-FB2574AF1AF5}">
  <ds:schemaRefs>
    <ds:schemaRef ds:uri="http://www.sap.com/cof/powerpoint/application"/>
  </ds:schemaRefs>
</ds:datastoreItem>
</file>

<file path=customXml/itemProps2.xml><?xml version="1.0" encoding="utf-8"?>
<ds:datastoreItem xmlns:ds="http://schemas.openxmlformats.org/officeDocument/2006/customXml" ds:itemID="{52B17E7A-DDC1-417C-8396-0EE46923E20A}">
  <ds:schemaRefs>
    <ds:schemaRef ds:uri="http://www.sap.com/cof/ao/powerpoint/application"/>
  </ds:schemaRefs>
</ds:datastoreItem>
</file>

<file path=docProps/app.xml><?xml version="1.0" encoding="utf-8"?>
<Properties xmlns="http://schemas.openxmlformats.org/officeDocument/2006/extended-properties" xmlns:vt="http://schemas.openxmlformats.org/officeDocument/2006/docPropsVTypes">
  <Template/>
  <TotalTime>2555</TotalTime>
  <Words>1582</Words>
  <Application>Microsoft Office PowerPoint</Application>
  <PresentationFormat>On-screen Show (4:3)</PresentationFormat>
  <Paragraphs>455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 Unicode MS</vt:lpstr>
      <vt:lpstr>MS PGothic</vt:lpstr>
      <vt:lpstr>Arial</vt:lpstr>
      <vt:lpstr>Arial Black</vt:lpstr>
      <vt:lpstr>Wingdings</vt:lpstr>
      <vt:lpstr>1_SAPCorporate2010_v1.0</vt:lpstr>
      <vt:lpstr> </vt:lpstr>
      <vt:lpstr>Former Setup with Self-Hosted ETCD with etcd operator</vt:lpstr>
      <vt:lpstr>Static ETC Cluster Nodes using static Pods</vt:lpstr>
      <vt:lpstr>Basic Setup</vt:lpstr>
      <vt:lpstr>Bootstrapping a multi-node ETCD Cluster</vt:lpstr>
      <vt:lpstr>Bootstrapping a multi-node ETCD Cluster</vt:lpstr>
      <vt:lpstr>PowerPoint Presentation</vt:lpstr>
      <vt:lpstr>Bootstrapping Kubernetes with Bootkube</vt:lpstr>
      <vt:lpstr>Bootstrapping Kubernetes with Bootkube</vt:lpstr>
      <vt:lpstr>Recovering a cluster</vt:lpstr>
      <vt:lpstr>Recovering a cluster</vt:lpstr>
      <vt:lpstr>Surviving Node Failures without Recovery</vt:lpstr>
      <vt:lpstr>Handling Loss of complete Master Nodes Why does the cluster does not come up again?</vt:lpstr>
      <vt:lpstr>Recovering ControllerManager</vt:lpstr>
      <vt:lpstr>Recovering ControllerManager</vt:lpstr>
      <vt:lpstr>Using Kubify to control Cluster Lifecycle</vt:lpstr>
      <vt:lpstr>Kubify on GitHub</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Uwe Krüger</dc:creator>
  <cp:lastModifiedBy>Krueger, Uwe</cp:lastModifiedBy>
  <cp:revision>1242</cp:revision>
  <dcterms:created xsi:type="dcterms:W3CDTF">2011-11-11T09:47:44Z</dcterms:created>
  <dcterms:modified xsi:type="dcterms:W3CDTF">2018-12-21T10:12:32Z</dcterms:modified>
</cp:coreProperties>
</file>