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95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6A15"/>
    <a:srgbClr val="8604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266"/>
    <p:restoredTop sz="88779"/>
  </p:normalViewPr>
  <p:slideViewPr>
    <p:cSldViewPr snapToGrid="0" snapToObjects="1">
      <p:cViewPr varScale="1">
        <p:scale>
          <a:sx n="128" d="100"/>
          <a:sy n="128" d="100"/>
        </p:scale>
        <p:origin x="11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4E709A-69AA-A94C-AD8F-6C318DC30780}" type="datetimeFigureOut">
              <a:rPr lang="en-US" smtClean="0"/>
              <a:t>5/28/21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BA05D5-CEFF-924E-AA1B-4E35C7114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3505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E2BF0-18F9-D245-A6F0-FBB2AFC12A9B}" type="datetimeFigureOut">
              <a:rPr lang="en-US" smtClean="0"/>
              <a:t>5/28/21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96BDA-ED4C-D147-9374-02F3F6582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044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E2BF0-18F9-D245-A6F0-FBB2AFC12A9B}" type="datetimeFigureOut">
              <a:rPr lang="en-US" smtClean="0"/>
              <a:t>5/28/21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96BDA-ED4C-D147-9374-02F3F6582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875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E2BF0-18F9-D245-A6F0-FBB2AFC12A9B}" type="datetimeFigureOut">
              <a:rPr lang="en-US" smtClean="0"/>
              <a:t>5/28/21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96BDA-ED4C-D147-9374-02F3F6582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44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E2BF0-18F9-D245-A6F0-FBB2AFC12A9B}" type="datetimeFigureOut">
              <a:rPr lang="en-US" smtClean="0"/>
              <a:t>5/28/21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96BDA-ED4C-D147-9374-02F3F6582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342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E2BF0-18F9-D245-A6F0-FBB2AFC12A9B}" type="datetimeFigureOut">
              <a:rPr lang="en-US" smtClean="0"/>
              <a:t>5/28/21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96BDA-ED4C-D147-9374-02F3F6582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687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E2BF0-18F9-D245-A6F0-FBB2AFC12A9B}" type="datetimeFigureOut">
              <a:rPr lang="en-US" smtClean="0"/>
              <a:t>5/28/21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96BDA-ED4C-D147-9374-02F3F6582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66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E2BF0-18F9-D245-A6F0-FBB2AFC12A9B}" type="datetimeFigureOut">
              <a:rPr lang="en-US" smtClean="0"/>
              <a:t>5/28/21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96BDA-ED4C-D147-9374-02F3F6582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539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E2BF0-18F9-D245-A6F0-FBB2AFC12A9B}" type="datetimeFigureOut">
              <a:rPr lang="en-US" smtClean="0"/>
              <a:t>5/28/21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96BDA-ED4C-D147-9374-02F3F6582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481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E2BF0-18F9-D245-A6F0-FBB2AFC12A9B}" type="datetimeFigureOut">
              <a:rPr lang="en-US" smtClean="0"/>
              <a:t>5/28/21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96BDA-ED4C-D147-9374-02F3F6582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178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E2BF0-18F9-D245-A6F0-FBB2AFC12A9B}" type="datetimeFigureOut">
              <a:rPr lang="en-US" smtClean="0"/>
              <a:t>5/28/21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96BDA-ED4C-D147-9374-02F3F6582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569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E2BF0-18F9-D245-A6F0-FBB2AFC12A9B}" type="datetimeFigureOut">
              <a:rPr lang="en-US" smtClean="0"/>
              <a:t>5/28/21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96BDA-ED4C-D147-9374-02F3F6582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618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FE2BF0-18F9-D245-A6F0-FBB2AFC12A9B}" type="datetimeFigureOut">
              <a:rPr lang="en-US" smtClean="0"/>
              <a:t>5/28/21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696BDA-ED4C-D147-9374-02F3F6582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536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Rectangle 30">
            <a:extLst>
              <a:ext uri="{FF2B5EF4-FFF2-40B4-BE49-F238E27FC236}">
                <a16:creationId xmlns:a16="http://schemas.microsoft.com/office/drawing/2014/main" id="{77ECF3C4-4266-8D42-BC06-768FDE9CC7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84594" y="2000603"/>
            <a:ext cx="3013352" cy="440464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7780">
            <a:solidFill>
              <a:schemeClr val="tx1"/>
            </a:solidFill>
            <a:miter lim="800000"/>
            <a:headEnd/>
            <a:tailEnd/>
          </a:ln>
        </p:spPr>
        <p:txBody>
          <a:bodyPr vert="horz" lIns="36000" tIns="36000" rIns="36000" bIns="36000" anchor="t"/>
          <a:lstStyle/>
          <a:p>
            <a:pPr>
              <a:buClrTx/>
              <a:buSzTx/>
              <a:buFontTx/>
              <a:buNone/>
            </a:pPr>
            <a:r>
              <a:rPr lang="en-US" sz="1200" dirty="0"/>
              <a:t>Shoot Cluster</a:t>
            </a:r>
            <a:endParaRPr lang="en-US" sz="300" dirty="0"/>
          </a:p>
        </p:txBody>
      </p:sp>
      <p:sp>
        <p:nvSpPr>
          <p:cNvPr id="174" name="Rectangle 30"/>
          <p:cNvSpPr>
            <a:spLocks noChangeArrowheads="1"/>
          </p:cNvSpPr>
          <p:nvPr/>
        </p:nvSpPr>
        <p:spPr bwMode="auto">
          <a:xfrm>
            <a:off x="4878461" y="1987555"/>
            <a:ext cx="3252401" cy="44046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7780">
            <a:solidFill>
              <a:schemeClr val="tx1"/>
            </a:solidFill>
            <a:miter lim="800000"/>
            <a:headEnd/>
            <a:tailEnd/>
          </a:ln>
        </p:spPr>
        <p:txBody>
          <a:bodyPr vert="horz" lIns="36000" tIns="36000" rIns="36000" bIns="36000" anchor="t"/>
          <a:lstStyle/>
          <a:p>
            <a:pPr>
              <a:buClrTx/>
              <a:buSzTx/>
              <a:buFontTx/>
              <a:buNone/>
            </a:pPr>
            <a:r>
              <a:rPr lang="en-US" sz="1200"/>
              <a:t>Seed Cluster</a:t>
            </a:r>
            <a:endParaRPr lang="en-US" sz="300"/>
          </a:p>
        </p:txBody>
      </p:sp>
      <p:sp>
        <p:nvSpPr>
          <p:cNvPr id="428" name="Rectangle 30">
            <a:extLst>
              <a:ext uri="{FF2B5EF4-FFF2-40B4-BE49-F238E27FC236}">
                <a16:creationId xmlns:a16="http://schemas.microsoft.com/office/drawing/2014/main" id="{2D5067F0-7D08-E645-8207-FE0E199E87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4338" y="3202826"/>
            <a:ext cx="3054438" cy="3041601"/>
          </a:xfrm>
          <a:prstGeom prst="rect">
            <a:avLst/>
          </a:prstGeom>
          <a:solidFill>
            <a:srgbClr val="DDDDDD"/>
          </a:solidFill>
          <a:ln w="17780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 anchor="t"/>
          <a:lstStyle/>
          <a:p>
            <a:pPr>
              <a:buClrTx/>
              <a:buSzTx/>
              <a:buFontTx/>
              <a:buNone/>
            </a:pPr>
            <a:r>
              <a:rPr lang="de-DE" sz="1200" dirty="0"/>
              <a:t> Worker</a:t>
            </a:r>
            <a:endParaRPr lang="en-US" sz="1200" dirty="0"/>
          </a:p>
        </p:txBody>
      </p:sp>
      <p:sp>
        <p:nvSpPr>
          <p:cNvPr id="479" name="Rectangle 30">
            <a:extLst>
              <a:ext uri="{FF2B5EF4-FFF2-40B4-BE49-F238E27FC236}">
                <a16:creationId xmlns:a16="http://schemas.microsoft.com/office/drawing/2014/main" id="{DDF41BCF-BDF4-E246-A1E6-C213C84AB7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79993" y="3202826"/>
            <a:ext cx="2808284" cy="3041601"/>
          </a:xfrm>
          <a:prstGeom prst="rect">
            <a:avLst/>
          </a:prstGeom>
          <a:solidFill>
            <a:srgbClr val="DDDDDD"/>
          </a:solidFill>
          <a:ln w="17780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 anchor="t"/>
          <a:lstStyle/>
          <a:p>
            <a:pPr>
              <a:buClrTx/>
              <a:buSzTx/>
              <a:buFontTx/>
              <a:buNone/>
            </a:pPr>
            <a:r>
              <a:rPr lang="de-DE" sz="1200" dirty="0"/>
              <a:t> Worker</a:t>
            </a:r>
            <a:endParaRPr lang="en-US" sz="1200" dirty="0"/>
          </a:p>
        </p:txBody>
      </p:sp>
      <p:sp>
        <p:nvSpPr>
          <p:cNvPr id="5" name="Rectangle 138"/>
          <p:cNvSpPr>
            <a:spLocks noChangeArrowheads="1"/>
          </p:cNvSpPr>
          <p:nvPr/>
        </p:nvSpPr>
        <p:spPr bwMode="auto">
          <a:xfrm>
            <a:off x="848943" y="899517"/>
            <a:ext cx="858591" cy="396000"/>
          </a:xfrm>
          <a:prstGeom prst="rect">
            <a:avLst/>
          </a:prstGeom>
          <a:solidFill>
            <a:srgbClr val="DDDDDD"/>
          </a:solidFill>
          <a:ln w="17780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 algn="ctr"/>
            <a:r>
              <a:rPr lang="en-US" sz="1200" dirty="0" err="1"/>
              <a:t>kubectl</a:t>
            </a:r>
            <a:endParaRPr lang="en-US" sz="1200" dirty="0"/>
          </a:p>
        </p:txBody>
      </p:sp>
      <p:cxnSp>
        <p:nvCxnSpPr>
          <p:cNvPr id="83" name="Straight Connector 82"/>
          <p:cNvCxnSpPr>
            <a:cxnSpLocks/>
          </p:cNvCxnSpPr>
          <p:nvPr/>
        </p:nvCxnSpPr>
        <p:spPr>
          <a:xfrm flipV="1">
            <a:off x="572739" y="1908492"/>
            <a:ext cx="11324585" cy="41576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Straight Connector 299"/>
          <p:cNvCxnSpPr>
            <a:cxnSpLocks/>
          </p:cNvCxnSpPr>
          <p:nvPr/>
        </p:nvCxnSpPr>
        <p:spPr>
          <a:xfrm>
            <a:off x="4555206" y="551204"/>
            <a:ext cx="0" cy="6222378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6" name="Text Box 139"/>
          <p:cNvSpPr txBox="1">
            <a:spLocks noChangeArrowheads="1"/>
          </p:cNvSpPr>
          <p:nvPr/>
        </p:nvSpPr>
        <p:spPr bwMode="auto">
          <a:xfrm>
            <a:off x="4964866" y="6067831"/>
            <a:ext cx="43180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sz="1800" b="1" dirty="0">
                <a:latin typeface="Times New Roman" pitchFamily="18" charset="0"/>
              </a:rPr>
              <a:t>...</a:t>
            </a:r>
          </a:p>
        </p:txBody>
      </p:sp>
      <p:sp>
        <p:nvSpPr>
          <p:cNvPr id="440" name="Rectangle 439"/>
          <p:cNvSpPr/>
          <p:nvPr/>
        </p:nvSpPr>
        <p:spPr>
          <a:xfrm>
            <a:off x="5335043" y="4003946"/>
            <a:ext cx="1628152" cy="2185744"/>
          </a:xfrm>
          <a:prstGeom prst="rect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1" name="AutoShape 29"/>
          <p:cNvSpPr>
            <a:spLocks noChangeArrowheads="1"/>
          </p:cNvSpPr>
          <p:nvPr/>
        </p:nvSpPr>
        <p:spPr bwMode="auto">
          <a:xfrm>
            <a:off x="7048037" y="4078115"/>
            <a:ext cx="720000" cy="162000"/>
          </a:xfrm>
          <a:prstGeom prst="roundRect">
            <a:avLst>
              <a:gd name="adj" fmla="val 50000"/>
            </a:avLst>
          </a:prstGeom>
          <a:solidFill>
            <a:schemeClr val="accent2">
              <a:lumMod val="60000"/>
              <a:lumOff val="40000"/>
            </a:schemeClr>
          </a:solidFill>
          <a:ln w="17780">
            <a:solidFill>
              <a:schemeClr val="tx1"/>
            </a:solidFill>
            <a:round/>
            <a:headEnd/>
            <a:tailEnd/>
          </a:ln>
        </p:spPr>
        <p:txBody>
          <a:bodyPr lIns="36000" tIns="36000" rIns="36000" bIns="36000" anchor="ctr"/>
          <a:lstStyle/>
          <a:p>
            <a:pPr algn="ctr">
              <a:buClrTx/>
              <a:buSzTx/>
              <a:buFontTx/>
              <a:buNone/>
            </a:pPr>
            <a:r>
              <a:rPr lang="en-US" sz="1000" dirty="0"/>
              <a:t>Main      PV</a:t>
            </a:r>
          </a:p>
        </p:txBody>
      </p:sp>
      <p:cxnSp>
        <p:nvCxnSpPr>
          <p:cNvPr id="452" name="Straight Connector 451"/>
          <p:cNvCxnSpPr>
            <a:cxnSpLocks/>
          </p:cNvCxnSpPr>
          <p:nvPr/>
        </p:nvCxnSpPr>
        <p:spPr>
          <a:xfrm>
            <a:off x="7507041" y="4078115"/>
            <a:ext cx="0" cy="162000"/>
          </a:xfrm>
          <a:prstGeom prst="line">
            <a:avLst/>
          </a:prstGeom>
          <a:solidFill>
            <a:schemeClr val="bg1"/>
          </a:solidFill>
          <a:ln w="17780">
            <a:solidFill>
              <a:schemeClr val="tx1"/>
            </a:solidFill>
            <a:miter lim="800000"/>
            <a:headEnd/>
            <a:tailEnd/>
          </a:ln>
        </p:spPr>
      </p:cxnSp>
      <p:sp>
        <p:nvSpPr>
          <p:cNvPr id="551" name="Text Box 139"/>
          <p:cNvSpPr txBox="1">
            <a:spLocks noChangeArrowheads="1"/>
          </p:cNvSpPr>
          <p:nvPr/>
        </p:nvSpPr>
        <p:spPr bwMode="auto">
          <a:xfrm>
            <a:off x="8940330" y="5373769"/>
            <a:ext cx="424463" cy="3715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sz="1800" b="1" dirty="0">
                <a:latin typeface="Times New Roman" pitchFamily="18" charset="0"/>
              </a:rPr>
              <a:t>...</a:t>
            </a:r>
          </a:p>
        </p:txBody>
      </p:sp>
      <p:sp>
        <p:nvSpPr>
          <p:cNvPr id="553" name="Rectangle 138"/>
          <p:cNvSpPr>
            <a:spLocks noChangeArrowheads="1"/>
          </p:cNvSpPr>
          <p:nvPr/>
        </p:nvSpPr>
        <p:spPr bwMode="auto">
          <a:xfrm>
            <a:off x="8944008" y="3775896"/>
            <a:ext cx="1379891" cy="19958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7780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 algn="ctr"/>
            <a:r>
              <a:rPr lang="en-US" sz="1000" dirty="0"/>
              <a:t>VPN Client</a:t>
            </a:r>
          </a:p>
        </p:txBody>
      </p:sp>
      <p:sp>
        <p:nvSpPr>
          <p:cNvPr id="555" name="Rectangle 138"/>
          <p:cNvSpPr>
            <a:spLocks noChangeArrowheads="1"/>
          </p:cNvSpPr>
          <p:nvPr/>
        </p:nvSpPr>
        <p:spPr bwMode="auto">
          <a:xfrm>
            <a:off x="10323902" y="3775896"/>
            <a:ext cx="214682" cy="19958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7780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 algn="ctr">
              <a:buClrTx/>
              <a:buSzTx/>
              <a:buFontTx/>
              <a:buNone/>
            </a:pPr>
            <a:r>
              <a:rPr lang="en-US" sz="1000"/>
              <a:t>D</a:t>
            </a:r>
          </a:p>
        </p:txBody>
      </p:sp>
      <p:sp>
        <p:nvSpPr>
          <p:cNvPr id="557" name="Rectangle 138"/>
          <p:cNvSpPr>
            <a:spLocks noChangeArrowheads="1"/>
          </p:cNvSpPr>
          <p:nvPr/>
        </p:nvSpPr>
        <p:spPr bwMode="auto">
          <a:xfrm>
            <a:off x="8944008" y="4033353"/>
            <a:ext cx="1379891" cy="19958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7780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 algn="ctr">
              <a:buClrTx/>
              <a:buSzTx/>
              <a:buFontTx/>
              <a:buNone/>
            </a:pPr>
            <a:r>
              <a:rPr lang="en-US" sz="1000"/>
              <a:t>Calico</a:t>
            </a:r>
          </a:p>
        </p:txBody>
      </p:sp>
      <p:sp>
        <p:nvSpPr>
          <p:cNvPr id="558" name="Rectangle 138"/>
          <p:cNvSpPr>
            <a:spLocks noChangeArrowheads="1"/>
          </p:cNvSpPr>
          <p:nvPr/>
        </p:nvSpPr>
        <p:spPr bwMode="auto">
          <a:xfrm>
            <a:off x="10323902" y="4033353"/>
            <a:ext cx="214682" cy="19958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7780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 algn="ctr">
              <a:buClrTx/>
              <a:buSzTx/>
              <a:buFontTx/>
              <a:buNone/>
            </a:pPr>
            <a:r>
              <a:rPr lang="en-US" sz="1000"/>
              <a:t>DS</a:t>
            </a:r>
          </a:p>
        </p:txBody>
      </p:sp>
      <p:sp>
        <p:nvSpPr>
          <p:cNvPr id="559" name="Rectangle 138"/>
          <p:cNvSpPr>
            <a:spLocks noChangeArrowheads="1"/>
          </p:cNvSpPr>
          <p:nvPr/>
        </p:nvSpPr>
        <p:spPr bwMode="auto">
          <a:xfrm>
            <a:off x="8951202" y="5251255"/>
            <a:ext cx="1379891" cy="19958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7780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 algn="ctr">
              <a:buClrTx/>
              <a:buSzTx/>
              <a:buFontTx/>
              <a:buNone/>
            </a:pPr>
            <a:r>
              <a:rPr lang="en-US" sz="1000"/>
              <a:t>Actual Workload</a:t>
            </a:r>
          </a:p>
        </p:txBody>
      </p:sp>
      <p:sp>
        <p:nvSpPr>
          <p:cNvPr id="560" name="Rectangle 138"/>
          <p:cNvSpPr>
            <a:spLocks noChangeArrowheads="1"/>
          </p:cNvSpPr>
          <p:nvPr/>
        </p:nvSpPr>
        <p:spPr bwMode="auto">
          <a:xfrm>
            <a:off x="10331096" y="5251255"/>
            <a:ext cx="214682" cy="19958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7780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 algn="ctr">
              <a:buClrTx/>
              <a:buSzTx/>
              <a:buFontTx/>
              <a:buNone/>
            </a:pPr>
            <a:endParaRPr lang="en-US" sz="1000"/>
          </a:p>
        </p:txBody>
      </p:sp>
      <p:sp>
        <p:nvSpPr>
          <p:cNvPr id="570" name="Rectangle 138"/>
          <p:cNvSpPr>
            <a:spLocks noChangeArrowheads="1"/>
          </p:cNvSpPr>
          <p:nvPr/>
        </p:nvSpPr>
        <p:spPr bwMode="auto">
          <a:xfrm>
            <a:off x="8944008" y="4546863"/>
            <a:ext cx="1379891" cy="19958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7780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 algn="ctr"/>
            <a:r>
              <a:rPr lang="en-US" sz="1000" dirty="0"/>
              <a:t>Core DNS</a:t>
            </a:r>
          </a:p>
        </p:txBody>
      </p:sp>
      <p:sp>
        <p:nvSpPr>
          <p:cNvPr id="571" name="Rectangle 138"/>
          <p:cNvSpPr>
            <a:spLocks noChangeArrowheads="1"/>
          </p:cNvSpPr>
          <p:nvPr/>
        </p:nvSpPr>
        <p:spPr bwMode="auto">
          <a:xfrm>
            <a:off x="10323902" y="4546863"/>
            <a:ext cx="214682" cy="19958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7780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 algn="ctr">
              <a:buClrTx/>
              <a:buSzTx/>
              <a:buFontTx/>
              <a:buNone/>
            </a:pPr>
            <a:r>
              <a:rPr lang="en-US" sz="1000" dirty="0"/>
              <a:t>D</a:t>
            </a:r>
          </a:p>
        </p:txBody>
      </p:sp>
      <p:cxnSp>
        <p:nvCxnSpPr>
          <p:cNvPr id="277" name="Straight Connector 276"/>
          <p:cNvCxnSpPr/>
          <p:nvPr/>
        </p:nvCxnSpPr>
        <p:spPr>
          <a:xfrm flipH="1">
            <a:off x="1320648" y="713163"/>
            <a:ext cx="875" cy="18635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3" name="Rectangle 48"/>
          <p:cNvSpPr>
            <a:spLocks noChangeArrowheads="1"/>
          </p:cNvSpPr>
          <p:nvPr/>
        </p:nvSpPr>
        <p:spPr bwMode="auto">
          <a:xfrm>
            <a:off x="708839" y="384324"/>
            <a:ext cx="3706371" cy="332814"/>
          </a:xfrm>
          <a:prstGeom prst="rect">
            <a:avLst/>
          </a:prstGeom>
          <a:solidFill>
            <a:schemeClr val="bg1"/>
          </a:solidFill>
          <a:ln w="17780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>
              <a:buClrTx/>
              <a:buSzTx/>
              <a:buFontTx/>
              <a:buNone/>
            </a:pPr>
            <a:r>
              <a:rPr lang="de-DE" sz="1200" dirty="0"/>
              <a:t> Administrator</a:t>
            </a:r>
            <a:endParaRPr lang="en-US" sz="1200" dirty="0"/>
          </a:p>
        </p:txBody>
      </p:sp>
      <p:grpSp>
        <p:nvGrpSpPr>
          <p:cNvPr id="284" name="Group 49"/>
          <p:cNvGrpSpPr>
            <a:grpSpLocks/>
          </p:cNvGrpSpPr>
          <p:nvPr/>
        </p:nvGrpSpPr>
        <p:grpSpPr bwMode="auto">
          <a:xfrm>
            <a:off x="2229395" y="397084"/>
            <a:ext cx="163512" cy="287337"/>
            <a:chOff x="1348" y="521"/>
            <a:chExt cx="103" cy="181"/>
          </a:xfrm>
        </p:grpSpPr>
        <p:sp>
          <p:nvSpPr>
            <p:cNvPr id="285" name="Oval 50"/>
            <p:cNvSpPr>
              <a:spLocks noChangeArrowheads="1"/>
            </p:cNvSpPr>
            <p:nvPr/>
          </p:nvSpPr>
          <p:spPr bwMode="auto">
            <a:xfrm>
              <a:off x="1374" y="522"/>
              <a:ext cx="52" cy="52"/>
            </a:xfrm>
            <a:prstGeom prst="ellipse">
              <a:avLst/>
            </a:prstGeom>
            <a:noFill/>
            <a:ln w="72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" name="Line 51"/>
            <p:cNvSpPr>
              <a:spLocks noChangeShapeType="1"/>
            </p:cNvSpPr>
            <p:nvPr/>
          </p:nvSpPr>
          <p:spPr bwMode="auto">
            <a:xfrm>
              <a:off x="1400" y="574"/>
              <a:ext cx="1" cy="78"/>
            </a:xfrm>
            <a:prstGeom prst="line">
              <a:avLst/>
            </a:prstGeom>
            <a:noFill/>
            <a:ln w="72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7" name="Line 52"/>
            <p:cNvSpPr>
              <a:spLocks noChangeShapeType="1"/>
            </p:cNvSpPr>
            <p:nvPr/>
          </p:nvSpPr>
          <p:spPr bwMode="auto">
            <a:xfrm flipV="1">
              <a:off x="1400" y="572"/>
              <a:ext cx="52" cy="28"/>
            </a:xfrm>
            <a:prstGeom prst="line">
              <a:avLst/>
            </a:prstGeom>
            <a:noFill/>
            <a:ln w="72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8" name="Line 53"/>
            <p:cNvSpPr>
              <a:spLocks noChangeShapeType="1"/>
            </p:cNvSpPr>
            <p:nvPr/>
          </p:nvSpPr>
          <p:spPr bwMode="auto">
            <a:xfrm flipH="1" flipV="1">
              <a:off x="1347" y="572"/>
              <a:ext cx="54" cy="28"/>
            </a:xfrm>
            <a:prstGeom prst="line">
              <a:avLst/>
            </a:prstGeom>
            <a:noFill/>
            <a:ln w="72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9" name="Line 54"/>
            <p:cNvSpPr>
              <a:spLocks noChangeShapeType="1"/>
            </p:cNvSpPr>
            <p:nvPr/>
          </p:nvSpPr>
          <p:spPr bwMode="auto">
            <a:xfrm flipH="1">
              <a:off x="1347" y="651"/>
              <a:ext cx="54" cy="52"/>
            </a:xfrm>
            <a:prstGeom prst="line">
              <a:avLst/>
            </a:prstGeom>
            <a:noFill/>
            <a:ln w="72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0" name="Line 55"/>
            <p:cNvSpPr>
              <a:spLocks noChangeShapeType="1"/>
            </p:cNvSpPr>
            <p:nvPr/>
          </p:nvSpPr>
          <p:spPr bwMode="auto">
            <a:xfrm>
              <a:off x="1400" y="651"/>
              <a:ext cx="52" cy="52"/>
            </a:xfrm>
            <a:prstGeom prst="line">
              <a:avLst/>
            </a:prstGeom>
            <a:noFill/>
            <a:ln w="72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08" name="TextBox 307"/>
          <p:cNvSpPr txBox="1"/>
          <p:nvPr/>
        </p:nvSpPr>
        <p:spPr>
          <a:xfrm>
            <a:off x="572739" y="1757504"/>
            <a:ext cx="528024" cy="1538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 fontAlgn="base">
              <a:spcBef>
                <a:spcPts val="6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de-DE" sz="1000" dirty="0"/>
              <a:t>HTTPS</a:t>
            </a:r>
            <a:endParaRPr lang="en-US" sz="1000" dirty="0"/>
          </a:p>
        </p:txBody>
      </p:sp>
      <p:sp>
        <p:nvSpPr>
          <p:cNvPr id="140" name="Rectangle 138"/>
          <p:cNvSpPr>
            <a:spLocks noChangeArrowheads="1"/>
          </p:cNvSpPr>
          <p:nvPr/>
        </p:nvSpPr>
        <p:spPr bwMode="auto">
          <a:xfrm>
            <a:off x="4962541" y="2208506"/>
            <a:ext cx="1367747" cy="2065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7780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 algn="ctr"/>
            <a:r>
              <a:rPr lang="en-US" sz="1200"/>
              <a:t>Seed Cluster API LB</a:t>
            </a:r>
          </a:p>
        </p:txBody>
      </p:sp>
      <p:sp>
        <p:nvSpPr>
          <p:cNvPr id="145" name="Text Box 139"/>
          <p:cNvSpPr txBox="1">
            <a:spLocks noChangeArrowheads="1"/>
          </p:cNvSpPr>
          <p:nvPr/>
        </p:nvSpPr>
        <p:spPr bwMode="auto">
          <a:xfrm>
            <a:off x="4851790" y="6202187"/>
            <a:ext cx="43180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sz="1800" b="1" dirty="0">
                <a:latin typeface="Times New Roman" pitchFamily="18" charset="0"/>
              </a:rPr>
              <a:t>...</a:t>
            </a:r>
          </a:p>
        </p:txBody>
      </p:sp>
      <p:sp>
        <p:nvSpPr>
          <p:cNvPr id="175" name="Rectangle 30"/>
          <p:cNvSpPr>
            <a:spLocks noChangeArrowheads="1"/>
          </p:cNvSpPr>
          <p:nvPr/>
        </p:nvSpPr>
        <p:spPr bwMode="auto">
          <a:xfrm>
            <a:off x="1004002" y="1987555"/>
            <a:ext cx="3078892" cy="440464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7780">
            <a:solidFill>
              <a:schemeClr val="tx1"/>
            </a:solidFill>
            <a:miter lim="800000"/>
            <a:headEnd/>
            <a:tailEnd/>
          </a:ln>
        </p:spPr>
        <p:txBody>
          <a:bodyPr vert="horz" lIns="36000" tIns="36000" rIns="36000" bIns="36000" anchor="t"/>
          <a:lstStyle/>
          <a:p>
            <a:pPr>
              <a:buClrTx/>
              <a:buSzTx/>
              <a:buFontTx/>
              <a:buNone/>
            </a:pPr>
            <a:r>
              <a:rPr lang="en-US" sz="1200" dirty="0"/>
              <a:t>Garden Cluster</a:t>
            </a:r>
            <a:endParaRPr lang="en-US" sz="300" dirty="0"/>
          </a:p>
        </p:txBody>
      </p:sp>
      <p:sp>
        <p:nvSpPr>
          <p:cNvPr id="176" name="Rectangle 30"/>
          <p:cNvSpPr>
            <a:spLocks noChangeArrowheads="1"/>
          </p:cNvSpPr>
          <p:nvPr/>
        </p:nvSpPr>
        <p:spPr bwMode="auto">
          <a:xfrm>
            <a:off x="1080235" y="3202826"/>
            <a:ext cx="2887200" cy="3041601"/>
          </a:xfrm>
          <a:prstGeom prst="rect">
            <a:avLst/>
          </a:prstGeom>
          <a:solidFill>
            <a:srgbClr val="DDDDDD"/>
          </a:solidFill>
          <a:ln w="17780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 anchor="t"/>
          <a:lstStyle/>
          <a:p>
            <a:pPr>
              <a:buClrTx/>
              <a:buSzTx/>
              <a:buFontTx/>
              <a:buNone/>
            </a:pPr>
            <a:r>
              <a:rPr lang="de-DE" sz="1200" dirty="0"/>
              <a:t> Worker</a:t>
            </a:r>
            <a:endParaRPr lang="en-US" sz="1200" dirty="0"/>
          </a:p>
        </p:txBody>
      </p:sp>
      <p:sp>
        <p:nvSpPr>
          <p:cNvPr id="177" name="Text Box 139"/>
          <p:cNvSpPr txBox="1">
            <a:spLocks noChangeArrowheads="1"/>
          </p:cNvSpPr>
          <p:nvPr/>
        </p:nvSpPr>
        <p:spPr bwMode="auto">
          <a:xfrm>
            <a:off x="1400157" y="4614668"/>
            <a:ext cx="424463" cy="3715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sz="1800" b="1" dirty="0">
                <a:latin typeface="Times New Roman" pitchFamily="18" charset="0"/>
              </a:rPr>
              <a:t>...</a:t>
            </a:r>
          </a:p>
        </p:txBody>
      </p:sp>
      <p:sp>
        <p:nvSpPr>
          <p:cNvPr id="178" name="Text Box 139"/>
          <p:cNvSpPr txBox="1">
            <a:spLocks noChangeArrowheads="1"/>
          </p:cNvSpPr>
          <p:nvPr/>
        </p:nvSpPr>
        <p:spPr bwMode="auto">
          <a:xfrm>
            <a:off x="1088629" y="6067953"/>
            <a:ext cx="43180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sz="1800" b="1" dirty="0">
                <a:latin typeface="Times New Roman" pitchFamily="18" charset="0"/>
              </a:rPr>
              <a:t>...</a:t>
            </a:r>
          </a:p>
        </p:txBody>
      </p:sp>
      <p:sp>
        <p:nvSpPr>
          <p:cNvPr id="208" name="L-Shape 207"/>
          <p:cNvSpPr/>
          <p:nvPr/>
        </p:nvSpPr>
        <p:spPr bwMode="gray">
          <a:xfrm rot="5400000">
            <a:off x="888811" y="3728316"/>
            <a:ext cx="2732233" cy="2190512"/>
          </a:xfrm>
          <a:prstGeom prst="corner">
            <a:avLst>
              <a:gd name="adj1" fmla="val 10919"/>
              <a:gd name="adj2" fmla="val 11546"/>
            </a:avLst>
          </a:prstGeom>
          <a:solidFill>
            <a:schemeClr val="bg1"/>
          </a:solidFill>
          <a:ln w="17780">
            <a:solidFill>
              <a:schemeClr val="tx1"/>
            </a:solidFill>
            <a:miter lim="800000"/>
            <a:headEnd/>
            <a:tailEnd/>
          </a:ln>
        </p:spPr>
        <p:txBody>
          <a:bodyPr vert="vert270" lIns="36000" tIns="36000" rIns="36000" bIns="36000" anchor="t"/>
          <a:lstStyle/>
          <a:p>
            <a:pPr algn="ctr">
              <a:buClrTx/>
              <a:buSzTx/>
              <a:buFontTx/>
              <a:buNone/>
            </a:pPr>
            <a:endParaRPr lang="en-US" sz="1200"/>
          </a:p>
        </p:txBody>
      </p:sp>
      <p:sp>
        <p:nvSpPr>
          <p:cNvPr id="209" name="TextBox 208"/>
          <p:cNvSpPr txBox="1"/>
          <p:nvPr/>
        </p:nvSpPr>
        <p:spPr>
          <a:xfrm>
            <a:off x="1200147" y="3502636"/>
            <a:ext cx="1878383" cy="1538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 fontAlgn="base">
              <a:spcBef>
                <a:spcPts val="6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de-DE" sz="1000" dirty="0" err="1"/>
              <a:t>Kubelet</a:t>
            </a:r>
            <a:r>
              <a:rPr lang="de-DE" sz="1000" dirty="0"/>
              <a:t> + Container </a:t>
            </a:r>
            <a:r>
              <a:rPr lang="de-DE" sz="1000" dirty="0" err="1"/>
              <a:t>Runtime</a:t>
            </a:r>
            <a:endParaRPr lang="en-US" sz="1000" dirty="0"/>
          </a:p>
        </p:txBody>
      </p:sp>
      <p:sp>
        <p:nvSpPr>
          <p:cNvPr id="211" name="Rectangle 138"/>
          <p:cNvSpPr>
            <a:spLocks noChangeArrowheads="1"/>
          </p:cNvSpPr>
          <p:nvPr/>
        </p:nvSpPr>
        <p:spPr bwMode="auto">
          <a:xfrm>
            <a:off x="2744949" y="2208506"/>
            <a:ext cx="1238961" cy="2065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7780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 algn="ctr"/>
            <a:r>
              <a:rPr lang="en-US" sz="1200" dirty="0"/>
              <a:t>Ingress LB</a:t>
            </a:r>
          </a:p>
        </p:txBody>
      </p:sp>
      <p:sp>
        <p:nvSpPr>
          <p:cNvPr id="212" name="Rectangle 138"/>
          <p:cNvSpPr>
            <a:spLocks noChangeArrowheads="1"/>
          </p:cNvSpPr>
          <p:nvPr/>
        </p:nvSpPr>
        <p:spPr bwMode="auto">
          <a:xfrm>
            <a:off x="1088006" y="2208506"/>
            <a:ext cx="1504397" cy="2065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7780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 algn="ctr"/>
            <a:r>
              <a:rPr lang="en-US" sz="1200"/>
              <a:t>Garden Cluster API LB</a:t>
            </a:r>
          </a:p>
        </p:txBody>
      </p:sp>
      <p:sp>
        <p:nvSpPr>
          <p:cNvPr id="213" name="Rectangle 138"/>
          <p:cNvSpPr>
            <a:spLocks noChangeArrowheads="1"/>
          </p:cNvSpPr>
          <p:nvPr/>
        </p:nvSpPr>
        <p:spPr bwMode="auto">
          <a:xfrm>
            <a:off x="1446277" y="4039170"/>
            <a:ext cx="1672684" cy="1995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7780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 algn="ctr">
              <a:buClrTx/>
              <a:buSzTx/>
              <a:buFontTx/>
              <a:buNone/>
            </a:pPr>
            <a:r>
              <a:rPr lang="en-US" sz="1000" dirty="0"/>
              <a:t>Gardener API Server</a:t>
            </a:r>
          </a:p>
        </p:txBody>
      </p:sp>
      <p:sp>
        <p:nvSpPr>
          <p:cNvPr id="214" name="Rectangle 138"/>
          <p:cNvSpPr>
            <a:spLocks noChangeArrowheads="1"/>
          </p:cNvSpPr>
          <p:nvPr/>
        </p:nvSpPr>
        <p:spPr bwMode="auto">
          <a:xfrm>
            <a:off x="3123879" y="4039170"/>
            <a:ext cx="214682" cy="1995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7780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 algn="ctr">
              <a:buClrTx/>
              <a:buSzTx/>
              <a:buFontTx/>
              <a:buNone/>
            </a:pPr>
            <a:r>
              <a:rPr lang="en-US" sz="1000" dirty="0"/>
              <a:t>D</a:t>
            </a:r>
          </a:p>
        </p:txBody>
      </p:sp>
      <p:sp>
        <p:nvSpPr>
          <p:cNvPr id="215" name="Rectangle 138"/>
          <p:cNvSpPr>
            <a:spLocks noChangeArrowheads="1"/>
          </p:cNvSpPr>
          <p:nvPr/>
        </p:nvSpPr>
        <p:spPr bwMode="auto">
          <a:xfrm>
            <a:off x="1446277" y="4296627"/>
            <a:ext cx="1672684" cy="1995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7780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 algn="ctr">
              <a:buClrTx/>
              <a:buSzTx/>
              <a:buFontTx/>
              <a:buNone/>
            </a:pPr>
            <a:r>
              <a:rPr lang="en-US" sz="1000" dirty="0"/>
              <a:t>Gardener Controller Manager</a:t>
            </a:r>
          </a:p>
        </p:txBody>
      </p:sp>
      <p:sp>
        <p:nvSpPr>
          <p:cNvPr id="216" name="Rectangle 138"/>
          <p:cNvSpPr>
            <a:spLocks noChangeArrowheads="1"/>
          </p:cNvSpPr>
          <p:nvPr/>
        </p:nvSpPr>
        <p:spPr bwMode="auto">
          <a:xfrm>
            <a:off x="3123879" y="4296627"/>
            <a:ext cx="214682" cy="1995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7780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 algn="ctr">
              <a:buClrTx/>
              <a:buSzTx/>
              <a:buFontTx/>
              <a:buNone/>
            </a:pPr>
            <a:r>
              <a:rPr lang="en-US" sz="1000"/>
              <a:t>D</a:t>
            </a:r>
          </a:p>
        </p:txBody>
      </p:sp>
      <p:sp>
        <p:nvSpPr>
          <p:cNvPr id="221" name="Rectangle 138"/>
          <p:cNvSpPr>
            <a:spLocks noChangeArrowheads="1"/>
          </p:cNvSpPr>
          <p:nvPr/>
        </p:nvSpPr>
        <p:spPr bwMode="auto">
          <a:xfrm>
            <a:off x="1779564" y="900276"/>
            <a:ext cx="786464" cy="396000"/>
          </a:xfrm>
          <a:prstGeom prst="rect">
            <a:avLst/>
          </a:prstGeom>
          <a:solidFill>
            <a:srgbClr val="DDDDDD"/>
          </a:solidFill>
          <a:ln w="17780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 algn="ctr"/>
            <a:r>
              <a:rPr lang="en-US" sz="1200" dirty="0"/>
              <a:t>Kubernetes</a:t>
            </a:r>
          </a:p>
          <a:p>
            <a:pPr algn="ctr"/>
            <a:r>
              <a:rPr lang="en-US" sz="1200" dirty="0"/>
              <a:t>Dashboard</a:t>
            </a:r>
          </a:p>
        </p:txBody>
      </p:sp>
      <p:sp>
        <p:nvSpPr>
          <p:cNvPr id="222" name="Rectangle 138"/>
          <p:cNvSpPr>
            <a:spLocks noChangeArrowheads="1"/>
          </p:cNvSpPr>
          <p:nvPr/>
        </p:nvSpPr>
        <p:spPr bwMode="auto">
          <a:xfrm>
            <a:off x="3465834" y="896752"/>
            <a:ext cx="780758" cy="396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7780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 algn="ctr"/>
            <a:r>
              <a:rPr lang="en-US" sz="1200" dirty="0"/>
              <a:t>Gardener</a:t>
            </a:r>
          </a:p>
          <a:p>
            <a:pPr algn="ctr"/>
            <a:r>
              <a:rPr lang="en-US" sz="1200" dirty="0"/>
              <a:t>Dashboard</a:t>
            </a:r>
          </a:p>
        </p:txBody>
      </p:sp>
      <p:cxnSp>
        <p:nvCxnSpPr>
          <p:cNvPr id="230" name="Straight Connector 229"/>
          <p:cNvCxnSpPr/>
          <p:nvPr/>
        </p:nvCxnSpPr>
        <p:spPr>
          <a:xfrm flipH="1">
            <a:off x="2189751" y="713163"/>
            <a:ext cx="875" cy="18635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Connector 235"/>
          <p:cNvCxnSpPr/>
          <p:nvPr/>
        </p:nvCxnSpPr>
        <p:spPr>
          <a:xfrm flipH="1">
            <a:off x="2996054" y="713163"/>
            <a:ext cx="875" cy="18635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1" name="Rectangle 48"/>
          <p:cNvSpPr>
            <a:spLocks noChangeArrowheads="1"/>
          </p:cNvSpPr>
          <p:nvPr/>
        </p:nvSpPr>
        <p:spPr bwMode="auto">
          <a:xfrm>
            <a:off x="8323629" y="384324"/>
            <a:ext cx="3064648" cy="332814"/>
          </a:xfrm>
          <a:prstGeom prst="rect">
            <a:avLst/>
          </a:prstGeom>
          <a:solidFill>
            <a:schemeClr val="bg1"/>
          </a:solidFill>
          <a:ln w="17780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>
              <a:buClrTx/>
              <a:buSzTx/>
              <a:buFontTx/>
              <a:buNone/>
            </a:pPr>
            <a:r>
              <a:rPr lang="de-DE" sz="1200"/>
              <a:t> End-User</a:t>
            </a:r>
            <a:endParaRPr lang="en-US" sz="1200"/>
          </a:p>
        </p:txBody>
      </p:sp>
      <p:grpSp>
        <p:nvGrpSpPr>
          <p:cNvPr id="262" name="Group 49"/>
          <p:cNvGrpSpPr>
            <a:grpSpLocks/>
          </p:cNvGrpSpPr>
          <p:nvPr/>
        </p:nvGrpSpPr>
        <p:grpSpPr bwMode="auto">
          <a:xfrm>
            <a:off x="9765217" y="397084"/>
            <a:ext cx="163512" cy="287337"/>
            <a:chOff x="1348" y="521"/>
            <a:chExt cx="103" cy="181"/>
          </a:xfrm>
        </p:grpSpPr>
        <p:sp>
          <p:nvSpPr>
            <p:cNvPr id="263" name="Oval 50"/>
            <p:cNvSpPr>
              <a:spLocks noChangeArrowheads="1"/>
            </p:cNvSpPr>
            <p:nvPr/>
          </p:nvSpPr>
          <p:spPr bwMode="auto">
            <a:xfrm>
              <a:off x="1374" y="522"/>
              <a:ext cx="52" cy="52"/>
            </a:xfrm>
            <a:prstGeom prst="ellipse">
              <a:avLst/>
            </a:prstGeom>
            <a:noFill/>
            <a:ln w="72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4" name="Line 51"/>
            <p:cNvSpPr>
              <a:spLocks noChangeShapeType="1"/>
            </p:cNvSpPr>
            <p:nvPr/>
          </p:nvSpPr>
          <p:spPr bwMode="auto">
            <a:xfrm>
              <a:off x="1400" y="574"/>
              <a:ext cx="1" cy="78"/>
            </a:xfrm>
            <a:prstGeom prst="line">
              <a:avLst/>
            </a:prstGeom>
            <a:noFill/>
            <a:ln w="72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5" name="Line 52"/>
            <p:cNvSpPr>
              <a:spLocks noChangeShapeType="1"/>
            </p:cNvSpPr>
            <p:nvPr/>
          </p:nvSpPr>
          <p:spPr bwMode="auto">
            <a:xfrm flipV="1">
              <a:off x="1400" y="572"/>
              <a:ext cx="52" cy="28"/>
            </a:xfrm>
            <a:prstGeom prst="line">
              <a:avLst/>
            </a:prstGeom>
            <a:noFill/>
            <a:ln w="72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" name="Line 53"/>
            <p:cNvSpPr>
              <a:spLocks noChangeShapeType="1"/>
            </p:cNvSpPr>
            <p:nvPr/>
          </p:nvSpPr>
          <p:spPr bwMode="auto">
            <a:xfrm flipH="1" flipV="1">
              <a:off x="1347" y="572"/>
              <a:ext cx="54" cy="28"/>
            </a:xfrm>
            <a:prstGeom prst="line">
              <a:avLst/>
            </a:prstGeom>
            <a:noFill/>
            <a:ln w="72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7" name="Line 54"/>
            <p:cNvSpPr>
              <a:spLocks noChangeShapeType="1"/>
            </p:cNvSpPr>
            <p:nvPr/>
          </p:nvSpPr>
          <p:spPr bwMode="auto">
            <a:xfrm flipH="1">
              <a:off x="1347" y="651"/>
              <a:ext cx="54" cy="52"/>
            </a:xfrm>
            <a:prstGeom prst="line">
              <a:avLst/>
            </a:prstGeom>
            <a:noFill/>
            <a:ln w="72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" name="Line 55"/>
            <p:cNvSpPr>
              <a:spLocks noChangeShapeType="1"/>
            </p:cNvSpPr>
            <p:nvPr/>
          </p:nvSpPr>
          <p:spPr bwMode="auto">
            <a:xfrm>
              <a:off x="1400" y="651"/>
              <a:ext cx="52" cy="52"/>
            </a:xfrm>
            <a:prstGeom prst="line">
              <a:avLst/>
            </a:prstGeom>
            <a:noFill/>
            <a:ln w="72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69" name="Rectangle 138"/>
          <p:cNvSpPr>
            <a:spLocks noChangeArrowheads="1"/>
          </p:cNvSpPr>
          <p:nvPr/>
        </p:nvSpPr>
        <p:spPr bwMode="auto">
          <a:xfrm>
            <a:off x="8729137" y="889413"/>
            <a:ext cx="943410" cy="396000"/>
          </a:xfrm>
          <a:prstGeom prst="rect">
            <a:avLst/>
          </a:prstGeom>
          <a:solidFill>
            <a:srgbClr val="DDDDDD"/>
          </a:solidFill>
          <a:ln w="17780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 algn="ctr"/>
            <a:r>
              <a:rPr lang="en-US" sz="1200" dirty="0" err="1"/>
              <a:t>kubectl</a:t>
            </a:r>
            <a:endParaRPr lang="en-US" sz="1200" dirty="0"/>
          </a:p>
        </p:txBody>
      </p:sp>
      <p:sp>
        <p:nvSpPr>
          <p:cNvPr id="270" name="Rectangle 138"/>
          <p:cNvSpPr>
            <a:spLocks noChangeArrowheads="1"/>
          </p:cNvSpPr>
          <p:nvPr/>
        </p:nvSpPr>
        <p:spPr bwMode="auto">
          <a:xfrm>
            <a:off x="10221130" y="889413"/>
            <a:ext cx="943410" cy="396000"/>
          </a:xfrm>
          <a:prstGeom prst="rect">
            <a:avLst/>
          </a:prstGeom>
          <a:solidFill>
            <a:srgbClr val="DDDDDD"/>
          </a:solidFill>
          <a:ln w="17780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 algn="ctr"/>
            <a:r>
              <a:rPr lang="en-US" sz="1200"/>
              <a:t>Kubernetes</a:t>
            </a:r>
          </a:p>
          <a:p>
            <a:pPr algn="ctr"/>
            <a:r>
              <a:rPr lang="en-US" sz="1200"/>
              <a:t>Dashboard</a:t>
            </a:r>
          </a:p>
        </p:txBody>
      </p:sp>
      <p:cxnSp>
        <p:nvCxnSpPr>
          <p:cNvPr id="271" name="Straight Connector 270"/>
          <p:cNvCxnSpPr/>
          <p:nvPr/>
        </p:nvCxnSpPr>
        <p:spPr>
          <a:xfrm flipH="1">
            <a:off x="9206690" y="703059"/>
            <a:ext cx="875" cy="18635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Straight Connector 303"/>
          <p:cNvCxnSpPr/>
          <p:nvPr/>
        </p:nvCxnSpPr>
        <p:spPr>
          <a:xfrm flipH="1">
            <a:off x="10689056" y="703059"/>
            <a:ext cx="875" cy="18635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9" name="Rectangle 138"/>
          <p:cNvSpPr>
            <a:spLocks noChangeArrowheads="1"/>
          </p:cNvSpPr>
          <p:nvPr/>
        </p:nvSpPr>
        <p:spPr bwMode="auto">
          <a:xfrm>
            <a:off x="4962479" y="2610932"/>
            <a:ext cx="1143753" cy="396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7780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 algn="ctr"/>
            <a:r>
              <a:rPr lang="en-US" sz="1200"/>
              <a:t>Seed Cluster</a:t>
            </a:r>
          </a:p>
          <a:p>
            <a:pPr algn="ctr"/>
            <a:r>
              <a:rPr lang="en-US" sz="1200"/>
              <a:t>Control Plane</a:t>
            </a:r>
          </a:p>
        </p:txBody>
      </p:sp>
      <p:grpSp>
        <p:nvGrpSpPr>
          <p:cNvPr id="322" name="Group 133"/>
          <p:cNvGrpSpPr>
            <a:grpSpLocks/>
          </p:cNvGrpSpPr>
          <p:nvPr/>
        </p:nvGrpSpPr>
        <p:grpSpPr bwMode="auto">
          <a:xfrm rot="5400000">
            <a:off x="2244204" y="2661926"/>
            <a:ext cx="251537" cy="295558"/>
            <a:chOff x="998" y="3624"/>
            <a:chExt cx="271" cy="271"/>
          </a:xfrm>
        </p:grpSpPr>
        <p:sp>
          <p:nvSpPr>
            <p:cNvPr id="323" name="Freeform 134"/>
            <p:cNvSpPr>
              <a:spLocks/>
            </p:cNvSpPr>
            <p:nvPr/>
          </p:nvSpPr>
          <p:spPr bwMode="auto">
            <a:xfrm>
              <a:off x="1043" y="3624"/>
              <a:ext cx="46" cy="272"/>
            </a:xfrm>
            <a:custGeom>
              <a:avLst/>
              <a:gdLst>
                <a:gd name="T0" fmla="*/ 3 w 201"/>
                <a:gd name="T1" fmla="*/ 0 h 1201"/>
                <a:gd name="T2" fmla="*/ 3 w 201"/>
                <a:gd name="T3" fmla="*/ 14 h 1201"/>
                <a:gd name="T4" fmla="*/ 0 60000 65536"/>
                <a:gd name="T5" fmla="*/ 0 60000 65536"/>
                <a:gd name="T6" fmla="*/ 0 w 201"/>
                <a:gd name="T7" fmla="*/ 0 h 1201"/>
                <a:gd name="T8" fmla="*/ 201 w 201"/>
                <a:gd name="T9" fmla="*/ 1201 h 120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1" h="1201">
                  <a:moveTo>
                    <a:pt x="200" y="0"/>
                  </a:moveTo>
                  <a:cubicBezTo>
                    <a:pt x="0" y="400"/>
                    <a:pt x="0" y="800"/>
                    <a:pt x="200" y="1200"/>
                  </a:cubicBezTo>
                </a:path>
              </a:pathLst>
            </a:custGeom>
            <a:noFill/>
            <a:ln w="72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4" name="Freeform 135"/>
            <p:cNvSpPr>
              <a:spLocks/>
            </p:cNvSpPr>
            <p:nvPr/>
          </p:nvSpPr>
          <p:spPr bwMode="auto">
            <a:xfrm>
              <a:off x="1179" y="3624"/>
              <a:ext cx="46" cy="272"/>
            </a:xfrm>
            <a:custGeom>
              <a:avLst/>
              <a:gdLst>
                <a:gd name="T0" fmla="*/ 0 w 201"/>
                <a:gd name="T1" fmla="*/ 14 h 1201"/>
                <a:gd name="T2" fmla="*/ 0 w 201"/>
                <a:gd name="T3" fmla="*/ 0 h 1201"/>
                <a:gd name="T4" fmla="*/ 0 60000 65536"/>
                <a:gd name="T5" fmla="*/ 0 60000 65536"/>
                <a:gd name="T6" fmla="*/ 0 w 201"/>
                <a:gd name="T7" fmla="*/ 0 h 1201"/>
                <a:gd name="T8" fmla="*/ 201 w 201"/>
                <a:gd name="T9" fmla="*/ 1201 h 120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1" h="1201">
                  <a:moveTo>
                    <a:pt x="0" y="1200"/>
                  </a:moveTo>
                  <a:cubicBezTo>
                    <a:pt x="200" y="800"/>
                    <a:pt x="200" y="400"/>
                    <a:pt x="0" y="0"/>
                  </a:cubicBezTo>
                </a:path>
              </a:pathLst>
            </a:custGeom>
            <a:noFill/>
            <a:ln w="72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6" name="AutoShape 136"/>
            <p:cNvSpPr>
              <a:spLocks noChangeArrowheads="1"/>
            </p:cNvSpPr>
            <p:nvPr/>
          </p:nvSpPr>
          <p:spPr bwMode="auto">
            <a:xfrm>
              <a:off x="998" y="3624"/>
              <a:ext cx="272" cy="272"/>
            </a:xfrm>
            <a:prstGeom prst="roundRect">
              <a:avLst>
                <a:gd name="adj" fmla="val 366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21" name="AutoShape 29"/>
          <p:cNvSpPr>
            <a:spLocks noChangeArrowheads="1"/>
          </p:cNvSpPr>
          <p:nvPr/>
        </p:nvSpPr>
        <p:spPr bwMode="auto">
          <a:xfrm>
            <a:off x="2517753" y="2610341"/>
            <a:ext cx="884977" cy="392174"/>
          </a:xfrm>
          <a:prstGeom prst="roundRect">
            <a:avLst>
              <a:gd name="adj" fmla="val 50000"/>
            </a:avLst>
          </a:prstGeom>
          <a:solidFill>
            <a:schemeClr val="accent6">
              <a:lumMod val="60000"/>
              <a:lumOff val="40000"/>
            </a:schemeClr>
          </a:solidFill>
          <a:ln w="17780">
            <a:solidFill>
              <a:schemeClr val="tx1"/>
            </a:solidFill>
            <a:round/>
            <a:headEnd/>
            <a:tailEnd/>
          </a:ln>
        </p:spPr>
        <p:txBody>
          <a:bodyPr lIns="36000" tIns="36000" rIns="36000" bIns="36000" anchor="ctr"/>
          <a:lstStyle/>
          <a:p>
            <a:pPr>
              <a:buClrTx/>
              <a:buSzTx/>
              <a:buFontTx/>
              <a:buNone/>
            </a:pPr>
            <a:r>
              <a:rPr lang="en-US" sz="1200" dirty="0"/>
              <a:t> Storage</a:t>
            </a:r>
          </a:p>
          <a:p>
            <a:pPr>
              <a:buClrTx/>
              <a:buSzTx/>
              <a:buFontTx/>
              <a:buNone/>
            </a:pPr>
            <a:r>
              <a:rPr lang="de-DE" sz="600" dirty="0"/>
              <a:t>  [K8s] DS, RS, SS, J, ...</a:t>
            </a:r>
          </a:p>
          <a:p>
            <a:pPr>
              <a:buClrTx/>
              <a:buSzTx/>
              <a:buFontTx/>
              <a:buNone/>
            </a:pPr>
            <a:r>
              <a:rPr lang="de-DE" sz="600" dirty="0"/>
              <a:t>  [CRD] </a:t>
            </a:r>
            <a:r>
              <a:rPr lang="de-DE" sz="600" dirty="0" err="1"/>
              <a:t>Shoot</a:t>
            </a:r>
            <a:r>
              <a:rPr lang="de-DE" sz="600" dirty="0"/>
              <a:t>, </a:t>
            </a:r>
            <a:r>
              <a:rPr lang="de-DE" sz="600" dirty="0" err="1"/>
              <a:t>Seed</a:t>
            </a:r>
            <a:r>
              <a:rPr lang="de-DE" sz="600" dirty="0"/>
              <a:t>, ...</a:t>
            </a:r>
            <a:endParaRPr lang="en-US" sz="600" dirty="0"/>
          </a:p>
        </p:txBody>
      </p:sp>
      <p:sp>
        <p:nvSpPr>
          <p:cNvPr id="327" name="Rectangle 138"/>
          <p:cNvSpPr>
            <a:spLocks noChangeArrowheads="1"/>
          </p:cNvSpPr>
          <p:nvPr/>
        </p:nvSpPr>
        <p:spPr bwMode="auto">
          <a:xfrm>
            <a:off x="1088006" y="2610932"/>
            <a:ext cx="1143753" cy="396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7780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 algn="ctr"/>
            <a:r>
              <a:rPr lang="en-US" sz="1200"/>
              <a:t>Garden Cluster</a:t>
            </a:r>
          </a:p>
          <a:p>
            <a:pPr algn="ctr"/>
            <a:r>
              <a:rPr lang="en-US" sz="1200"/>
              <a:t>Control Plane</a:t>
            </a:r>
          </a:p>
        </p:txBody>
      </p:sp>
      <p:grpSp>
        <p:nvGrpSpPr>
          <p:cNvPr id="328" name="Group 133"/>
          <p:cNvGrpSpPr>
            <a:grpSpLocks/>
          </p:cNvGrpSpPr>
          <p:nvPr/>
        </p:nvGrpSpPr>
        <p:grpSpPr bwMode="auto">
          <a:xfrm rot="5400000">
            <a:off x="6118750" y="2687731"/>
            <a:ext cx="224283" cy="251319"/>
            <a:chOff x="998" y="3624"/>
            <a:chExt cx="271" cy="271"/>
          </a:xfrm>
        </p:grpSpPr>
        <p:sp>
          <p:nvSpPr>
            <p:cNvPr id="329" name="Freeform 134"/>
            <p:cNvSpPr>
              <a:spLocks/>
            </p:cNvSpPr>
            <p:nvPr/>
          </p:nvSpPr>
          <p:spPr bwMode="auto">
            <a:xfrm>
              <a:off x="1043" y="3624"/>
              <a:ext cx="46" cy="272"/>
            </a:xfrm>
            <a:custGeom>
              <a:avLst/>
              <a:gdLst>
                <a:gd name="T0" fmla="*/ 3 w 201"/>
                <a:gd name="T1" fmla="*/ 0 h 1201"/>
                <a:gd name="T2" fmla="*/ 3 w 201"/>
                <a:gd name="T3" fmla="*/ 14 h 1201"/>
                <a:gd name="T4" fmla="*/ 0 60000 65536"/>
                <a:gd name="T5" fmla="*/ 0 60000 65536"/>
                <a:gd name="T6" fmla="*/ 0 w 201"/>
                <a:gd name="T7" fmla="*/ 0 h 1201"/>
                <a:gd name="T8" fmla="*/ 201 w 201"/>
                <a:gd name="T9" fmla="*/ 1201 h 120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1" h="1201">
                  <a:moveTo>
                    <a:pt x="200" y="0"/>
                  </a:moveTo>
                  <a:cubicBezTo>
                    <a:pt x="0" y="400"/>
                    <a:pt x="0" y="800"/>
                    <a:pt x="200" y="1200"/>
                  </a:cubicBezTo>
                </a:path>
              </a:pathLst>
            </a:custGeom>
            <a:noFill/>
            <a:ln w="72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0" name="Freeform 135"/>
            <p:cNvSpPr>
              <a:spLocks/>
            </p:cNvSpPr>
            <p:nvPr/>
          </p:nvSpPr>
          <p:spPr bwMode="auto">
            <a:xfrm>
              <a:off x="1179" y="3624"/>
              <a:ext cx="46" cy="272"/>
            </a:xfrm>
            <a:custGeom>
              <a:avLst/>
              <a:gdLst>
                <a:gd name="T0" fmla="*/ 0 w 201"/>
                <a:gd name="T1" fmla="*/ 14 h 1201"/>
                <a:gd name="T2" fmla="*/ 0 w 201"/>
                <a:gd name="T3" fmla="*/ 0 h 1201"/>
                <a:gd name="T4" fmla="*/ 0 60000 65536"/>
                <a:gd name="T5" fmla="*/ 0 60000 65536"/>
                <a:gd name="T6" fmla="*/ 0 w 201"/>
                <a:gd name="T7" fmla="*/ 0 h 1201"/>
                <a:gd name="T8" fmla="*/ 201 w 201"/>
                <a:gd name="T9" fmla="*/ 1201 h 120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1" h="1201">
                  <a:moveTo>
                    <a:pt x="0" y="1200"/>
                  </a:moveTo>
                  <a:cubicBezTo>
                    <a:pt x="200" y="800"/>
                    <a:pt x="200" y="400"/>
                    <a:pt x="0" y="0"/>
                  </a:cubicBezTo>
                </a:path>
              </a:pathLst>
            </a:custGeom>
            <a:noFill/>
            <a:ln w="72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1" name="AutoShape 136"/>
            <p:cNvSpPr>
              <a:spLocks noChangeArrowheads="1"/>
            </p:cNvSpPr>
            <p:nvPr/>
          </p:nvSpPr>
          <p:spPr bwMode="auto">
            <a:xfrm>
              <a:off x="998" y="3624"/>
              <a:ext cx="272" cy="272"/>
            </a:xfrm>
            <a:prstGeom prst="roundRect">
              <a:avLst>
                <a:gd name="adj" fmla="val 366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32" name="AutoShape 29"/>
          <p:cNvSpPr>
            <a:spLocks noChangeArrowheads="1"/>
          </p:cNvSpPr>
          <p:nvPr/>
        </p:nvSpPr>
        <p:spPr bwMode="auto">
          <a:xfrm>
            <a:off x="6356552" y="2610341"/>
            <a:ext cx="1152626" cy="407892"/>
          </a:xfrm>
          <a:prstGeom prst="roundRect">
            <a:avLst>
              <a:gd name="adj" fmla="val 50000"/>
            </a:avLst>
          </a:prstGeom>
          <a:solidFill>
            <a:schemeClr val="accent5">
              <a:lumMod val="60000"/>
              <a:lumOff val="40000"/>
            </a:schemeClr>
          </a:solidFill>
          <a:ln w="17780">
            <a:solidFill>
              <a:schemeClr val="tx1"/>
            </a:solidFill>
            <a:round/>
            <a:headEnd/>
            <a:tailEnd/>
          </a:ln>
        </p:spPr>
        <p:txBody>
          <a:bodyPr lIns="36000" tIns="36000" rIns="36000" bIns="36000" anchor="ctr"/>
          <a:lstStyle/>
          <a:p>
            <a:pPr algn="ctr">
              <a:buClrTx/>
              <a:buSzTx/>
              <a:buFontTx/>
              <a:buNone/>
            </a:pPr>
            <a:r>
              <a:rPr lang="en-US" sz="1200" dirty="0"/>
              <a:t> Storage</a:t>
            </a:r>
          </a:p>
          <a:p>
            <a:pPr>
              <a:buClrTx/>
              <a:buSzTx/>
              <a:buFontTx/>
              <a:buNone/>
            </a:pPr>
            <a:r>
              <a:rPr lang="de-DE" sz="600" dirty="0"/>
              <a:t>[K8s] DS, RS, SS, J, ...</a:t>
            </a:r>
            <a:br>
              <a:rPr lang="de-DE" sz="600" dirty="0"/>
            </a:br>
            <a:r>
              <a:rPr lang="de-DE" sz="600" dirty="0"/>
              <a:t>[CRD] </a:t>
            </a:r>
            <a:r>
              <a:rPr lang="de-DE" sz="600" dirty="0" err="1"/>
              <a:t>Machine</a:t>
            </a:r>
            <a:r>
              <a:rPr lang="de-DE" sz="600" dirty="0"/>
              <a:t> </a:t>
            </a:r>
            <a:r>
              <a:rPr lang="de-DE" sz="600" dirty="0" err="1"/>
              <a:t>Deployment</a:t>
            </a:r>
            <a:endParaRPr lang="de-DE" sz="600" dirty="0"/>
          </a:p>
          <a:p>
            <a:pPr>
              <a:buClrTx/>
              <a:buSzTx/>
              <a:buFontTx/>
              <a:buNone/>
            </a:pPr>
            <a:endParaRPr lang="de-DE" sz="600" dirty="0"/>
          </a:p>
        </p:txBody>
      </p:sp>
      <p:cxnSp>
        <p:nvCxnSpPr>
          <p:cNvPr id="334" name="Straight Connector 333"/>
          <p:cNvCxnSpPr>
            <a:cxnSpLocks/>
            <a:stCxn id="222" idx="2"/>
          </p:cNvCxnSpPr>
          <p:nvPr/>
        </p:nvCxnSpPr>
        <p:spPr>
          <a:xfrm>
            <a:off x="3856213" y="1292752"/>
            <a:ext cx="0" cy="91505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Straight Connector 335"/>
          <p:cNvCxnSpPr>
            <a:cxnSpLocks/>
            <a:stCxn id="221" idx="2"/>
          </p:cNvCxnSpPr>
          <p:nvPr/>
        </p:nvCxnSpPr>
        <p:spPr>
          <a:xfrm>
            <a:off x="2172796" y="1296276"/>
            <a:ext cx="0" cy="46310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Elbow Connector 336"/>
          <p:cNvCxnSpPr>
            <a:cxnSpLocks/>
          </p:cNvCxnSpPr>
          <p:nvPr/>
        </p:nvCxnSpPr>
        <p:spPr>
          <a:xfrm rot="16200000" flipH="1">
            <a:off x="1297111" y="1491784"/>
            <a:ext cx="900491" cy="517048"/>
          </a:xfrm>
          <a:prstGeom prst="bentConnector3">
            <a:avLst>
              <a:gd name="adj1" fmla="val 50832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Straight Connector 347"/>
          <p:cNvCxnSpPr/>
          <p:nvPr/>
        </p:nvCxnSpPr>
        <p:spPr>
          <a:xfrm flipH="1" flipV="1">
            <a:off x="2113431" y="3010255"/>
            <a:ext cx="4431" cy="28393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Straight Connector 349"/>
          <p:cNvCxnSpPr>
            <a:cxnSpLocks/>
            <a:stCxn id="327" idx="2"/>
          </p:cNvCxnSpPr>
          <p:nvPr/>
        </p:nvCxnSpPr>
        <p:spPr>
          <a:xfrm>
            <a:off x="1659883" y="3006932"/>
            <a:ext cx="2907" cy="45983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Elbow Connector 351"/>
          <p:cNvCxnSpPr>
            <a:cxnSpLocks/>
            <a:endCxn id="216" idx="3"/>
          </p:cNvCxnSpPr>
          <p:nvPr/>
        </p:nvCxnSpPr>
        <p:spPr>
          <a:xfrm>
            <a:off x="2118209" y="3294192"/>
            <a:ext cx="1220352" cy="1102228"/>
          </a:xfrm>
          <a:prstGeom prst="bentConnector3">
            <a:avLst>
              <a:gd name="adj1" fmla="val 116651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Elbow Connector 352"/>
          <p:cNvCxnSpPr>
            <a:cxnSpLocks/>
            <a:endCxn id="214" idx="3"/>
          </p:cNvCxnSpPr>
          <p:nvPr/>
        </p:nvCxnSpPr>
        <p:spPr>
          <a:xfrm>
            <a:off x="1881809" y="3373202"/>
            <a:ext cx="1456752" cy="765761"/>
          </a:xfrm>
          <a:prstGeom prst="bentConnector3">
            <a:avLst>
              <a:gd name="adj1" fmla="val 114092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Straight Connector 359"/>
          <p:cNvCxnSpPr/>
          <p:nvPr/>
        </p:nvCxnSpPr>
        <p:spPr>
          <a:xfrm flipH="1" flipV="1">
            <a:off x="1881809" y="3002515"/>
            <a:ext cx="3173" cy="3692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Elbow Connector 376"/>
          <p:cNvCxnSpPr>
            <a:cxnSpLocks/>
            <a:stCxn id="269" idx="2"/>
            <a:endCxn id="537" idx="0"/>
          </p:cNvCxnSpPr>
          <p:nvPr/>
        </p:nvCxnSpPr>
        <p:spPr>
          <a:xfrm rot="5400000">
            <a:off x="7768354" y="776017"/>
            <a:ext cx="923093" cy="1941885"/>
          </a:xfrm>
          <a:prstGeom prst="bentConnector3">
            <a:avLst>
              <a:gd name="adj1" fmla="val 38845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" name="Straight Connector 417"/>
          <p:cNvCxnSpPr/>
          <p:nvPr/>
        </p:nvCxnSpPr>
        <p:spPr>
          <a:xfrm flipV="1">
            <a:off x="5561594" y="2427237"/>
            <a:ext cx="0" cy="18807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Elbow Connector 430"/>
          <p:cNvCxnSpPr>
            <a:cxnSpLocks/>
          </p:cNvCxnSpPr>
          <p:nvPr/>
        </p:nvCxnSpPr>
        <p:spPr>
          <a:xfrm rot="16200000" flipH="1">
            <a:off x="7652720" y="2486990"/>
            <a:ext cx="1715134" cy="410050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3" name="Elbow Connector 512"/>
          <p:cNvCxnSpPr>
            <a:cxnSpLocks/>
            <a:stCxn id="537" idx="0"/>
            <a:endCxn id="558" idx="3"/>
          </p:cNvCxnSpPr>
          <p:nvPr/>
        </p:nvCxnSpPr>
        <p:spPr>
          <a:xfrm rot="16200000" flipH="1">
            <a:off x="7936450" y="1531013"/>
            <a:ext cx="1924640" cy="3279627"/>
          </a:xfrm>
          <a:prstGeom prst="bentConnector4">
            <a:avLst>
              <a:gd name="adj1" fmla="val -29219"/>
              <a:gd name="adj2" fmla="val 123085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5" name="Elbow Connector 534"/>
          <p:cNvCxnSpPr>
            <a:cxnSpLocks/>
          </p:cNvCxnSpPr>
          <p:nvPr/>
        </p:nvCxnSpPr>
        <p:spPr>
          <a:xfrm rot="10800000" flipV="1">
            <a:off x="7718284" y="1834183"/>
            <a:ext cx="586978" cy="373619"/>
          </a:xfrm>
          <a:prstGeom prst="bentConnector3">
            <a:avLst>
              <a:gd name="adj1" fmla="val 146281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0" name="Elbow Connector 579"/>
          <p:cNvCxnSpPr>
            <a:cxnSpLocks/>
          </p:cNvCxnSpPr>
          <p:nvPr/>
        </p:nvCxnSpPr>
        <p:spPr>
          <a:xfrm rot="10800000" flipV="1">
            <a:off x="7341339" y="1741460"/>
            <a:ext cx="3690990" cy="467046"/>
          </a:xfrm>
          <a:prstGeom prst="bentConnector3">
            <a:avLst>
              <a:gd name="adj1" fmla="val 99882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6" name="Elbow Connector 595"/>
          <p:cNvCxnSpPr>
            <a:cxnSpLocks/>
            <a:stCxn id="555" idx="3"/>
          </p:cNvCxnSpPr>
          <p:nvPr/>
        </p:nvCxnSpPr>
        <p:spPr>
          <a:xfrm flipV="1">
            <a:off x="10538584" y="1732414"/>
            <a:ext cx="493745" cy="2143275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1542662" y="3030650"/>
            <a:ext cx="151694" cy="171029"/>
            <a:chOff x="4873292" y="581648"/>
            <a:chExt cx="151694" cy="171029"/>
          </a:xfrm>
        </p:grpSpPr>
        <p:sp>
          <p:nvSpPr>
            <p:cNvPr id="206" name="Line 104"/>
            <p:cNvSpPr>
              <a:spLocks noChangeShapeType="1"/>
            </p:cNvSpPr>
            <p:nvPr/>
          </p:nvSpPr>
          <p:spPr bwMode="auto">
            <a:xfrm flipH="1" flipV="1">
              <a:off x="4900280" y="581648"/>
              <a:ext cx="0" cy="40770"/>
            </a:xfrm>
            <a:prstGeom prst="line">
              <a:avLst/>
            </a:prstGeom>
            <a:noFill/>
            <a:ln w="889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lIns="90000" tIns="46800" rIns="90000" bIns="46800" anchor="ctr"/>
            <a:lstStyle/>
            <a:p>
              <a:endParaRPr lang="en-US"/>
            </a:p>
          </p:txBody>
        </p:sp>
        <p:sp>
          <p:nvSpPr>
            <p:cNvPr id="207" name="Text Box 105"/>
            <p:cNvSpPr txBox="1">
              <a:spLocks noChangeArrowheads="1"/>
            </p:cNvSpPr>
            <p:nvPr/>
          </p:nvSpPr>
          <p:spPr bwMode="auto">
            <a:xfrm>
              <a:off x="4873292" y="630439"/>
              <a:ext cx="85725" cy="12223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>
                <a:buClrTx/>
                <a:buSzTx/>
                <a:buFontTx/>
                <a:buNone/>
              </a:pPr>
              <a:r>
                <a:rPr lang="en-US" sz="800" b="1"/>
                <a:t>R</a:t>
              </a:r>
            </a:p>
          </p:txBody>
        </p:sp>
        <p:sp>
          <p:nvSpPr>
            <p:cNvPr id="205" name="AutoShape 76"/>
            <p:cNvSpPr>
              <a:spLocks noChangeArrowheads="1"/>
            </p:cNvSpPr>
            <p:nvPr/>
          </p:nvSpPr>
          <p:spPr bwMode="auto">
            <a:xfrm rot="5400000">
              <a:off x="4952986" y="623443"/>
              <a:ext cx="72000" cy="72000"/>
            </a:xfrm>
            <a:prstGeom prst="flowChartConnector">
              <a:avLst/>
            </a:prstGeom>
            <a:solidFill>
              <a:schemeClr val="bg1"/>
            </a:solidFill>
            <a:ln w="1778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-277953" y="5986667"/>
            <a:ext cx="180269" cy="171029"/>
            <a:chOff x="5145186" y="581648"/>
            <a:chExt cx="180269" cy="171029"/>
          </a:xfrm>
        </p:grpSpPr>
        <p:sp>
          <p:nvSpPr>
            <p:cNvPr id="225" name="Line 104"/>
            <p:cNvSpPr>
              <a:spLocks noChangeShapeType="1"/>
            </p:cNvSpPr>
            <p:nvPr/>
          </p:nvSpPr>
          <p:spPr bwMode="auto">
            <a:xfrm flipV="1">
              <a:off x="5266717" y="581648"/>
              <a:ext cx="0" cy="40770"/>
            </a:xfrm>
            <a:prstGeom prst="line">
              <a:avLst/>
            </a:prstGeom>
            <a:noFill/>
            <a:ln w="889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lIns="90000" tIns="46800" rIns="90000" bIns="46800" anchor="ctr"/>
            <a:lstStyle/>
            <a:p>
              <a:endParaRPr lang="en-US"/>
            </a:p>
          </p:txBody>
        </p:sp>
        <p:sp>
          <p:nvSpPr>
            <p:cNvPr id="226" name="Text Box 105"/>
            <p:cNvSpPr txBox="1">
              <a:spLocks noChangeArrowheads="1"/>
            </p:cNvSpPr>
            <p:nvPr/>
          </p:nvSpPr>
          <p:spPr bwMode="auto">
            <a:xfrm flipH="1">
              <a:off x="5239730" y="630439"/>
              <a:ext cx="85725" cy="12223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>
                <a:buClrTx/>
                <a:buSzTx/>
                <a:buFontTx/>
                <a:buNone/>
              </a:pPr>
              <a:r>
                <a:rPr lang="en-US" sz="800" b="1"/>
                <a:t>R</a:t>
              </a:r>
            </a:p>
          </p:txBody>
        </p:sp>
        <p:sp>
          <p:nvSpPr>
            <p:cNvPr id="224" name="AutoShape 76"/>
            <p:cNvSpPr>
              <a:spLocks noChangeArrowheads="1"/>
            </p:cNvSpPr>
            <p:nvPr/>
          </p:nvSpPr>
          <p:spPr bwMode="auto">
            <a:xfrm rot="16200000" flipH="1">
              <a:off x="5145186" y="623443"/>
              <a:ext cx="72000" cy="72000"/>
            </a:xfrm>
            <a:prstGeom prst="flowChartConnector">
              <a:avLst/>
            </a:prstGeom>
            <a:solidFill>
              <a:schemeClr val="bg1"/>
            </a:solidFill>
            <a:ln w="1778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</p:grpSp>
      <p:sp>
        <p:nvSpPr>
          <p:cNvPr id="227" name="Line 104"/>
          <p:cNvSpPr>
            <a:spLocks noChangeShapeType="1"/>
          </p:cNvSpPr>
          <p:nvPr/>
        </p:nvSpPr>
        <p:spPr bwMode="auto">
          <a:xfrm flipH="1">
            <a:off x="-637314" y="5846399"/>
            <a:ext cx="0" cy="34744"/>
          </a:xfrm>
          <a:prstGeom prst="line">
            <a:avLst/>
          </a:prstGeom>
          <a:noFill/>
          <a:ln w="8890">
            <a:solidFill>
              <a:schemeClr val="tx1"/>
            </a:solidFill>
            <a:round/>
            <a:headEnd/>
            <a:tailEnd type="stealth" w="med" len="med"/>
          </a:ln>
        </p:spPr>
        <p:txBody>
          <a:bodyPr lIns="90000" tIns="46800" rIns="90000" bIns="46800" anchor="ctr"/>
          <a:lstStyle/>
          <a:p>
            <a:endParaRPr lang="en-US"/>
          </a:p>
        </p:txBody>
      </p:sp>
      <p:sp>
        <p:nvSpPr>
          <p:cNvPr id="228" name="Text Box 105"/>
          <p:cNvSpPr txBox="1">
            <a:spLocks noChangeArrowheads="1"/>
          </p:cNvSpPr>
          <p:nvPr/>
        </p:nvSpPr>
        <p:spPr bwMode="auto">
          <a:xfrm>
            <a:off x="-664302" y="5709692"/>
            <a:ext cx="85725" cy="1222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l">
              <a:buClrTx/>
              <a:buSzTx/>
              <a:buFontTx/>
              <a:buNone/>
            </a:pPr>
            <a:r>
              <a:rPr lang="en-US" sz="800" b="1"/>
              <a:t>R</a:t>
            </a:r>
          </a:p>
        </p:txBody>
      </p:sp>
      <p:sp>
        <p:nvSpPr>
          <p:cNvPr id="229" name="AutoShape 76"/>
          <p:cNvSpPr>
            <a:spLocks noChangeArrowheads="1"/>
          </p:cNvSpPr>
          <p:nvPr/>
        </p:nvSpPr>
        <p:spPr bwMode="auto">
          <a:xfrm rot="5400000">
            <a:off x="-584608" y="5774399"/>
            <a:ext cx="72000" cy="72000"/>
          </a:xfrm>
          <a:prstGeom prst="flowChartConnector">
            <a:avLst/>
          </a:prstGeom>
          <a:solidFill>
            <a:schemeClr val="bg1"/>
          </a:solidFill>
          <a:ln w="1778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-277953" y="5709692"/>
            <a:ext cx="180269" cy="171451"/>
            <a:chOff x="5145186" y="193240"/>
            <a:chExt cx="180269" cy="171451"/>
          </a:xfrm>
        </p:grpSpPr>
        <p:sp>
          <p:nvSpPr>
            <p:cNvPr id="239" name="Line 104"/>
            <p:cNvSpPr>
              <a:spLocks noChangeShapeType="1"/>
            </p:cNvSpPr>
            <p:nvPr/>
          </p:nvSpPr>
          <p:spPr bwMode="auto">
            <a:xfrm>
              <a:off x="5266717" y="329947"/>
              <a:ext cx="0" cy="34744"/>
            </a:xfrm>
            <a:prstGeom prst="line">
              <a:avLst/>
            </a:prstGeom>
            <a:noFill/>
            <a:ln w="889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lIns="90000" tIns="46800" rIns="90000" bIns="46800" anchor="ctr"/>
            <a:lstStyle/>
            <a:p>
              <a:endParaRPr lang="en-US"/>
            </a:p>
          </p:txBody>
        </p:sp>
        <p:sp>
          <p:nvSpPr>
            <p:cNvPr id="240" name="Text Box 105"/>
            <p:cNvSpPr txBox="1">
              <a:spLocks noChangeArrowheads="1"/>
            </p:cNvSpPr>
            <p:nvPr/>
          </p:nvSpPr>
          <p:spPr bwMode="auto">
            <a:xfrm flipH="1">
              <a:off x="5239730" y="193240"/>
              <a:ext cx="85725" cy="12223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>
                <a:buClrTx/>
                <a:buSzTx/>
                <a:buFontTx/>
                <a:buNone/>
              </a:pPr>
              <a:r>
                <a:rPr lang="en-US" sz="800" b="1"/>
                <a:t>R</a:t>
              </a:r>
            </a:p>
          </p:txBody>
        </p:sp>
        <p:sp>
          <p:nvSpPr>
            <p:cNvPr id="241" name="AutoShape 76"/>
            <p:cNvSpPr>
              <a:spLocks noChangeArrowheads="1"/>
            </p:cNvSpPr>
            <p:nvPr/>
          </p:nvSpPr>
          <p:spPr bwMode="auto">
            <a:xfrm rot="16200000" flipH="1">
              <a:off x="5145186" y="257947"/>
              <a:ext cx="72000" cy="72000"/>
            </a:xfrm>
            <a:prstGeom prst="flowChartConnector">
              <a:avLst/>
            </a:prstGeom>
            <a:solidFill>
              <a:schemeClr val="bg1"/>
            </a:solidFill>
            <a:ln w="1778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-664302" y="6591355"/>
            <a:ext cx="161055" cy="182227"/>
            <a:chOff x="5728872" y="623443"/>
            <a:chExt cx="161055" cy="182227"/>
          </a:xfrm>
        </p:grpSpPr>
        <p:sp>
          <p:nvSpPr>
            <p:cNvPr id="251" name="Text Box 105"/>
            <p:cNvSpPr txBox="1">
              <a:spLocks noChangeArrowheads="1"/>
            </p:cNvSpPr>
            <p:nvPr/>
          </p:nvSpPr>
          <p:spPr bwMode="auto">
            <a:xfrm>
              <a:off x="5804202" y="683432"/>
              <a:ext cx="85725" cy="12223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>
                <a:buClrTx/>
                <a:buSzTx/>
                <a:buFontTx/>
                <a:buNone/>
              </a:pPr>
              <a:r>
                <a:rPr lang="en-US" sz="800" b="1"/>
                <a:t>R</a:t>
              </a:r>
            </a:p>
          </p:txBody>
        </p:sp>
        <p:sp>
          <p:nvSpPr>
            <p:cNvPr id="252" name="AutoShape 76"/>
            <p:cNvSpPr>
              <a:spLocks noChangeArrowheads="1"/>
            </p:cNvSpPr>
            <p:nvPr/>
          </p:nvSpPr>
          <p:spPr bwMode="auto">
            <a:xfrm rot="5400000">
              <a:off x="5769537" y="623443"/>
              <a:ext cx="72000" cy="72000"/>
            </a:xfrm>
            <a:prstGeom prst="flowChartConnector">
              <a:avLst/>
            </a:prstGeom>
            <a:solidFill>
              <a:schemeClr val="bg1"/>
            </a:solidFill>
            <a:ln w="1778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256" name="Line 104"/>
            <p:cNvSpPr>
              <a:spLocks noChangeShapeType="1"/>
            </p:cNvSpPr>
            <p:nvPr/>
          </p:nvSpPr>
          <p:spPr bwMode="auto">
            <a:xfrm flipH="1" flipV="1">
              <a:off x="5728872" y="746245"/>
              <a:ext cx="44226" cy="0"/>
            </a:xfrm>
            <a:prstGeom prst="line">
              <a:avLst/>
            </a:prstGeom>
            <a:noFill/>
            <a:ln w="889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lIns="90000" tIns="46800" rIns="90000" bIns="46800" anchor="ctr"/>
            <a:lstStyle/>
            <a:p>
              <a:endParaRPr lang="en-US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-664302" y="6313103"/>
            <a:ext cx="133802" cy="181810"/>
            <a:chOff x="5750967" y="257947"/>
            <a:chExt cx="133802" cy="181810"/>
          </a:xfrm>
        </p:grpSpPr>
        <p:sp>
          <p:nvSpPr>
            <p:cNvPr id="257" name="Text Box 105"/>
            <p:cNvSpPr txBox="1">
              <a:spLocks noChangeArrowheads="1"/>
            </p:cNvSpPr>
            <p:nvPr/>
          </p:nvSpPr>
          <p:spPr bwMode="auto">
            <a:xfrm>
              <a:off x="5750967" y="317519"/>
              <a:ext cx="85725" cy="12223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>
                <a:buClrTx/>
                <a:buSzTx/>
                <a:buFontTx/>
                <a:buNone/>
              </a:pPr>
              <a:r>
                <a:rPr lang="en-US" sz="800" b="1"/>
                <a:t>R</a:t>
              </a:r>
            </a:p>
          </p:txBody>
        </p:sp>
        <p:sp>
          <p:nvSpPr>
            <p:cNvPr id="258" name="AutoShape 76"/>
            <p:cNvSpPr>
              <a:spLocks noChangeArrowheads="1"/>
            </p:cNvSpPr>
            <p:nvPr/>
          </p:nvSpPr>
          <p:spPr bwMode="auto">
            <a:xfrm rot="5400000">
              <a:off x="5769537" y="257947"/>
              <a:ext cx="72000" cy="72000"/>
            </a:xfrm>
            <a:prstGeom prst="flowChartConnector">
              <a:avLst/>
            </a:prstGeom>
            <a:solidFill>
              <a:schemeClr val="bg1"/>
            </a:solidFill>
            <a:ln w="1778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294" name="Line 104"/>
            <p:cNvSpPr>
              <a:spLocks noChangeShapeType="1"/>
            </p:cNvSpPr>
            <p:nvPr/>
          </p:nvSpPr>
          <p:spPr bwMode="auto">
            <a:xfrm flipV="1">
              <a:off x="5840543" y="379967"/>
              <a:ext cx="44226" cy="0"/>
            </a:xfrm>
            <a:prstGeom prst="line">
              <a:avLst/>
            </a:prstGeom>
            <a:noFill/>
            <a:ln w="889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lIns="90000" tIns="46800" rIns="90000" bIns="46800" anchor="ctr"/>
            <a:lstStyle/>
            <a:p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-325890" y="6590078"/>
            <a:ext cx="161055" cy="189811"/>
            <a:chOff x="6020928" y="505632"/>
            <a:chExt cx="161055" cy="189811"/>
          </a:xfrm>
        </p:grpSpPr>
        <p:sp>
          <p:nvSpPr>
            <p:cNvPr id="295" name="Text Box 105"/>
            <p:cNvSpPr txBox="1">
              <a:spLocks noChangeArrowheads="1"/>
            </p:cNvSpPr>
            <p:nvPr/>
          </p:nvSpPr>
          <p:spPr bwMode="auto">
            <a:xfrm>
              <a:off x="6096258" y="505632"/>
              <a:ext cx="85725" cy="12223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>
                <a:buClrTx/>
                <a:buSzTx/>
                <a:buFontTx/>
                <a:buNone/>
              </a:pPr>
              <a:r>
                <a:rPr lang="en-US" sz="800" b="1"/>
                <a:t>R</a:t>
              </a:r>
            </a:p>
          </p:txBody>
        </p:sp>
        <p:sp>
          <p:nvSpPr>
            <p:cNvPr id="296" name="AutoShape 76"/>
            <p:cNvSpPr>
              <a:spLocks noChangeArrowheads="1"/>
            </p:cNvSpPr>
            <p:nvPr/>
          </p:nvSpPr>
          <p:spPr bwMode="auto">
            <a:xfrm rot="5400000">
              <a:off x="6061593" y="623443"/>
              <a:ext cx="72000" cy="72000"/>
            </a:xfrm>
            <a:prstGeom prst="flowChartConnector">
              <a:avLst/>
            </a:prstGeom>
            <a:solidFill>
              <a:schemeClr val="bg1"/>
            </a:solidFill>
            <a:ln w="1778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297" name="Line 104"/>
            <p:cNvSpPr>
              <a:spLocks noChangeShapeType="1"/>
            </p:cNvSpPr>
            <p:nvPr/>
          </p:nvSpPr>
          <p:spPr bwMode="auto">
            <a:xfrm flipH="1" flipV="1">
              <a:off x="6020928" y="568445"/>
              <a:ext cx="44226" cy="0"/>
            </a:xfrm>
            <a:prstGeom prst="line">
              <a:avLst/>
            </a:prstGeom>
            <a:noFill/>
            <a:ln w="889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lIns="90000" tIns="46800" rIns="90000" bIns="46800" anchor="ctr"/>
            <a:lstStyle/>
            <a:p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-298637" y="6313103"/>
            <a:ext cx="133802" cy="188751"/>
            <a:chOff x="6043023" y="141196"/>
            <a:chExt cx="133802" cy="188751"/>
          </a:xfrm>
        </p:grpSpPr>
        <p:sp>
          <p:nvSpPr>
            <p:cNvPr id="298" name="Text Box 105"/>
            <p:cNvSpPr txBox="1">
              <a:spLocks noChangeArrowheads="1"/>
            </p:cNvSpPr>
            <p:nvPr/>
          </p:nvSpPr>
          <p:spPr bwMode="auto">
            <a:xfrm>
              <a:off x="6043023" y="141196"/>
              <a:ext cx="85725" cy="12223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>
                <a:buClrTx/>
                <a:buSzTx/>
                <a:buFontTx/>
                <a:buNone/>
              </a:pPr>
              <a:r>
                <a:rPr lang="en-US" sz="800" b="1"/>
                <a:t>R</a:t>
              </a:r>
            </a:p>
          </p:txBody>
        </p:sp>
        <p:sp>
          <p:nvSpPr>
            <p:cNvPr id="299" name="AutoShape 76"/>
            <p:cNvSpPr>
              <a:spLocks noChangeArrowheads="1"/>
            </p:cNvSpPr>
            <p:nvPr/>
          </p:nvSpPr>
          <p:spPr bwMode="auto">
            <a:xfrm rot="5400000">
              <a:off x="6061593" y="257947"/>
              <a:ext cx="72000" cy="72000"/>
            </a:xfrm>
            <a:prstGeom prst="flowChartConnector">
              <a:avLst/>
            </a:prstGeom>
            <a:solidFill>
              <a:schemeClr val="bg1"/>
            </a:solidFill>
            <a:ln w="1778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301" name="Line 104"/>
            <p:cNvSpPr>
              <a:spLocks noChangeShapeType="1"/>
            </p:cNvSpPr>
            <p:nvPr/>
          </p:nvSpPr>
          <p:spPr bwMode="auto">
            <a:xfrm flipV="1">
              <a:off x="6132599" y="203644"/>
              <a:ext cx="44226" cy="0"/>
            </a:xfrm>
            <a:prstGeom prst="line">
              <a:avLst/>
            </a:prstGeom>
            <a:noFill/>
            <a:ln w="889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lIns="90000" tIns="46800" rIns="90000" bIns="46800" anchor="ctr"/>
            <a:lstStyle/>
            <a:p>
              <a:endParaRPr lang="en-US"/>
            </a:p>
          </p:txBody>
        </p:sp>
      </p:grpSp>
      <p:grpSp>
        <p:nvGrpSpPr>
          <p:cNvPr id="317" name="Group 316"/>
          <p:cNvGrpSpPr/>
          <p:nvPr/>
        </p:nvGrpSpPr>
        <p:grpSpPr>
          <a:xfrm>
            <a:off x="10577292" y="694785"/>
            <a:ext cx="151694" cy="171451"/>
            <a:chOff x="4873292" y="193240"/>
            <a:chExt cx="151694" cy="171451"/>
          </a:xfrm>
        </p:grpSpPr>
        <p:sp>
          <p:nvSpPr>
            <p:cNvPr id="318" name="Line 104"/>
            <p:cNvSpPr>
              <a:spLocks noChangeShapeType="1"/>
            </p:cNvSpPr>
            <p:nvPr/>
          </p:nvSpPr>
          <p:spPr bwMode="auto">
            <a:xfrm flipH="1">
              <a:off x="4900280" y="329947"/>
              <a:ext cx="0" cy="34744"/>
            </a:xfrm>
            <a:prstGeom prst="line">
              <a:avLst/>
            </a:prstGeom>
            <a:noFill/>
            <a:ln w="889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lIns="90000" tIns="46800" rIns="90000" bIns="46800" anchor="ctr"/>
            <a:lstStyle/>
            <a:p>
              <a:endParaRPr lang="en-US"/>
            </a:p>
          </p:txBody>
        </p:sp>
        <p:sp>
          <p:nvSpPr>
            <p:cNvPr id="320" name="Text Box 105"/>
            <p:cNvSpPr txBox="1">
              <a:spLocks noChangeArrowheads="1"/>
            </p:cNvSpPr>
            <p:nvPr/>
          </p:nvSpPr>
          <p:spPr bwMode="auto">
            <a:xfrm>
              <a:off x="4873292" y="193240"/>
              <a:ext cx="85725" cy="12223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>
                <a:buClrTx/>
                <a:buSzTx/>
                <a:buFontTx/>
                <a:buNone/>
              </a:pPr>
              <a:r>
                <a:rPr lang="en-US" sz="800" b="1"/>
                <a:t>R</a:t>
              </a:r>
            </a:p>
          </p:txBody>
        </p:sp>
        <p:sp>
          <p:nvSpPr>
            <p:cNvPr id="325" name="AutoShape 76"/>
            <p:cNvSpPr>
              <a:spLocks noChangeArrowheads="1"/>
            </p:cNvSpPr>
            <p:nvPr/>
          </p:nvSpPr>
          <p:spPr bwMode="auto">
            <a:xfrm rot="5400000">
              <a:off x="4952986" y="257947"/>
              <a:ext cx="72000" cy="72000"/>
            </a:xfrm>
            <a:prstGeom prst="flowChartConnector">
              <a:avLst/>
            </a:prstGeom>
            <a:solidFill>
              <a:schemeClr val="bg1"/>
            </a:solidFill>
            <a:ln w="1778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</p:grpSp>
      <p:grpSp>
        <p:nvGrpSpPr>
          <p:cNvPr id="333" name="Group 332"/>
          <p:cNvGrpSpPr/>
          <p:nvPr/>
        </p:nvGrpSpPr>
        <p:grpSpPr>
          <a:xfrm>
            <a:off x="9093191" y="694785"/>
            <a:ext cx="151694" cy="171451"/>
            <a:chOff x="4873292" y="193240"/>
            <a:chExt cx="151694" cy="171451"/>
          </a:xfrm>
        </p:grpSpPr>
        <p:sp>
          <p:nvSpPr>
            <p:cNvPr id="335" name="Line 104"/>
            <p:cNvSpPr>
              <a:spLocks noChangeShapeType="1"/>
            </p:cNvSpPr>
            <p:nvPr/>
          </p:nvSpPr>
          <p:spPr bwMode="auto">
            <a:xfrm flipH="1">
              <a:off x="4900280" y="329947"/>
              <a:ext cx="0" cy="34744"/>
            </a:xfrm>
            <a:prstGeom prst="line">
              <a:avLst/>
            </a:prstGeom>
            <a:noFill/>
            <a:ln w="889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lIns="90000" tIns="46800" rIns="90000" bIns="46800" anchor="ctr"/>
            <a:lstStyle/>
            <a:p>
              <a:endParaRPr lang="en-US"/>
            </a:p>
          </p:txBody>
        </p:sp>
        <p:sp>
          <p:nvSpPr>
            <p:cNvPr id="339" name="Text Box 105"/>
            <p:cNvSpPr txBox="1">
              <a:spLocks noChangeArrowheads="1"/>
            </p:cNvSpPr>
            <p:nvPr/>
          </p:nvSpPr>
          <p:spPr bwMode="auto">
            <a:xfrm>
              <a:off x="4873292" y="193240"/>
              <a:ext cx="85725" cy="12223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>
                <a:buClrTx/>
                <a:buSzTx/>
                <a:buFontTx/>
                <a:buNone/>
              </a:pPr>
              <a:r>
                <a:rPr lang="en-US" sz="800" b="1"/>
                <a:t>R</a:t>
              </a:r>
            </a:p>
          </p:txBody>
        </p:sp>
        <p:sp>
          <p:nvSpPr>
            <p:cNvPr id="340" name="AutoShape 76"/>
            <p:cNvSpPr>
              <a:spLocks noChangeArrowheads="1"/>
            </p:cNvSpPr>
            <p:nvPr/>
          </p:nvSpPr>
          <p:spPr bwMode="auto">
            <a:xfrm rot="5400000">
              <a:off x="4952986" y="257947"/>
              <a:ext cx="72000" cy="72000"/>
            </a:xfrm>
            <a:prstGeom prst="flowChartConnector">
              <a:avLst/>
            </a:prstGeom>
            <a:solidFill>
              <a:schemeClr val="bg1"/>
            </a:solidFill>
            <a:ln w="1778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</p:grpSp>
      <p:grpSp>
        <p:nvGrpSpPr>
          <p:cNvPr id="342" name="Group 341"/>
          <p:cNvGrpSpPr/>
          <p:nvPr/>
        </p:nvGrpSpPr>
        <p:grpSpPr>
          <a:xfrm>
            <a:off x="1207224" y="704889"/>
            <a:ext cx="151694" cy="171451"/>
            <a:chOff x="4873292" y="193240"/>
            <a:chExt cx="151694" cy="171451"/>
          </a:xfrm>
        </p:grpSpPr>
        <p:sp>
          <p:nvSpPr>
            <p:cNvPr id="343" name="Line 104"/>
            <p:cNvSpPr>
              <a:spLocks noChangeShapeType="1"/>
            </p:cNvSpPr>
            <p:nvPr/>
          </p:nvSpPr>
          <p:spPr bwMode="auto">
            <a:xfrm flipH="1">
              <a:off x="4900280" y="329947"/>
              <a:ext cx="0" cy="34744"/>
            </a:xfrm>
            <a:prstGeom prst="line">
              <a:avLst/>
            </a:prstGeom>
            <a:noFill/>
            <a:ln w="889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lIns="90000" tIns="46800" rIns="90000" bIns="46800" anchor="ctr"/>
            <a:lstStyle/>
            <a:p>
              <a:endParaRPr lang="en-US"/>
            </a:p>
          </p:txBody>
        </p:sp>
        <p:sp>
          <p:nvSpPr>
            <p:cNvPr id="345" name="Text Box 105"/>
            <p:cNvSpPr txBox="1">
              <a:spLocks noChangeArrowheads="1"/>
            </p:cNvSpPr>
            <p:nvPr/>
          </p:nvSpPr>
          <p:spPr bwMode="auto">
            <a:xfrm>
              <a:off x="4873292" y="193240"/>
              <a:ext cx="85725" cy="12223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>
                <a:buClrTx/>
                <a:buSzTx/>
                <a:buFontTx/>
                <a:buNone/>
              </a:pPr>
              <a:r>
                <a:rPr lang="en-US" sz="800" b="1"/>
                <a:t>R</a:t>
              </a:r>
            </a:p>
          </p:txBody>
        </p:sp>
        <p:sp>
          <p:nvSpPr>
            <p:cNvPr id="354" name="AutoShape 76"/>
            <p:cNvSpPr>
              <a:spLocks noChangeArrowheads="1"/>
            </p:cNvSpPr>
            <p:nvPr/>
          </p:nvSpPr>
          <p:spPr bwMode="auto">
            <a:xfrm rot="5400000">
              <a:off x="4952986" y="257947"/>
              <a:ext cx="72000" cy="72000"/>
            </a:xfrm>
            <a:prstGeom prst="flowChartConnector">
              <a:avLst/>
            </a:prstGeom>
            <a:solidFill>
              <a:schemeClr val="bg1"/>
            </a:solidFill>
            <a:ln w="1778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</p:grpSp>
      <p:grpSp>
        <p:nvGrpSpPr>
          <p:cNvPr id="355" name="Group 354"/>
          <p:cNvGrpSpPr/>
          <p:nvPr/>
        </p:nvGrpSpPr>
        <p:grpSpPr>
          <a:xfrm>
            <a:off x="2880937" y="704889"/>
            <a:ext cx="151694" cy="171451"/>
            <a:chOff x="4873292" y="193240"/>
            <a:chExt cx="151694" cy="171451"/>
          </a:xfrm>
        </p:grpSpPr>
        <p:sp>
          <p:nvSpPr>
            <p:cNvPr id="356" name="Line 104"/>
            <p:cNvSpPr>
              <a:spLocks noChangeShapeType="1"/>
            </p:cNvSpPr>
            <p:nvPr/>
          </p:nvSpPr>
          <p:spPr bwMode="auto">
            <a:xfrm flipH="1">
              <a:off x="4900280" y="329947"/>
              <a:ext cx="0" cy="34744"/>
            </a:xfrm>
            <a:prstGeom prst="line">
              <a:avLst/>
            </a:prstGeom>
            <a:noFill/>
            <a:ln w="889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lIns="90000" tIns="46800" rIns="90000" bIns="46800" anchor="ctr"/>
            <a:lstStyle/>
            <a:p>
              <a:endParaRPr lang="en-US"/>
            </a:p>
          </p:txBody>
        </p:sp>
        <p:sp>
          <p:nvSpPr>
            <p:cNvPr id="357" name="Text Box 105"/>
            <p:cNvSpPr txBox="1">
              <a:spLocks noChangeArrowheads="1"/>
            </p:cNvSpPr>
            <p:nvPr/>
          </p:nvSpPr>
          <p:spPr bwMode="auto">
            <a:xfrm>
              <a:off x="4873292" y="193240"/>
              <a:ext cx="85725" cy="12223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>
                <a:buClrTx/>
                <a:buSzTx/>
                <a:buFontTx/>
                <a:buNone/>
              </a:pPr>
              <a:r>
                <a:rPr lang="en-US" sz="800" b="1"/>
                <a:t>R</a:t>
              </a:r>
            </a:p>
          </p:txBody>
        </p:sp>
        <p:sp>
          <p:nvSpPr>
            <p:cNvPr id="358" name="AutoShape 76"/>
            <p:cNvSpPr>
              <a:spLocks noChangeArrowheads="1"/>
            </p:cNvSpPr>
            <p:nvPr/>
          </p:nvSpPr>
          <p:spPr bwMode="auto">
            <a:xfrm rot="5400000">
              <a:off x="4952986" y="257947"/>
              <a:ext cx="72000" cy="72000"/>
            </a:xfrm>
            <a:prstGeom prst="flowChartConnector">
              <a:avLst/>
            </a:prstGeom>
            <a:solidFill>
              <a:schemeClr val="bg1"/>
            </a:solidFill>
            <a:ln w="1778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</p:grpSp>
      <p:grpSp>
        <p:nvGrpSpPr>
          <p:cNvPr id="359" name="Group 358"/>
          <p:cNvGrpSpPr/>
          <p:nvPr/>
        </p:nvGrpSpPr>
        <p:grpSpPr>
          <a:xfrm>
            <a:off x="2077675" y="704889"/>
            <a:ext cx="151694" cy="171451"/>
            <a:chOff x="4873292" y="193240"/>
            <a:chExt cx="151694" cy="171451"/>
          </a:xfrm>
        </p:grpSpPr>
        <p:sp>
          <p:nvSpPr>
            <p:cNvPr id="361" name="Line 104"/>
            <p:cNvSpPr>
              <a:spLocks noChangeShapeType="1"/>
            </p:cNvSpPr>
            <p:nvPr/>
          </p:nvSpPr>
          <p:spPr bwMode="auto">
            <a:xfrm flipH="1">
              <a:off x="4900280" y="329947"/>
              <a:ext cx="0" cy="34744"/>
            </a:xfrm>
            <a:prstGeom prst="line">
              <a:avLst/>
            </a:prstGeom>
            <a:noFill/>
            <a:ln w="889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lIns="90000" tIns="46800" rIns="90000" bIns="46800" anchor="ctr"/>
            <a:lstStyle/>
            <a:p>
              <a:endParaRPr lang="en-US"/>
            </a:p>
          </p:txBody>
        </p:sp>
        <p:sp>
          <p:nvSpPr>
            <p:cNvPr id="362" name="Text Box 105"/>
            <p:cNvSpPr txBox="1">
              <a:spLocks noChangeArrowheads="1"/>
            </p:cNvSpPr>
            <p:nvPr/>
          </p:nvSpPr>
          <p:spPr bwMode="auto">
            <a:xfrm>
              <a:off x="4873292" y="193240"/>
              <a:ext cx="85725" cy="12223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>
                <a:buClrTx/>
                <a:buSzTx/>
                <a:buFontTx/>
                <a:buNone/>
              </a:pPr>
              <a:r>
                <a:rPr lang="en-US" sz="800" b="1"/>
                <a:t>R</a:t>
              </a:r>
            </a:p>
          </p:txBody>
        </p:sp>
        <p:sp>
          <p:nvSpPr>
            <p:cNvPr id="363" name="AutoShape 76"/>
            <p:cNvSpPr>
              <a:spLocks noChangeArrowheads="1"/>
            </p:cNvSpPr>
            <p:nvPr/>
          </p:nvSpPr>
          <p:spPr bwMode="auto">
            <a:xfrm rot="5400000">
              <a:off x="4952986" y="257947"/>
              <a:ext cx="72000" cy="72000"/>
            </a:xfrm>
            <a:prstGeom prst="flowChartConnector">
              <a:avLst/>
            </a:prstGeom>
            <a:solidFill>
              <a:schemeClr val="bg1"/>
            </a:solidFill>
            <a:ln w="1778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</p:grpSp>
      <p:grpSp>
        <p:nvGrpSpPr>
          <p:cNvPr id="364" name="Group 363"/>
          <p:cNvGrpSpPr/>
          <p:nvPr/>
        </p:nvGrpSpPr>
        <p:grpSpPr>
          <a:xfrm>
            <a:off x="1371146" y="1307647"/>
            <a:ext cx="151694" cy="171451"/>
            <a:chOff x="4873292" y="193240"/>
            <a:chExt cx="151694" cy="171451"/>
          </a:xfrm>
        </p:grpSpPr>
        <p:sp>
          <p:nvSpPr>
            <p:cNvPr id="365" name="Line 104"/>
            <p:cNvSpPr>
              <a:spLocks noChangeShapeType="1"/>
            </p:cNvSpPr>
            <p:nvPr/>
          </p:nvSpPr>
          <p:spPr bwMode="auto">
            <a:xfrm flipH="1">
              <a:off x="4900280" y="329947"/>
              <a:ext cx="0" cy="34744"/>
            </a:xfrm>
            <a:prstGeom prst="line">
              <a:avLst/>
            </a:prstGeom>
            <a:noFill/>
            <a:ln w="889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lIns="90000" tIns="46800" rIns="90000" bIns="46800" anchor="ctr"/>
            <a:lstStyle/>
            <a:p>
              <a:endParaRPr lang="en-US"/>
            </a:p>
          </p:txBody>
        </p:sp>
        <p:sp>
          <p:nvSpPr>
            <p:cNvPr id="366" name="Text Box 105"/>
            <p:cNvSpPr txBox="1">
              <a:spLocks noChangeArrowheads="1"/>
            </p:cNvSpPr>
            <p:nvPr/>
          </p:nvSpPr>
          <p:spPr bwMode="auto">
            <a:xfrm>
              <a:off x="4873292" y="193240"/>
              <a:ext cx="85725" cy="12223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>
                <a:buClrTx/>
                <a:buSzTx/>
                <a:buFontTx/>
                <a:buNone/>
              </a:pPr>
              <a:r>
                <a:rPr lang="en-US" sz="800" b="1" dirty="0"/>
                <a:t>R</a:t>
              </a:r>
            </a:p>
          </p:txBody>
        </p:sp>
        <p:sp>
          <p:nvSpPr>
            <p:cNvPr id="368" name="AutoShape 76"/>
            <p:cNvSpPr>
              <a:spLocks noChangeArrowheads="1"/>
            </p:cNvSpPr>
            <p:nvPr/>
          </p:nvSpPr>
          <p:spPr bwMode="auto">
            <a:xfrm rot="5400000">
              <a:off x="4952986" y="257947"/>
              <a:ext cx="72000" cy="72000"/>
            </a:xfrm>
            <a:prstGeom prst="flowChartConnector">
              <a:avLst/>
            </a:prstGeom>
            <a:solidFill>
              <a:schemeClr val="bg1"/>
            </a:solidFill>
            <a:ln w="1778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</p:grpSp>
      <p:grpSp>
        <p:nvGrpSpPr>
          <p:cNvPr id="370" name="Group 369"/>
          <p:cNvGrpSpPr/>
          <p:nvPr/>
        </p:nvGrpSpPr>
        <p:grpSpPr>
          <a:xfrm>
            <a:off x="3741333" y="1283862"/>
            <a:ext cx="151694" cy="171451"/>
            <a:chOff x="4873292" y="193240"/>
            <a:chExt cx="151694" cy="171451"/>
          </a:xfrm>
        </p:grpSpPr>
        <p:sp>
          <p:nvSpPr>
            <p:cNvPr id="371" name="Line 104"/>
            <p:cNvSpPr>
              <a:spLocks noChangeShapeType="1"/>
            </p:cNvSpPr>
            <p:nvPr/>
          </p:nvSpPr>
          <p:spPr bwMode="auto">
            <a:xfrm flipH="1">
              <a:off x="4900280" y="329947"/>
              <a:ext cx="0" cy="34744"/>
            </a:xfrm>
            <a:prstGeom prst="line">
              <a:avLst/>
            </a:prstGeom>
            <a:noFill/>
            <a:ln w="889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lIns="90000" tIns="46800" rIns="90000" bIns="46800" anchor="ctr"/>
            <a:lstStyle/>
            <a:p>
              <a:endParaRPr lang="en-US"/>
            </a:p>
          </p:txBody>
        </p:sp>
        <p:sp>
          <p:nvSpPr>
            <p:cNvPr id="372" name="Text Box 105"/>
            <p:cNvSpPr txBox="1">
              <a:spLocks noChangeArrowheads="1"/>
            </p:cNvSpPr>
            <p:nvPr/>
          </p:nvSpPr>
          <p:spPr bwMode="auto">
            <a:xfrm>
              <a:off x="4873292" y="193240"/>
              <a:ext cx="85725" cy="12223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>
                <a:buClrTx/>
                <a:buSzTx/>
                <a:buFontTx/>
                <a:buNone/>
              </a:pPr>
              <a:r>
                <a:rPr lang="en-US" sz="800" b="1" dirty="0"/>
                <a:t>R</a:t>
              </a:r>
            </a:p>
          </p:txBody>
        </p:sp>
        <p:sp>
          <p:nvSpPr>
            <p:cNvPr id="373" name="AutoShape 76"/>
            <p:cNvSpPr>
              <a:spLocks noChangeArrowheads="1"/>
            </p:cNvSpPr>
            <p:nvPr/>
          </p:nvSpPr>
          <p:spPr bwMode="auto">
            <a:xfrm rot="5400000">
              <a:off x="4952986" y="257947"/>
              <a:ext cx="72000" cy="72000"/>
            </a:xfrm>
            <a:prstGeom prst="flowChartConnector">
              <a:avLst/>
            </a:prstGeom>
            <a:solidFill>
              <a:schemeClr val="bg1"/>
            </a:solidFill>
            <a:ln w="1778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</p:grpSp>
      <p:grpSp>
        <p:nvGrpSpPr>
          <p:cNvPr id="374" name="Group 373"/>
          <p:cNvGrpSpPr/>
          <p:nvPr/>
        </p:nvGrpSpPr>
        <p:grpSpPr>
          <a:xfrm>
            <a:off x="2057287" y="1307647"/>
            <a:ext cx="151694" cy="171451"/>
            <a:chOff x="4873292" y="193240"/>
            <a:chExt cx="151694" cy="171451"/>
          </a:xfrm>
        </p:grpSpPr>
        <p:sp>
          <p:nvSpPr>
            <p:cNvPr id="375" name="Line 104"/>
            <p:cNvSpPr>
              <a:spLocks noChangeShapeType="1"/>
            </p:cNvSpPr>
            <p:nvPr/>
          </p:nvSpPr>
          <p:spPr bwMode="auto">
            <a:xfrm flipH="1">
              <a:off x="4900280" y="329947"/>
              <a:ext cx="0" cy="34744"/>
            </a:xfrm>
            <a:prstGeom prst="line">
              <a:avLst/>
            </a:prstGeom>
            <a:noFill/>
            <a:ln w="889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lIns="90000" tIns="46800" rIns="90000" bIns="46800" anchor="ctr"/>
            <a:lstStyle/>
            <a:p>
              <a:endParaRPr lang="en-US"/>
            </a:p>
          </p:txBody>
        </p:sp>
        <p:sp>
          <p:nvSpPr>
            <p:cNvPr id="376" name="Text Box 105"/>
            <p:cNvSpPr txBox="1">
              <a:spLocks noChangeArrowheads="1"/>
            </p:cNvSpPr>
            <p:nvPr/>
          </p:nvSpPr>
          <p:spPr bwMode="auto">
            <a:xfrm>
              <a:off x="4873292" y="193240"/>
              <a:ext cx="85725" cy="12223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>
                <a:buClrTx/>
                <a:buSzTx/>
                <a:buFontTx/>
                <a:buNone/>
              </a:pPr>
              <a:r>
                <a:rPr lang="en-US" sz="800" b="1"/>
                <a:t>R</a:t>
              </a:r>
            </a:p>
          </p:txBody>
        </p:sp>
        <p:sp>
          <p:nvSpPr>
            <p:cNvPr id="378" name="AutoShape 76"/>
            <p:cNvSpPr>
              <a:spLocks noChangeArrowheads="1"/>
            </p:cNvSpPr>
            <p:nvPr/>
          </p:nvSpPr>
          <p:spPr bwMode="auto">
            <a:xfrm rot="5400000">
              <a:off x="4952986" y="257947"/>
              <a:ext cx="72000" cy="72000"/>
            </a:xfrm>
            <a:prstGeom prst="flowChartConnector">
              <a:avLst/>
            </a:prstGeom>
            <a:solidFill>
              <a:schemeClr val="bg1"/>
            </a:solidFill>
            <a:ln w="1778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</p:grpSp>
      <p:cxnSp>
        <p:nvCxnSpPr>
          <p:cNvPr id="384" name="Straight Connector 383"/>
          <p:cNvCxnSpPr>
            <a:cxnSpLocks/>
          </p:cNvCxnSpPr>
          <p:nvPr/>
        </p:nvCxnSpPr>
        <p:spPr>
          <a:xfrm flipV="1">
            <a:off x="5561594" y="3002516"/>
            <a:ext cx="0" cy="45493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Connector 271"/>
          <p:cNvCxnSpPr>
            <a:cxnSpLocks/>
          </p:cNvCxnSpPr>
          <p:nvPr/>
        </p:nvCxnSpPr>
        <p:spPr>
          <a:xfrm flipV="1">
            <a:off x="1662385" y="2419776"/>
            <a:ext cx="0" cy="19553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9" name="Group 378"/>
          <p:cNvGrpSpPr/>
          <p:nvPr/>
        </p:nvGrpSpPr>
        <p:grpSpPr>
          <a:xfrm>
            <a:off x="1546238" y="2410925"/>
            <a:ext cx="151694" cy="171451"/>
            <a:chOff x="4873292" y="193240"/>
            <a:chExt cx="151694" cy="171451"/>
          </a:xfrm>
        </p:grpSpPr>
        <p:sp>
          <p:nvSpPr>
            <p:cNvPr id="380" name="Line 104"/>
            <p:cNvSpPr>
              <a:spLocks noChangeShapeType="1"/>
            </p:cNvSpPr>
            <p:nvPr/>
          </p:nvSpPr>
          <p:spPr bwMode="auto">
            <a:xfrm flipH="1">
              <a:off x="4900280" y="329947"/>
              <a:ext cx="0" cy="34744"/>
            </a:xfrm>
            <a:prstGeom prst="line">
              <a:avLst/>
            </a:prstGeom>
            <a:noFill/>
            <a:ln w="889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lIns="90000" tIns="46800" rIns="90000" bIns="46800" anchor="ctr"/>
            <a:lstStyle/>
            <a:p>
              <a:endParaRPr lang="en-US"/>
            </a:p>
          </p:txBody>
        </p:sp>
        <p:sp>
          <p:nvSpPr>
            <p:cNvPr id="383" name="AutoShape 76"/>
            <p:cNvSpPr>
              <a:spLocks noChangeArrowheads="1"/>
            </p:cNvSpPr>
            <p:nvPr/>
          </p:nvSpPr>
          <p:spPr bwMode="auto">
            <a:xfrm rot="5400000">
              <a:off x="4952986" y="257947"/>
              <a:ext cx="72000" cy="72000"/>
            </a:xfrm>
            <a:prstGeom prst="flowChartConnector">
              <a:avLst/>
            </a:prstGeom>
            <a:solidFill>
              <a:schemeClr val="bg1"/>
            </a:solidFill>
            <a:ln w="1778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381" name="Text Box 105"/>
            <p:cNvSpPr txBox="1">
              <a:spLocks noChangeArrowheads="1"/>
            </p:cNvSpPr>
            <p:nvPr/>
          </p:nvSpPr>
          <p:spPr bwMode="auto">
            <a:xfrm>
              <a:off x="4873292" y="193240"/>
              <a:ext cx="85725" cy="12223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>
                <a:buClrTx/>
                <a:buSzTx/>
                <a:buFontTx/>
                <a:buNone/>
              </a:pPr>
              <a:r>
                <a:rPr lang="en-US" sz="800" b="1"/>
                <a:t>R</a:t>
              </a:r>
            </a:p>
          </p:txBody>
        </p:sp>
      </p:grpSp>
      <p:grpSp>
        <p:nvGrpSpPr>
          <p:cNvPr id="405" name="Group 404"/>
          <p:cNvGrpSpPr/>
          <p:nvPr/>
        </p:nvGrpSpPr>
        <p:grpSpPr>
          <a:xfrm>
            <a:off x="9088878" y="1323882"/>
            <a:ext cx="151694" cy="171451"/>
            <a:chOff x="4873292" y="193240"/>
            <a:chExt cx="151694" cy="171451"/>
          </a:xfrm>
        </p:grpSpPr>
        <p:sp>
          <p:nvSpPr>
            <p:cNvPr id="406" name="Line 104"/>
            <p:cNvSpPr>
              <a:spLocks noChangeShapeType="1"/>
            </p:cNvSpPr>
            <p:nvPr/>
          </p:nvSpPr>
          <p:spPr bwMode="auto">
            <a:xfrm flipH="1">
              <a:off x="4900280" y="329947"/>
              <a:ext cx="0" cy="34744"/>
            </a:xfrm>
            <a:prstGeom prst="line">
              <a:avLst/>
            </a:prstGeom>
            <a:noFill/>
            <a:ln w="889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lIns="90000" tIns="46800" rIns="90000" bIns="46800" anchor="ctr"/>
            <a:lstStyle/>
            <a:p>
              <a:endParaRPr lang="en-US"/>
            </a:p>
          </p:txBody>
        </p:sp>
        <p:sp>
          <p:nvSpPr>
            <p:cNvPr id="407" name="Text Box 105"/>
            <p:cNvSpPr txBox="1">
              <a:spLocks noChangeArrowheads="1"/>
            </p:cNvSpPr>
            <p:nvPr/>
          </p:nvSpPr>
          <p:spPr bwMode="auto">
            <a:xfrm>
              <a:off x="4873292" y="193240"/>
              <a:ext cx="85725" cy="12223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>
                <a:buClrTx/>
                <a:buSzTx/>
                <a:buFontTx/>
                <a:buNone/>
              </a:pPr>
              <a:r>
                <a:rPr lang="en-US" sz="800" b="1"/>
                <a:t>R</a:t>
              </a:r>
            </a:p>
          </p:txBody>
        </p:sp>
        <p:sp>
          <p:nvSpPr>
            <p:cNvPr id="408" name="AutoShape 76"/>
            <p:cNvSpPr>
              <a:spLocks noChangeArrowheads="1"/>
            </p:cNvSpPr>
            <p:nvPr/>
          </p:nvSpPr>
          <p:spPr bwMode="auto">
            <a:xfrm rot="5400000">
              <a:off x="4952986" y="257947"/>
              <a:ext cx="72000" cy="72000"/>
            </a:xfrm>
            <a:prstGeom prst="flowChartConnector">
              <a:avLst/>
            </a:prstGeom>
            <a:solidFill>
              <a:schemeClr val="bg1"/>
            </a:solidFill>
            <a:ln w="1778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</p:grpSp>
      <p:grpSp>
        <p:nvGrpSpPr>
          <p:cNvPr id="417" name="Group 416"/>
          <p:cNvGrpSpPr/>
          <p:nvPr/>
        </p:nvGrpSpPr>
        <p:grpSpPr>
          <a:xfrm>
            <a:off x="1767315" y="3030650"/>
            <a:ext cx="151694" cy="171029"/>
            <a:chOff x="4873292" y="581648"/>
            <a:chExt cx="151694" cy="171029"/>
          </a:xfrm>
        </p:grpSpPr>
        <p:sp>
          <p:nvSpPr>
            <p:cNvPr id="420" name="Line 104"/>
            <p:cNvSpPr>
              <a:spLocks noChangeShapeType="1"/>
            </p:cNvSpPr>
            <p:nvPr/>
          </p:nvSpPr>
          <p:spPr bwMode="auto">
            <a:xfrm flipH="1" flipV="1">
              <a:off x="4900280" y="581648"/>
              <a:ext cx="0" cy="40770"/>
            </a:xfrm>
            <a:prstGeom prst="line">
              <a:avLst/>
            </a:prstGeom>
            <a:noFill/>
            <a:ln w="889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lIns="90000" tIns="46800" rIns="90000" bIns="46800" anchor="ctr"/>
            <a:lstStyle/>
            <a:p>
              <a:endParaRPr lang="en-US"/>
            </a:p>
          </p:txBody>
        </p:sp>
        <p:sp>
          <p:nvSpPr>
            <p:cNvPr id="423" name="Text Box 105"/>
            <p:cNvSpPr txBox="1">
              <a:spLocks noChangeArrowheads="1"/>
            </p:cNvSpPr>
            <p:nvPr/>
          </p:nvSpPr>
          <p:spPr bwMode="auto">
            <a:xfrm>
              <a:off x="4873292" y="630439"/>
              <a:ext cx="85725" cy="12223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>
                <a:buClrTx/>
                <a:buSzTx/>
                <a:buFontTx/>
                <a:buNone/>
              </a:pPr>
              <a:r>
                <a:rPr lang="en-US" sz="800" b="1" dirty="0"/>
                <a:t>R</a:t>
              </a:r>
            </a:p>
          </p:txBody>
        </p:sp>
        <p:sp>
          <p:nvSpPr>
            <p:cNvPr id="429" name="AutoShape 76"/>
            <p:cNvSpPr>
              <a:spLocks noChangeArrowheads="1"/>
            </p:cNvSpPr>
            <p:nvPr/>
          </p:nvSpPr>
          <p:spPr bwMode="auto">
            <a:xfrm rot="5400000">
              <a:off x="4952986" y="623443"/>
              <a:ext cx="72000" cy="72000"/>
            </a:xfrm>
            <a:prstGeom prst="flowChartConnector">
              <a:avLst/>
            </a:prstGeom>
            <a:solidFill>
              <a:schemeClr val="bg1"/>
            </a:solidFill>
            <a:ln w="1778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</p:grpSp>
      <p:grpSp>
        <p:nvGrpSpPr>
          <p:cNvPr id="433" name="Group 432"/>
          <p:cNvGrpSpPr/>
          <p:nvPr/>
        </p:nvGrpSpPr>
        <p:grpSpPr>
          <a:xfrm>
            <a:off x="1996002" y="3030650"/>
            <a:ext cx="151694" cy="171029"/>
            <a:chOff x="4873292" y="581648"/>
            <a:chExt cx="151694" cy="171029"/>
          </a:xfrm>
        </p:grpSpPr>
        <p:sp>
          <p:nvSpPr>
            <p:cNvPr id="439" name="Line 104"/>
            <p:cNvSpPr>
              <a:spLocks noChangeShapeType="1"/>
            </p:cNvSpPr>
            <p:nvPr/>
          </p:nvSpPr>
          <p:spPr bwMode="auto">
            <a:xfrm flipH="1" flipV="1">
              <a:off x="4900280" y="581648"/>
              <a:ext cx="0" cy="40770"/>
            </a:xfrm>
            <a:prstGeom prst="line">
              <a:avLst/>
            </a:prstGeom>
            <a:noFill/>
            <a:ln w="889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lIns="90000" tIns="46800" rIns="90000" bIns="46800" anchor="ctr"/>
            <a:lstStyle/>
            <a:p>
              <a:endParaRPr lang="en-US"/>
            </a:p>
          </p:txBody>
        </p:sp>
        <p:sp>
          <p:nvSpPr>
            <p:cNvPr id="482" name="Text Box 105"/>
            <p:cNvSpPr txBox="1">
              <a:spLocks noChangeArrowheads="1"/>
            </p:cNvSpPr>
            <p:nvPr/>
          </p:nvSpPr>
          <p:spPr bwMode="auto">
            <a:xfrm>
              <a:off x="4873292" y="630439"/>
              <a:ext cx="85725" cy="12223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>
                <a:buClrTx/>
                <a:buSzTx/>
                <a:buFontTx/>
                <a:buNone/>
              </a:pPr>
              <a:r>
                <a:rPr lang="en-US" sz="800" b="1"/>
                <a:t>R</a:t>
              </a:r>
            </a:p>
          </p:txBody>
        </p:sp>
        <p:sp>
          <p:nvSpPr>
            <p:cNvPr id="483" name="AutoShape 76"/>
            <p:cNvSpPr>
              <a:spLocks noChangeArrowheads="1"/>
            </p:cNvSpPr>
            <p:nvPr/>
          </p:nvSpPr>
          <p:spPr bwMode="auto">
            <a:xfrm rot="5400000">
              <a:off x="4952986" y="623443"/>
              <a:ext cx="72000" cy="72000"/>
            </a:xfrm>
            <a:prstGeom prst="flowChartConnector">
              <a:avLst/>
            </a:prstGeom>
            <a:solidFill>
              <a:schemeClr val="bg1"/>
            </a:solidFill>
            <a:ln w="1778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</p:grpSp>
      <p:grpSp>
        <p:nvGrpSpPr>
          <p:cNvPr id="489" name="Group 488"/>
          <p:cNvGrpSpPr/>
          <p:nvPr/>
        </p:nvGrpSpPr>
        <p:grpSpPr>
          <a:xfrm>
            <a:off x="-664302" y="5986667"/>
            <a:ext cx="151694" cy="171029"/>
            <a:chOff x="4873292" y="581648"/>
            <a:chExt cx="151694" cy="171029"/>
          </a:xfrm>
        </p:grpSpPr>
        <p:sp>
          <p:nvSpPr>
            <p:cNvPr id="490" name="Line 104"/>
            <p:cNvSpPr>
              <a:spLocks noChangeShapeType="1"/>
            </p:cNvSpPr>
            <p:nvPr/>
          </p:nvSpPr>
          <p:spPr bwMode="auto">
            <a:xfrm flipH="1" flipV="1">
              <a:off x="4900280" y="581648"/>
              <a:ext cx="0" cy="40770"/>
            </a:xfrm>
            <a:prstGeom prst="line">
              <a:avLst/>
            </a:prstGeom>
            <a:noFill/>
            <a:ln w="889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lIns="90000" tIns="46800" rIns="90000" bIns="46800" anchor="ctr"/>
            <a:lstStyle/>
            <a:p>
              <a:endParaRPr lang="en-US"/>
            </a:p>
          </p:txBody>
        </p:sp>
        <p:sp>
          <p:nvSpPr>
            <p:cNvPr id="491" name="Text Box 105"/>
            <p:cNvSpPr txBox="1">
              <a:spLocks noChangeArrowheads="1"/>
            </p:cNvSpPr>
            <p:nvPr/>
          </p:nvSpPr>
          <p:spPr bwMode="auto">
            <a:xfrm>
              <a:off x="4873292" y="630439"/>
              <a:ext cx="85725" cy="12223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>
                <a:buClrTx/>
                <a:buSzTx/>
                <a:buFontTx/>
                <a:buNone/>
              </a:pPr>
              <a:r>
                <a:rPr lang="en-US" sz="800" b="1"/>
                <a:t>R</a:t>
              </a:r>
            </a:p>
          </p:txBody>
        </p:sp>
        <p:sp>
          <p:nvSpPr>
            <p:cNvPr id="492" name="AutoShape 76"/>
            <p:cNvSpPr>
              <a:spLocks noChangeArrowheads="1"/>
            </p:cNvSpPr>
            <p:nvPr/>
          </p:nvSpPr>
          <p:spPr bwMode="auto">
            <a:xfrm rot="5400000">
              <a:off x="4952986" y="623443"/>
              <a:ext cx="72000" cy="72000"/>
            </a:xfrm>
            <a:prstGeom prst="flowChartConnector">
              <a:avLst/>
            </a:prstGeom>
            <a:solidFill>
              <a:schemeClr val="bg1"/>
            </a:solidFill>
            <a:ln w="1778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</p:grpSp>
      <p:grpSp>
        <p:nvGrpSpPr>
          <p:cNvPr id="576" name="Group 575"/>
          <p:cNvGrpSpPr/>
          <p:nvPr/>
        </p:nvGrpSpPr>
        <p:grpSpPr>
          <a:xfrm>
            <a:off x="10911816" y="2924529"/>
            <a:ext cx="151694" cy="171451"/>
            <a:chOff x="4873292" y="193240"/>
            <a:chExt cx="151694" cy="171451"/>
          </a:xfrm>
        </p:grpSpPr>
        <p:sp>
          <p:nvSpPr>
            <p:cNvPr id="577" name="Line 104"/>
            <p:cNvSpPr>
              <a:spLocks noChangeShapeType="1"/>
            </p:cNvSpPr>
            <p:nvPr/>
          </p:nvSpPr>
          <p:spPr bwMode="auto">
            <a:xfrm flipH="1">
              <a:off x="4900280" y="329947"/>
              <a:ext cx="0" cy="34744"/>
            </a:xfrm>
            <a:prstGeom prst="line">
              <a:avLst/>
            </a:prstGeom>
            <a:noFill/>
            <a:ln w="889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lIns="90000" tIns="46800" rIns="90000" bIns="46800" anchor="ctr"/>
            <a:lstStyle/>
            <a:p>
              <a:endParaRPr lang="en-US"/>
            </a:p>
          </p:txBody>
        </p:sp>
        <p:sp>
          <p:nvSpPr>
            <p:cNvPr id="578" name="Text Box 105"/>
            <p:cNvSpPr txBox="1">
              <a:spLocks noChangeArrowheads="1"/>
            </p:cNvSpPr>
            <p:nvPr/>
          </p:nvSpPr>
          <p:spPr bwMode="auto">
            <a:xfrm>
              <a:off x="4873292" y="193240"/>
              <a:ext cx="85725" cy="12223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>
                <a:buClrTx/>
                <a:buSzTx/>
                <a:buFontTx/>
                <a:buNone/>
              </a:pPr>
              <a:r>
                <a:rPr lang="en-US" sz="800" b="1" dirty="0"/>
                <a:t>R</a:t>
              </a:r>
            </a:p>
          </p:txBody>
        </p:sp>
        <p:sp>
          <p:nvSpPr>
            <p:cNvPr id="579" name="AutoShape 76"/>
            <p:cNvSpPr>
              <a:spLocks noChangeArrowheads="1"/>
            </p:cNvSpPr>
            <p:nvPr/>
          </p:nvSpPr>
          <p:spPr bwMode="auto">
            <a:xfrm rot="5400000">
              <a:off x="4952986" y="257947"/>
              <a:ext cx="72000" cy="72000"/>
            </a:xfrm>
            <a:prstGeom prst="flowChartConnector">
              <a:avLst/>
            </a:prstGeom>
            <a:solidFill>
              <a:schemeClr val="bg1"/>
            </a:solidFill>
            <a:ln w="1778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</p:grpSp>
      <p:grpSp>
        <p:nvGrpSpPr>
          <p:cNvPr id="618" name="Group 617"/>
          <p:cNvGrpSpPr/>
          <p:nvPr/>
        </p:nvGrpSpPr>
        <p:grpSpPr>
          <a:xfrm>
            <a:off x="5445403" y="3030650"/>
            <a:ext cx="151694" cy="171029"/>
            <a:chOff x="4873292" y="581648"/>
            <a:chExt cx="151694" cy="171029"/>
          </a:xfrm>
        </p:grpSpPr>
        <p:sp>
          <p:nvSpPr>
            <p:cNvPr id="619" name="Line 104"/>
            <p:cNvSpPr>
              <a:spLocks noChangeShapeType="1"/>
            </p:cNvSpPr>
            <p:nvPr/>
          </p:nvSpPr>
          <p:spPr bwMode="auto">
            <a:xfrm flipH="1" flipV="1">
              <a:off x="4900280" y="581648"/>
              <a:ext cx="0" cy="40770"/>
            </a:xfrm>
            <a:prstGeom prst="line">
              <a:avLst/>
            </a:prstGeom>
            <a:noFill/>
            <a:ln w="889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lIns="90000" tIns="46800" rIns="90000" bIns="46800" anchor="ctr"/>
            <a:lstStyle/>
            <a:p>
              <a:endParaRPr lang="en-US"/>
            </a:p>
          </p:txBody>
        </p:sp>
        <p:sp>
          <p:nvSpPr>
            <p:cNvPr id="620" name="Text Box 105"/>
            <p:cNvSpPr txBox="1">
              <a:spLocks noChangeArrowheads="1"/>
            </p:cNvSpPr>
            <p:nvPr/>
          </p:nvSpPr>
          <p:spPr bwMode="auto">
            <a:xfrm>
              <a:off x="4873292" y="630439"/>
              <a:ext cx="85725" cy="12223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>
                <a:buClrTx/>
                <a:buSzTx/>
                <a:buFontTx/>
                <a:buNone/>
              </a:pPr>
              <a:r>
                <a:rPr lang="en-US" sz="800" b="1"/>
                <a:t>R</a:t>
              </a:r>
            </a:p>
          </p:txBody>
        </p:sp>
        <p:sp>
          <p:nvSpPr>
            <p:cNvPr id="621" name="AutoShape 76"/>
            <p:cNvSpPr>
              <a:spLocks noChangeArrowheads="1"/>
            </p:cNvSpPr>
            <p:nvPr/>
          </p:nvSpPr>
          <p:spPr bwMode="auto">
            <a:xfrm rot="5400000">
              <a:off x="4952986" y="623443"/>
              <a:ext cx="72000" cy="72000"/>
            </a:xfrm>
            <a:prstGeom prst="flowChartConnector">
              <a:avLst/>
            </a:prstGeom>
            <a:solidFill>
              <a:schemeClr val="bg1"/>
            </a:solidFill>
            <a:ln w="1778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</p:grpSp>
      <p:grpSp>
        <p:nvGrpSpPr>
          <p:cNvPr id="622" name="Group 621"/>
          <p:cNvGrpSpPr/>
          <p:nvPr/>
        </p:nvGrpSpPr>
        <p:grpSpPr>
          <a:xfrm>
            <a:off x="5444707" y="2410925"/>
            <a:ext cx="151694" cy="171451"/>
            <a:chOff x="4873292" y="193240"/>
            <a:chExt cx="151694" cy="171451"/>
          </a:xfrm>
        </p:grpSpPr>
        <p:sp>
          <p:nvSpPr>
            <p:cNvPr id="623" name="Line 104"/>
            <p:cNvSpPr>
              <a:spLocks noChangeShapeType="1"/>
            </p:cNvSpPr>
            <p:nvPr/>
          </p:nvSpPr>
          <p:spPr bwMode="auto">
            <a:xfrm flipH="1">
              <a:off x="4900280" y="329947"/>
              <a:ext cx="0" cy="34744"/>
            </a:xfrm>
            <a:prstGeom prst="line">
              <a:avLst/>
            </a:prstGeom>
            <a:noFill/>
            <a:ln w="889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lIns="90000" tIns="46800" rIns="90000" bIns="46800" anchor="ctr"/>
            <a:lstStyle/>
            <a:p>
              <a:endParaRPr lang="en-US"/>
            </a:p>
          </p:txBody>
        </p:sp>
        <p:sp>
          <p:nvSpPr>
            <p:cNvPr id="624" name="AutoShape 76"/>
            <p:cNvSpPr>
              <a:spLocks noChangeArrowheads="1"/>
            </p:cNvSpPr>
            <p:nvPr/>
          </p:nvSpPr>
          <p:spPr bwMode="auto">
            <a:xfrm rot="5400000">
              <a:off x="4952986" y="257947"/>
              <a:ext cx="72000" cy="72000"/>
            </a:xfrm>
            <a:prstGeom prst="flowChartConnector">
              <a:avLst/>
            </a:prstGeom>
            <a:solidFill>
              <a:schemeClr val="bg1"/>
            </a:solidFill>
            <a:ln w="1778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625" name="Text Box 105"/>
            <p:cNvSpPr txBox="1">
              <a:spLocks noChangeArrowheads="1"/>
            </p:cNvSpPr>
            <p:nvPr/>
          </p:nvSpPr>
          <p:spPr bwMode="auto">
            <a:xfrm>
              <a:off x="4873292" y="193240"/>
              <a:ext cx="85725" cy="12223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>
                <a:buClrTx/>
                <a:buSzTx/>
                <a:buFontTx/>
                <a:buNone/>
              </a:pPr>
              <a:r>
                <a:rPr lang="en-US" sz="800" b="1"/>
                <a:t>R</a:t>
              </a:r>
            </a:p>
          </p:txBody>
        </p:sp>
      </p:grpSp>
      <p:sp>
        <p:nvSpPr>
          <p:cNvPr id="338" name="Rectangular Callout 337"/>
          <p:cNvSpPr/>
          <p:nvPr/>
        </p:nvSpPr>
        <p:spPr bwMode="gray">
          <a:xfrm>
            <a:off x="1455505" y="4971008"/>
            <a:ext cx="2401263" cy="1234020"/>
          </a:xfrm>
          <a:prstGeom prst="wedgeRectCallout">
            <a:avLst>
              <a:gd name="adj1" fmla="val 15006"/>
              <a:gd name="adj2" fmla="val -64883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 fontAlgn="base">
              <a:spcBef>
                <a:spcPts val="6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de-DE" sz="800" b="1" kern="0" dirty="0">
                <a:ea typeface="Arial Unicode MS" pitchFamily="34" charset="-128"/>
                <a:cs typeface="Arial Unicode MS" pitchFamily="34" charset="-128"/>
              </a:rPr>
              <a:t>New </a:t>
            </a:r>
            <a:r>
              <a:rPr lang="de-DE" sz="800" b="1" kern="0" dirty="0" err="1">
                <a:ea typeface="Arial Unicode MS" pitchFamily="34" charset="-128"/>
                <a:cs typeface="Arial Unicode MS" pitchFamily="34" charset="-128"/>
              </a:rPr>
              <a:t>Shoot</a:t>
            </a:r>
            <a:r>
              <a:rPr lang="de-DE" sz="800" b="1" kern="0" dirty="0">
                <a:ea typeface="Arial Unicode MS" pitchFamily="34" charset="-128"/>
                <a:cs typeface="Arial Unicode MS" pitchFamily="34" charset="-128"/>
              </a:rPr>
              <a:t> Clusters </a:t>
            </a:r>
            <a:r>
              <a:rPr lang="de-DE" sz="800" b="1" kern="0" dirty="0" err="1">
                <a:ea typeface="Arial Unicode MS" pitchFamily="34" charset="-128"/>
                <a:cs typeface="Arial Unicode MS" pitchFamily="34" charset="-128"/>
              </a:rPr>
              <a:t>can</a:t>
            </a:r>
            <a:r>
              <a:rPr lang="de-DE" sz="800" b="1" kern="0" dirty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de-DE" sz="800" b="1" kern="0" dirty="0" err="1">
                <a:ea typeface="Arial Unicode MS" pitchFamily="34" charset="-128"/>
                <a:cs typeface="Arial Unicode MS" pitchFamily="34" charset="-128"/>
              </a:rPr>
              <a:t>be</a:t>
            </a:r>
            <a:r>
              <a:rPr lang="de-DE" sz="800" b="1" kern="0" dirty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de-DE" sz="800" b="1" kern="0" dirty="0" err="1">
                <a:ea typeface="Arial Unicode MS" pitchFamily="34" charset="-128"/>
                <a:cs typeface="Arial Unicode MS" pitchFamily="34" charset="-128"/>
              </a:rPr>
              <a:t>created</a:t>
            </a:r>
            <a:r>
              <a:rPr lang="de-DE" sz="800" b="1" kern="0" dirty="0">
                <a:ea typeface="Arial Unicode MS" pitchFamily="34" charset="-128"/>
                <a:cs typeface="Arial Unicode MS" pitchFamily="34" charset="-128"/>
              </a:rPr>
              <a:t> via </a:t>
            </a:r>
            <a:r>
              <a:rPr lang="de-DE" sz="800" b="1" kern="0" dirty="0" err="1">
                <a:ea typeface="Arial Unicode MS" pitchFamily="34" charset="-128"/>
                <a:cs typeface="Arial Unicode MS" pitchFamily="34" charset="-128"/>
              </a:rPr>
              <a:t>the</a:t>
            </a:r>
            <a:r>
              <a:rPr lang="de-DE" sz="800" b="1" kern="0" dirty="0">
                <a:ea typeface="Arial Unicode MS" pitchFamily="34" charset="-128"/>
                <a:cs typeface="Arial Unicode MS" pitchFamily="34" charset="-128"/>
              </a:rPr>
              <a:t> Gardener </a:t>
            </a:r>
            <a:r>
              <a:rPr lang="de-DE" sz="800" b="1" kern="0" dirty="0" err="1">
                <a:ea typeface="Arial Unicode MS" pitchFamily="34" charset="-128"/>
                <a:cs typeface="Arial Unicode MS" pitchFamily="34" charset="-128"/>
              </a:rPr>
              <a:t>dashboard</a:t>
            </a:r>
            <a:r>
              <a:rPr lang="de-DE" sz="800" b="1" kern="0" dirty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de-DE" sz="800" b="1" kern="0" dirty="0" err="1">
                <a:ea typeface="Arial Unicode MS" pitchFamily="34" charset="-128"/>
                <a:cs typeface="Arial Unicode MS" pitchFamily="34" charset="-128"/>
              </a:rPr>
              <a:t>or</a:t>
            </a:r>
            <a:r>
              <a:rPr lang="de-DE" sz="800" b="1" kern="0" dirty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de-DE" sz="800" b="1" kern="0" dirty="0" err="1">
                <a:ea typeface="Arial Unicode MS" pitchFamily="34" charset="-128"/>
                <a:cs typeface="Arial Unicode MS" pitchFamily="34" charset="-128"/>
              </a:rPr>
              <a:t>by</a:t>
            </a:r>
            <a:r>
              <a:rPr lang="de-DE" sz="800" b="1" kern="0" dirty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de-DE" sz="800" b="1" kern="0" dirty="0" err="1">
                <a:ea typeface="Arial Unicode MS" pitchFamily="34" charset="-128"/>
                <a:cs typeface="Arial Unicode MS" pitchFamily="34" charset="-128"/>
              </a:rPr>
              <a:t>uploading</a:t>
            </a:r>
            <a:r>
              <a:rPr lang="de-DE" sz="800" b="1" kern="0" dirty="0">
                <a:ea typeface="Arial Unicode MS" pitchFamily="34" charset="-128"/>
                <a:cs typeface="Arial Unicode MS" pitchFamily="34" charset="-128"/>
              </a:rPr>
              <a:t> a </a:t>
            </a:r>
            <a:r>
              <a:rPr lang="de-DE" sz="800" b="1" kern="0" dirty="0" err="1">
                <a:ea typeface="Arial Unicode MS" pitchFamily="34" charset="-128"/>
                <a:cs typeface="Arial Unicode MS" pitchFamily="34" charset="-128"/>
              </a:rPr>
              <a:t>new</a:t>
            </a:r>
            <a:r>
              <a:rPr lang="de-DE" sz="800" b="1" kern="0" dirty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de-DE" sz="800" b="1" kern="0" dirty="0" err="1">
                <a:ea typeface="Arial Unicode MS" pitchFamily="34" charset="-128"/>
                <a:cs typeface="Arial Unicode MS" pitchFamily="34" charset="-128"/>
              </a:rPr>
              <a:t>Shoot</a:t>
            </a:r>
            <a:r>
              <a:rPr lang="de-DE" sz="800" b="1" kern="0" dirty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de-DE" sz="800" b="1" kern="0" dirty="0" err="1">
                <a:ea typeface="Arial Unicode MS" pitchFamily="34" charset="-128"/>
                <a:cs typeface="Arial Unicode MS" pitchFamily="34" charset="-128"/>
              </a:rPr>
              <a:t>resource</a:t>
            </a:r>
            <a:r>
              <a:rPr lang="de-DE" sz="800" b="1" kern="0" dirty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de-DE" sz="800" b="1" kern="0" dirty="0" err="1">
                <a:ea typeface="Arial Unicode MS" pitchFamily="34" charset="-128"/>
                <a:cs typeface="Arial Unicode MS" pitchFamily="34" charset="-128"/>
              </a:rPr>
              <a:t>to</a:t>
            </a:r>
            <a:r>
              <a:rPr lang="de-DE" sz="800" b="1" kern="0" dirty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de-DE" sz="800" b="1" kern="0" dirty="0" err="1">
                <a:ea typeface="Arial Unicode MS" pitchFamily="34" charset="-128"/>
                <a:cs typeface="Arial Unicode MS" pitchFamily="34" charset="-128"/>
              </a:rPr>
              <a:t>the</a:t>
            </a:r>
            <a:r>
              <a:rPr lang="de-DE" sz="800" b="1" kern="0" dirty="0">
                <a:ea typeface="Arial Unicode MS" pitchFamily="34" charset="-128"/>
                <a:cs typeface="Arial Unicode MS" pitchFamily="34" charset="-128"/>
              </a:rPr>
              <a:t> Garden Cluster. The Gardener Scheduler </a:t>
            </a:r>
            <a:r>
              <a:rPr lang="de-DE" sz="800" b="1" kern="0" dirty="0" err="1">
                <a:ea typeface="Arial Unicode MS" pitchFamily="34" charset="-128"/>
                <a:cs typeface="Arial Unicode MS" pitchFamily="34" charset="-128"/>
              </a:rPr>
              <a:t>finds</a:t>
            </a:r>
            <a:r>
              <a:rPr lang="de-DE" sz="800" b="1" kern="0" dirty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de-DE" sz="800" b="1" kern="0" dirty="0" err="1">
                <a:ea typeface="Arial Unicode MS" pitchFamily="34" charset="-128"/>
                <a:cs typeface="Arial Unicode MS" pitchFamily="34" charset="-128"/>
              </a:rPr>
              <a:t>the</a:t>
            </a:r>
            <a:r>
              <a:rPr lang="de-DE" sz="800" b="1" kern="0" dirty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de-DE" sz="800" b="1" kern="0" dirty="0" err="1">
                <a:ea typeface="Arial Unicode MS" pitchFamily="34" charset="-128"/>
                <a:cs typeface="Arial Unicode MS" pitchFamily="34" charset="-128"/>
              </a:rPr>
              <a:t>best</a:t>
            </a:r>
            <a:r>
              <a:rPr lang="de-DE" sz="800" b="1" kern="0" dirty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de-DE" sz="800" b="1" kern="0" dirty="0" err="1">
                <a:ea typeface="Arial Unicode MS" pitchFamily="34" charset="-128"/>
                <a:cs typeface="Arial Unicode MS" pitchFamily="34" charset="-128"/>
              </a:rPr>
              <a:t>seed</a:t>
            </a:r>
            <a:r>
              <a:rPr lang="de-DE" sz="800" b="1" kern="0" dirty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de-DE" sz="800" b="1" kern="0" dirty="0" err="1">
                <a:ea typeface="Arial Unicode MS" pitchFamily="34" charset="-128"/>
                <a:cs typeface="Arial Unicode MS" pitchFamily="34" charset="-128"/>
              </a:rPr>
              <a:t>cluster</a:t>
            </a:r>
            <a:r>
              <a:rPr lang="de-DE" sz="800" b="1" kern="0" dirty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de-DE" sz="800" b="1" kern="0" dirty="0" err="1">
                <a:ea typeface="Arial Unicode MS" pitchFamily="34" charset="-128"/>
                <a:cs typeface="Arial Unicode MS" pitchFamily="34" charset="-128"/>
              </a:rPr>
              <a:t>for</a:t>
            </a:r>
            <a:r>
              <a:rPr lang="de-DE" sz="800" b="1" kern="0" dirty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de-DE" sz="800" b="1" kern="0" dirty="0" err="1">
                <a:ea typeface="Arial Unicode MS" pitchFamily="34" charset="-128"/>
                <a:cs typeface="Arial Unicode MS" pitchFamily="34" charset="-128"/>
              </a:rPr>
              <a:t>the</a:t>
            </a:r>
            <a:r>
              <a:rPr lang="de-DE" sz="800" b="1" kern="0" dirty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de-DE" sz="800" b="1" kern="0" dirty="0" err="1">
                <a:ea typeface="Arial Unicode MS" pitchFamily="34" charset="-128"/>
                <a:cs typeface="Arial Unicode MS" pitchFamily="34" charset="-128"/>
              </a:rPr>
              <a:t>shoot</a:t>
            </a:r>
            <a:r>
              <a:rPr lang="de-DE" sz="800" b="1" kern="0" dirty="0">
                <a:ea typeface="Arial Unicode MS" pitchFamily="34" charset="-128"/>
                <a:cs typeface="Arial Unicode MS" pitchFamily="34" charset="-128"/>
              </a:rPr>
              <a:t>. </a:t>
            </a:r>
            <a:r>
              <a:rPr lang="de-DE" sz="800" b="1" kern="0" dirty="0" err="1">
                <a:ea typeface="Arial Unicode MS" pitchFamily="34" charset="-128"/>
                <a:cs typeface="Arial Unicode MS" pitchFamily="34" charset="-128"/>
              </a:rPr>
              <a:t>Then</a:t>
            </a:r>
            <a:r>
              <a:rPr lang="de-DE" sz="800" b="1" kern="0" dirty="0">
                <a:ea typeface="Arial Unicode MS" pitchFamily="34" charset="-128"/>
                <a:cs typeface="Arial Unicode MS" pitchFamily="34" charset="-128"/>
              </a:rPr>
              <a:t>, </a:t>
            </a:r>
            <a:r>
              <a:rPr lang="de-DE" sz="800" b="1" kern="0" dirty="0" err="1">
                <a:ea typeface="Arial Unicode MS" pitchFamily="34" charset="-128"/>
                <a:cs typeface="Arial Unicode MS" pitchFamily="34" charset="-128"/>
              </a:rPr>
              <a:t>the</a:t>
            </a:r>
            <a:r>
              <a:rPr lang="de-DE" sz="800" b="1" kern="0" dirty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de-DE" sz="800" b="1" kern="0" dirty="0" err="1">
                <a:ea typeface="Arial Unicode MS" pitchFamily="34" charset="-128"/>
                <a:cs typeface="Arial Unicode MS" pitchFamily="34" charset="-128"/>
              </a:rPr>
              <a:t>Gardenlet</a:t>
            </a:r>
            <a:r>
              <a:rPr lang="de-DE" sz="800" b="1" kern="0" dirty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de-DE" sz="800" b="1" kern="0" dirty="0" err="1">
                <a:ea typeface="Arial Unicode MS" pitchFamily="34" charset="-128"/>
                <a:cs typeface="Arial Unicode MS" pitchFamily="34" charset="-128"/>
              </a:rPr>
              <a:t>picks</a:t>
            </a:r>
            <a:r>
              <a:rPr lang="de-DE" sz="800" b="1" kern="0" dirty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de-DE" sz="800" b="1" kern="0" dirty="0" err="1">
                <a:ea typeface="Arial Unicode MS" pitchFamily="34" charset="-128"/>
                <a:cs typeface="Arial Unicode MS" pitchFamily="34" charset="-128"/>
              </a:rPr>
              <a:t>it</a:t>
            </a:r>
            <a:r>
              <a:rPr lang="de-DE" sz="800" b="1" kern="0" dirty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de-DE" sz="800" b="1" kern="0" dirty="0" err="1">
                <a:ea typeface="Arial Unicode MS" pitchFamily="34" charset="-128"/>
                <a:cs typeface="Arial Unicode MS" pitchFamily="34" charset="-128"/>
              </a:rPr>
              <a:t>up</a:t>
            </a:r>
            <a:r>
              <a:rPr lang="de-DE" sz="800" b="1" kern="0" dirty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de-DE" sz="800" b="1" kern="0" dirty="0" err="1">
                <a:ea typeface="Arial Unicode MS" pitchFamily="34" charset="-128"/>
                <a:cs typeface="Arial Unicode MS" pitchFamily="34" charset="-128"/>
              </a:rPr>
              <a:t>and</a:t>
            </a:r>
            <a:r>
              <a:rPr lang="de-DE" sz="800" b="1" kern="0" dirty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de-DE" sz="800" b="1" kern="0" dirty="0" err="1">
                <a:ea typeface="Arial Unicode MS" pitchFamily="34" charset="-128"/>
                <a:cs typeface="Arial Unicode MS" pitchFamily="34" charset="-128"/>
              </a:rPr>
              <a:t>starts</a:t>
            </a:r>
            <a:r>
              <a:rPr lang="de-DE" sz="800" b="1" kern="0" dirty="0">
                <a:ea typeface="Arial Unicode MS" pitchFamily="34" charset="-128"/>
                <a:cs typeface="Arial Unicode MS" pitchFamily="34" charset="-128"/>
              </a:rPr>
              <a:t> a Terraform </a:t>
            </a:r>
            <a:r>
              <a:rPr lang="de-DE" sz="800" b="1" kern="0" dirty="0" err="1">
                <a:ea typeface="Arial Unicode MS" pitchFamily="34" charset="-128"/>
                <a:cs typeface="Arial Unicode MS" pitchFamily="34" charset="-128"/>
              </a:rPr>
              <a:t>job</a:t>
            </a:r>
            <a:r>
              <a:rPr lang="de-DE" sz="800" b="1" kern="0" dirty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de-DE" sz="800" b="1" kern="0" dirty="0" err="1">
                <a:ea typeface="Arial Unicode MS" pitchFamily="34" charset="-128"/>
                <a:cs typeface="Arial Unicode MS" pitchFamily="34" charset="-128"/>
              </a:rPr>
              <a:t>to</a:t>
            </a:r>
            <a:r>
              <a:rPr lang="de-DE" sz="800" b="1" kern="0" dirty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de-DE" sz="800" b="1" kern="0" dirty="0" err="1">
                <a:ea typeface="Arial Unicode MS" pitchFamily="34" charset="-128"/>
                <a:cs typeface="Arial Unicode MS" pitchFamily="34" charset="-128"/>
              </a:rPr>
              <a:t>create</a:t>
            </a:r>
            <a:r>
              <a:rPr lang="de-DE" sz="800" b="1" kern="0" dirty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de-DE" sz="800" b="1" kern="0" dirty="0" err="1">
                <a:ea typeface="Arial Unicode MS" pitchFamily="34" charset="-128"/>
                <a:cs typeface="Arial Unicode MS" pitchFamily="34" charset="-128"/>
              </a:rPr>
              <a:t>the</a:t>
            </a:r>
            <a:r>
              <a:rPr lang="de-DE" sz="800" b="1" kern="0" dirty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de-DE" sz="800" b="1" kern="0" dirty="0" err="1">
                <a:ea typeface="Arial Unicode MS" pitchFamily="34" charset="-128"/>
                <a:cs typeface="Arial Unicode MS" pitchFamily="34" charset="-128"/>
              </a:rPr>
              <a:t>necessary</a:t>
            </a:r>
            <a:r>
              <a:rPr lang="de-DE" sz="800" b="1" kern="0" dirty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de-DE" sz="800" b="1" kern="0" dirty="0" err="1">
                <a:ea typeface="Arial Unicode MS" pitchFamily="34" charset="-128"/>
                <a:cs typeface="Arial Unicode MS" pitchFamily="34" charset="-128"/>
              </a:rPr>
              <a:t>IaaS</a:t>
            </a:r>
            <a:r>
              <a:rPr lang="de-DE" sz="800" b="1" kern="0" dirty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de-DE" sz="800" b="1" kern="0" dirty="0" err="1">
                <a:ea typeface="Arial Unicode MS" pitchFamily="34" charset="-128"/>
                <a:cs typeface="Arial Unicode MS" pitchFamily="34" charset="-128"/>
              </a:rPr>
              <a:t>components</a:t>
            </a:r>
            <a:r>
              <a:rPr lang="de-DE" sz="800" b="1" kern="0" dirty="0">
                <a:ea typeface="Arial Unicode MS" pitchFamily="34" charset="-128"/>
                <a:cs typeface="Arial Unicode MS" pitchFamily="34" charset="-128"/>
              </a:rPr>
              <a:t>. </a:t>
            </a:r>
            <a:r>
              <a:rPr lang="de-DE" sz="800" b="1" kern="0" dirty="0" err="1">
                <a:ea typeface="Arial Unicode MS" pitchFamily="34" charset="-128"/>
                <a:cs typeface="Arial Unicode MS" pitchFamily="34" charset="-128"/>
              </a:rPr>
              <a:t>Then</a:t>
            </a:r>
            <a:r>
              <a:rPr lang="de-DE" sz="800" b="1" kern="0" dirty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de-DE" sz="800" b="1" kern="0" dirty="0" err="1">
                <a:ea typeface="Arial Unicode MS" pitchFamily="34" charset="-128"/>
                <a:cs typeface="Arial Unicode MS" pitchFamily="34" charset="-128"/>
              </a:rPr>
              <a:t>it</a:t>
            </a:r>
            <a:r>
              <a:rPr lang="de-DE" sz="800" b="1" kern="0" dirty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de-DE" sz="800" b="1" kern="0" dirty="0" err="1">
                <a:ea typeface="Arial Unicode MS" pitchFamily="34" charset="-128"/>
                <a:cs typeface="Arial Unicode MS" pitchFamily="34" charset="-128"/>
              </a:rPr>
              <a:t>deploys</a:t>
            </a:r>
            <a:r>
              <a:rPr lang="de-DE" sz="800" b="1" kern="0" dirty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de-DE" sz="800" b="1" kern="0" dirty="0" err="1">
                <a:ea typeface="Arial Unicode MS" pitchFamily="34" charset="-128"/>
                <a:cs typeface="Arial Unicode MS" pitchFamily="34" charset="-128"/>
              </a:rPr>
              <a:t>the</a:t>
            </a:r>
            <a:r>
              <a:rPr lang="de-DE" sz="800" b="1" kern="0" dirty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de-DE" sz="800" b="1" kern="0" dirty="0" err="1">
                <a:ea typeface="Arial Unicode MS" pitchFamily="34" charset="-128"/>
                <a:cs typeface="Arial Unicode MS" pitchFamily="34" charset="-128"/>
              </a:rPr>
              <a:t>Shoot</a:t>
            </a:r>
            <a:r>
              <a:rPr lang="de-DE" sz="800" b="1" kern="0" dirty="0">
                <a:ea typeface="Arial Unicode MS" pitchFamily="34" charset="-128"/>
                <a:cs typeface="Arial Unicode MS" pitchFamily="34" charset="-128"/>
              </a:rPr>
              <a:t> Cluster Control Plane </a:t>
            </a:r>
            <a:r>
              <a:rPr lang="de-DE" sz="800" b="1" kern="0" dirty="0" err="1">
                <a:ea typeface="Arial Unicode MS" pitchFamily="34" charset="-128"/>
                <a:cs typeface="Arial Unicode MS" pitchFamily="34" charset="-128"/>
              </a:rPr>
              <a:t>into</a:t>
            </a:r>
            <a:r>
              <a:rPr lang="de-DE" sz="800" b="1" kern="0" dirty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de-DE" sz="800" b="1" kern="0" dirty="0" err="1">
                <a:ea typeface="Arial Unicode MS" pitchFamily="34" charset="-128"/>
                <a:cs typeface="Arial Unicode MS" pitchFamily="34" charset="-128"/>
              </a:rPr>
              <a:t>the</a:t>
            </a:r>
            <a:r>
              <a:rPr lang="de-DE" sz="800" b="1" kern="0" dirty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de-DE" sz="800" b="1" kern="0" dirty="0" err="1">
                <a:ea typeface="Arial Unicode MS" pitchFamily="34" charset="-128"/>
                <a:cs typeface="Arial Unicode MS" pitchFamily="34" charset="-128"/>
              </a:rPr>
              <a:t>Seed</a:t>
            </a:r>
            <a:r>
              <a:rPr lang="de-DE" sz="800" b="1" kern="0" dirty="0">
                <a:ea typeface="Arial Unicode MS" pitchFamily="34" charset="-128"/>
                <a:cs typeface="Arial Unicode MS" pitchFamily="34" charset="-128"/>
              </a:rPr>
              <a:t> Cluster </a:t>
            </a:r>
            <a:r>
              <a:rPr lang="de-DE" sz="800" b="1" kern="0" dirty="0" err="1">
                <a:ea typeface="Arial Unicode MS" pitchFamily="34" charset="-128"/>
                <a:cs typeface="Arial Unicode MS" pitchFamily="34" charset="-128"/>
              </a:rPr>
              <a:t>and</a:t>
            </a:r>
            <a:r>
              <a:rPr lang="de-DE" sz="800" b="1" kern="0" dirty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de-DE" sz="800" b="1" kern="0" dirty="0" err="1">
                <a:ea typeface="Arial Unicode MS" pitchFamily="34" charset="-128"/>
                <a:cs typeface="Arial Unicode MS" pitchFamily="34" charset="-128"/>
              </a:rPr>
              <a:t>required</a:t>
            </a:r>
            <a:r>
              <a:rPr lang="de-DE" sz="800" b="1" kern="0" dirty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de-DE" sz="800" b="1" kern="0" dirty="0" err="1">
                <a:ea typeface="Arial Unicode MS" pitchFamily="34" charset="-128"/>
                <a:cs typeface="Arial Unicode MS" pitchFamily="34" charset="-128"/>
              </a:rPr>
              <a:t>add-ons</a:t>
            </a:r>
            <a:r>
              <a:rPr lang="de-DE" sz="800" b="1" kern="0" dirty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de-DE" sz="800" b="1" kern="0" dirty="0" err="1">
                <a:ea typeface="Arial Unicode MS" pitchFamily="34" charset="-128"/>
                <a:cs typeface="Arial Unicode MS" pitchFamily="34" charset="-128"/>
              </a:rPr>
              <a:t>into</a:t>
            </a:r>
            <a:r>
              <a:rPr lang="de-DE" sz="800" b="1" kern="0" dirty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de-DE" sz="800" b="1" kern="0" dirty="0" err="1">
                <a:ea typeface="Arial Unicode MS" pitchFamily="34" charset="-128"/>
                <a:cs typeface="Arial Unicode MS" pitchFamily="34" charset="-128"/>
              </a:rPr>
              <a:t>the</a:t>
            </a:r>
            <a:r>
              <a:rPr lang="de-DE" sz="800" b="1" kern="0" dirty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de-DE" sz="800" b="1" kern="0" dirty="0" err="1">
                <a:ea typeface="Arial Unicode MS" pitchFamily="34" charset="-128"/>
                <a:cs typeface="Arial Unicode MS" pitchFamily="34" charset="-128"/>
              </a:rPr>
              <a:t>Shoot</a:t>
            </a:r>
            <a:r>
              <a:rPr lang="de-DE" sz="800" b="1" kern="0" dirty="0">
                <a:ea typeface="Arial Unicode MS" pitchFamily="34" charset="-128"/>
                <a:cs typeface="Arial Unicode MS" pitchFamily="34" charset="-128"/>
              </a:rPr>
              <a:t> Cluster. Update </a:t>
            </a:r>
            <a:r>
              <a:rPr lang="de-DE" sz="800" b="1" kern="0" dirty="0" err="1">
                <a:ea typeface="Arial Unicode MS" pitchFamily="34" charset="-128"/>
                <a:cs typeface="Arial Unicode MS" pitchFamily="34" charset="-128"/>
              </a:rPr>
              <a:t>or</a:t>
            </a:r>
            <a:r>
              <a:rPr lang="de-DE" sz="800" b="1" kern="0" dirty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de-DE" sz="800" b="1" kern="0" dirty="0" err="1">
                <a:ea typeface="Arial Unicode MS" pitchFamily="34" charset="-128"/>
                <a:cs typeface="Arial Unicode MS" pitchFamily="34" charset="-128"/>
              </a:rPr>
              <a:t>delete</a:t>
            </a:r>
            <a:r>
              <a:rPr lang="de-DE" sz="800" b="1" kern="0" dirty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de-DE" sz="800" b="1" kern="0" dirty="0" err="1">
                <a:ea typeface="Arial Unicode MS" pitchFamily="34" charset="-128"/>
                <a:cs typeface="Arial Unicode MS" pitchFamily="34" charset="-128"/>
              </a:rPr>
              <a:t>operations</a:t>
            </a:r>
            <a:r>
              <a:rPr lang="de-DE" sz="800" b="1" kern="0" dirty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de-DE" sz="800" b="1" kern="0" dirty="0" err="1">
                <a:ea typeface="Arial Unicode MS" pitchFamily="34" charset="-128"/>
                <a:cs typeface="Arial Unicode MS" pitchFamily="34" charset="-128"/>
              </a:rPr>
              <a:t>are</a:t>
            </a:r>
            <a:r>
              <a:rPr lang="de-DE" sz="800" b="1" kern="0" dirty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de-DE" sz="800" b="1" kern="0" dirty="0" err="1">
                <a:ea typeface="Arial Unicode MS" pitchFamily="34" charset="-128"/>
                <a:cs typeface="Arial Unicode MS" pitchFamily="34" charset="-128"/>
              </a:rPr>
              <a:t>handled</a:t>
            </a:r>
            <a:r>
              <a:rPr lang="de-DE" sz="800" b="1" kern="0" dirty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de-DE" sz="800" b="1" kern="0" dirty="0" err="1">
                <a:ea typeface="Arial Unicode MS" pitchFamily="34" charset="-128"/>
                <a:cs typeface="Arial Unicode MS" pitchFamily="34" charset="-128"/>
              </a:rPr>
              <a:t>by</a:t>
            </a:r>
            <a:r>
              <a:rPr lang="de-DE" sz="800" b="1" kern="0" dirty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de-DE" sz="800" b="1" kern="0" dirty="0" err="1">
                <a:ea typeface="Arial Unicode MS" pitchFamily="34" charset="-128"/>
                <a:cs typeface="Arial Unicode MS" pitchFamily="34" charset="-128"/>
              </a:rPr>
              <a:t>the</a:t>
            </a:r>
            <a:r>
              <a:rPr lang="de-DE" sz="800" b="1" kern="0" dirty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de-DE" sz="800" b="1" kern="0" dirty="0" err="1">
                <a:ea typeface="Arial Unicode MS" pitchFamily="34" charset="-128"/>
                <a:cs typeface="Arial Unicode MS" pitchFamily="34" charset="-128"/>
              </a:rPr>
              <a:t>Gardenlet</a:t>
            </a:r>
            <a:r>
              <a:rPr lang="de-DE" sz="800" b="1" kern="0" dirty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de-DE" sz="800" b="1" kern="0" dirty="0" err="1">
                <a:ea typeface="Arial Unicode MS" pitchFamily="34" charset="-128"/>
                <a:cs typeface="Arial Unicode MS" pitchFamily="34" charset="-128"/>
              </a:rPr>
              <a:t>fully</a:t>
            </a:r>
            <a:r>
              <a:rPr lang="de-DE" sz="800" b="1" kern="0" dirty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de-DE" sz="800" b="1" kern="0" dirty="0" err="1">
                <a:ea typeface="Arial Unicode MS" pitchFamily="34" charset="-128"/>
                <a:cs typeface="Arial Unicode MS" pitchFamily="34" charset="-128"/>
              </a:rPr>
              <a:t>automatically</a:t>
            </a:r>
            <a:r>
              <a:rPr lang="de-DE" sz="800" b="1" kern="0" dirty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de-DE" sz="800" b="1" kern="0" dirty="0" err="1">
                <a:ea typeface="Arial Unicode MS" pitchFamily="34" charset="-128"/>
                <a:cs typeface="Arial Unicode MS" pitchFamily="34" charset="-128"/>
              </a:rPr>
              <a:t>as</a:t>
            </a:r>
            <a:r>
              <a:rPr lang="de-DE" sz="800" b="1" kern="0" dirty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de-DE" sz="800" b="1" kern="0" dirty="0" err="1">
                <a:ea typeface="Arial Unicode MS" pitchFamily="34" charset="-128"/>
                <a:cs typeface="Arial Unicode MS" pitchFamily="34" charset="-128"/>
              </a:rPr>
              <a:t>well</a:t>
            </a:r>
            <a:r>
              <a:rPr lang="de-DE" sz="800" b="1" kern="0" dirty="0">
                <a:ea typeface="Arial Unicode MS" pitchFamily="34" charset="-128"/>
                <a:cs typeface="Arial Unicode MS" pitchFamily="34" charset="-128"/>
              </a:rPr>
              <a:t>.</a:t>
            </a:r>
            <a:endParaRPr lang="en-US" sz="800" b="1" kern="0" dirty="0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49" name="Rectangle 138"/>
          <p:cNvSpPr>
            <a:spLocks noChangeArrowheads="1"/>
          </p:cNvSpPr>
          <p:nvPr/>
        </p:nvSpPr>
        <p:spPr bwMode="auto">
          <a:xfrm>
            <a:off x="8944008" y="4291703"/>
            <a:ext cx="1379891" cy="19958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7780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 algn="ctr">
              <a:buClrTx/>
              <a:buSzTx/>
              <a:buFontTx/>
              <a:buNone/>
            </a:pPr>
            <a:r>
              <a:rPr lang="en-US" sz="1000" err="1"/>
              <a:t>Kube</a:t>
            </a:r>
            <a:r>
              <a:rPr lang="en-US" sz="1000"/>
              <a:t> Proxy</a:t>
            </a:r>
          </a:p>
        </p:txBody>
      </p:sp>
      <p:sp>
        <p:nvSpPr>
          <p:cNvPr id="351" name="Rectangle 138"/>
          <p:cNvSpPr>
            <a:spLocks noChangeArrowheads="1"/>
          </p:cNvSpPr>
          <p:nvPr/>
        </p:nvSpPr>
        <p:spPr bwMode="auto">
          <a:xfrm>
            <a:off x="10323902" y="4291703"/>
            <a:ext cx="214682" cy="19958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7780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 algn="ctr">
              <a:buClrTx/>
              <a:buSzTx/>
              <a:buFontTx/>
              <a:buNone/>
            </a:pPr>
            <a:r>
              <a:rPr lang="en-US" sz="1000"/>
              <a:t>DS</a:t>
            </a:r>
          </a:p>
        </p:txBody>
      </p:sp>
      <p:sp>
        <p:nvSpPr>
          <p:cNvPr id="472" name="Rectangle 138"/>
          <p:cNvSpPr>
            <a:spLocks noChangeArrowheads="1"/>
          </p:cNvSpPr>
          <p:nvPr/>
        </p:nvSpPr>
        <p:spPr bwMode="auto">
          <a:xfrm>
            <a:off x="5414400" y="5994000"/>
            <a:ext cx="1465200" cy="162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7780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 algn="ctr">
              <a:buClrTx/>
              <a:buSzTx/>
              <a:buFontTx/>
              <a:buNone/>
            </a:pPr>
            <a:r>
              <a:rPr lang="en-US" sz="1000" dirty="0"/>
              <a:t>Logging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584274" y="30582"/>
            <a:ext cx="1585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Garden Cluster</a:t>
            </a:r>
          </a:p>
        </p:txBody>
      </p:sp>
      <p:sp>
        <p:nvSpPr>
          <p:cNvPr id="501" name="TextBox 500"/>
          <p:cNvSpPr txBox="1"/>
          <p:nvPr/>
        </p:nvSpPr>
        <p:spPr>
          <a:xfrm>
            <a:off x="5565850" y="58462"/>
            <a:ext cx="1351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Seed Cluster</a:t>
            </a:r>
          </a:p>
        </p:txBody>
      </p:sp>
      <p:sp>
        <p:nvSpPr>
          <p:cNvPr id="502" name="TextBox 501"/>
          <p:cNvSpPr txBox="1"/>
          <p:nvPr/>
        </p:nvSpPr>
        <p:spPr>
          <a:xfrm>
            <a:off x="8967607" y="50224"/>
            <a:ext cx="1441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Shoot Cluster</a:t>
            </a:r>
          </a:p>
        </p:txBody>
      </p:sp>
      <p:sp>
        <p:nvSpPr>
          <p:cNvPr id="441" name="Rectangle 138">
            <a:extLst>
              <a:ext uri="{FF2B5EF4-FFF2-40B4-BE49-F238E27FC236}">
                <a16:creationId xmlns:a16="http://schemas.microsoft.com/office/drawing/2014/main" id="{88B16B84-5406-6645-85C5-ECF6DC7E58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5142" y="896980"/>
            <a:ext cx="780758" cy="396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7780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 algn="ctr"/>
            <a:r>
              <a:rPr lang="en-US" sz="1200" dirty="0" err="1"/>
              <a:t>gardenctl</a:t>
            </a:r>
            <a:endParaRPr lang="en-US" sz="1200" dirty="0"/>
          </a:p>
        </p:txBody>
      </p:sp>
      <p:cxnSp>
        <p:nvCxnSpPr>
          <p:cNvPr id="466" name="Straight Connector 465">
            <a:extLst>
              <a:ext uri="{FF2B5EF4-FFF2-40B4-BE49-F238E27FC236}">
                <a16:creationId xmlns:a16="http://schemas.microsoft.com/office/drawing/2014/main" id="{A4B471A6-202C-054A-B1C7-FEA92B811041}"/>
              </a:ext>
            </a:extLst>
          </p:cNvPr>
          <p:cNvCxnSpPr>
            <a:cxnSpLocks/>
            <a:endCxn id="222" idx="0"/>
          </p:cNvCxnSpPr>
          <p:nvPr/>
        </p:nvCxnSpPr>
        <p:spPr>
          <a:xfrm>
            <a:off x="3856213" y="710626"/>
            <a:ext cx="0" cy="18612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6" name="Group 475">
            <a:extLst>
              <a:ext uri="{FF2B5EF4-FFF2-40B4-BE49-F238E27FC236}">
                <a16:creationId xmlns:a16="http://schemas.microsoft.com/office/drawing/2014/main" id="{BAD9BFB3-BD22-6045-9491-8132BCE056D1}"/>
              </a:ext>
            </a:extLst>
          </p:cNvPr>
          <p:cNvGrpSpPr/>
          <p:nvPr/>
        </p:nvGrpSpPr>
        <p:grpSpPr>
          <a:xfrm>
            <a:off x="3742328" y="706906"/>
            <a:ext cx="151694" cy="171451"/>
            <a:chOff x="4873292" y="193240"/>
            <a:chExt cx="151694" cy="171451"/>
          </a:xfrm>
        </p:grpSpPr>
        <p:sp>
          <p:nvSpPr>
            <p:cNvPr id="477" name="Line 104">
              <a:extLst>
                <a:ext uri="{FF2B5EF4-FFF2-40B4-BE49-F238E27FC236}">
                  <a16:creationId xmlns:a16="http://schemas.microsoft.com/office/drawing/2014/main" id="{086B97D7-E8BC-9D43-B0D3-8BB134D2C43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900280" y="329947"/>
              <a:ext cx="0" cy="34744"/>
            </a:xfrm>
            <a:prstGeom prst="line">
              <a:avLst/>
            </a:prstGeom>
            <a:noFill/>
            <a:ln w="889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lIns="90000" tIns="46800" rIns="90000" bIns="46800" anchor="ctr"/>
            <a:lstStyle/>
            <a:p>
              <a:endParaRPr lang="en-US"/>
            </a:p>
          </p:txBody>
        </p:sp>
        <p:sp>
          <p:nvSpPr>
            <p:cNvPr id="503" name="Text Box 105">
              <a:extLst>
                <a:ext uri="{FF2B5EF4-FFF2-40B4-BE49-F238E27FC236}">
                  <a16:creationId xmlns:a16="http://schemas.microsoft.com/office/drawing/2014/main" id="{3E366F9B-7C93-5E47-9DCB-E1E40416AE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73292" y="193240"/>
              <a:ext cx="85725" cy="12223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>
                <a:buClrTx/>
                <a:buSzTx/>
                <a:buFontTx/>
                <a:buNone/>
              </a:pPr>
              <a:r>
                <a:rPr lang="en-US" sz="800" b="1"/>
                <a:t>R</a:t>
              </a:r>
            </a:p>
          </p:txBody>
        </p:sp>
        <p:sp>
          <p:nvSpPr>
            <p:cNvPr id="504" name="AutoShape 76">
              <a:extLst>
                <a:ext uri="{FF2B5EF4-FFF2-40B4-BE49-F238E27FC236}">
                  <a16:creationId xmlns:a16="http://schemas.microsoft.com/office/drawing/2014/main" id="{84119F4E-AF54-8C4C-8F97-4103092A509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4952986" y="257947"/>
              <a:ext cx="72000" cy="72000"/>
            </a:xfrm>
            <a:prstGeom prst="flowChartConnector">
              <a:avLst/>
            </a:prstGeom>
            <a:solidFill>
              <a:schemeClr val="bg1"/>
            </a:solidFill>
            <a:ln w="1778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</p:grpSp>
      <p:cxnSp>
        <p:nvCxnSpPr>
          <p:cNvPr id="505" name="Elbow Connector 504">
            <a:extLst>
              <a:ext uri="{FF2B5EF4-FFF2-40B4-BE49-F238E27FC236}">
                <a16:creationId xmlns:a16="http://schemas.microsoft.com/office/drawing/2014/main" id="{416E3016-EFE5-6F44-AD34-23AA56DA15CD}"/>
              </a:ext>
            </a:extLst>
          </p:cNvPr>
          <p:cNvCxnSpPr>
            <a:cxnSpLocks/>
            <a:stCxn id="441" idx="2"/>
          </p:cNvCxnSpPr>
          <p:nvPr/>
        </p:nvCxnSpPr>
        <p:spPr>
          <a:xfrm rot="5400000">
            <a:off x="2197127" y="940990"/>
            <a:ext cx="466404" cy="1170384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6" name="Group 505">
            <a:extLst>
              <a:ext uri="{FF2B5EF4-FFF2-40B4-BE49-F238E27FC236}">
                <a16:creationId xmlns:a16="http://schemas.microsoft.com/office/drawing/2014/main" id="{7047FB74-8A94-864A-8025-EA6542A89A96}"/>
              </a:ext>
            </a:extLst>
          </p:cNvPr>
          <p:cNvGrpSpPr/>
          <p:nvPr/>
        </p:nvGrpSpPr>
        <p:grpSpPr>
          <a:xfrm>
            <a:off x="2898472" y="1303134"/>
            <a:ext cx="151694" cy="171451"/>
            <a:chOff x="4873292" y="193240"/>
            <a:chExt cx="151694" cy="171451"/>
          </a:xfrm>
        </p:grpSpPr>
        <p:sp>
          <p:nvSpPr>
            <p:cNvPr id="507" name="Line 104">
              <a:extLst>
                <a:ext uri="{FF2B5EF4-FFF2-40B4-BE49-F238E27FC236}">
                  <a16:creationId xmlns:a16="http://schemas.microsoft.com/office/drawing/2014/main" id="{6847E469-B24F-3A4D-88B1-5413FC88E1D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900280" y="329947"/>
              <a:ext cx="0" cy="34744"/>
            </a:xfrm>
            <a:prstGeom prst="line">
              <a:avLst/>
            </a:prstGeom>
            <a:noFill/>
            <a:ln w="889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lIns="90000" tIns="46800" rIns="90000" bIns="46800" anchor="ctr"/>
            <a:lstStyle/>
            <a:p>
              <a:endParaRPr lang="en-US"/>
            </a:p>
          </p:txBody>
        </p:sp>
        <p:sp>
          <p:nvSpPr>
            <p:cNvPr id="508" name="Text Box 105">
              <a:extLst>
                <a:ext uri="{FF2B5EF4-FFF2-40B4-BE49-F238E27FC236}">
                  <a16:creationId xmlns:a16="http://schemas.microsoft.com/office/drawing/2014/main" id="{11A5B0CA-BC0D-9B45-AA0E-8CC8AB9679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73292" y="193240"/>
              <a:ext cx="85725" cy="12223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>
                <a:buClrTx/>
                <a:buSzTx/>
                <a:buFontTx/>
                <a:buNone/>
              </a:pPr>
              <a:r>
                <a:rPr lang="en-US" sz="800" b="1"/>
                <a:t>R</a:t>
              </a:r>
            </a:p>
          </p:txBody>
        </p:sp>
        <p:sp>
          <p:nvSpPr>
            <p:cNvPr id="509" name="AutoShape 76">
              <a:extLst>
                <a:ext uri="{FF2B5EF4-FFF2-40B4-BE49-F238E27FC236}">
                  <a16:creationId xmlns:a16="http://schemas.microsoft.com/office/drawing/2014/main" id="{E13279A9-4BFC-984D-A361-B0CE19A6D6B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4952986" y="257947"/>
              <a:ext cx="72000" cy="72000"/>
            </a:xfrm>
            <a:prstGeom prst="flowChartConnector">
              <a:avLst/>
            </a:prstGeom>
            <a:solidFill>
              <a:schemeClr val="bg1"/>
            </a:solidFill>
            <a:ln w="1778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</p:grpSp>
      <p:cxnSp>
        <p:nvCxnSpPr>
          <p:cNvPr id="510" name="Elbow Connector 509">
            <a:extLst>
              <a:ext uri="{FF2B5EF4-FFF2-40B4-BE49-F238E27FC236}">
                <a16:creationId xmlns:a16="http://schemas.microsoft.com/office/drawing/2014/main" id="{9612D32E-3618-B642-BAC8-73597BE6ADC6}"/>
              </a:ext>
            </a:extLst>
          </p:cNvPr>
          <p:cNvCxnSpPr>
            <a:cxnSpLocks/>
            <a:endCxn id="220" idx="1"/>
          </p:cNvCxnSpPr>
          <p:nvPr/>
        </p:nvCxnSpPr>
        <p:spPr>
          <a:xfrm rot="16200000" flipH="1">
            <a:off x="2208128" y="3971044"/>
            <a:ext cx="5166269" cy="184550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4" name="Rectangle 138">
            <a:extLst>
              <a:ext uri="{FF2B5EF4-FFF2-40B4-BE49-F238E27FC236}">
                <a16:creationId xmlns:a16="http://schemas.microsoft.com/office/drawing/2014/main" id="{A604DD9B-2DF4-2B46-9249-1BC8E84627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47430" y="4805301"/>
            <a:ext cx="1379891" cy="19958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7780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 algn="ctr">
              <a:buClrTx/>
              <a:buSzTx/>
              <a:buFontTx/>
              <a:buNone/>
            </a:pPr>
            <a:r>
              <a:rPr lang="en-US" sz="1000" dirty="0"/>
              <a:t>Optional </a:t>
            </a:r>
            <a:r>
              <a:rPr lang="en-US" sz="1000" dirty="0" err="1"/>
              <a:t>Addons</a:t>
            </a:r>
            <a:endParaRPr lang="en-US" sz="1000" dirty="0"/>
          </a:p>
        </p:txBody>
      </p:sp>
      <p:sp>
        <p:nvSpPr>
          <p:cNvPr id="515" name="Rectangle 138">
            <a:extLst>
              <a:ext uri="{FF2B5EF4-FFF2-40B4-BE49-F238E27FC236}">
                <a16:creationId xmlns:a16="http://schemas.microsoft.com/office/drawing/2014/main" id="{0412FEEE-9E0F-DA4F-99DC-9B0E4A0CB2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27324" y="4805301"/>
            <a:ext cx="214682" cy="19958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7780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 algn="ctr">
              <a:buClrTx/>
              <a:buSzTx/>
              <a:buFontTx/>
              <a:buNone/>
            </a:pPr>
            <a:endParaRPr lang="en-US" sz="1000"/>
          </a:p>
        </p:txBody>
      </p:sp>
      <p:grpSp>
        <p:nvGrpSpPr>
          <p:cNvPr id="549" name="Group 548"/>
          <p:cNvGrpSpPr/>
          <p:nvPr/>
        </p:nvGrpSpPr>
        <p:grpSpPr>
          <a:xfrm>
            <a:off x="10864686" y="3978101"/>
            <a:ext cx="133802" cy="188751"/>
            <a:chOff x="6043023" y="141196"/>
            <a:chExt cx="133802" cy="188751"/>
          </a:xfrm>
        </p:grpSpPr>
        <p:sp>
          <p:nvSpPr>
            <p:cNvPr id="561" name="Text Box 105"/>
            <p:cNvSpPr txBox="1">
              <a:spLocks noChangeArrowheads="1"/>
            </p:cNvSpPr>
            <p:nvPr/>
          </p:nvSpPr>
          <p:spPr bwMode="auto">
            <a:xfrm>
              <a:off x="6043023" y="141196"/>
              <a:ext cx="85725" cy="12223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>
                <a:buClrTx/>
                <a:buSzTx/>
                <a:buFontTx/>
                <a:buNone/>
              </a:pPr>
              <a:r>
                <a:rPr lang="en-US" sz="800" b="1" dirty="0"/>
                <a:t>R</a:t>
              </a:r>
            </a:p>
          </p:txBody>
        </p:sp>
        <p:sp>
          <p:nvSpPr>
            <p:cNvPr id="562" name="AutoShape 76"/>
            <p:cNvSpPr>
              <a:spLocks noChangeArrowheads="1"/>
            </p:cNvSpPr>
            <p:nvPr/>
          </p:nvSpPr>
          <p:spPr bwMode="auto">
            <a:xfrm rot="5400000">
              <a:off x="6061593" y="257947"/>
              <a:ext cx="72000" cy="72000"/>
            </a:xfrm>
            <a:prstGeom prst="flowChartConnector">
              <a:avLst/>
            </a:prstGeom>
            <a:solidFill>
              <a:schemeClr val="bg1"/>
            </a:solidFill>
            <a:ln w="1778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563" name="Line 104"/>
            <p:cNvSpPr>
              <a:spLocks noChangeShapeType="1"/>
            </p:cNvSpPr>
            <p:nvPr/>
          </p:nvSpPr>
          <p:spPr bwMode="auto">
            <a:xfrm flipV="1">
              <a:off x="6132599" y="203644"/>
              <a:ext cx="44226" cy="0"/>
            </a:xfrm>
            <a:prstGeom prst="line">
              <a:avLst/>
            </a:prstGeom>
            <a:noFill/>
            <a:ln w="889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lIns="90000" tIns="46800" rIns="90000" bIns="46800" anchor="ctr"/>
            <a:lstStyle/>
            <a:p>
              <a:endParaRPr lang="en-US"/>
            </a:p>
          </p:txBody>
        </p:sp>
      </p:grpSp>
      <p:cxnSp>
        <p:nvCxnSpPr>
          <p:cNvPr id="540" name="Elbow Connector 539">
            <a:extLst>
              <a:ext uri="{FF2B5EF4-FFF2-40B4-BE49-F238E27FC236}">
                <a16:creationId xmlns:a16="http://schemas.microsoft.com/office/drawing/2014/main" id="{C8F16789-7EE4-5244-A1F5-1498A577FFB9}"/>
              </a:ext>
            </a:extLst>
          </p:cNvPr>
          <p:cNvCxnSpPr>
            <a:cxnSpLocks/>
          </p:cNvCxnSpPr>
          <p:nvPr/>
        </p:nvCxnSpPr>
        <p:spPr>
          <a:xfrm flipV="1">
            <a:off x="10538581" y="4133319"/>
            <a:ext cx="754469" cy="264982"/>
          </a:xfrm>
          <a:prstGeom prst="bentConnector3">
            <a:avLst>
              <a:gd name="adj1" fmla="val 100078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3" name="Group 392"/>
          <p:cNvGrpSpPr/>
          <p:nvPr/>
        </p:nvGrpSpPr>
        <p:grpSpPr>
          <a:xfrm>
            <a:off x="10864686" y="4244035"/>
            <a:ext cx="133802" cy="188751"/>
            <a:chOff x="6043023" y="141196"/>
            <a:chExt cx="133802" cy="188751"/>
          </a:xfrm>
        </p:grpSpPr>
        <p:sp>
          <p:nvSpPr>
            <p:cNvPr id="399" name="Text Box 105"/>
            <p:cNvSpPr txBox="1">
              <a:spLocks noChangeArrowheads="1"/>
            </p:cNvSpPr>
            <p:nvPr/>
          </p:nvSpPr>
          <p:spPr bwMode="auto">
            <a:xfrm>
              <a:off x="6043023" y="141196"/>
              <a:ext cx="85725" cy="12223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>
                <a:buClrTx/>
                <a:buSzTx/>
                <a:buFontTx/>
                <a:buNone/>
              </a:pPr>
              <a:r>
                <a:rPr lang="en-US" sz="800" b="1"/>
                <a:t>R</a:t>
              </a:r>
            </a:p>
          </p:txBody>
        </p:sp>
        <p:sp>
          <p:nvSpPr>
            <p:cNvPr id="409" name="AutoShape 76"/>
            <p:cNvSpPr>
              <a:spLocks noChangeArrowheads="1"/>
            </p:cNvSpPr>
            <p:nvPr/>
          </p:nvSpPr>
          <p:spPr bwMode="auto">
            <a:xfrm rot="5400000">
              <a:off x="6061593" y="257947"/>
              <a:ext cx="72000" cy="72000"/>
            </a:xfrm>
            <a:prstGeom prst="flowChartConnector">
              <a:avLst/>
            </a:prstGeom>
            <a:solidFill>
              <a:schemeClr val="bg1"/>
            </a:solidFill>
            <a:ln w="1778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410" name="Line 104"/>
            <p:cNvSpPr>
              <a:spLocks noChangeShapeType="1"/>
            </p:cNvSpPr>
            <p:nvPr/>
          </p:nvSpPr>
          <p:spPr bwMode="auto">
            <a:xfrm flipV="1">
              <a:off x="6132599" y="203644"/>
              <a:ext cx="44226" cy="0"/>
            </a:xfrm>
            <a:prstGeom prst="line">
              <a:avLst/>
            </a:prstGeom>
            <a:noFill/>
            <a:ln w="889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lIns="90000" tIns="46800" rIns="90000" bIns="46800" anchor="ctr"/>
            <a:lstStyle/>
            <a:p>
              <a:endParaRPr lang="en-US"/>
            </a:p>
          </p:txBody>
        </p:sp>
      </p:grpSp>
      <p:cxnSp>
        <p:nvCxnSpPr>
          <p:cNvPr id="541" name="Elbow Connector 540">
            <a:extLst>
              <a:ext uri="{FF2B5EF4-FFF2-40B4-BE49-F238E27FC236}">
                <a16:creationId xmlns:a16="http://schemas.microsoft.com/office/drawing/2014/main" id="{7B0D9708-A700-5749-9F58-FB0C30C49200}"/>
              </a:ext>
            </a:extLst>
          </p:cNvPr>
          <p:cNvCxnSpPr>
            <a:cxnSpLocks/>
            <a:stCxn id="571" idx="3"/>
          </p:cNvCxnSpPr>
          <p:nvPr/>
        </p:nvCxnSpPr>
        <p:spPr>
          <a:xfrm flipV="1">
            <a:off x="10538584" y="4394203"/>
            <a:ext cx="758488" cy="252453"/>
          </a:xfrm>
          <a:prstGeom prst="bentConnector3">
            <a:avLst>
              <a:gd name="adj1" fmla="val 99531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1" name="Group 410"/>
          <p:cNvGrpSpPr/>
          <p:nvPr/>
        </p:nvGrpSpPr>
        <p:grpSpPr>
          <a:xfrm>
            <a:off x="10864686" y="4495074"/>
            <a:ext cx="133802" cy="188751"/>
            <a:chOff x="6043023" y="141196"/>
            <a:chExt cx="133802" cy="188751"/>
          </a:xfrm>
        </p:grpSpPr>
        <p:sp>
          <p:nvSpPr>
            <p:cNvPr id="412" name="Text Box 105"/>
            <p:cNvSpPr txBox="1">
              <a:spLocks noChangeArrowheads="1"/>
            </p:cNvSpPr>
            <p:nvPr/>
          </p:nvSpPr>
          <p:spPr bwMode="auto">
            <a:xfrm>
              <a:off x="6043023" y="141196"/>
              <a:ext cx="85725" cy="12223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>
                <a:buClrTx/>
                <a:buSzTx/>
                <a:buFontTx/>
                <a:buNone/>
              </a:pPr>
              <a:r>
                <a:rPr lang="en-US" sz="800" b="1"/>
                <a:t>R</a:t>
              </a:r>
            </a:p>
          </p:txBody>
        </p:sp>
        <p:sp>
          <p:nvSpPr>
            <p:cNvPr id="413" name="AutoShape 76"/>
            <p:cNvSpPr>
              <a:spLocks noChangeArrowheads="1"/>
            </p:cNvSpPr>
            <p:nvPr/>
          </p:nvSpPr>
          <p:spPr bwMode="auto">
            <a:xfrm rot="5400000">
              <a:off x="6061593" y="257947"/>
              <a:ext cx="72000" cy="72000"/>
            </a:xfrm>
            <a:prstGeom prst="flowChartConnector">
              <a:avLst/>
            </a:prstGeom>
            <a:solidFill>
              <a:schemeClr val="bg1"/>
            </a:solidFill>
            <a:ln w="1778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454" name="Line 104"/>
            <p:cNvSpPr>
              <a:spLocks noChangeShapeType="1"/>
            </p:cNvSpPr>
            <p:nvPr/>
          </p:nvSpPr>
          <p:spPr bwMode="auto">
            <a:xfrm flipV="1">
              <a:off x="6132599" y="203644"/>
              <a:ext cx="44226" cy="0"/>
            </a:xfrm>
            <a:prstGeom prst="line">
              <a:avLst/>
            </a:prstGeom>
            <a:noFill/>
            <a:ln w="889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lIns="90000" tIns="46800" rIns="90000" bIns="46800" anchor="ctr"/>
            <a:lstStyle/>
            <a:p>
              <a:endParaRPr lang="en-US"/>
            </a:p>
          </p:txBody>
        </p:sp>
      </p:grpSp>
      <p:sp>
        <p:nvSpPr>
          <p:cNvPr id="644" name="Text Box 139">
            <a:extLst>
              <a:ext uri="{FF2B5EF4-FFF2-40B4-BE49-F238E27FC236}">
                <a16:creationId xmlns:a16="http://schemas.microsoft.com/office/drawing/2014/main" id="{C770DCD3-2B62-BB47-A099-A58BE190A4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96367" y="6065919"/>
            <a:ext cx="43180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sz="1800" b="1" dirty="0">
                <a:latin typeface="Times New Roman" pitchFamily="18" charset="0"/>
              </a:rPr>
              <a:t>...</a:t>
            </a:r>
          </a:p>
        </p:txBody>
      </p:sp>
      <p:sp>
        <p:nvSpPr>
          <p:cNvPr id="458" name="Line 104">
            <a:extLst>
              <a:ext uri="{FF2B5EF4-FFF2-40B4-BE49-F238E27FC236}">
                <a16:creationId xmlns:a16="http://schemas.microsoft.com/office/drawing/2014/main" id="{2F03B1DA-A342-8341-A448-CD4C8449156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794163" y="3218173"/>
            <a:ext cx="0" cy="34744"/>
          </a:xfrm>
          <a:prstGeom prst="line">
            <a:avLst/>
          </a:prstGeom>
          <a:noFill/>
          <a:ln w="8890">
            <a:solidFill>
              <a:schemeClr val="tx1"/>
            </a:solidFill>
            <a:round/>
            <a:headEnd/>
            <a:tailEnd type="stealth" w="med" len="med"/>
          </a:ln>
        </p:spPr>
        <p:txBody>
          <a:bodyPr lIns="90000" tIns="46800" rIns="90000" bIns="46800" anchor="ctr"/>
          <a:lstStyle/>
          <a:p>
            <a:endParaRPr lang="en-US"/>
          </a:p>
        </p:txBody>
      </p:sp>
      <p:sp>
        <p:nvSpPr>
          <p:cNvPr id="459" name="Rectangle 138">
            <a:extLst>
              <a:ext uri="{FF2B5EF4-FFF2-40B4-BE49-F238E27FC236}">
                <a16:creationId xmlns:a16="http://schemas.microsoft.com/office/drawing/2014/main" id="{3F88B054-21BF-F849-8B6F-52D2336E41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6277" y="3774715"/>
            <a:ext cx="1672684" cy="1995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7780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 algn="ctr">
              <a:buClrTx/>
              <a:buSzTx/>
              <a:buFontTx/>
              <a:buNone/>
            </a:pPr>
            <a:r>
              <a:rPr lang="en-US" sz="1000" dirty="0"/>
              <a:t>Gardener Dashboard</a:t>
            </a:r>
          </a:p>
        </p:txBody>
      </p:sp>
      <p:sp>
        <p:nvSpPr>
          <p:cNvPr id="460" name="Rectangle 138">
            <a:extLst>
              <a:ext uri="{FF2B5EF4-FFF2-40B4-BE49-F238E27FC236}">
                <a16:creationId xmlns:a16="http://schemas.microsoft.com/office/drawing/2014/main" id="{C31C793D-E6E8-4C46-B400-6419EB0707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3879" y="3774715"/>
            <a:ext cx="214682" cy="1995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7780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 algn="ctr">
              <a:buClrTx/>
              <a:buSzTx/>
              <a:buFontTx/>
              <a:buNone/>
            </a:pPr>
            <a:r>
              <a:rPr lang="en-US" sz="1000" dirty="0"/>
              <a:t>D</a:t>
            </a:r>
          </a:p>
        </p:txBody>
      </p:sp>
      <p:cxnSp>
        <p:nvCxnSpPr>
          <p:cNvPr id="461" name="Elbow Connector 460">
            <a:extLst>
              <a:ext uri="{FF2B5EF4-FFF2-40B4-BE49-F238E27FC236}">
                <a16:creationId xmlns:a16="http://schemas.microsoft.com/office/drawing/2014/main" id="{CF2B2843-AE0E-444E-BCE2-57FB76CE691D}"/>
              </a:ext>
            </a:extLst>
          </p:cNvPr>
          <p:cNvCxnSpPr>
            <a:cxnSpLocks/>
          </p:cNvCxnSpPr>
          <p:nvPr/>
        </p:nvCxnSpPr>
        <p:spPr>
          <a:xfrm rot="5400000">
            <a:off x="2781272" y="2990028"/>
            <a:ext cx="1430665" cy="297917"/>
          </a:xfrm>
          <a:prstGeom prst="bentConnector3">
            <a:avLst>
              <a:gd name="adj1" fmla="val 99711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4" name="Group 483"/>
          <p:cNvGrpSpPr/>
          <p:nvPr/>
        </p:nvGrpSpPr>
        <p:grpSpPr>
          <a:xfrm>
            <a:off x="3526584" y="2425422"/>
            <a:ext cx="151694" cy="171451"/>
            <a:chOff x="4873292" y="193240"/>
            <a:chExt cx="151694" cy="171451"/>
          </a:xfrm>
        </p:grpSpPr>
        <p:sp>
          <p:nvSpPr>
            <p:cNvPr id="485" name="Line 104"/>
            <p:cNvSpPr>
              <a:spLocks noChangeShapeType="1"/>
            </p:cNvSpPr>
            <p:nvPr/>
          </p:nvSpPr>
          <p:spPr bwMode="auto">
            <a:xfrm flipH="1">
              <a:off x="4900280" y="329947"/>
              <a:ext cx="0" cy="34744"/>
            </a:xfrm>
            <a:prstGeom prst="line">
              <a:avLst/>
            </a:prstGeom>
            <a:noFill/>
            <a:ln w="889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lIns="90000" tIns="46800" rIns="90000" bIns="46800" anchor="ctr"/>
            <a:lstStyle/>
            <a:p>
              <a:endParaRPr lang="en-US"/>
            </a:p>
          </p:txBody>
        </p:sp>
        <p:sp>
          <p:nvSpPr>
            <p:cNvPr id="486" name="Text Box 105"/>
            <p:cNvSpPr txBox="1">
              <a:spLocks noChangeArrowheads="1"/>
            </p:cNvSpPr>
            <p:nvPr/>
          </p:nvSpPr>
          <p:spPr bwMode="auto">
            <a:xfrm>
              <a:off x="4873292" y="193240"/>
              <a:ext cx="85725" cy="12223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>
                <a:buClrTx/>
                <a:buSzTx/>
                <a:buFontTx/>
                <a:buNone/>
              </a:pPr>
              <a:r>
                <a:rPr lang="en-US" sz="800" b="1"/>
                <a:t>R</a:t>
              </a:r>
            </a:p>
          </p:txBody>
        </p:sp>
        <p:sp>
          <p:nvSpPr>
            <p:cNvPr id="487" name="AutoShape 76"/>
            <p:cNvSpPr>
              <a:spLocks noChangeArrowheads="1"/>
            </p:cNvSpPr>
            <p:nvPr/>
          </p:nvSpPr>
          <p:spPr bwMode="auto">
            <a:xfrm rot="5400000">
              <a:off x="4952986" y="257947"/>
              <a:ext cx="72000" cy="72000"/>
            </a:xfrm>
            <a:prstGeom prst="flowChartConnector">
              <a:avLst/>
            </a:prstGeom>
            <a:solidFill>
              <a:schemeClr val="bg1"/>
            </a:solidFill>
            <a:ln w="1778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</p:grp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7C948D0C-1057-D546-BE5D-FD81F6F5A8F5}"/>
              </a:ext>
            </a:extLst>
          </p:cNvPr>
          <p:cNvCxnSpPr>
            <a:cxnSpLocks/>
            <a:stCxn id="270" idx="2"/>
          </p:cNvCxnSpPr>
          <p:nvPr/>
        </p:nvCxnSpPr>
        <p:spPr>
          <a:xfrm>
            <a:off x="10692835" y="1285413"/>
            <a:ext cx="0" cy="36221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0" name="Group 399"/>
          <p:cNvGrpSpPr/>
          <p:nvPr/>
        </p:nvGrpSpPr>
        <p:grpSpPr>
          <a:xfrm>
            <a:off x="10571976" y="1324382"/>
            <a:ext cx="151694" cy="171451"/>
            <a:chOff x="4873292" y="193240"/>
            <a:chExt cx="151694" cy="171451"/>
          </a:xfrm>
        </p:grpSpPr>
        <p:sp>
          <p:nvSpPr>
            <p:cNvPr id="401" name="Line 104"/>
            <p:cNvSpPr>
              <a:spLocks noChangeShapeType="1"/>
            </p:cNvSpPr>
            <p:nvPr/>
          </p:nvSpPr>
          <p:spPr bwMode="auto">
            <a:xfrm flipH="1">
              <a:off x="4900280" y="329947"/>
              <a:ext cx="0" cy="34744"/>
            </a:xfrm>
            <a:prstGeom prst="line">
              <a:avLst/>
            </a:prstGeom>
            <a:noFill/>
            <a:ln w="889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lIns="90000" tIns="46800" rIns="90000" bIns="46800" anchor="ctr"/>
            <a:lstStyle/>
            <a:p>
              <a:endParaRPr lang="en-US"/>
            </a:p>
          </p:txBody>
        </p:sp>
        <p:sp>
          <p:nvSpPr>
            <p:cNvPr id="403" name="Text Box 105"/>
            <p:cNvSpPr txBox="1">
              <a:spLocks noChangeArrowheads="1"/>
            </p:cNvSpPr>
            <p:nvPr/>
          </p:nvSpPr>
          <p:spPr bwMode="auto">
            <a:xfrm>
              <a:off x="4873292" y="193240"/>
              <a:ext cx="85725" cy="12223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>
                <a:buClrTx/>
                <a:buSzTx/>
                <a:buFontTx/>
                <a:buNone/>
              </a:pPr>
              <a:r>
                <a:rPr lang="en-US" sz="800" b="1"/>
                <a:t>R</a:t>
              </a:r>
            </a:p>
          </p:txBody>
        </p:sp>
        <p:sp>
          <p:nvSpPr>
            <p:cNvPr id="404" name="AutoShape 76"/>
            <p:cNvSpPr>
              <a:spLocks noChangeArrowheads="1"/>
            </p:cNvSpPr>
            <p:nvPr/>
          </p:nvSpPr>
          <p:spPr bwMode="auto">
            <a:xfrm rot="5400000">
              <a:off x="4952986" y="257947"/>
              <a:ext cx="72000" cy="72000"/>
            </a:xfrm>
            <a:prstGeom prst="flowChartConnector">
              <a:avLst/>
            </a:prstGeom>
            <a:solidFill>
              <a:schemeClr val="bg1"/>
            </a:solidFill>
            <a:ln w="1778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</p:grpSp>
      <p:sp>
        <p:nvSpPr>
          <p:cNvPr id="469" name="Rectangle 138"/>
          <p:cNvSpPr>
            <a:spLocks noChangeArrowheads="1"/>
          </p:cNvSpPr>
          <p:nvPr/>
        </p:nvSpPr>
        <p:spPr bwMode="auto">
          <a:xfrm>
            <a:off x="5414400" y="5785200"/>
            <a:ext cx="1465200" cy="162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7780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 algn="ctr">
              <a:buClrTx/>
              <a:buSzTx/>
              <a:buFontTx/>
              <a:buNone/>
            </a:pPr>
            <a:r>
              <a:rPr lang="en-US" sz="1000" dirty="0"/>
              <a:t>Monitoring</a:t>
            </a:r>
          </a:p>
        </p:txBody>
      </p:sp>
      <p:sp>
        <p:nvSpPr>
          <p:cNvPr id="548" name="Rectangle 138">
            <a:extLst>
              <a:ext uri="{FF2B5EF4-FFF2-40B4-BE49-F238E27FC236}">
                <a16:creationId xmlns:a16="http://schemas.microsoft.com/office/drawing/2014/main" id="{032EFB19-8818-3D41-8E7A-16475BDF18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8238" y="6511992"/>
            <a:ext cx="3113435" cy="261590"/>
          </a:xfrm>
          <a:prstGeom prst="rect">
            <a:avLst/>
          </a:prstGeom>
          <a:solidFill>
            <a:srgbClr val="DDDDDD"/>
          </a:solidFill>
          <a:ln w="17780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 algn="ctr"/>
            <a:r>
              <a:rPr lang="en-US" sz="1200" dirty="0"/>
              <a:t>IaaS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792BA5E-018B-DB4C-80CA-FF611A3E2DCE}"/>
              </a:ext>
            </a:extLst>
          </p:cNvPr>
          <p:cNvCxnSpPr>
            <a:cxnSpLocks/>
          </p:cNvCxnSpPr>
          <p:nvPr/>
        </p:nvCxnSpPr>
        <p:spPr>
          <a:xfrm>
            <a:off x="3343679" y="3911897"/>
            <a:ext cx="19485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DF11BE8-5306-C642-8260-E906F6EC452E}"/>
              </a:ext>
            </a:extLst>
          </p:cNvPr>
          <p:cNvCxnSpPr/>
          <p:nvPr/>
        </p:nvCxnSpPr>
        <p:spPr>
          <a:xfrm>
            <a:off x="4686437" y="1541722"/>
            <a:ext cx="0" cy="33960"/>
          </a:xfrm>
          <a:prstGeom prst="line">
            <a:avLst/>
          </a:prstGeom>
          <a:ln w="127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" name="Straight Connector 470">
            <a:extLst>
              <a:ext uri="{FF2B5EF4-FFF2-40B4-BE49-F238E27FC236}">
                <a16:creationId xmlns:a16="http://schemas.microsoft.com/office/drawing/2014/main" id="{7ECAED43-6A8A-F04B-BAA0-3EEB5C535C42}"/>
              </a:ext>
            </a:extLst>
          </p:cNvPr>
          <p:cNvCxnSpPr/>
          <p:nvPr/>
        </p:nvCxnSpPr>
        <p:spPr>
          <a:xfrm>
            <a:off x="4711574" y="1545401"/>
            <a:ext cx="0" cy="33960"/>
          </a:xfrm>
          <a:prstGeom prst="line">
            <a:avLst/>
          </a:prstGeom>
          <a:ln w="127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" name="Straight Connector 472">
            <a:extLst>
              <a:ext uri="{FF2B5EF4-FFF2-40B4-BE49-F238E27FC236}">
                <a16:creationId xmlns:a16="http://schemas.microsoft.com/office/drawing/2014/main" id="{286ECCDE-5B92-4C40-87DF-2460F2360A51}"/>
              </a:ext>
            </a:extLst>
          </p:cNvPr>
          <p:cNvCxnSpPr/>
          <p:nvPr/>
        </p:nvCxnSpPr>
        <p:spPr>
          <a:xfrm>
            <a:off x="4686437" y="1639265"/>
            <a:ext cx="0" cy="33960"/>
          </a:xfrm>
          <a:prstGeom prst="line">
            <a:avLst/>
          </a:prstGeom>
          <a:ln w="127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0" name="Straight Connector 479">
            <a:extLst>
              <a:ext uri="{FF2B5EF4-FFF2-40B4-BE49-F238E27FC236}">
                <a16:creationId xmlns:a16="http://schemas.microsoft.com/office/drawing/2014/main" id="{355452FA-90A0-F94C-AAF6-88081729023F}"/>
              </a:ext>
            </a:extLst>
          </p:cNvPr>
          <p:cNvCxnSpPr/>
          <p:nvPr/>
        </p:nvCxnSpPr>
        <p:spPr>
          <a:xfrm>
            <a:off x="4711700" y="1636090"/>
            <a:ext cx="0" cy="33960"/>
          </a:xfrm>
          <a:prstGeom prst="line">
            <a:avLst/>
          </a:prstGeom>
          <a:ln w="127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008FBC65-9891-9F40-A25D-A29D2462FAA4}"/>
              </a:ext>
            </a:extLst>
          </p:cNvPr>
          <p:cNvCxnSpPr>
            <a:cxnSpLocks/>
          </p:cNvCxnSpPr>
          <p:nvPr/>
        </p:nvCxnSpPr>
        <p:spPr>
          <a:xfrm flipV="1">
            <a:off x="3221695" y="1300062"/>
            <a:ext cx="0" cy="18012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2" name="Straight Connector 541">
            <a:extLst>
              <a:ext uri="{FF2B5EF4-FFF2-40B4-BE49-F238E27FC236}">
                <a16:creationId xmlns:a16="http://schemas.microsoft.com/office/drawing/2014/main" id="{4615AC02-7AF4-654B-A839-A41A4203216B}"/>
              </a:ext>
            </a:extLst>
          </p:cNvPr>
          <p:cNvCxnSpPr/>
          <p:nvPr/>
        </p:nvCxnSpPr>
        <p:spPr>
          <a:xfrm>
            <a:off x="3853317" y="1464039"/>
            <a:ext cx="0" cy="33960"/>
          </a:xfrm>
          <a:prstGeom prst="line">
            <a:avLst/>
          </a:prstGeom>
          <a:ln w="127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DE31D95D-A749-6C4F-A84A-B967D0ECC8F5}"/>
              </a:ext>
            </a:extLst>
          </p:cNvPr>
          <p:cNvSpPr/>
          <p:nvPr/>
        </p:nvSpPr>
        <p:spPr>
          <a:xfrm>
            <a:off x="5374025" y="4039169"/>
            <a:ext cx="1548000" cy="1699200"/>
          </a:xfrm>
          <a:prstGeom prst="rect">
            <a:avLst/>
          </a:prstGeom>
          <a:solidFill>
            <a:srgbClr val="E56A1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43" name="Straight Connector 542">
            <a:extLst>
              <a:ext uri="{FF2B5EF4-FFF2-40B4-BE49-F238E27FC236}">
                <a16:creationId xmlns:a16="http://schemas.microsoft.com/office/drawing/2014/main" id="{ACFB9C3C-5A07-524E-9C2F-2C5BED82459A}"/>
              </a:ext>
            </a:extLst>
          </p:cNvPr>
          <p:cNvCxnSpPr/>
          <p:nvPr/>
        </p:nvCxnSpPr>
        <p:spPr>
          <a:xfrm>
            <a:off x="3825822" y="1470915"/>
            <a:ext cx="0" cy="33960"/>
          </a:xfrm>
          <a:prstGeom prst="line">
            <a:avLst/>
          </a:prstGeom>
          <a:ln w="127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4" name="Rectangle 138"/>
          <p:cNvSpPr>
            <a:spLocks noChangeArrowheads="1"/>
          </p:cNvSpPr>
          <p:nvPr/>
        </p:nvSpPr>
        <p:spPr bwMode="auto">
          <a:xfrm>
            <a:off x="5414400" y="5018400"/>
            <a:ext cx="1260000" cy="162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7780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 algn="ctr">
              <a:buClrTx/>
              <a:buSzTx/>
              <a:buFontTx/>
              <a:buNone/>
            </a:pPr>
            <a:r>
              <a:rPr lang="en-US" sz="1000" dirty="0"/>
              <a:t>Scheduler</a:t>
            </a:r>
          </a:p>
        </p:txBody>
      </p:sp>
      <p:sp>
        <p:nvSpPr>
          <p:cNvPr id="435" name="Rectangle 138"/>
          <p:cNvSpPr>
            <a:spLocks noChangeArrowheads="1"/>
          </p:cNvSpPr>
          <p:nvPr/>
        </p:nvSpPr>
        <p:spPr bwMode="auto">
          <a:xfrm>
            <a:off x="6678000" y="5018400"/>
            <a:ext cx="216000" cy="162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7780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 algn="ctr">
              <a:buClrTx/>
              <a:buSzTx/>
              <a:buFontTx/>
              <a:buNone/>
            </a:pPr>
            <a:r>
              <a:rPr lang="en-US" sz="1000" dirty="0"/>
              <a:t>D</a:t>
            </a:r>
          </a:p>
        </p:txBody>
      </p:sp>
      <p:sp>
        <p:nvSpPr>
          <p:cNvPr id="436" name="Rectangle 138"/>
          <p:cNvSpPr>
            <a:spLocks noChangeArrowheads="1"/>
          </p:cNvSpPr>
          <p:nvPr/>
        </p:nvSpPr>
        <p:spPr bwMode="auto">
          <a:xfrm>
            <a:off x="5414400" y="5220000"/>
            <a:ext cx="1260000" cy="162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7780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 algn="ctr">
              <a:buClrTx/>
              <a:buSzTx/>
              <a:buFontTx/>
              <a:buNone/>
            </a:pPr>
            <a:r>
              <a:rPr lang="en-US" sz="1000" dirty="0"/>
              <a:t>Controller Manager</a:t>
            </a:r>
          </a:p>
        </p:txBody>
      </p:sp>
      <p:sp>
        <p:nvSpPr>
          <p:cNvPr id="437" name="Rectangle 138"/>
          <p:cNvSpPr>
            <a:spLocks noChangeArrowheads="1"/>
          </p:cNvSpPr>
          <p:nvPr/>
        </p:nvSpPr>
        <p:spPr bwMode="auto">
          <a:xfrm>
            <a:off x="6678000" y="5220000"/>
            <a:ext cx="212400" cy="162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7780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 algn="ctr">
              <a:buClrTx/>
              <a:buSzTx/>
              <a:buFontTx/>
              <a:buNone/>
            </a:pPr>
            <a:r>
              <a:rPr lang="en-US" sz="1000" dirty="0"/>
              <a:t>D</a:t>
            </a:r>
          </a:p>
        </p:txBody>
      </p:sp>
      <p:sp>
        <p:nvSpPr>
          <p:cNvPr id="425" name="Rectangle 138"/>
          <p:cNvSpPr>
            <a:spLocks noChangeArrowheads="1"/>
          </p:cNvSpPr>
          <p:nvPr/>
        </p:nvSpPr>
        <p:spPr bwMode="auto">
          <a:xfrm>
            <a:off x="6668136" y="4085611"/>
            <a:ext cx="216000" cy="162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7780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 algn="ctr">
              <a:buClrTx/>
              <a:buSzTx/>
              <a:buFontTx/>
              <a:buNone/>
            </a:pPr>
            <a:r>
              <a:rPr lang="en-US" sz="1000" dirty="0"/>
              <a:t>SS</a:t>
            </a:r>
          </a:p>
        </p:txBody>
      </p:sp>
      <p:sp>
        <p:nvSpPr>
          <p:cNvPr id="424" name="Rectangle 138"/>
          <p:cNvSpPr>
            <a:spLocks noChangeArrowheads="1"/>
          </p:cNvSpPr>
          <p:nvPr/>
        </p:nvSpPr>
        <p:spPr bwMode="auto">
          <a:xfrm>
            <a:off x="5414271" y="4085581"/>
            <a:ext cx="810000" cy="162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7780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 algn="ctr">
              <a:buClrTx/>
              <a:buSzTx/>
              <a:buFontTx/>
              <a:buNone/>
            </a:pPr>
            <a:r>
              <a:rPr lang="en-US" sz="1000" dirty="0" err="1"/>
              <a:t>etcd</a:t>
            </a:r>
            <a:r>
              <a:rPr lang="en-US" sz="1000" dirty="0"/>
              <a:t> Main</a:t>
            </a:r>
          </a:p>
        </p:txBody>
      </p:sp>
      <p:sp>
        <p:nvSpPr>
          <p:cNvPr id="475" name="Rectangle 138">
            <a:extLst>
              <a:ext uri="{FF2B5EF4-FFF2-40B4-BE49-F238E27FC236}">
                <a16:creationId xmlns:a16="http://schemas.microsoft.com/office/drawing/2014/main" id="{68F62DF4-6899-5646-9217-0B1E5976A5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7344" y="4085610"/>
            <a:ext cx="450000" cy="162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7780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 algn="ctr">
              <a:buClrTx/>
              <a:buSzTx/>
              <a:buFontTx/>
              <a:buNone/>
            </a:pPr>
            <a:r>
              <a:rPr lang="en-US" sz="1000" dirty="0"/>
              <a:t>Backup</a:t>
            </a:r>
          </a:p>
        </p:txBody>
      </p:sp>
      <p:grpSp>
        <p:nvGrpSpPr>
          <p:cNvPr id="442" name="Group 133"/>
          <p:cNvGrpSpPr>
            <a:grpSpLocks/>
          </p:cNvGrpSpPr>
          <p:nvPr/>
        </p:nvGrpSpPr>
        <p:grpSpPr bwMode="auto">
          <a:xfrm rot="5400000">
            <a:off x="6893262" y="4348395"/>
            <a:ext cx="166994" cy="162315"/>
            <a:chOff x="998" y="3624"/>
            <a:chExt cx="271" cy="271"/>
          </a:xfrm>
        </p:grpSpPr>
        <p:sp>
          <p:nvSpPr>
            <p:cNvPr id="443" name="Freeform 134"/>
            <p:cNvSpPr>
              <a:spLocks/>
            </p:cNvSpPr>
            <p:nvPr/>
          </p:nvSpPr>
          <p:spPr bwMode="auto">
            <a:xfrm>
              <a:off x="1043" y="3624"/>
              <a:ext cx="46" cy="272"/>
            </a:xfrm>
            <a:custGeom>
              <a:avLst/>
              <a:gdLst>
                <a:gd name="T0" fmla="*/ 3 w 201"/>
                <a:gd name="T1" fmla="*/ 0 h 1201"/>
                <a:gd name="T2" fmla="*/ 3 w 201"/>
                <a:gd name="T3" fmla="*/ 14 h 1201"/>
                <a:gd name="T4" fmla="*/ 0 60000 65536"/>
                <a:gd name="T5" fmla="*/ 0 60000 65536"/>
                <a:gd name="T6" fmla="*/ 0 w 201"/>
                <a:gd name="T7" fmla="*/ 0 h 1201"/>
                <a:gd name="T8" fmla="*/ 201 w 201"/>
                <a:gd name="T9" fmla="*/ 1201 h 120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1" h="1201">
                  <a:moveTo>
                    <a:pt x="200" y="0"/>
                  </a:moveTo>
                  <a:cubicBezTo>
                    <a:pt x="0" y="400"/>
                    <a:pt x="0" y="800"/>
                    <a:pt x="200" y="1200"/>
                  </a:cubicBezTo>
                </a:path>
              </a:pathLst>
            </a:custGeom>
            <a:noFill/>
            <a:ln w="72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4" name="Freeform 135"/>
            <p:cNvSpPr>
              <a:spLocks/>
            </p:cNvSpPr>
            <p:nvPr/>
          </p:nvSpPr>
          <p:spPr bwMode="auto">
            <a:xfrm>
              <a:off x="1179" y="3624"/>
              <a:ext cx="46" cy="272"/>
            </a:xfrm>
            <a:custGeom>
              <a:avLst/>
              <a:gdLst>
                <a:gd name="T0" fmla="*/ 0 w 201"/>
                <a:gd name="T1" fmla="*/ 14 h 1201"/>
                <a:gd name="T2" fmla="*/ 0 w 201"/>
                <a:gd name="T3" fmla="*/ 0 h 1201"/>
                <a:gd name="T4" fmla="*/ 0 60000 65536"/>
                <a:gd name="T5" fmla="*/ 0 60000 65536"/>
                <a:gd name="T6" fmla="*/ 0 w 201"/>
                <a:gd name="T7" fmla="*/ 0 h 1201"/>
                <a:gd name="T8" fmla="*/ 201 w 201"/>
                <a:gd name="T9" fmla="*/ 1201 h 120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1" h="1201">
                  <a:moveTo>
                    <a:pt x="0" y="1200"/>
                  </a:moveTo>
                  <a:cubicBezTo>
                    <a:pt x="200" y="800"/>
                    <a:pt x="200" y="400"/>
                    <a:pt x="0" y="0"/>
                  </a:cubicBezTo>
                </a:path>
              </a:pathLst>
            </a:custGeom>
            <a:noFill/>
            <a:ln w="72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5" name="AutoShape 136"/>
            <p:cNvSpPr>
              <a:spLocks noChangeArrowheads="1"/>
            </p:cNvSpPr>
            <p:nvPr/>
          </p:nvSpPr>
          <p:spPr bwMode="auto">
            <a:xfrm>
              <a:off x="998" y="3624"/>
              <a:ext cx="272" cy="272"/>
            </a:xfrm>
            <a:prstGeom prst="roundRect">
              <a:avLst>
                <a:gd name="adj" fmla="val 366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46" name="AutoShape 29"/>
          <p:cNvSpPr>
            <a:spLocks noChangeArrowheads="1"/>
          </p:cNvSpPr>
          <p:nvPr/>
        </p:nvSpPr>
        <p:spPr bwMode="auto">
          <a:xfrm>
            <a:off x="7056000" y="4341600"/>
            <a:ext cx="709200" cy="162000"/>
          </a:xfrm>
          <a:prstGeom prst="roundRect">
            <a:avLst>
              <a:gd name="adj" fmla="val 50000"/>
            </a:avLst>
          </a:prstGeom>
          <a:solidFill>
            <a:schemeClr val="accent2">
              <a:lumMod val="60000"/>
              <a:lumOff val="40000"/>
            </a:schemeClr>
          </a:solidFill>
          <a:ln w="17780">
            <a:solidFill>
              <a:schemeClr val="tx1"/>
            </a:solidFill>
            <a:round/>
            <a:headEnd/>
            <a:tailEnd/>
          </a:ln>
        </p:spPr>
        <p:txBody>
          <a:bodyPr lIns="36000" tIns="36000" rIns="36000" bIns="36000" anchor="ctr"/>
          <a:lstStyle/>
          <a:p>
            <a:pPr algn="ctr">
              <a:buClrTx/>
              <a:buSzTx/>
              <a:buFontTx/>
              <a:buNone/>
            </a:pPr>
            <a:r>
              <a:rPr lang="en-US" sz="1000" dirty="0"/>
              <a:t>Events   PV</a:t>
            </a:r>
          </a:p>
        </p:txBody>
      </p:sp>
      <p:cxnSp>
        <p:nvCxnSpPr>
          <p:cNvPr id="453" name="Straight Connector 452"/>
          <p:cNvCxnSpPr>
            <a:cxnSpLocks/>
          </p:cNvCxnSpPr>
          <p:nvPr/>
        </p:nvCxnSpPr>
        <p:spPr>
          <a:xfrm flipH="1">
            <a:off x="7506000" y="4341600"/>
            <a:ext cx="0" cy="162000"/>
          </a:xfrm>
          <a:prstGeom prst="line">
            <a:avLst/>
          </a:prstGeom>
          <a:solidFill>
            <a:schemeClr val="bg1"/>
          </a:solidFill>
          <a:ln w="17780">
            <a:solidFill>
              <a:schemeClr val="tx1"/>
            </a:solidFill>
            <a:miter lim="800000"/>
            <a:headEnd/>
            <a:tailEnd/>
          </a:ln>
        </p:spPr>
      </p:cxnSp>
      <p:sp>
        <p:nvSpPr>
          <p:cNvPr id="426" name="Rectangle 138"/>
          <p:cNvSpPr>
            <a:spLocks noChangeArrowheads="1"/>
          </p:cNvSpPr>
          <p:nvPr/>
        </p:nvSpPr>
        <p:spPr bwMode="auto">
          <a:xfrm>
            <a:off x="5414400" y="4341600"/>
            <a:ext cx="1260000" cy="162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7780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 algn="ctr">
              <a:buClrTx/>
              <a:buSzTx/>
              <a:buFontTx/>
              <a:buNone/>
            </a:pPr>
            <a:r>
              <a:rPr lang="en-US" sz="1000" dirty="0" err="1"/>
              <a:t>etcd</a:t>
            </a:r>
            <a:r>
              <a:rPr lang="en-US" sz="1000" dirty="0"/>
              <a:t> Events</a:t>
            </a:r>
          </a:p>
        </p:txBody>
      </p:sp>
      <p:sp>
        <p:nvSpPr>
          <p:cNvPr id="427" name="Rectangle 138"/>
          <p:cNvSpPr>
            <a:spLocks noChangeArrowheads="1"/>
          </p:cNvSpPr>
          <p:nvPr/>
        </p:nvSpPr>
        <p:spPr bwMode="auto">
          <a:xfrm>
            <a:off x="6681600" y="4341600"/>
            <a:ext cx="216000" cy="162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7780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 algn="ctr">
              <a:buClrTx/>
              <a:buSzTx/>
              <a:buFontTx/>
              <a:buNone/>
            </a:pPr>
            <a:r>
              <a:rPr lang="en-US" sz="1000" dirty="0"/>
              <a:t>SS</a:t>
            </a:r>
          </a:p>
        </p:txBody>
      </p:sp>
      <p:sp>
        <p:nvSpPr>
          <p:cNvPr id="430" name="Rectangle 138"/>
          <p:cNvSpPr>
            <a:spLocks noChangeArrowheads="1"/>
          </p:cNvSpPr>
          <p:nvPr/>
        </p:nvSpPr>
        <p:spPr bwMode="auto">
          <a:xfrm>
            <a:off x="5414400" y="4561200"/>
            <a:ext cx="1260000" cy="162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7780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 algn="ctr">
              <a:buClrTx/>
              <a:buSzTx/>
              <a:buFontTx/>
              <a:buNone/>
            </a:pPr>
            <a:r>
              <a:rPr lang="en-US" sz="1000" dirty="0"/>
              <a:t>API Server</a:t>
            </a:r>
          </a:p>
        </p:txBody>
      </p:sp>
      <p:sp>
        <p:nvSpPr>
          <p:cNvPr id="539" name="Rectangle 138"/>
          <p:cNvSpPr>
            <a:spLocks noChangeArrowheads="1"/>
          </p:cNvSpPr>
          <p:nvPr/>
        </p:nvSpPr>
        <p:spPr bwMode="auto">
          <a:xfrm>
            <a:off x="6670800" y="4561200"/>
            <a:ext cx="216000" cy="162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7780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 algn="ctr">
              <a:buClrTx/>
              <a:buSzTx/>
              <a:buFontTx/>
              <a:buNone/>
            </a:pPr>
            <a:r>
              <a:rPr lang="en-US" sz="1000" dirty="0"/>
              <a:t>D</a:t>
            </a:r>
          </a:p>
        </p:txBody>
      </p:sp>
      <p:sp>
        <p:nvSpPr>
          <p:cNvPr id="581" name="Rectangle 138">
            <a:extLst>
              <a:ext uri="{FF2B5EF4-FFF2-40B4-BE49-F238E27FC236}">
                <a16:creationId xmlns:a16="http://schemas.microsoft.com/office/drawing/2014/main" id="{63565779-6A67-9648-BAE1-FA286CDC67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4400" y="5428800"/>
            <a:ext cx="1260000" cy="162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7780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 algn="ctr">
              <a:buClrTx/>
              <a:buSzTx/>
              <a:buFontTx/>
              <a:buNone/>
            </a:pPr>
            <a:r>
              <a:rPr lang="en-US" sz="1000" dirty="0"/>
              <a:t>Machine Controller</a:t>
            </a:r>
          </a:p>
        </p:txBody>
      </p:sp>
      <p:sp>
        <p:nvSpPr>
          <p:cNvPr id="582" name="Rectangle 138">
            <a:extLst>
              <a:ext uri="{FF2B5EF4-FFF2-40B4-BE49-F238E27FC236}">
                <a16:creationId xmlns:a16="http://schemas.microsoft.com/office/drawing/2014/main" id="{5A6259BE-D608-E040-9FDF-BDD62DDFBA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7200" y="5428800"/>
            <a:ext cx="216000" cy="162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7780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 algn="ctr">
              <a:buClrTx/>
              <a:buSzTx/>
              <a:buFontTx/>
              <a:buNone/>
            </a:pPr>
            <a:r>
              <a:rPr lang="en-US" sz="1000" dirty="0"/>
              <a:t>D</a:t>
            </a:r>
          </a:p>
        </p:txBody>
      </p:sp>
      <p:sp>
        <p:nvSpPr>
          <p:cNvPr id="422" name="Rectangular Callout 421">
            <a:extLst>
              <a:ext uri="{FF2B5EF4-FFF2-40B4-BE49-F238E27FC236}">
                <a16:creationId xmlns:a16="http://schemas.microsoft.com/office/drawing/2014/main" id="{B0D512DA-C400-F046-95CA-3DFB7718BDF0}"/>
              </a:ext>
            </a:extLst>
          </p:cNvPr>
          <p:cNvSpPr/>
          <p:nvPr/>
        </p:nvSpPr>
        <p:spPr bwMode="gray">
          <a:xfrm>
            <a:off x="5500800" y="5605200"/>
            <a:ext cx="1242872" cy="141142"/>
          </a:xfrm>
          <a:prstGeom prst="wedgeRectCallout">
            <a:avLst>
              <a:gd name="adj1" fmla="val -23904"/>
              <a:gd name="adj2" fmla="val -49750"/>
            </a:avLst>
          </a:prstGeom>
          <a:noFill/>
          <a:ln w="12700">
            <a:noFill/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 fontAlgn="base">
              <a:spcBef>
                <a:spcPts val="6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de-DE" sz="800" b="1" kern="0" dirty="0" err="1">
                <a:solidFill>
                  <a:schemeClr val="bg1"/>
                </a:solidFill>
                <a:ea typeface="Arial Unicode MS" pitchFamily="34" charset="-128"/>
                <a:cs typeface="Arial Unicode MS" pitchFamily="34" charset="-128"/>
              </a:rPr>
              <a:t>Shoot</a:t>
            </a:r>
            <a:r>
              <a:rPr lang="de-DE" sz="800" b="1" kern="0" dirty="0">
                <a:solidFill>
                  <a:schemeClr val="bg1"/>
                </a:solidFill>
                <a:ea typeface="Arial Unicode MS" pitchFamily="34" charset="-128"/>
                <a:cs typeface="Arial Unicode MS" pitchFamily="34" charset="-128"/>
              </a:rPr>
              <a:t> Cluster Control Plane</a:t>
            </a:r>
            <a:endParaRPr lang="en-US" sz="800" b="1" kern="0" dirty="0">
              <a:solidFill>
                <a:schemeClr val="bg1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cxnSp>
        <p:nvCxnSpPr>
          <p:cNvPr id="438" name="Elbow Connector 437"/>
          <p:cNvCxnSpPr>
            <a:cxnSpLocks/>
          </p:cNvCxnSpPr>
          <p:nvPr/>
        </p:nvCxnSpPr>
        <p:spPr>
          <a:xfrm rot="5400000">
            <a:off x="6277492" y="2986247"/>
            <a:ext cx="2227161" cy="1008544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4" name="Elbow Connector 563"/>
          <p:cNvCxnSpPr>
            <a:cxnSpLocks/>
            <a:endCxn id="341" idx="3"/>
          </p:cNvCxnSpPr>
          <p:nvPr/>
        </p:nvCxnSpPr>
        <p:spPr>
          <a:xfrm rot="5400000">
            <a:off x="6180775" y="3117464"/>
            <a:ext cx="2482762" cy="1077911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5" name="Group 524">
            <a:extLst>
              <a:ext uri="{FF2B5EF4-FFF2-40B4-BE49-F238E27FC236}">
                <a16:creationId xmlns:a16="http://schemas.microsoft.com/office/drawing/2014/main" id="{CA339412-71FE-BD4A-9545-3BF3C22DAE33}"/>
              </a:ext>
            </a:extLst>
          </p:cNvPr>
          <p:cNvGrpSpPr/>
          <p:nvPr/>
        </p:nvGrpSpPr>
        <p:grpSpPr>
          <a:xfrm>
            <a:off x="7039219" y="4861904"/>
            <a:ext cx="133802" cy="181810"/>
            <a:chOff x="5750967" y="257947"/>
            <a:chExt cx="133802" cy="181810"/>
          </a:xfrm>
        </p:grpSpPr>
        <p:sp>
          <p:nvSpPr>
            <p:cNvPr id="526" name="Text Box 105">
              <a:extLst>
                <a:ext uri="{FF2B5EF4-FFF2-40B4-BE49-F238E27FC236}">
                  <a16:creationId xmlns:a16="http://schemas.microsoft.com/office/drawing/2014/main" id="{0041EBAE-8553-FC46-8BFB-2B7D4EE03A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50967" y="317519"/>
              <a:ext cx="85725" cy="12223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>
                <a:buClrTx/>
                <a:buSzTx/>
                <a:buFontTx/>
                <a:buNone/>
              </a:pPr>
              <a:r>
                <a:rPr lang="en-US" sz="800" b="1" dirty="0"/>
                <a:t>R</a:t>
              </a:r>
            </a:p>
          </p:txBody>
        </p:sp>
        <p:sp>
          <p:nvSpPr>
            <p:cNvPr id="527" name="AutoShape 76">
              <a:extLst>
                <a:ext uri="{FF2B5EF4-FFF2-40B4-BE49-F238E27FC236}">
                  <a16:creationId xmlns:a16="http://schemas.microsoft.com/office/drawing/2014/main" id="{C0A6B392-6BF9-8644-B92B-2486D96D902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5769537" y="257947"/>
              <a:ext cx="72000" cy="72000"/>
            </a:xfrm>
            <a:prstGeom prst="flowChartConnector">
              <a:avLst/>
            </a:prstGeom>
            <a:solidFill>
              <a:schemeClr val="bg1"/>
            </a:solidFill>
            <a:ln w="1778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528" name="Line 104">
              <a:extLst>
                <a:ext uri="{FF2B5EF4-FFF2-40B4-BE49-F238E27FC236}">
                  <a16:creationId xmlns:a16="http://schemas.microsoft.com/office/drawing/2014/main" id="{60622759-0625-744D-B30D-5C57AC7F764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840543" y="379967"/>
              <a:ext cx="44226" cy="0"/>
            </a:xfrm>
            <a:prstGeom prst="line">
              <a:avLst/>
            </a:prstGeom>
            <a:noFill/>
            <a:ln w="889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lIns="90000" tIns="46800" rIns="90000" bIns="46800" anchor="ctr"/>
            <a:lstStyle/>
            <a:p>
              <a:endParaRPr lang="en-US"/>
            </a:p>
          </p:txBody>
        </p:sp>
      </p:grpSp>
      <p:cxnSp>
        <p:nvCxnSpPr>
          <p:cNvPr id="498" name="Elbow Connector 497">
            <a:extLst>
              <a:ext uri="{FF2B5EF4-FFF2-40B4-BE49-F238E27FC236}">
                <a16:creationId xmlns:a16="http://schemas.microsoft.com/office/drawing/2014/main" id="{17E33A92-15B3-4448-A7CC-D7FD7062B64C}"/>
              </a:ext>
            </a:extLst>
          </p:cNvPr>
          <p:cNvCxnSpPr>
            <a:cxnSpLocks/>
            <a:stCxn id="475" idx="2"/>
          </p:cNvCxnSpPr>
          <p:nvPr/>
        </p:nvCxnSpPr>
        <p:spPr>
          <a:xfrm rot="16200000" flipH="1">
            <a:off x="6002805" y="4687149"/>
            <a:ext cx="2268164" cy="1389086"/>
          </a:xfrm>
          <a:prstGeom prst="bentConnector3">
            <a:avLst>
              <a:gd name="adj1" fmla="val 1839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Rectangle 138"/>
          <p:cNvSpPr>
            <a:spLocks noChangeArrowheads="1"/>
          </p:cNvSpPr>
          <p:nvPr/>
        </p:nvSpPr>
        <p:spPr bwMode="auto">
          <a:xfrm>
            <a:off x="4883537" y="6519326"/>
            <a:ext cx="6441412" cy="254256"/>
          </a:xfrm>
          <a:prstGeom prst="rect">
            <a:avLst/>
          </a:prstGeom>
          <a:solidFill>
            <a:srgbClr val="DDDDDD"/>
          </a:solidFill>
          <a:ln w="17780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r>
              <a:rPr lang="en-US" sz="1200" dirty="0"/>
              <a:t>                             IaaS</a:t>
            </a:r>
          </a:p>
        </p:txBody>
      </p:sp>
      <p:grpSp>
        <p:nvGrpSpPr>
          <p:cNvPr id="614" name="Group 613"/>
          <p:cNvGrpSpPr/>
          <p:nvPr/>
        </p:nvGrpSpPr>
        <p:grpSpPr>
          <a:xfrm>
            <a:off x="7771859" y="2427490"/>
            <a:ext cx="151694" cy="171451"/>
            <a:chOff x="4873292" y="193240"/>
            <a:chExt cx="151694" cy="171451"/>
          </a:xfrm>
        </p:grpSpPr>
        <p:sp>
          <p:nvSpPr>
            <p:cNvPr id="615" name="Line 104"/>
            <p:cNvSpPr>
              <a:spLocks noChangeShapeType="1"/>
            </p:cNvSpPr>
            <p:nvPr/>
          </p:nvSpPr>
          <p:spPr bwMode="auto">
            <a:xfrm flipH="1">
              <a:off x="4900280" y="329947"/>
              <a:ext cx="0" cy="34744"/>
            </a:xfrm>
            <a:prstGeom prst="line">
              <a:avLst/>
            </a:prstGeom>
            <a:noFill/>
            <a:ln w="889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lIns="90000" tIns="46800" rIns="90000" bIns="46800" anchor="ctr"/>
            <a:lstStyle/>
            <a:p>
              <a:endParaRPr lang="en-US"/>
            </a:p>
          </p:txBody>
        </p:sp>
        <p:sp>
          <p:nvSpPr>
            <p:cNvPr id="616" name="Text Box 105"/>
            <p:cNvSpPr txBox="1">
              <a:spLocks noChangeArrowheads="1"/>
            </p:cNvSpPr>
            <p:nvPr/>
          </p:nvSpPr>
          <p:spPr bwMode="auto">
            <a:xfrm>
              <a:off x="4873292" y="193240"/>
              <a:ext cx="85725" cy="12223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>
                <a:buClrTx/>
                <a:buSzTx/>
                <a:buFontTx/>
                <a:buNone/>
              </a:pPr>
              <a:r>
                <a:rPr lang="en-US" sz="800" b="1" dirty="0"/>
                <a:t>R</a:t>
              </a:r>
            </a:p>
          </p:txBody>
        </p:sp>
        <p:sp>
          <p:nvSpPr>
            <p:cNvPr id="617" name="AutoShape 76"/>
            <p:cNvSpPr>
              <a:spLocks noChangeArrowheads="1"/>
            </p:cNvSpPr>
            <p:nvPr/>
          </p:nvSpPr>
          <p:spPr bwMode="auto">
            <a:xfrm rot="5400000">
              <a:off x="4952986" y="257947"/>
              <a:ext cx="72000" cy="72000"/>
            </a:xfrm>
            <a:prstGeom prst="flowChartConnector">
              <a:avLst/>
            </a:prstGeom>
            <a:solidFill>
              <a:schemeClr val="bg1"/>
            </a:solidFill>
            <a:ln w="1778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</p:grpSp>
      <p:cxnSp>
        <p:nvCxnSpPr>
          <p:cNvPr id="106" name="Elbow Connector 105">
            <a:extLst>
              <a:ext uri="{FF2B5EF4-FFF2-40B4-BE49-F238E27FC236}">
                <a16:creationId xmlns:a16="http://schemas.microsoft.com/office/drawing/2014/main" id="{C4B19D5B-F21F-994E-BB7A-C2C71F35278C}"/>
              </a:ext>
            </a:extLst>
          </p:cNvPr>
          <p:cNvCxnSpPr>
            <a:cxnSpLocks/>
            <a:stCxn id="582" idx="3"/>
            <a:endCxn id="479" idx="2"/>
          </p:cNvCxnSpPr>
          <p:nvPr/>
        </p:nvCxnSpPr>
        <p:spPr>
          <a:xfrm>
            <a:off x="6883200" y="5509800"/>
            <a:ext cx="3100935" cy="734627"/>
          </a:xfrm>
          <a:prstGeom prst="bentConnector4">
            <a:avLst>
              <a:gd name="adj1" fmla="val 27359"/>
              <a:gd name="adj2" fmla="val 131118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7" name="Group 586">
            <a:extLst>
              <a:ext uri="{FF2B5EF4-FFF2-40B4-BE49-F238E27FC236}">
                <a16:creationId xmlns:a16="http://schemas.microsoft.com/office/drawing/2014/main" id="{62AFC8F9-EEDA-E74F-8DB8-426E4973CA94}"/>
              </a:ext>
            </a:extLst>
          </p:cNvPr>
          <p:cNvGrpSpPr/>
          <p:nvPr/>
        </p:nvGrpSpPr>
        <p:grpSpPr>
          <a:xfrm>
            <a:off x="7020000" y="5475600"/>
            <a:ext cx="133802" cy="181810"/>
            <a:chOff x="5750967" y="257947"/>
            <a:chExt cx="133802" cy="181810"/>
          </a:xfrm>
        </p:grpSpPr>
        <p:sp>
          <p:nvSpPr>
            <p:cNvPr id="588" name="Text Box 105">
              <a:extLst>
                <a:ext uri="{FF2B5EF4-FFF2-40B4-BE49-F238E27FC236}">
                  <a16:creationId xmlns:a16="http://schemas.microsoft.com/office/drawing/2014/main" id="{15235171-5E7F-9143-AFFE-0294973F39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50967" y="317519"/>
              <a:ext cx="85725" cy="12223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>
                <a:buClrTx/>
                <a:buSzTx/>
                <a:buFontTx/>
                <a:buNone/>
              </a:pPr>
              <a:r>
                <a:rPr lang="en-US" sz="800" b="1" dirty="0"/>
                <a:t>R</a:t>
              </a:r>
            </a:p>
          </p:txBody>
        </p:sp>
        <p:sp>
          <p:nvSpPr>
            <p:cNvPr id="592" name="AutoShape 76">
              <a:extLst>
                <a:ext uri="{FF2B5EF4-FFF2-40B4-BE49-F238E27FC236}">
                  <a16:creationId xmlns:a16="http://schemas.microsoft.com/office/drawing/2014/main" id="{F0B90F3A-45F6-2247-A0A8-9F95A5D35C1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5769537" y="257947"/>
              <a:ext cx="72000" cy="72000"/>
            </a:xfrm>
            <a:prstGeom prst="flowChartConnector">
              <a:avLst/>
            </a:prstGeom>
            <a:solidFill>
              <a:schemeClr val="bg1"/>
            </a:solidFill>
            <a:ln w="1778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593" name="Line 104">
              <a:extLst>
                <a:ext uri="{FF2B5EF4-FFF2-40B4-BE49-F238E27FC236}">
                  <a16:creationId xmlns:a16="http://schemas.microsoft.com/office/drawing/2014/main" id="{B3BF3E86-6223-DF44-A7F9-EA6F536F2F1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840543" y="379967"/>
              <a:ext cx="44226" cy="0"/>
            </a:xfrm>
            <a:prstGeom prst="line">
              <a:avLst/>
            </a:prstGeom>
            <a:noFill/>
            <a:ln w="889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lIns="90000" tIns="46800" rIns="90000" bIns="46800" anchor="ctr"/>
            <a:lstStyle/>
            <a:p>
              <a:endParaRPr lang="en-US"/>
            </a:p>
          </p:txBody>
        </p:sp>
      </p:grpSp>
      <p:sp>
        <p:nvSpPr>
          <p:cNvPr id="369" name="Rectangle 138">
            <a:extLst>
              <a:ext uri="{FF2B5EF4-FFF2-40B4-BE49-F238E27FC236}">
                <a16:creationId xmlns:a16="http://schemas.microsoft.com/office/drawing/2014/main" id="{4ACDF34C-B4C7-A34E-9A25-7581C6E33D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6277" y="4553747"/>
            <a:ext cx="1672684" cy="1995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7780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 algn="ctr">
              <a:buClrTx/>
              <a:buSzTx/>
              <a:buFontTx/>
              <a:buNone/>
            </a:pPr>
            <a:r>
              <a:rPr lang="en-US" sz="1000" dirty="0"/>
              <a:t>Gardener Scheduler</a:t>
            </a:r>
          </a:p>
        </p:txBody>
      </p:sp>
      <p:sp>
        <p:nvSpPr>
          <p:cNvPr id="382" name="Rectangle 138">
            <a:extLst>
              <a:ext uri="{FF2B5EF4-FFF2-40B4-BE49-F238E27FC236}">
                <a16:creationId xmlns:a16="http://schemas.microsoft.com/office/drawing/2014/main" id="{52BD6BEB-90C3-1141-BA81-5178087045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3879" y="4553747"/>
            <a:ext cx="214682" cy="1995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7780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 algn="ctr">
              <a:buClrTx/>
              <a:buSzTx/>
              <a:buFontTx/>
              <a:buNone/>
            </a:pPr>
            <a:r>
              <a:rPr lang="en-US" sz="1000"/>
              <a:t>D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E8B281C-BECC-6348-B521-7E06027D3CE9}"/>
              </a:ext>
            </a:extLst>
          </p:cNvPr>
          <p:cNvCxnSpPr>
            <a:cxnSpLocks/>
          </p:cNvCxnSpPr>
          <p:nvPr/>
        </p:nvCxnSpPr>
        <p:spPr>
          <a:xfrm flipH="1">
            <a:off x="3543197" y="4331182"/>
            <a:ext cx="1690" cy="32269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EA258E9-5986-824E-AD86-5D4B94C1BC42}"/>
              </a:ext>
            </a:extLst>
          </p:cNvPr>
          <p:cNvCxnSpPr>
            <a:cxnSpLocks/>
            <a:stCxn id="382" idx="3"/>
          </p:cNvCxnSpPr>
          <p:nvPr/>
        </p:nvCxnSpPr>
        <p:spPr>
          <a:xfrm>
            <a:off x="3338561" y="4653540"/>
            <a:ext cx="20632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7" name="Elbow Connector 496">
            <a:extLst>
              <a:ext uri="{FF2B5EF4-FFF2-40B4-BE49-F238E27FC236}">
                <a16:creationId xmlns:a16="http://schemas.microsoft.com/office/drawing/2014/main" id="{C15F3D69-BFB6-F146-BD1E-64E82565E4D5}"/>
              </a:ext>
            </a:extLst>
          </p:cNvPr>
          <p:cNvCxnSpPr>
            <a:cxnSpLocks/>
          </p:cNvCxnSpPr>
          <p:nvPr/>
        </p:nvCxnSpPr>
        <p:spPr>
          <a:xfrm rot="5400000">
            <a:off x="6709957" y="3249297"/>
            <a:ext cx="495955" cy="268732"/>
          </a:xfrm>
          <a:prstGeom prst="bentConnector3">
            <a:avLst>
              <a:gd name="adj1" fmla="val 98804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9" name="Elbow Connector 498">
            <a:extLst>
              <a:ext uri="{FF2B5EF4-FFF2-40B4-BE49-F238E27FC236}">
                <a16:creationId xmlns:a16="http://schemas.microsoft.com/office/drawing/2014/main" id="{D36A568A-CC38-4F40-AD85-E5C02742EBDB}"/>
              </a:ext>
            </a:extLst>
          </p:cNvPr>
          <p:cNvCxnSpPr>
            <a:cxnSpLocks/>
          </p:cNvCxnSpPr>
          <p:nvPr/>
        </p:nvCxnSpPr>
        <p:spPr>
          <a:xfrm rot="10800000">
            <a:off x="5990925" y="3010255"/>
            <a:ext cx="1101677" cy="125432"/>
          </a:xfrm>
          <a:prstGeom prst="bentConnector3">
            <a:avLst>
              <a:gd name="adj1" fmla="val 101876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0" name="Group 499">
            <a:extLst>
              <a:ext uri="{FF2B5EF4-FFF2-40B4-BE49-F238E27FC236}">
                <a16:creationId xmlns:a16="http://schemas.microsoft.com/office/drawing/2014/main" id="{7D16D29E-95D8-9944-BE87-E533C5255AE9}"/>
              </a:ext>
            </a:extLst>
          </p:cNvPr>
          <p:cNvGrpSpPr/>
          <p:nvPr/>
        </p:nvGrpSpPr>
        <p:grpSpPr>
          <a:xfrm>
            <a:off x="6984234" y="3262206"/>
            <a:ext cx="151694" cy="171029"/>
            <a:chOff x="4873292" y="581648"/>
            <a:chExt cx="151694" cy="171029"/>
          </a:xfrm>
        </p:grpSpPr>
        <p:sp>
          <p:nvSpPr>
            <p:cNvPr id="524" name="Line 104">
              <a:extLst>
                <a:ext uri="{FF2B5EF4-FFF2-40B4-BE49-F238E27FC236}">
                  <a16:creationId xmlns:a16="http://schemas.microsoft.com/office/drawing/2014/main" id="{9B1142E6-5A6F-5E40-8B9C-545360BAF39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900280" y="581648"/>
              <a:ext cx="0" cy="40770"/>
            </a:xfrm>
            <a:prstGeom prst="line">
              <a:avLst/>
            </a:prstGeom>
            <a:noFill/>
            <a:ln w="889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lIns="90000" tIns="46800" rIns="90000" bIns="46800" anchor="ctr"/>
            <a:lstStyle/>
            <a:p>
              <a:endParaRPr lang="en-US"/>
            </a:p>
          </p:txBody>
        </p:sp>
        <p:sp>
          <p:nvSpPr>
            <p:cNvPr id="544" name="Text Box 105">
              <a:extLst>
                <a:ext uri="{FF2B5EF4-FFF2-40B4-BE49-F238E27FC236}">
                  <a16:creationId xmlns:a16="http://schemas.microsoft.com/office/drawing/2014/main" id="{0871A16D-53C9-D447-A33D-CDA28155DA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73292" y="630439"/>
              <a:ext cx="85725" cy="12223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>
                <a:buClrTx/>
                <a:buSzTx/>
                <a:buFontTx/>
                <a:buNone/>
              </a:pPr>
              <a:r>
                <a:rPr lang="en-US" sz="800" b="1"/>
                <a:t>R</a:t>
              </a:r>
            </a:p>
          </p:txBody>
        </p:sp>
        <p:sp>
          <p:nvSpPr>
            <p:cNvPr id="545" name="AutoShape 76">
              <a:extLst>
                <a:ext uri="{FF2B5EF4-FFF2-40B4-BE49-F238E27FC236}">
                  <a16:creationId xmlns:a16="http://schemas.microsoft.com/office/drawing/2014/main" id="{ED3F4C64-1134-974B-A487-577437D1568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4952986" y="623443"/>
              <a:ext cx="72000" cy="72000"/>
            </a:xfrm>
            <a:prstGeom prst="flowChartConnector">
              <a:avLst/>
            </a:prstGeom>
            <a:solidFill>
              <a:schemeClr val="bg1"/>
            </a:solidFill>
            <a:ln w="1778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</p:grpSp>
      <p:cxnSp>
        <p:nvCxnSpPr>
          <p:cNvPr id="546" name="Elbow Connector 545">
            <a:extLst>
              <a:ext uri="{FF2B5EF4-FFF2-40B4-BE49-F238E27FC236}">
                <a16:creationId xmlns:a16="http://schemas.microsoft.com/office/drawing/2014/main" id="{E8200891-CBC0-5947-9D86-D2E52BEAD031}"/>
              </a:ext>
            </a:extLst>
          </p:cNvPr>
          <p:cNvCxnSpPr>
            <a:cxnSpLocks/>
            <a:endCxn id="494" idx="3"/>
          </p:cNvCxnSpPr>
          <p:nvPr/>
        </p:nvCxnSpPr>
        <p:spPr>
          <a:xfrm rot="5400000">
            <a:off x="6771080" y="3064595"/>
            <a:ext cx="1345390" cy="274439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2" name="Elbow Connector 551">
            <a:extLst>
              <a:ext uri="{FF2B5EF4-FFF2-40B4-BE49-F238E27FC236}">
                <a16:creationId xmlns:a16="http://schemas.microsoft.com/office/drawing/2014/main" id="{C198322A-4BE8-D544-A5DA-05889D7FF3D2}"/>
              </a:ext>
            </a:extLst>
          </p:cNvPr>
          <p:cNvCxnSpPr>
            <a:cxnSpLocks/>
          </p:cNvCxnSpPr>
          <p:nvPr/>
        </p:nvCxnSpPr>
        <p:spPr>
          <a:xfrm rot="10800000" flipV="1">
            <a:off x="2387644" y="1824515"/>
            <a:ext cx="3988128" cy="376036"/>
          </a:xfrm>
          <a:prstGeom prst="bentConnector3">
            <a:avLst>
              <a:gd name="adj1" fmla="val 100155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2" name="Elbow Connector 571">
            <a:extLst>
              <a:ext uri="{FF2B5EF4-FFF2-40B4-BE49-F238E27FC236}">
                <a16:creationId xmlns:a16="http://schemas.microsoft.com/office/drawing/2014/main" id="{AF7D955A-0896-1C40-A858-A7515CC30835}"/>
              </a:ext>
            </a:extLst>
          </p:cNvPr>
          <p:cNvCxnSpPr>
            <a:cxnSpLocks/>
          </p:cNvCxnSpPr>
          <p:nvPr/>
        </p:nvCxnSpPr>
        <p:spPr>
          <a:xfrm>
            <a:off x="6375600" y="1825200"/>
            <a:ext cx="1208057" cy="702985"/>
          </a:xfrm>
          <a:prstGeom prst="bentConnector3">
            <a:avLst>
              <a:gd name="adj1" fmla="val 1904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9" name="Group 598">
            <a:extLst>
              <a:ext uri="{FF2B5EF4-FFF2-40B4-BE49-F238E27FC236}">
                <a16:creationId xmlns:a16="http://schemas.microsoft.com/office/drawing/2014/main" id="{8418BCAD-0E62-704B-896C-725E7391F449}"/>
              </a:ext>
            </a:extLst>
          </p:cNvPr>
          <p:cNvGrpSpPr/>
          <p:nvPr/>
        </p:nvGrpSpPr>
        <p:grpSpPr>
          <a:xfrm>
            <a:off x="4896816" y="1666192"/>
            <a:ext cx="161055" cy="189811"/>
            <a:chOff x="6020928" y="505632"/>
            <a:chExt cx="161055" cy="189811"/>
          </a:xfrm>
        </p:grpSpPr>
        <p:sp>
          <p:nvSpPr>
            <p:cNvPr id="600" name="Text Box 105">
              <a:extLst>
                <a:ext uri="{FF2B5EF4-FFF2-40B4-BE49-F238E27FC236}">
                  <a16:creationId xmlns:a16="http://schemas.microsoft.com/office/drawing/2014/main" id="{06DEF28B-5D99-6E4C-B73A-83912EF07E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96258" y="505632"/>
              <a:ext cx="85725" cy="12223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>
                <a:buClrTx/>
                <a:buSzTx/>
                <a:buFontTx/>
                <a:buNone/>
              </a:pPr>
              <a:r>
                <a:rPr lang="en-US" sz="800" b="1"/>
                <a:t>R</a:t>
              </a:r>
            </a:p>
          </p:txBody>
        </p:sp>
        <p:sp>
          <p:nvSpPr>
            <p:cNvPr id="601" name="AutoShape 76">
              <a:extLst>
                <a:ext uri="{FF2B5EF4-FFF2-40B4-BE49-F238E27FC236}">
                  <a16:creationId xmlns:a16="http://schemas.microsoft.com/office/drawing/2014/main" id="{CE807DAB-2CC9-CE4C-9BC2-5A7E3D97368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6061593" y="623443"/>
              <a:ext cx="72000" cy="72000"/>
            </a:xfrm>
            <a:prstGeom prst="flowChartConnector">
              <a:avLst/>
            </a:prstGeom>
            <a:solidFill>
              <a:schemeClr val="bg1"/>
            </a:solidFill>
            <a:ln w="1778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602" name="Line 104">
              <a:extLst>
                <a:ext uri="{FF2B5EF4-FFF2-40B4-BE49-F238E27FC236}">
                  <a16:creationId xmlns:a16="http://schemas.microsoft.com/office/drawing/2014/main" id="{DF76BA47-DEB8-9845-B321-134532C72AC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020928" y="568445"/>
              <a:ext cx="44226" cy="0"/>
            </a:xfrm>
            <a:prstGeom prst="line">
              <a:avLst/>
            </a:prstGeom>
            <a:noFill/>
            <a:ln w="889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lIns="90000" tIns="46800" rIns="90000" bIns="46800" anchor="ctr"/>
            <a:lstStyle/>
            <a:p>
              <a:endParaRPr lang="en-US"/>
            </a:p>
          </p:txBody>
        </p:sp>
      </p:grpSp>
      <p:grpSp>
        <p:nvGrpSpPr>
          <p:cNvPr id="347" name="Group 346">
            <a:extLst>
              <a:ext uri="{FF2B5EF4-FFF2-40B4-BE49-F238E27FC236}">
                <a16:creationId xmlns:a16="http://schemas.microsoft.com/office/drawing/2014/main" id="{A5074573-C36F-DC41-8830-88DF1E613D90}"/>
              </a:ext>
            </a:extLst>
          </p:cNvPr>
          <p:cNvGrpSpPr/>
          <p:nvPr/>
        </p:nvGrpSpPr>
        <p:grpSpPr>
          <a:xfrm>
            <a:off x="7796084" y="5618295"/>
            <a:ext cx="180269" cy="171451"/>
            <a:chOff x="5145186" y="193240"/>
            <a:chExt cx="180269" cy="171451"/>
          </a:xfrm>
        </p:grpSpPr>
        <p:sp>
          <p:nvSpPr>
            <p:cNvPr id="367" name="Line 104">
              <a:extLst>
                <a:ext uri="{FF2B5EF4-FFF2-40B4-BE49-F238E27FC236}">
                  <a16:creationId xmlns:a16="http://schemas.microsoft.com/office/drawing/2014/main" id="{A4A8681C-0C23-5148-BBFA-D255B64614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66717" y="329947"/>
              <a:ext cx="0" cy="34744"/>
            </a:xfrm>
            <a:prstGeom prst="line">
              <a:avLst/>
            </a:prstGeom>
            <a:noFill/>
            <a:ln w="889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lIns="90000" tIns="46800" rIns="90000" bIns="46800" anchor="ctr"/>
            <a:lstStyle/>
            <a:p>
              <a:endParaRPr lang="en-US"/>
            </a:p>
          </p:txBody>
        </p:sp>
        <p:sp>
          <p:nvSpPr>
            <p:cNvPr id="386" name="Text Box 105">
              <a:extLst>
                <a:ext uri="{FF2B5EF4-FFF2-40B4-BE49-F238E27FC236}">
                  <a16:creationId xmlns:a16="http://schemas.microsoft.com/office/drawing/2014/main" id="{1013438D-47E5-D846-AEB7-4D980EB670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5239730" y="193240"/>
              <a:ext cx="85725" cy="12223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>
                <a:buClrTx/>
                <a:buSzTx/>
                <a:buFontTx/>
                <a:buNone/>
              </a:pPr>
              <a:r>
                <a:rPr lang="en-US" sz="800" b="1" dirty="0"/>
                <a:t>R</a:t>
              </a:r>
            </a:p>
          </p:txBody>
        </p:sp>
        <p:sp>
          <p:nvSpPr>
            <p:cNvPr id="387" name="AutoShape 76">
              <a:extLst>
                <a:ext uri="{FF2B5EF4-FFF2-40B4-BE49-F238E27FC236}">
                  <a16:creationId xmlns:a16="http://schemas.microsoft.com/office/drawing/2014/main" id="{BB462409-E174-E640-83B9-5E1357CED3B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5145186" y="257947"/>
              <a:ext cx="72000" cy="72000"/>
            </a:xfrm>
            <a:prstGeom prst="flowChartConnector">
              <a:avLst/>
            </a:prstGeom>
            <a:solidFill>
              <a:schemeClr val="bg1"/>
            </a:solidFill>
            <a:ln w="1778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</p:grpSp>
      <p:grpSp>
        <p:nvGrpSpPr>
          <p:cNvPr id="388" name="Group 387">
            <a:extLst>
              <a:ext uri="{FF2B5EF4-FFF2-40B4-BE49-F238E27FC236}">
                <a16:creationId xmlns:a16="http://schemas.microsoft.com/office/drawing/2014/main" id="{894C0FC5-EC58-C64C-AD34-49FE21BCCFE0}"/>
              </a:ext>
            </a:extLst>
          </p:cNvPr>
          <p:cNvGrpSpPr/>
          <p:nvPr/>
        </p:nvGrpSpPr>
        <p:grpSpPr>
          <a:xfrm>
            <a:off x="3108274" y="1303134"/>
            <a:ext cx="151694" cy="171451"/>
            <a:chOff x="4873292" y="193240"/>
            <a:chExt cx="151694" cy="171451"/>
          </a:xfrm>
        </p:grpSpPr>
        <p:sp>
          <p:nvSpPr>
            <p:cNvPr id="389" name="Line 104">
              <a:extLst>
                <a:ext uri="{FF2B5EF4-FFF2-40B4-BE49-F238E27FC236}">
                  <a16:creationId xmlns:a16="http://schemas.microsoft.com/office/drawing/2014/main" id="{0FE3CA32-9057-494D-AEAD-642D1FA3241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900280" y="329947"/>
              <a:ext cx="0" cy="34744"/>
            </a:xfrm>
            <a:prstGeom prst="line">
              <a:avLst/>
            </a:prstGeom>
            <a:noFill/>
            <a:ln w="889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lIns="90000" tIns="46800" rIns="90000" bIns="46800" anchor="ctr"/>
            <a:lstStyle/>
            <a:p>
              <a:endParaRPr lang="en-US"/>
            </a:p>
          </p:txBody>
        </p:sp>
        <p:sp>
          <p:nvSpPr>
            <p:cNvPr id="390" name="Text Box 105">
              <a:extLst>
                <a:ext uri="{FF2B5EF4-FFF2-40B4-BE49-F238E27FC236}">
                  <a16:creationId xmlns:a16="http://schemas.microsoft.com/office/drawing/2014/main" id="{B6A614DE-738F-A545-8D21-98EA7230E4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73292" y="193240"/>
              <a:ext cx="85725" cy="12223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>
                <a:buClrTx/>
                <a:buSzTx/>
                <a:buFontTx/>
                <a:buNone/>
              </a:pPr>
              <a:r>
                <a:rPr lang="en-US" sz="800" b="1"/>
                <a:t>R</a:t>
              </a:r>
            </a:p>
          </p:txBody>
        </p:sp>
        <p:sp>
          <p:nvSpPr>
            <p:cNvPr id="394" name="AutoShape 76">
              <a:extLst>
                <a:ext uri="{FF2B5EF4-FFF2-40B4-BE49-F238E27FC236}">
                  <a16:creationId xmlns:a16="http://schemas.microsoft.com/office/drawing/2014/main" id="{99DC2E47-FCB1-D14C-BB47-D233FC6040E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4952986" y="257947"/>
              <a:ext cx="72000" cy="72000"/>
            </a:xfrm>
            <a:prstGeom prst="flowChartConnector">
              <a:avLst/>
            </a:prstGeom>
            <a:solidFill>
              <a:schemeClr val="bg1"/>
            </a:solidFill>
            <a:ln w="1778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</p:grp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03B0DFF9-23A3-8D46-BF75-C62CA1FC0538}"/>
              </a:ext>
            </a:extLst>
          </p:cNvPr>
          <p:cNvCxnSpPr/>
          <p:nvPr/>
        </p:nvCxnSpPr>
        <p:spPr>
          <a:xfrm>
            <a:off x="7165975" y="1474995"/>
            <a:ext cx="0" cy="73776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D0DBC8D4-6B12-B948-9836-6D4C38EC5CC7}"/>
              </a:ext>
            </a:extLst>
          </p:cNvPr>
          <p:cNvCxnSpPr/>
          <p:nvPr/>
        </p:nvCxnSpPr>
        <p:spPr>
          <a:xfrm>
            <a:off x="3215345" y="1480183"/>
            <a:ext cx="395380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8" name="L-Shape 207">
            <a:extLst>
              <a:ext uri="{FF2B5EF4-FFF2-40B4-BE49-F238E27FC236}">
                <a16:creationId xmlns:a16="http://schemas.microsoft.com/office/drawing/2014/main" id="{CA6E06D0-DC36-564C-81FA-7DA6B13715B6}"/>
              </a:ext>
            </a:extLst>
          </p:cNvPr>
          <p:cNvSpPr/>
          <p:nvPr/>
        </p:nvSpPr>
        <p:spPr bwMode="gray">
          <a:xfrm rot="5400000">
            <a:off x="4781304" y="3728317"/>
            <a:ext cx="2732233" cy="2190512"/>
          </a:xfrm>
          <a:prstGeom prst="corner">
            <a:avLst>
              <a:gd name="adj1" fmla="val 10919"/>
              <a:gd name="adj2" fmla="val 11546"/>
            </a:avLst>
          </a:prstGeom>
          <a:solidFill>
            <a:schemeClr val="bg1"/>
          </a:solidFill>
          <a:ln w="17780">
            <a:solidFill>
              <a:schemeClr val="tx1"/>
            </a:solidFill>
            <a:miter lim="800000"/>
            <a:headEnd/>
            <a:tailEnd/>
          </a:ln>
        </p:spPr>
        <p:txBody>
          <a:bodyPr vert="vert270" lIns="36000" tIns="36000" rIns="36000" bIns="36000" anchor="t"/>
          <a:lstStyle/>
          <a:p>
            <a:pPr algn="ctr">
              <a:buClrTx/>
              <a:buSzTx/>
              <a:buFontTx/>
              <a:buNone/>
            </a:pPr>
            <a:endParaRPr lang="en-US" sz="1200"/>
          </a:p>
        </p:txBody>
      </p:sp>
      <p:sp>
        <p:nvSpPr>
          <p:cNvPr id="493" name="Rectangle 138">
            <a:extLst>
              <a:ext uri="{FF2B5EF4-FFF2-40B4-BE49-F238E27FC236}">
                <a16:creationId xmlns:a16="http://schemas.microsoft.com/office/drawing/2014/main" id="{5F6D4C60-65CD-E84A-A015-01D5993052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4271" y="3774716"/>
            <a:ext cx="1672684" cy="1995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7780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 algn="ctr">
              <a:buClrTx/>
              <a:buSzTx/>
              <a:buFontTx/>
              <a:buNone/>
            </a:pPr>
            <a:r>
              <a:rPr lang="en-US" sz="1000" dirty="0" err="1"/>
              <a:t>Gardenlet</a:t>
            </a:r>
            <a:endParaRPr lang="en-US" sz="1000" dirty="0"/>
          </a:p>
        </p:txBody>
      </p:sp>
      <p:sp>
        <p:nvSpPr>
          <p:cNvPr id="494" name="Rectangle 138">
            <a:extLst>
              <a:ext uri="{FF2B5EF4-FFF2-40B4-BE49-F238E27FC236}">
                <a16:creationId xmlns:a16="http://schemas.microsoft.com/office/drawing/2014/main" id="{B23081D2-0E36-1A46-AD94-8B6D826FDC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1873" y="3774716"/>
            <a:ext cx="214682" cy="1995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7780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 algn="ctr">
              <a:buClrTx/>
              <a:buSzTx/>
              <a:buFontTx/>
              <a:buNone/>
            </a:pPr>
            <a:r>
              <a:rPr lang="en-US" sz="1000" dirty="0"/>
              <a:t>D</a:t>
            </a:r>
          </a:p>
        </p:txBody>
      </p:sp>
      <p:sp>
        <p:nvSpPr>
          <p:cNvPr id="516" name="Text Box 139">
            <a:extLst>
              <a:ext uri="{FF2B5EF4-FFF2-40B4-BE49-F238E27FC236}">
                <a16:creationId xmlns:a16="http://schemas.microsoft.com/office/drawing/2014/main" id="{9724EE30-5AF0-7E4B-8B89-63E8A590CE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916" y="5890287"/>
            <a:ext cx="424463" cy="3715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sz="1800" b="1" dirty="0">
                <a:latin typeface="Times New Roman" pitchFamily="18" charset="0"/>
              </a:rPr>
              <a:t>...</a:t>
            </a:r>
          </a:p>
        </p:txBody>
      </p:sp>
      <p:sp>
        <p:nvSpPr>
          <p:cNvPr id="517" name="TextBox 516">
            <a:extLst>
              <a:ext uri="{FF2B5EF4-FFF2-40B4-BE49-F238E27FC236}">
                <a16:creationId xmlns:a16="http://schemas.microsoft.com/office/drawing/2014/main" id="{B1371474-3A1B-A74B-8D80-4CC1822253D8}"/>
              </a:ext>
            </a:extLst>
          </p:cNvPr>
          <p:cNvSpPr txBox="1"/>
          <p:nvPr/>
        </p:nvSpPr>
        <p:spPr>
          <a:xfrm>
            <a:off x="5088318" y="3502636"/>
            <a:ext cx="1878383" cy="1538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 fontAlgn="base">
              <a:spcBef>
                <a:spcPts val="6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de-DE" sz="1000" dirty="0" err="1"/>
              <a:t>Kubelet</a:t>
            </a:r>
            <a:r>
              <a:rPr lang="de-DE" sz="1000" dirty="0"/>
              <a:t> + Container </a:t>
            </a:r>
            <a:r>
              <a:rPr lang="de-DE" sz="1000" dirty="0" err="1"/>
              <a:t>Runtime</a:t>
            </a:r>
            <a:endParaRPr lang="en-US" sz="1000" dirty="0"/>
          </a:p>
        </p:txBody>
      </p:sp>
      <p:sp>
        <p:nvSpPr>
          <p:cNvPr id="518" name="L-Shape 207">
            <a:extLst>
              <a:ext uri="{FF2B5EF4-FFF2-40B4-BE49-F238E27FC236}">
                <a16:creationId xmlns:a16="http://schemas.microsoft.com/office/drawing/2014/main" id="{C9C41427-D1C3-B642-8993-98AE22F76337}"/>
              </a:ext>
            </a:extLst>
          </p:cNvPr>
          <p:cNvSpPr/>
          <p:nvPr/>
        </p:nvSpPr>
        <p:spPr bwMode="gray">
          <a:xfrm rot="5400000">
            <a:off x="8388570" y="3728318"/>
            <a:ext cx="2732233" cy="2190512"/>
          </a:xfrm>
          <a:prstGeom prst="corner">
            <a:avLst>
              <a:gd name="adj1" fmla="val 10919"/>
              <a:gd name="adj2" fmla="val 11546"/>
            </a:avLst>
          </a:prstGeom>
          <a:solidFill>
            <a:schemeClr val="bg1"/>
          </a:solidFill>
          <a:ln w="17780">
            <a:solidFill>
              <a:schemeClr val="tx1"/>
            </a:solidFill>
            <a:miter lim="800000"/>
            <a:headEnd/>
            <a:tailEnd/>
          </a:ln>
        </p:spPr>
        <p:txBody>
          <a:bodyPr vert="vert270" lIns="36000" tIns="36000" rIns="36000" bIns="36000" anchor="t"/>
          <a:lstStyle/>
          <a:p>
            <a:pPr algn="ctr">
              <a:buClrTx/>
              <a:buSzTx/>
              <a:buFontTx/>
              <a:buNone/>
            </a:pPr>
            <a:endParaRPr lang="en-US" sz="1200"/>
          </a:p>
        </p:txBody>
      </p:sp>
      <p:sp>
        <p:nvSpPr>
          <p:cNvPr id="519" name="TextBox 518">
            <a:extLst>
              <a:ext uri="{FF2B5EF4-FFF2-40B4-BE49-F238E27FC236}">
                <a16:creationId xmlns:a16="http://schemas.microsoft.com/office/drawing/2014/main" id="{B738B0AA-A5D2-E145-8B24-ABFB9FC927D8}"/>
              </a:ext>
            </a:extLst>
          </p:cNvPr>
          <p:cNvSpPr txBox="1"/>
          <p:nvPr/>
        </p:nvSpPr>
        <p:spPr>
          <a:xfrm>
            <a:off x="8695584" y="3502637"/>
            <a:ext cx="1878383" cy="1538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 fontAlgn="base">
              <a:spcBef>
                <a:spcPts val="6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de-DE" sz="1000" dirty="0" err="1"/>
              <a:t>Kubelet</a:t>
            </a:r>
            <a:r>
              <a:rPr lang="de-DE" sz="1000" dirty="0"/>
              <a:t> + Container </a:t>
            </a:r>
            <a:r>
              <a:rPr lang="de-DE" sz="1000" dirty="0" err="1"/>
              <a:t>Runtime</a:t>
            </a:r>
            <a:endParaRPr lang="en-US" sz="1000" dirty="0"/>
          </a:p>
        </p:txBody>
      </p:sp>
      <p:grpSp>
        <p:nvGrpSpPr>
          <p:cNvPr id="447" name="Group 133"/>
          <p:cNvGrpSpPr>
            <a:grpSpLocks/>
          </p:cNvGrpSpPr>
          <p:nvPr/>
        </p:nvGrpSpPr>
        <p:grpSpPr bwMode="auto">
          <a:xfrm rot="5400000">
            <a:off x="6890703" y="4101672"/>
            <a:ext cx="158400" cy="162000"/>
            <a:chOff x="998" y="3624"/>
            <a:chExt cx="271" cy="271"/>
          </a:xfrm>
        </p:grpSpPr>
        <p:sp>
          <p:nvSpPr>
            <p:cNvPr id="448" name="Freeform 134"/>
            <p:cNvSpPr>
              <a:spLocks/>
            </p:cNvSpPr>
            <p:nvPr/>
          </p:nvSpPr>
          <p:spPr bwMode="auto">
            <a:xfrm>
              <a:off x="1043" y="3624"/>
              <a:ext cx="46" cy="272"/>
            </a:xfrm>
            <a:custGeom>
              <a:avLst/>
              <a:gdLst>
                <a:gd name="T0" fmla="*/ 3 w 201"/>
                <a:gd name="T1" fmla="*/ 0 h 1201"/>
                <a:gd name="T2" fmla="*/ 3 w 201"/>
                <a:gd name="T3" fmla="*/ 14 h 1201"/>
                <a:gd name="T4" fmla="*/ 0 60000 65536"/>
                <a:gd name="T5" fmla="*/ 0 60000 65536"/>
                <a:gd name="T6" fmla="*/ 0 w 201"/>
                <a:gd name="T7" fmla="*/ 0 h 1201"/>
                <a:gd name="T8" fmla="*/ 201 w 201"/>
                <a:gd name="T9" fmla="*/ 1201 h 120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1" h="1201">
                  <a:moveTo>
                    <a:pt x="200" y="0"/>
                  </a:moveTo>
                  <a:cubicBezTo>
                    <a:pt x="0" y="400"/>
                    <a:pt x="0" y="800"/>
                    <a:pt x="200" y="1200"/>
                  </a:cubicBezTo>
                </a:path>
              </a:pathLst>
            </a:custGeom>
            <a:noFill/>
            <a:ln w="72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9" name="Freeform 135"/>
            <p:cNvSpPr>
              <a:spLocks/>
            </p:cNvSpPr>
            <p:nvPr/>
          </p:nvSpPr>
          <p:spPr bwMode="auto">
            <a:xfrm>
              <a:off x="1179" y="3624"/>
              <a:ext cx="46" cy="272"/>
            </a:xfrm>
            <a:custGeom>
              <a:avLst/>
              <a:gdLst>
                <a:gd name="T0" fmla="*/ 0 w 201"/>
                <a:gd name="T1" fmla="*/ 14 h 1201"/>
                <a:gd name="T2" fmla="*/ 0 w 201"/>
                <a:gd name="T3" fmla="*/ 0 h 1201"/>
                <a:gd name="T4" fmla="*/ 0 60000 65536"/>
                <a:gd name="T5" fmla="*/ 0 60000 65536"/>
                <a:gd name="T6" fmla="*/ 0 w 201"/>
                <a:gd name="T7" fmla="*/ 0 h 1201"/>
                <a:gd name="T8" fmla="*/ 201 w 201"/>
                <a:gd name="T9" fmla="*/ 1201 h 120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1" h="1201">
                  <a:moveTo>
                    <a:pt x="0" y="1200"/>
                  </a:moveTo>
                  <a:cubicBezTo>
                    <a:pt x="200" y="800"/>
                    <a:pt x="200" y="400"/>
                    <a:pt x="0" y="0"/>
                  </a:cubicBezTo>
                </a:path>
              </a:pathLst>
            </a:custGeom>
            <a:noFill/>
            <a:ln w="72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0" name="AutoShape 136"/>
            <p:cNvSpPr>
              <a:spLocks noChangeArrowheads="1"/>
            </p:cNvSpPr>
            <p:nvPr/>
          </p:nvSpPr>
          <p:spPr bwMode="auto">
            <a:xfrm>
              <a:off x="998" y="3624"/>
              <a:ext cx="272" cy="272"/>
            </a:xfrm>
            <a:prstGeom prst="roundRect">
              <a:avLst>
                <a:gd name="adj" fmla="val 366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41" name="Rectangle 138">
            <a:extLst>
              <a:ext uri="{FF2B5EF4-FFF2-40B4-BE49-F238E27FC236}">
                <a16:creationId xmlns:a16="http://schemas.microsoft.com/office/drawing/2014/main" id="{F8A0210D-7F0F-434A-B5C9-18617517BF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7200" y="4816800"/>
            <a:ext cx="216000" cy="162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7780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 algn="ctr">
              <a:buClrTx/>
              <a:buSzTx/>
              <a:buFontTx/>
              <a:buNone/>
            </a:pPr>
            <a:r>
              <a:rPr lang="en-US" sz="1000" dirty="0"/>
              <a:t>D</a:t>
            </a:r>
          </a:p>
        </p:txBody>
      </p:sp>
      <p:sp>
        <p:nvSpPr>
          <p:cNvPr id="344" name="Rectangle 138">
            <a:extLst>
              <a:ext uri="{FF2B5EF4-FFF2-40B4-BE49-F238E27FC236}">
                <a16:creationId xmlns:a16="http://schemas.microsoft.com/office/drawing/2014/main" id="{31BDEE7F-63C0-BC4D-8ABC-993D1A2992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8000" y="4816800"/>
            <a:ext cx="720000" cy="162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7780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 algn="ctr">
              <a:buClrTx/>
              <a:buSzTx/>
              <a:buFontTx/>
              <a:buNone/>
            </a:pPr>
            <a:r>
              <a:rPr lang="en-US" sz="1000" dirty="0"/>
              <a:t>VPN Server</a:t>
            </a:r>
          </a:p>
        </p:txBody>
      </p:sp>
      <p:sp>
        <p:nvSpPr>
          <p:cNvPr id="537" name="Rectangle 138"/>
          <p:cNvSpPr>
            <a:spLocks noChangeArrowheads="1"/>
          </p:cNvSpPr>
          <p:nvPr/>
        </p:nvSpPr>
        <p:spPr bwMode="auto">
          <a:xfrm>
            <a:off x="6460815" y="2208506"/>
            <a:ext cx="1596283" cy="2065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7780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 algn="ctr"/>
            <a:r>
              <a:rPr lang="en-US" sz="1200" dirty="0"/>
              <a:t>Istio Ingress LB</a:t>
            </a:r>
          </a:p>
        </p:txBody>
      </p:sp>
      <p:cxnSp>
        <p:nvCxnSpPr>
          <p:cNvPr id="385" name="Elbow Connector 384">
            <a:extLst>
              <a:ext uri="{FF2B5EF4-FFF2-40B4-BE49-F238E27FC236}">
                <a16:creationId xmlns:a16="http://schemas.microsoft.com/office/drawing/2014/main" id="{0A6FE412-6C4A-1548-B21D-CDFE00BBA260}"/>
              </a:ext>
            </a:extLst>
          </p:cNvPr>
          <p:cNvCxnSpPr>
            <a:cxnSpLocks/>
          </p:cNvCxnSpPr>
          <p:nvPr/>
        </p:nvCxnSpPr>
        <p:spPr>
          <a:xfrm flipH="1">
            <a:off x="6397200" y="4680000"/>
            <a:ext cx="489600" cy="174600"/>
          </a:xfrm>
          <a:prstGeom prst="bentConnector4">
            <a:avLst>
              <a:gd name="adj1" fmla="val -40855"/>
              <a:gd name="adj2" fmla="val 51375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1" name="Group 390">
            <a:extLst>
              <a:ext uri="{FF2B5EF4-FFF2-40B4-BE49-F238E27FC236}">
                <a16:creationId xmlns:a16="http://schemas.microsoft.com/office/drawing/2014/main" id="{58EC9102-4989-784A-8782-99A2BE026B8F}"/>
              </a:ext>
            </a:extLst>
          </p:cNvPr>
          <p:cNvGrpSpPr/>
          <p:nvPr/>
        </p:nvGrpSpPr>
        <p:grpSpPr>
          <a:xfrm>
            <a:off x="7053442" y="4626267"/>
            <a:ext cx="180269" cy="171451"/>
            <a:chOff x="5145186" y="193240"/>
            <a:chExt cx="180269" cy="171451"/>
          </a:xfrm>
        </p:grpSpPr>
        <p:sp>
          <p:nvSpPr>
            <p:cNvPr id="392" name="Line 104">
              <a:extLst>
                <a:ext uri="{FF2B5EF4-FFF2-40B4-BE49-F238E27FC236}">
                  <a16:creationId xmlns:a16="http://schemas.microsoft.com/office/drawing/2014/main" id="{C367BC49-AC9F-844B-8724-77A28E3A2D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66717" y="329947"/>
              <a:ext cx="0" cy="34744"/>
            </a:xfrm>
            <a:prstGeom prst="line">
              <a:avLst/>
            </a:prstGeom>
            <a:noFill/>
            <a:ln w="889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lIns="90000" tIns="46800" rIns="90000" bIns="46800" anchor="ctr"/>
            <a:lstStyle/>
            <a:p>
              <a:endParaRPr lang="en-US"/>
            </a:p>
          </p:txBody>
        </p:sp>
        <p:sp>
          <p:nvSpPr>
            <p:cNvPr id="395" name="Text Box 105">
              <a:extLst>
                <a:ext uri="{FF2B5EF4-FFF2-40B4-BE49-F238E27FC236}">
                  <a16:creationId xmlns:a16="http://schemas.microsoft.com/office/drawing/2014/main" id="{45F1CBFA-A7F2-C04A-B15B-D74982C8A7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5239730" y="193240"/>
              <a:ext cx="85725" cy="12223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>
                <a:buClrTx/>
                <a:buSzTx/>
                <a:buFontTx/>
                <a:buNone/>
              </a:pPr>
              <a:r>
                <a:rPr lang="en-US" sz="800" b="1" dirty="0"/>
                <a:t>R</a:t>
              </a:r>
            </a:p>
          </p:txBody>
        </p:sp>
        <p:sp>
          <p:nvSpPr>
            <p:cNvPr id="396" name="AutoShape 76">
              <a:extLst>
                <a:ext uri="{FF2B5EF4-FFF2-40B4-BE49-F238E27FC236}">
                  <a16:creationId xmlns:a16="http://schemas.microsoft.com/office/drawing/2014/main" id="{C0CB0EEE-B210-5D47-A7F9-FF737E96CAC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5145186" y="257947"/>
              <a:ext cx="72000" cy="72000"/>
            </a:xfrm>
            <a:prstGeom prst="flowChartConnector">
              <a:avLst/>
            </a:prstGeom>
            <a:solidFill>
              <a:schemeClr val="bg1"/>
            </a:solidFill>
            <a:ln w="1778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</p:grpSp>
      <p:grpSp>
        <p:nvGrpSpPr>
          <p:cNvPr id="397" name="Group 396">
            <a:extLst>
              <a:ext uri="{FF2B5EF4-FFF2-40B4-BE49-F238E27FC236}">
                <a16:creationId xmlns:a16="http://schemas.microsoft.com/office/drawing/2014/main" id="{0DA6ADC3-5CAD-6843-AFA2-5A12F5EB4E35}"/>
              </a:ext>
            </a:extLst>
          </p:cNvPr>
          <p:cNvGrpSpPr/>
          <p:nvPr/>
        </p:nvGrpSpPr>
        <p:grpSpPr>
          <a:xfrm>
            <a:off x="8187968" y="2745366"/>
            <a:ext cx="151694" cy="171029"/>
            <a:chOff x="4873292" y="581648"/>
            <a:chExt cx="151694" cy="171029"/>
          </a:xfrm>
        </p:grpSpPr>
        <p:sp>
          <p:nvSpPr>
            <p:cNvPr id="398" name="Line 104">
              <a:extLst>
                <a:ext uri="{FF2B5EF4-FFF2-40B4-BE49-F238E27FC236}">
                  <a16:creationId xmlns:a16="http://schemas.microsoft.com/office/drawing/2014/main" id="{5E97A2E4-AEB1-5945-B42C-2F8FD2246CC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900280" y="581648"/>
              <a:ext cx="0" cy="40770"/>
            </a:xfrm>
            <a:prstGeom prst="line">
              <a:avLst/>
            </a:prstGeom>
            <a:noFill/>
            <a:ln w="889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lIns="90000" tIns="46800" rIns="90000" bIns="46800" anchor="ctr"/>
            <a:lstStyle/>
            <a:p>
              <a:endParaRPr lang="en-US"/>
            </a:p>
          </p:txBody>
        </p:sp>
        <p:sp>
          <p:nvSpPr>
            <p:cNvPr id="402" name="Text Box 105">
              <a:extLst>
                <a:ext uri="{FF2B5EF4-FFF2-40B4-BE49-F238E27FC236}">
                  <a16:creationId xmlns:a16="http://schemas.microsoft.com/office/drawing/2014/main" id="{1FDCF607-B828-A440-ACC0-1D11AE1CF2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73292" y="630439"/>
              <a:ext cx="85725" cy="12223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>
                <a:buClrTx/>
                <a:buSzTx/>
                <a:buFontTx/>
                <a:buNone/>
              </a:pPr>
              <a:r>
                <a:rPr lang="en-US" sz="800" b="1"/>
                <a:t>R</a:t>
              </a:r>
            </a:p>
          </p:txBody>
        </p:sp>
        <p:sp>
          <p:nvSpPr>
            <p:cNvPr id="414" name="AutoShape 76">
              <a:extLst>
                <a:ext uri="{FF2B5EF4-FFF2-40B4-BE49-F238E27FC236}">
                  <a16:creationId xmlns:a16="http://schemas.microsoft.com/office/drawing/2014/main" id="{38933A99-55B5-F949-872F-37EE4CFC883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4952986" y="623443"/>
              <a:ext cx="72000" cy="72000"/>
            </a:xfrm>
            <a:prstGeom prst="flowChartConnector">
              <a:avLst/>
            </a:prstGeom>
            <a:solidFill>
              <a:schemeClr val="bg1"/>
            </a:solidFill>
            <a:ln w="1778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</p:grpSp>
      <p:sp>
        <p:nvSpPr>
          <p:cNvPr id="346" name="Rectangle 138">
            <a:extLst>
              <a:ext uri="{FF2B5EF4-FFF2-40B4-BE49-F238E27FC236}">
                <a16:creationId xmlns:a16="http://schemas.microsoft.com/office/drawing/2014/main" id="{697EC147-0DF8-D442-A592-3A509F2E64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7200" y="4816800"/>
            <a:ext cx="540000" cy="162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7780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 algn="ctr">
              <a:buClrTx/>
              <a:buSzTx/>
              <a:buFontTx/>
              <a:buNone/>
            </a:pPr>
            <a:r>
              <a:rPr lang="en-US" sz="1000" dirty="0"/>
              <a:t>Envoy</a:t>
            </a:r>
          </a:p>
        </p:txBody>
      </p:sp>
    </p:spTree>
    <p:extLst>
      <p:ext uri="{BB962C8B-B14F-4D97-AF65-F5344CB8AC3E}">
        <p14:creationId xmlns:p14="http://schemas.microsoft.com/office/powerpoint/2010/main" val="3656785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8445</TotalTime>
  <Words>309</Words>
  <Application>Microsoft Macintosh PowerPoint</Application>
  <PresentationFormat>Widescreen</PresentationFormat>
  <Paragraphs>128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Lerenc, Vedran</dc:creator>
  <cp:lastModifiedBy>Scheerer, Johannes</cp:lastModifiedBy>
  <cp:revision>339</cp:revision>
  <cp:lastPrinted>2017-06-01T03:21:58Z</cp:lastPrinted>
  <dcterms:created xsi:type="dcterms:W3CDTF">2017-05-04T06:14:32Z</dcterms:created>
  <dcterms:modified xsi:type="dcterms:W3CDTF">2021-05-28T08:50:25Z</dcterms:modified>
</cp:coreProperties>
</file>