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2"/>
  </p:notesMasterIdLst>
  <p:handoutMasterIdLst>
    <p:handoutMasterId r:id="rId33"/>
  </p:handoutMasterIdLst>
  <p:sldIdLst>
    <p:sldId id="449" r:id="rId2"/>
    <p:sldId id="787" r:id="rId3"/>
    <p:sldId id="791" r:id="rId4"/>
    <p:sldId id="702" r:id="rId5"/>
    <p:sldId id="788" r:id="rId6"/>
    <p:sldId id="789" r:id="rId7"/>
    <p:sldId id="790" r:id="rId8"/>
    <p:sldId id="799" r:id="rId9"/>
    <p:sldId id="792" r:id="rId10"/>
    <p:sldId id="793" r:id="rId11"/>
    <p:sldId id="794" r:id="rId12"/>
    <p:sldId id="795" r:id="rId13"/>
    <p:sldId id="832" r:id="rId14"/>
    <p:sldId id="796" r:id="rId15"/>
    <p:sldId id="797" r:id="rId16"/>
    <p:sldId id="816" r:id="rId17"/>
    <p:sldId id="798" r:id="rId18"/>
    <p:sldId id="829" r:id="rId19"/>
    <p:sldId id="830" r:id="rId20"/>
    <p:sldId id="831" r:id="rId21"/>
    <p:sldId id="833" r:id="rId22"/>
    <p:sldId id="827" r:id="rId23"/>
    <p:sldId id="801" r:id="rId24"/>
    <p:sldId id="803" r:id="rId25"/>
    <p:sldId id="804" r:id="rId26"/>
    <p:sldId id="805" r:id="rId27"/>
    <p:sldId id="822" r:id="rId28"/>
    <p:sldId id="802" r:id="rId29"/>
    <p:sldId id="808" r:id="rId30"/>
    <p:sldId id="82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C2E540-37CD-42A9-92B1-CC05F0B3BEC6}">
          <p14:sldIdLst>
            <p14:sldId id="449"/>
            <p14:sldId id="787"/>
            <p14:sldId id="791"/>
            <p14:sldId id="702"/>
            <p14:sldId id="788"/>
            <p14:sldId id="789"/>
            <p14:sldId id="790"/>
            <p14:sldId id="799"/>
            <p14:sldId id="792"/>
            <p14:sldId id="793"/>
            <p14:sldId id="794"/>
            <p14:sldId id="795"/>
            <p14:sldId id="832"/>
            <p14:sldId id="796"/>
            <p14:sldId id="797"/>
            <p14:sldId id="816"/>
            <p14:sldId id="798"/>
            <p14:sldId id="829"/>
            <p14:sldId id="830"/>
            <p14:sldId id="831"/>
            <p14:sldId id="833"/>
            <p14:sldId id="827"/>
            <p14:sldId id="801"/>
            <p14:sldId id="803"/>
            <p14:sldId id="804"/>
            <p14:sldId id="805"/>
            <p14:sldId id="822"/>
            <p14:sldId id="802"/>
            <p14:sldId id="808"/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99D24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9814" autoAdjust="0"/>
  </p:normalViewPr>
  <p:slideViewPr>
    <p:cSldViewPr>
      <p:cViewPr varScale="1">
        <p:scale>
          <a:sx n="86" d="100"/>
          <a:sy n="86" d="100"/>
        </p:scale>
        <p:origin x="5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9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9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8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1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8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1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77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4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4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9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670046" y="1588730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556792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1.1.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pcre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270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解压缩</a:t>
            </a:r>
            <a:r>
              <a:rPr lang="en-US" altLang="zh-CN">
                <a:latin typeface="Verdana" panose="020B0604030504040204" pitchFamily="34" charset="0"/>
              </a:rPr>
              <a:t>pcre-xx.tar.gz</a:t>
            </a:r>
            <a:r>
              <a:rPr lang="zh-CN" altLang="en-US">
                <a:latin typeface="Verdana" panose="020B0604030504040204" pitchFamily="34" charset="0"/>
              </a:rPr>
              <a:t>包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3212976"/>
            <a:ext cx="375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进入解压缩目录，执行</a:t>
            </a:r>
            <a:r>
              <a:rPr lang="en-US" altLang="zh-CN">
                <a:latin typeface="Verdana" panose="020B0604030504040204" pitchFamily="34" charset="0"/>
              </a:rPr>
              <a:t>./configure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3861048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Verdana" panose="020B0604030504040204" pitchFamily="34" charset="0"/>
              </a:rPr>
              <a:t>如果提示，需要提前安装</a:t>
            </a:r>
            <a:r>
              <a:rPr lang="en-US" altLang="zh-CN">
                <a:latin typeface="Verdana" panose="020B0604030504040204" pitchFamily="34" charset="0"/>
              </a:rPr>
              <a:t>gcc++</a:t>
            </a:r>
          </a:p>
          <a:p>
            <a:r>
              <a:rPr lang="zh-CN" altLang="en-US">
                <a:latin typeface="Verdana" panose="020B0604030504040204" pitchFamily="34" charset="0"/>
              </a:rPr>
              <a:t>进入安装光盘目录的软件包</a:t>
            </a:r>
            <a:r>
              <a:rPr lang="en-US" altLang="zh-CN">
                <a:latin typeface="Verdana" panose="020B0604030504040204" pitchFamily="34" charset="0"/>
              </a:rPr>
              <a:t>(/media/CentOSXX/Package)</a:t>
            </a:r>
            <a:r>
              <a:rPr lang="zh-CN" altLang="en-US">
                <a:latin typeface="Verdana" panose="020B0604030504040204" pitchFamily="34" charset="0"/>
              </a:rPr>
              <a:t>执行</a:t>
            </a:r>
            <a:endParaRPr lang="en-US" altLang="zh-CN">
              <a:latin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</a:rPr>
              <a:t>rpm -ivh libstdc++-devel-4.4.7-17.el6.x86_64.rpm</a:t>
            </a:r>
          </a:p>
          <a:p>
            <a:r>
              <a:rPr lang="en-US" altLang="zh-CN">
                <a:latin typeface="Verdana" panose="020B0604030504040204" pitchFamily="34" charset="0"/>
              </a:rPr>
              <a:t>rpm -ivh gcc-c++-4.4.7-17.el6.x86_64.rpm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5733256"/>
            <a:ext cx="747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./configure</a:t>
            </a:r>
            <a:r>
              <a:rPr lang="zh-CN" altLang="en-US">
                <a:latin typeface="Verdana" panose="020B0604030504040204" pitchFamily="34" charset="0"/>
              </a:rPr>
              <a:t>完成后，回到</a:t>
            </a:r>
            <a:r>
              <a:rPr lang="en-US" altLang="zh-CN">
                <a:latin typeface="Verdana" panose="020B0604030504040204" pitchFamily="34" charset="0"/>
              </a:rPr>
              <a:t>pcre</a:t>
            </a:r>
            <a:r>
              <a:rPr lang="zh-CN" altLang="en-US">
                <a:latin typeface="Verdana" panose="020B0604030504040204" pitchFamily="34" charset="0"/>
              </a:rPr>
              <a:t>目录下执行</a:t>
            </a:r>
            <a:r>
              <a:rPr lang="en-US" altLang="zh-CN">
                <a:latin typeface="Verdana" panose="020B0604030504040204" pitchFamily="34" charset="0"/>
              </a:rPr>
              <a:t>make</a:t>
            </a:r>
            <a:r>
              <a:rPr lang="zh-CN" altLang="en-US">
                <a:latin typeface="Verdana" panose="020B0604030504040204" pitchFamily="34" charset="0"/>
              </a:rPr>
              <a:t>，再执行</a:t>
            </a:r>
            <a:r>
              <a:rPr lang="en-US" altLang="zh-CN">
                <a:latin typeface="Verdana" panose="020B0604030504040204" pitchFamily="34" charset="0"/>
              </a:rPr>
              <a:t>make install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204864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</a:rPr>
              <a:t>、  解压缩</a:t>
            </a:r>
            <a:r>
              <a:rPr lang="en-US" altLang="zh-CN">
                <a:latin typeface="Verdana" panose="020B0604030504040204" pitchFamily="34" charset="0"/>
              </a:rPr>
              <a:t>openssl-xx.tar.gz</a:t>
            </a:r>
            <a:r>
              <a:rPr lang="zh-CN" altLang="en-US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2</a:t>
            </a:r>
            <a:r>
              <a:rPr lang="zh-CN" altLang="en-US">
                <a:latin typeface="Verdana" panose="020B0604030504040204" pitchFamily="34" charset="0"/>
              </a:rPr>
              <a:t>、  进入解压缩目录，执行</a:t>
            </a:r>
            <a:r>
              <a:rPr lang="en-US" altLang="zh-CN">
                <a:latin typeface="Verdana" panose="020B0604030504040204" pitchFamily="34" charset="0"/>
              </a:rPr>
              <a:t>./config</a:t>
            </a:r>
            <a:endParaRPr lang="zh-CN" altLang="en-US">
              <a:latin typeface="Verdana" panose="020B0604030504040204" pitchFamily="34" charset="0"/>
            </a:endParaRP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3</a:t>
            </a:r>
            <a:r>
              <a:rPr lang="zh-CN" altLang="en-US">
                <a:latin typeface="Verdana" panose="020B0604030504040204" pitchFamily="34" charset="0"/>
              </a:rPr>
              <a:t>、   </a:t>
            </a:r>
            <a:r>
              <a:rPr lang="en-US" altLang="zh-CN">
                <a:latin typeface="Verdana" panose="020B0604030504040204" pitchFamily="34" charset="0"/>
              </a:rPr>
              <a:t>make &amp; make install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2010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2.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openssl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1187624" y="465313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</a:rPr>
              <a:t>、  解压缩</a:t>
            </a:r>
            <a:r>
              <a:rPr lang="en-US" altLang="zh-CN">
                <a:latin typeface="Verdana" panose="020B0604030504040204" pitchFamily="34" charset="0"/>
              </a:rPr>
              <a:t>zlib-xx.tar.gz</a:t>
            </a:r>
            <a:r>
              <a:rPr lang="zh-CN" altLang="en-US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2</a:t>
            </a:r>
            <a:r>
              <a:rPr lang="zh-CN" altLang="en-US">
                <a:latin typeface="Verdana" panose="020B0604030504040204" pitchFamily="34" charset="0"/>
              </a:rPr>
              <a:t>、  进入解压缩目录，执行</a:t>
            </a:r>
            <a:r>
              <a:rPr lang="en-US" altLang="zh-CN">
                <a:latin typeface="Verdana" panose="020B0604030504040204" pitchFamily="34" charset="0"/>
              </a:rPr>
              <a:t>./configure</a:t>
            </a:r>
            <a:r>
              <a:rPr lang="zh-CN" altLang="en-US">
                <a:latin typeface="Verdana" panose="020B0604030504040204" pitchFamily="34" charset="0"/>
              </a:rPr>
              <a:t>。</a:t>
            </a: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3</a:t>
            </a:r>
            <a:r>
              <a:rPr lang="zh-CN" altLang="en-US">
                <a:latin typeface="Verdana" panose="020B0604030504040204" pitchFamily="34" charset="0"/>
              </a:rPr>
              <a:t>、   </a:t>
            </a:r>
            <a:r>
              <a:rPr lang="en-US" altLang="zh-CN">
                <a:latin typeface="Verdana" panose="020B0604030504040204" pitchFamily="34" charset="0"/>
              </a:rPr>
              <a:t>make &amp; make install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005064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3.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zlib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66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988840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</a:rPr>
              <a:t>、  解压缩</a:t>
            </a:r>
            <a:r>
              <a:rPr lang="en-US" altLang="zh-CN">
                <a:latin typeface="Verdana" panose="020B0604030504040204" pitchFamily="34" charset="0"/>
              </a:rPr>
              <a:t>nginx-xx.tar.gz</a:t>
            </a:r>
            <a:r>
              <a:rPr lang="zh-CN" altLang="en-US">
                <a:latin typeface="Verdana" panose="020B0604030504040204" pitchFamily="34" charset="0"/>
              </a:rPr>
              <a:t>包。</a:t>
            </a: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2</a:t>
            </a:r>
            <a:r>
              <a:rPr lang="zh-CN" altLang="en-US">
                <a:latin typeface="Verdana" panose="020B0604030504040204" pitchFamily="34" charset="0"/>
              </a:rPr>
              <a:t>、  进入解压缩目录，执行</a:t>
            </a:r>
            <a:r>
              <a:rPr lang="en-US" altLang="zh-CN">
                <a:latin typeface="Verdana" panose="020B0604030504040204" pitchFamily="34" charset="0"/>
              </a:rPr>
              <a:t>./configure</a:t>
            </a:r>
            <a:r>
              <a:rPr lang="zh-CN" altLang="en-US">
                <a:latin typeface="Verdana" panose="020B0604030504040204" pitchFamily="34" charset="0"/>
              </a:rPr>
              <a:t>。</a:t>
            </a:r>
          </a:p>
          <a:p>
            <a:r>
              <a:rPr lang="zh-CN" altLang="en-US">
                <a:latin typeface="Verdana" panose="020B0604030504040204" pitchFamily="34" charset="0"/>
              </a:rPr>
              <a:t> </a:t>
            </a:r>
          </a:p>
          <a:p>
            <a:r>
              <a:rPr lang="en-US" altLang="zh-CN">
                <a:latin typeface="Verdana" panose="020B0604030504040204" pitchFamily="34" charset="0"/>
              </a:rPr>
              <a:t>3</a:t>
            </a:r>
            <a:r>
              <a:rPr lang="zh-CN" altLang="en-US">
                <a:latin typeface="Verdana" panose="020B0604030504040204" pitchFamily="34" charset="0"/>
              </a:rPr>
              <a:t>、   </a:t>
            </a:r>
            <a:r>
              <a:rPr lang="en-US" altLang="zh-CN">
                <a:latin typeface="Verdana" panose="020B0604030504040204" pitchFamily="34" charset="0"/>
              </a:rPr>
              <a:t>make &amp; make install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340768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4. </a:t>
            </a:r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安装</a:t>
            </a:r>
            <a:r>
              <a:rPr lang="en-US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nginx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6584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9675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无法启动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libpcre.so.1/libpcre.so.0: cannot open shared object file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3" name="矩形 2"/>
          <p:cNvSpPr/>
          <p:nvPr/>
        </p:nvSpPr>
        <p:spPr>
          <a:xfrm>
            <a:off x="1011220" y="2708920"/>
            <a:ext cx="73585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ln -s /usr/local/lib/libpcre.so.1 /lib64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位系统则：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ln -s /usr/local/lib/libpcre.so.1 /lib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50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68760"/>
            <a:ext cx="209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3200" dirty="0" err="1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3200" dirty="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1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6" y="1556792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15567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149016" y="32129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关闭命令</a:t>
            </a:r>
          </a:p>
        </p:txBody>
      </p:sp>
      <p:sp>
        <p:nvSpPr>
          <p:cNvPr id="5" name="矩形 4"/>
          <p:cNvSpPr/>
          <p:nvPr/>
        </p:nvSpPr>
        <p:spPr>
          <a:xfrm>
            <a:off x="2915816" y="3234747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-s stop 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239" y="49329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2874100" y="493292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-s reload 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44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209641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800" b="1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为自启动服务</a:t>
            </a:r>
          </a:p>
        </p:txBody>
      </p:sp>
      <p:sp>
        <p:nvSpPr>
          <p:cNvPr id="3" name="矩形 2"/>
          <p:cNvSpPr/>
          <p:nvPr/>
        </p:nvSpPr>
        <p:spPr>
          <a:xfrm>
            <a:off x="913318" y="215144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启动脚本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rc.d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</a:p>
          <a:p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24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18" y="3861048"/>
            <a:ext cx="6957920" cy="218404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34886" y="5525134"/>
            <a:ext cx="2736304" cy="1068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7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067425" cy="2781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11560" y="11247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进入首页</a:t>
            </a:r>
          </a:p>
        </p:txBody>
      </p:sp>
    </p:spTree>
    <p:extLst>
      <p:ext uri="{BB962C8B-B14F-4D97-AF65-F5344CB8AC3E}">
        <p14:creationId xmlns:p14="http://schemas.microsoft.com/office/powerpoint/2010/main" val="176608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451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配置负载均衡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2492896"/>
            <a:ext cx="5124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、首先准备两个同时启动的</a:t>
            </a:r>
            <a:r>
              <a:rPr lang="en-US" altLang="zh-CN" sz="24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269263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79" y="1124744"/>
            <a:ext cx="5209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、拷贝对应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包到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endParaRPr lang="en-US" altLang="zh-CN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2204864"/>
            <a:ext cx="3600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commons-pool2-2.0</a:t>
            </a:r>
            <a:r>
              <a:rPr lang="en-US" altLang="zh-CN" sz="2800"/>
              <a:t>.jar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1476467" y="3863538"/>
            <a:ext cx="553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tomcat-redis-session-manager1.2.jar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1524846" y="3034201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jedis-2.5.2</a:t>
            </a:r>
          </a:p>
        </p:txBody>
      </p:sp>
    </p:spTree>
    <p:extLst>
      <p:ext uri="{BB962C8B-B14F-4D97-AF65-F5344CB8AC3E}">
        <p14:creationId xmlns:p14="http://schemas.microsoft.com/office/powerpoint/2010/main" val="33362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484784"/>
            <a:ext cx="6219704" cy="46166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是干什么用的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276872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333333"/>
                </a:solidFill>
                <a:latin typeface="arial" panose="020B0604020202020204" pitchFamily="34" charset="0"/>
              </a:rPr>
              <a:t>     Nginx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 ("engine x")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是一个高性能的</a:t>
            </a:r>
            <a:r>
              <a:rPr lang="en-US" altLang="zh-CN" sz="2400" dirty="0">
                <a:solidFill>
                  <a:srgbClr val="136EC2"/>
                </a:solidFill>
                <a:latin typeface="arial" panose="020B0604020202020204" pitchFamily="34" charset="0"/>
              </a:rPr>
              <a:t>HTTP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zh-CN" altLang="en-US" sz="2400" dirty="0">
                <a:solidFill>
                  <a:srgbClr val="136EC2"/>
                </a:solidFill>
                <a:latin typeface="arial" panose="020B0604020202020204" pitchFamily="34" charset="0"/>
              </a:rPr>
              <a:t>反向代理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服务器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dirty="0"/>
              <a:t>特点是占有内存少，并发能力强，事实上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的并发能力确实在同类型的网页服务器中表现较好，中国大陆使用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网站用户有：百度、京东、新浪、网易、腾讯、淘宝等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149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79" y="1124744"/>
            <a:ext cx="6415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content.xml(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加到最下方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&lt;Valve className="com.orangefunction.tomcat.redissessions.RedisSessionHandlerValve" /&gt;  </a:t>
            </a:r>
          </a:p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  &lt;Manager className="com.orangefunction.tomcat.redissessions.RedisSessionManager"  </a:t>
            </a:r>
          </a:p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   host="127.0.0.1"  </a:t>
            </a:r>
          </a:p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   port="6379"  </a:t>
            </a:r>
          </a:p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   database="0"  </a:t>
            </a:r>
          </a:p>
          <a:p>
            <a:r>
              <a:rPr lang="en-US" altLang="zh-CN" sz="1600">
                <a:solidFill>
                  <a:srgbClr val="FF0000"/>
                </a:solidFill>
                <a:latin typeface="Verdana" panose="020B0604030504040204" pitchFamily="34" charset="0"/>
              </a:rPr>
              <a:t>   maxInactiveInterval="60" /&gt; 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683568" y="5085184"/>
            <a:ext cx="199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34153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513184"/>
            <a:ext cx="7542584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http {</a:t>
            </a:r>
          </a:p>
          <a:p>
            <a:r>
              <a:rPr lang="en-US" altLang="zh-CN">
                <a:latin typeface="Verdana" panose="020B0604030504040204" pitchFamily="34" charset="0"/>
              </a:rPr>
              <a:t>......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upstream myserver{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ip_hash;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server 115.28.52.63:8080 weight=1;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 server 115.28.52.63:8180 weight=1;</a:t>
            </a:r>
          </a:p>
          <a:p>
            <a:r>
              <a:rPr lang="zh-CN" altLang="en-US">
                <a:solidFill>
                  <a:srgbClr val="FF000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n-US" altLang="zh-CN">
                <a:latin typeface="Verdana" panose="020B0604030504040204" pitchFamily="34" charset="0"/>
              </a:rPr>
              <a:t>.....</a:t>
            </a:r>
          </a:p>
          <a:p>
            <a:r>
              <a:rPr lang="en-US" altLang="zh-CN">
                <a:latin typeface="Verdana" panose="020B0604030504040204" pitchFamily="34" charset="0"/>
              </a:rPr>
              <a:t>      server{</a:t>
            </a:r>
          </a:p>
          <a:p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</a:rPr>
              <a:t>          </a:t>
            </a:r>
            <a:r>
              <a:rPr lang="en-US" altLang="zh-CN"/>
              <a:t>location / {</a:t>
            </a:r>
          </a:p>
          <a:p>
            <a:r>
              <a:rPr lang="en-US" altLang="zh-CN"/>
              <a:t>                         .........</a:t>
            </a:r>
          </a:p>
          <a:p>
            <a:r>
              <a:rPr lang="en-US" altLang="zh-CN">
                <a:solidFill>
                  <a:srgbClr val="FF0000"/>
                </a:solidFill>
              </a:rPr>
              <a:t> 	</a:t>
            </a:r>
            <a:r>
              <a:rPr lang="en-US" altLang="zh-CN" sz="2000">
                <a:solidFill>
                  <a:srgbClr val="FF0000"/>
                </a:solidFill>
              </a:rPr>
              <a:t>         proxy_pass http://myserver;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             proxy_connect_timeout 10;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                 proxy_redirect default;</a:t>
            </a:r>
          </a:p>
          <a:p>
            <a:r>
              <a:rPr lang="en-US" altLang="zh-CN">
                <a:latin typeface="Verdana" panose="020B0604030504040204" pitchFamily="34" charset="0"/>
              </a:rPr>
              <a:t>           }</a:t>
            </a:r>
          </a:p>
          <a:p>
            <a:r>
              <a:rPr lang="en-US" altLang="zh-CN"/>
              <a:t>                  .........</a:t>
            </a:r>
            <a:endParaRPr lang="en-US" altLang="zh-CN">
              <a:latin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</a:rPr>
              <a:t>        }</a:t>
            </a:r>
          </a:p>
          <a:p>
            <a:r>
              <a:rPr lang="en-US" altLang="zh-CN">
                <a:latin typeface="Verdana" panose="020B0604030504040204" pitchFamily="34" charset="0"/>
              </a:rPr>
              <a:t>}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980728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</a:p>
        </p:txBody>
      </p:sp>
    </p:spTree>
    <p:extLst>
      <p:ext uri="{BB962C8B-B14F-4D97-AF65-F5344CB8AC3E}">
        <p14:creationId xmlns:p14="http://schemas.microsoft.com/office/powerpoint/2010/main" val="340887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68760"/>
            <a:ext cx="3855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的原理与配置</a:t>
            </a:r>
          </a:p>
        </p:txBody>
      </p:sp>
    </p:spTree>
    <p:extLst>
      <p:ext uri="{BB962C8B-B14F-4D97-AF65-F5344CB8AC3E}">
        <p14:creationId xmlns:p14="http://schemas.microsoft.com/office/powerpoint/2010/main" val="413081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984776" cy="4501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11560" y="1052736"/>
            <a:ext cx="2558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master&amp;worker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7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11164" y="3449396"/>
            <a:ext cx="1341365" cy="7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3" name="矩形: 圆角 2"/>
          <p:cNvSpPr/>
          <p:nvPr/>
        </p:nvSpPr>
        <p:spPr>
          <a:xfrm>
            <a:off x="4932040" y="242088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48064" y="318741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148064" y="397355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932040" y="4722507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worker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1484784"/>
            <a:ext cx="1257730" cy="591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client</a:t>
            </a:r>
            <a:endParaRPr lang="zh-CN" altLang="en-US" sz="24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43606" y="2076380"/>
            <a:ext cx="571779" cy="126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3" idx="1"/>
          </p:cNvCxnSpPr>
          <p:nvPr/>
        </p:nvCxnSpPr>
        <p:spPr>
          <a:xfrm flipV="1">
            <a:off x="3127782" y="2600908"/>
            <a:ext cx="1804258" cy="103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1"/>
          </p:cNvCxnSpPr>
          <p:nvPr/>
        </p:nvCxnSpPr>
        <p:spPr>
          <a:xfrm flipV="1">
            <a:off x="3200670" y="3367438"/>
            <a:ext cx="1947394" cy="392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5" idx="1"/>
          </p:cNvCxnSpPr>
          <p:nvPr/>
        </p:nvCxnSpPr>
        <p:spPr>
          <a:xfrm>
            <a:off x="3271798" y="3973556"/>
            <a:ext cx="1876266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6" idx="1"/>
          </p:cNvCxnSpPr>
          <p:nvPr/>
        </p:nvCxnSpPr>
        <p:spPr>
          <a:xfrm>
            <a:off x="3127782" y="4102694"/>
            <a:ext cx="1804258" cy="799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对话气泡: 椭圆形 30"/>
          <p:cNvSpPr/>
          <p:nvPr/>
        </p:nvSpPr>
        <p:spPr>
          <a:xfrm>
            <a:off x="208527" y="5082547"/>
            <a:ext cx="2670158" cy="791626"/>
          </a:xfrm>
          <a:prstGeom prst="wedgeEllipseCallout">
            <a:avLst>
              <a:gd name="adj1" fmla="val 35791"/>
              <a:gd name="adj2" fmla="val -158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有新“粮食”了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2172471" y="1803701"/>
            <a:ext cx="2706007" cy="631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190854" y="2031977"/>
            <a:ext cx="2900351" cy="120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2119670" y="2139807"/>
            <a:ext cx="2971536" cy="187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1831638" y="2146070"/>
            <a:ext cx="3100402" cy="244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" idx="3"/>
          </p:cNvCxnSpPr>
          <p:nvPr/>
        </p:nvCxnSpPr>
        <p:spPr>
          <a:xfrm>
            <a:off x="5940152" y="2600908"/>
            <a:ext cx="1368152" cy="37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7332644" y="2866322"/>
            <a:ext cx="1341365" cy="748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Tomcat1</a:t>
            </a:r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7315134" y="4012179"/>
            <a:ext cx="1341365" cy="748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Tomcat2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354902" y="20054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争抢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871904" y="45223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管理，监控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6156176" y="1538032"/>
            <a:ext cx="1086814" cy="610816"/>
            <a:chOff x="6156176" y="1538032"/>
            <a:chExt cx="1086814" cy="610816"/>
          </a:xfrm>
        </p:grpSpPr>
        <p:sp>
          <p:nvSpPr>
            <p:cNvPr id="55" name="对话气泡: 椭圆形 54"/>
            <p:cNvSpPr/>
            <p:nvPr/>
          </p:nvSpPr>
          <p:spPr>
            <a:xfrm>
              <a:off x="6156176" y="1538032"/>
              <a:ext cx="1086814" cy="610816"/>
            </a:xfrm>
            <a:prstGeom prst="wedgeEllipseCallout">
              <a:avLst>
                <a:gd name="adj1" fmla="val -69505"/>
                <a:gd name="adj2" fmla="val 1028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445" y="1657702"/>
              <a:ext cx="67627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8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4302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master-workers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的机制的好处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2060848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首先，对于每个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进程来说，独立的进程，不需要加锁，所以省掉了锁带来的开销，同时在编程以及问题查找时，也会方便很多。</a:t>
            </a:r>
            <a:endParaRPr lang="zh-CN" altLang="en-US" sz="28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35699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其次，采用独立的进程，可以让互相之间不会影响，一个进程退出后，其它进程还在工作，服务不会中断，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进程则很快启动新的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进程。当然，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进程的异常退出，肯定是程序有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了，异常退出，会导致当前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上的所有请求失败，不过不会影响到所有请求，所以降低了风险。 </a:t>
            </a:r>
          </a:p>
        </p:txBody>
      </p:sp>
    </p:spTree>
    <p:extLst>
      <p:ext uri="{BB962C8B-B14F-4D97-AF65-F5344CB8AC3E}">
        <p14:creationId xmlns:p14="http://schemas.microsoft.com/office/powerpoint/2010/main" val="204708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347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需要设置多少个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060848"/>
            <a:ext cx="6696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类似都采用了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多路复用机制，每个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都是一个独立的进程，但每个进程里只有一个主线程，通过异步非阻塞的方式来处理请求，  即使是千上万个请求也不在话下。每个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的线程可以把一个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的性能发挥到极致。</a:t>
            </a:r>
            <a:endParaRPr lang="en-US" altLang="zh-CN" sz="20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数和服务器的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数相等是最为适宜的。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设少了会浪费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，设多了会造成</a:t>
            </a:r>
            <a:r>
              <a:rPr lang="en-US" altLang="zh-CN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频繁切换上下文带来的损耗。</a:t>
            </a:r>
          </a:p>
        </p:txBody>
      </p:sp>
    </p:spTree>
    <p:extLst>
      <p:ext uri="{BB962C8B-B14F-4D97-AF65-F5344CB8AC3E}">
        <p14:creationId xmlns:p14="http://schemas.microsoft.com/office/powerpoint/2010/main" val="136493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277" y="2247311"/>
            <a:ext cx="3223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worker_processes   4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053360" y="1702662"/>
            <a:ext cx="298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</a:p>
        </p:txBody>
      </p:sp>
      <p:sp>
        <p:nvSpPr>
          <p:cNvPr id="5" name="矩形 4"/>
          <p:cNvSpPr/>
          <p:nvPr/>
        </p:nvSpPr>
        <p:spPr>
          <a:xfrm>
            <a:off x="1071277" y="3613609"/>
            <a:ext cx="6390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worker_cpu_affinity 0001 0010 0100 1000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053360" y="3068960"/>
            <a:ext cx="5107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cpu(4 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4cpu)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071277" y="4345645"/>
            <a:ext cx="6458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(4 work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8cpu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071277" y="4840210"/>
            <a:ext cx="760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worker_cpu_affinity 0000001 00000010 00000100 00001000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2728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3892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869" y="1916832"/>
            <a:ext cx="792757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这个值是表示每个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进程所能建立连接的最大值，所以，一个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能建立的最大连接数，应该是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。当然，这里说的是最大连接数，对于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请求本地资源来说，能够支持的最大并发数量是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如果是支持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http1.1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的浏览器每次访问要占两个连接，所以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普通的静态访问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最大并发数是：</a:t>
            </a:r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 /2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而如果是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来说，最大并发数量应该是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worker_connections * worker_processes/4</a:t>
            </a:r>
            <a:r>
              <a:rPr lang="zh-CN" altLang="en-US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。因为作为反向代理服务器，每个并发会建立与客户端的连接和与后端服务的连接，会占用两个连接。</a:t>
            </a:r>
          </a:p>
        </p:txBody>
      </p:sp>
    </p:spTree>
    <p:extLst>
      <p:ext uri="{BB962C8B-B14F-4D97-AF65-F5344CB8AC3E}">
        <p14:creationId xmlns:p14="http://schemas.microsoft.com/office/powerpoint/2010/main" val="17002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56490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nginx.conf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932040" y="436760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server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5515981" y="561550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location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2388771" y="1340768"/>
            <a:ext cx="2448272" cy="720080"/>
            <a:chOff x="2699792" y="1296121"/>
            <a:chExt cx="2448272" cy="720080"/>
          </a:xfrm>
        </p:grpSpPr>
        <p:sp>
          <p:nvSpPr>
            <p:cNvPr id="5" name="椭圆 4"/>
            <p:cNvSpPr/>
            <p:nvPr/>
          </p:nvSpPr>
          <p:spPr>
            <a:xfrm>
              <a:off x="2699792" y="1296121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3066867" y="1428745"/>
              <a:ext cx="18581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work_processes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03848" y="249357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events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3203848" y="364637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cxnSp>
        <p:nvCxnSpPr>
          <p:cNvPr id="11" name="直接连接符 10"/>
          <p:cNvCxnSpPr>
            <a:stCxn id="5" idx="3"/>
            <a:endCxn id="2" idx="3"/>
          </p:cNvCxnSpPr>
          <p:nvPr/>
        </p:nvCxnSpPr>
        <p:spPr>
          <a:xfrm flipH="1">
            <a:off x="1979712" y="1955395"/>
            <a:ext cx="767600" cy="933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2" idx="3"/>
          </p:cNvCxnSpPr>
          <p:nvPr/>
        </p:nvCxnSpPr>
        <p:spPr>
          <a:xfrm flipH="1">
            <a:off x="1979712" y="2853612"/>
            <a:ext cx="1224136" cy="35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1"/>
          </p:cNvCxnSpPr>
          <p:nvPr/>
        </p:nvCxnSpPr>
        <p:spPr>
          <a:xfrm flipH="1" flipV="1">
            <a:off x="1824180" y="3033294"/>
            <a:ext cx="1379668" cy="973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1"/>
          </p:cNvCxnSpPr>
          <p:nvPr/>
        </p:nvCxnSpPr>
        <p:spPr>
          <a:xfrm flipH="1" flipV="1">
            <a:off x="4422101" y="3986656"/>
            <a:ext cx="509939" cy="740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597915" y="5014765"/>
            <a:ext cx="550034" cy="573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807652" y="3424156"/>
            <a:ext cx="2816001" cy="720080"/>
            <a:chOff x="2678232" y="1285468"/>
            <a:chExt cx="2498441" cy="720080"/>
          </a:xfrm>
        </p:grpSpPr>
        <p:sp>
          <p:nvSpPr>
            <p:cNvPr id="23" name="椭圆 22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78232" y="1410664"/>
              <a:ext cx="24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listen, server_name,...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直接连接符 24"/>
          <p:cNvCxnSpPr>
            <a:endCxn id="8" idx="3"/>
          </p:cNvCxnSpPr>
          <p:nvPr/>
        </p:nvCxnSpPr>
        <p:spPr>
          <a:xfrm flipH="1">
            <a:off x="4427984" y="2688346"/>
            <a:ext cx="1224136" cy="165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869167" y="2120666"/>
            <a:ext cx="2448272" cy="720080"/>
            <a:chOff x="2703313" y="1285468"/>
            <a:chExt cx="2448272" cy="720080"/>
          </a:xfrm>
        </p:grpSpPr>
        <p:sp>
          <p:nvSpPr>
            <p:cNvPr id="29" name="椭圆 28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23589" y="1410664"/>
              <a:ext cx="2207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worker_connection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6184445" y="4144236"/>
            <a:ext cx="907835" cy="364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66790" y="4671737"/>
            <a:ext cx="1956863" cy="720080"/>
            <a:chOff x="2703313" y="1285468"/>
            <a:chExt cx="2448272" cy="720080"/>
          </a:xfrm>
        </p:grpSpPr>
        <p:sp>
          <p:nvSpPr>
            <p:cNvPr id="36" name="椭圆 35"/>
            <p:cNvSpPr/>
            <p:nvPr/>
          </p:nvSpPr>
          <p:spPr>
            <a:xfrm>
              <a:off x="2703313" y="1285468"/>
              <a:ext cx="244827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300517" y="1410664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root,index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接连接符 37"/>
          <p:cNvCxnSpPr>
            <a:endCxn id="36" idx="4"/>
          </p:cNvCxnSpPr>
          <p:nvPr/>
        </p:nvCxnSpPr>
        <p:spPr>
          <a:xfrm flipV="1">
            <a:off x="6983091" y="5391817"/>
            <a:ext cx="662131" cy="583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5775" y="955584"/>
            <a:ext cx="2424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 </a:t>
            </a:r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2616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3053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1199252" y="3284984"/>
            <a:ext cx="564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是什么关系？</a:t>
            </a:r>
          </a:p>
        </p:txBody>
      </p:sp>
      <p:sp>
        <p:nvSpPr>
          <p:cNvPr id="4" name="矩形 3"/>
          <p:cNvSpPr/>
          <p:nvPr/>
        </p:nvSpPr>
        <p:spPr>
          <a:xfrm>
            <a:off x="1190125" y="2139062"/>
            <a:ext cx="5295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服务器不是</a:t>
            </a:r>
            <a:r>
              <a:rPr lang="en-US" altLang="zh-CN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么？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41353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可以作为静态页面的</a:t>
            </a:r>
            <a:r>
              <a:rPr lang="en-US" altLang="zh-CN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服务器，同时还支持</a:t>
            </a:r>
            <a:r>
              <a:rPr lang="en-US" altLang="zh-CN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协议的动态语言，比如</a:t>
            </a:r>
            <a:r>
              <a:rPr lang="en-US" altLang="zh-CN" sz="2400" dirty="0" err="1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等。但是不支持</a:t>
            </a:r>
            <a:r>
              <a:rPr lang="en-US" altLang="zh-CN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753345" y="542784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程序只能通过与</a:t>
            </a:r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配合完成。</a:t>
            </a:r>
          </a:p>
        </p:txBody>
      </p:sp>
    </p:spTree>
    <p:extLst>
      <p:ext uri="{BB962C8B-B14F-4D97-AF65-F5344CB8AC3E}">
        <p14:creationId xmlns:p14="http://schemas.microsoft.com/office/powerpoint/2010/main" val="22523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详情见配置文件 </a:t>
            </a:r>
            <a:r>
              <a:rPr lang="en-US" altLang="zh-CN" sz="24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endParaRPr lang="zh-CN" altLang="en-US" sz="240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5" y="1124744"/>
            <a:ext cx="55033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什么是反向代理？</a:t>
            </a:r>
            <a:endParaRPr lang="en-US" altLang="zh-CN" sz="3200" dirty="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875564" cy="895021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1919172" y="3228438"/>
            <a:ext cx="40209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 rot="2226398">
            <a:off x="1527928" y="4293857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3600204" y="3068960"/>
            <a:ext cx="864096" cy="93610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 rot="19737792">
            <a:off x="4734135" y="4444874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6315" y="228362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先看什么是正向代理</a:t>
            </a:r>
          </a:p>
        </p:txBody>
      </p:sp>
      <p:sp>
        <p:nvSpPr>
          <p:cNvPr id="13" name="对话气泡: 椭圆形 12"/>
          <p:cNvSpPr/>
          <p:nvPr/>
        </p:nvSpPr>
        <p:spPr>
          <a:xfrm>
            <a:off x="104469" y="4809337"/>
            <a:ext cx="1814703" cy="708704"/>
          </a:xfrm>
          <a:prstGeom prst="wedgeEllipseCallout">
            <a:avLst>
              <a:gd name="adj1" fmla="val 15006"/>
              <a:gd name="adj2" fmla="val -16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339" y="4979023"/>
            <a:ext cx="1877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www.google.com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3" y="4573323"/>
            <a:ext cx="1228067" cy="12983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97" y="2661917"/>
            <a:ext cx="1226412" cy="127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483085" y="3994311"/>
            <a:ext cx="20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www.google.com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1422" y="58980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</a:t>
            </a:r>
          </a:p>
        </p:txBody>
      </p:sp>
    </p:spTree>
    <p:extLst>
      <p:ext uri="{BB962C8B-B14F-4D97-AF65-F5344CB8AC3E}">
        <p14:creationId xmlns:p14="http://schemas.microsoft.com/office/powerpoint/2010/main" val="20045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1" y="3090372"/>
            <a:ext cx="875564" cy="895021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1446329" y="3296858"/>
            <a:ext cx="93342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717570">
            <a:off x="5172556" y="3824984"/>
            <a:ext cx="11492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 rot="3358027">
            <a:off x="4793037" y="4856191"/>
            <a:ext cx="166504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8381" y="126876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再说什么是反向代理</a:t>
            </a:r>
          </a:p>
        </p:txBody>
      </p:sp>
      <p:sp>
        <p:nvSpPr>
          <p:cNvPr id="18" name="箭头: 右 17"/>
          <p:cNvSpPr/>
          <p:nvPr/>
        </p:nvSpPr>
        <p:spPr>
          <a:xfrm rot="20159413">
            <a:off x="5175067" y="2802340"/>
            <a:ext cx="108485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12" y="1700808"/>
            <a:ext cx="1011099" cy="10541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389579" y="284464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192.168.10.1:8080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345859"/>
            <a:ext cx="1011099" cy="10541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325525" y="444755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192.168.10.2:8080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7" y="4825259"/>
            <a:ext cx="1011099" cy="10541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25525" y="599534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192.168.10.3:8080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76" y="2799634"/>
            <a:ext cx="1316089" cy="143124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444662" y="4113016"/>
            <a:ext cx="191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www.xxx.com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455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381" y="1268760"/>
            <a:ext cx="194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负载均衡</a:t>
            </a:r>
          </a:p>
        </p:txBody>
      </p:sp>
      <p:sp>
        <p:nvSpPr>
          <p:cNvPr id="11" name="箭头: 右 10"/>
          <p:cNvSpPr/>
          <p:nvPr/>
        </p:nvSpPr>
        <p:spPr>
          <a:xfrm rot="255627">
            <a:off x="3433207" y="3616974"/>
            <a:ext cx="1546414" cy="574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1734944">
            <a:off x="3478916" y="4964066"/>
            <a:ext cx="1532480" cy="55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 rot="20159413">
            <a:off x="3211311" y="2510060"/>
            <a:ext cx="1642946" cy="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27" y="1528152"/>
            <a:ext cx="1183057" cy="123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56967" y="2897942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192.168.10.1:8080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44" y="3341486"/>
            <a:ext cx="1140080" cy="11885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92913" y="4500853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192.168.10.2:8080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35" y="4878561"/>
            <a:ext cx="1011099" cy="10541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892913" y="604865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192.168.10.3:8080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8" y="2647892"/>
            <a:ext cx="1504636" cy="16362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12050" y="4166318"/>
            <a:ext cx="2255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www.xxx.com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82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09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200" dirty="0" err="1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3200" dirty="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72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179894"/>
            <a:ext cx="267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http://nginx.org/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5" y="3212976"/>
            <a:ext cx="7848872" cy="26453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464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需要的素材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13285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pcre-8.37.tar.gz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787025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openssl-1.0.1t.tar.gz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88" y="3441194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zlib-1.2.8.tar.gz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192" y="4167611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n w="0"/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nginx-1.11.1.tar.gz</a:t>
            </a:r>
            <a:endParaRPr lang="zh-CN" altLang="en-US" sz="2400">
              <a:ln w="0"/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444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44302</TotalTime>
  <Words>1149</Words>
  <Application>Microsoft Office PowerPoint</Application>
  <PresentationFormat>全屏显示(4:3)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Arial</vt:lpstr>
      <vt:lpstr>Arial</vt:lpstr>
      <vt:lpstr>Calibri</vt:lpstr>
      <vt:lpstr>Century Gothic</vt:lpstr>
      <vt:lpstr>Verdana</vt:lpstr>
      <vt:lpstr>Wingdings 3</vt:lpstr>
      <vt:lpstr>离子会议室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guixian han</cp:lastModifiedBy>
  <cp:revision>2009</cp:revision>
  <dcterms:created xsi:type="dcterms:W3CDTF">2013-03-04T07:19:04Z</dcterms:created>
  <dcterms:modified xsi:type="dcterms:W3CDTF">2019-01-04T14:10:43Z</dcterms:modified>
</cp:coreProperties>
</file>