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87"/>
  </p:notesMasterIdLst>
  <p:handoutMasterIdLst>
    <p:handoutMasterId r:id="rId88"/>
  </p:handoutMasterIdLst>
  <p:sldIdLst>
    <p:sldId id="702" r:id="rId2"/>
    <p:sldId id="797" r:id="rId3"/>
    <p:sldId id="703" r:id="rId4"/>
    <p:sldId id="704" r:id="rId5"/>
    <p:sldId id="706" r:id="rId6"/>
    <p:sldId id="707" r:id="rId7"/>
    <p:sldId id="708" r:id="rId8"/>
    <p:sldId id="799" r:id="rId9"/>
    <p:sldId id="709" r:id="rId10"/>
    <p:sldId id="710" r:id="rId11"/>
    <p:sldId id="778" r:id="rId12"/>
    <p:sldId id="711" r:id="rId13"/>
    <p:sldId id="712" r:id="rId14"/>
    <p:sldId id="713" r:id="rId15"/>
    <p:sldId id="714" r:id="rId16"/>
    <p:sldId id="716" r:id="rId17"/>
    <p:sldId id="715" r:id="rId18"/>
    <p:sldId id="798" r:id="rId19"/>
    <p:sldId id="719" r:id="rId20"/>
    <p:sldId id="717" r:id="rId21"/>
    <p:sldId id="718" r:id="rId22"/>
    <p:sldId id="722" r:id="rId23"/>
    <p:sldId id="723" r:id="rId24"/>
    <p:sldId id="724" r:id="rId25"/>
    <p:sldId id="725" r:id="rId26"/>
    <p:sldId id="732" r:id="rId27"/>
    <p:sldId id="727" r:id="rId28"/>
    <p:sldId id="728" r:id="rId29"/>
    <p:sldId id="729" r:id="rId30"/>
    <p:sldId id="730" r:id="rId31"/>
    <p:sldId id="731" r:id="rId32"/>
    <p:sldId id="779" r:id="rId33"/>
    <p:sldId id="721" r:id="rId34"/>
    <p:sldId id="733" r:id="rId35"/>
    <p:sldId id="720" r:id="rId36"/>
    <p:sldId id="734" r:id="rId37"/>
    <p:sldId id="736" r:id="rId38"/>
    <p:sldId id="737" r:id="rId39"/>
    <p:sldId id="738" r:id="rId40"/>
    <p:sldId id="739" r:id="rId41"/>
    <p:sldId id="740" r:id="rId42"/>
    <p:sldId id="741" r:id="rId43"/>
    <p:sldId id="742" r:id="rId44"/>
    <p:sldId id="743" r:id="rId45"/>
    <p:sldId id="744" r:id="rId46"/>
    <p:sldId id="745" r:id="rId47"/>
    <p:sldId id="746" r:id="rId48"/>
    <p:sldId id="747" r:id="rId49"/>
    <p:sldId id="748" r:id="rId50"/>
    <p:sldId id="749" r:id="rId51"/>
    <p:sldId id="750" r:id="rId52"/>
    <p:sldId id="751" r:id="rId53"/>
    <p:sldId id="752" r:id="rId54"/>
    <p:sldId id="753" r:id="rId55"/>
    <p:sldId id="754" r:id="rId56"/>
    <p:sldId id="787" r:id="rId57"/>
    <p:sldId id="788" r:id="rId58"/>
    <p:sldId id="789" r:id="rId59"/>
    <p:sldId id="790" r:id="rId60"/>
    <p:sldId id="791" r:id="rId61"/>
    <p:sldId id="792" r:id="rId62"/>
    <p:sldId id="793" r:id="rId63"/>
    <p:sldId id="794" r:id="rId64"/>
    <p:sldId id="755" r:id="rId65"/>
    <p:sldId id="756" r:id="rId66"/>
    <p:sldId id="757" r:id="rId67"/>
    <p:sldId id="758" r:id="rId68"/>
    <p:sldId id="759" r:id="rId69"/>
    <p:sldId id="760" r:id="rId70"/>
    <p:sldId id="761" r:id="rId71"/>
    <p:sldId id="762" r:id="rId72"/>
    <p:sldId id="763" r:id="rId73"/>
    <p:sldId id="764" r:id="rId74"/>
    <p:sldId id="765" r:id="rId75"/>
    <p:sldId id="766" r:id="rId76"/>
    <p:sldId id="767" r:id="rId77"/>
    <p:sldId id="769" r:id="rId78"/>
    <p:sldId id="768" r:id="rId79"/>
    <p:sldId id="770" r:id="rId80"/>
    <p:sldId id="800" r:id="rId81"/>
    <p:sldId id="777" r:id="rId82"/>
    <p:sldId id="775" r:id="rId83"/>
    <p:sldId id="802" r:id="rId84"/>
    <p:sldId id="795" r:id="rId85"/>
    <p:sldId id="801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99D24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5" autoAdjust="0"/>
    <p:restoredTop sz="99814" autoAdjust="0"/>
  </p:normalViewPr>
  <p:slideViewPr>
    <p:cSldViewPr>
      <p:cViewPr varScale="1">
        <p:scale>
          <a:sx n="86" d="100"/>
          <a:sy n="86" d="100"/>
        </p:scale>
        <p:origin x="10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37DAD-D455-4472-8334-458AAA2F6F88}" type="doc">
      <dgm:prSet loTypeId="urn:microsoft.com/office/officeart/2005/8/layout/radial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96C7E24-48D9-4744-B7F4-B2380E181DC0}">
      <dgm:prSet phldrT="[文本]"/>
      <dgm:spPr/>
      <dgm:t>
        <a:bodyPr/>
        <a:lstStyle/>
        <a:p>
          <a:r>
            <a:rPr lang="en-US" altLang="zh-CN" dirty="0"/>
            <a:t>AXIS</a:t>
          </a:r>
          <a:endParaRPr lang="zh-CN" altLang="en-US" dirty="0"/>
        </a:p>
      </dgm:t>
    </dgm:pt>
    <dgm:pt modelId="{2E247BC3-DC94-45E7-8782-C4B079B54E45}" type="parTrans" cxnId="{633ACEC3-4959-4A9D-BFEF-778B9A33E605}">
      <dgm:prSet/>
      <dgm:spPr/>
      <dgm:t>
        <a:bodyPr/>
        <a:lstStyle/>
        <a:p>
          <a:endParaRPr lang="zh-CN" altLang="en-US"/>
        </a:p>
      </dgm:t>
    </dgm:pt>
    <dgm:pt modelId="{5564D18D-1878-40F7-9C73-B861359FCF71}" type="sibTrans" cxnId="{633ACEC3-4959-4A9D-BFEF-778B9A33E605}">
      <dgm:prSet/>
      <dgm:spPr/>
      <dgm:t>
        <a:bodyPr/>
        <a:lstStyle/>
        <a:p>
          <a:endParaRPr lang="zh-CN" altLang="en-US"/>
        </a:p>
      </dgm:t>
    </dgm:pt>
    <dgm:pt modelId="{ED553EDE-6F70-43A3-8FC1-308A71CEACA3}">
      <dgm:prSet phldrT="[文本]"/>
      <dgm:spPr/>
      <dgm:t>
        <a:bodyPr/>
        <a:lstStyle/>
        <a:p>
          <a:r>
            <a:rPr lang="en-US" altLang="zh-CN" dirty="0">
              <a:solidFill>
                <a:srgbClr val="007C6A"/>
              </a:solidFill>
            </a:rPr>
            <a:t>AXIS</a:t>
          </a:r>
          <a:endParaRPr lang="zh-CN" altLang="en-US" dirty="0">
            <a:solidFill>
              <a:srgbClr val="007C6A"/>
            </a:solidFill>
          </a:endParaRPr>
        </a:p>
      </dgm:t>
    </dgm:pt>
    <dgm:pt modelId="{C4E1CA0C-9C2D-4960-8F6E-A10FB3FF5D77}" type="parTrans" cxnId="{C94E32D0-91CA-423F-A95E-2029DBC27000}">
      <dgm:prSet/>
      <dgm:spPr/>
      <dgm:t>
        <a:bodyPr/>
        <a:lstStyle/>
        <a:p>
          <a:endParaRPr lang="zh-CN" altLang="en-US"/>
        </a:p>
      </dgm:t>
    </dgm:pt>
    <dgm:pt modelId="{0561011E-4842-4ACE-B49F-2B22037E148A}" type="sibTrans" cxnId="{C94E32D0-91CA-423F-A95E-2029DBC27000}">
      <dgm:prSet/>
      <dgm:spPr/>
      <dgm:t>
        <a:bodyPr/>
        <a:lstStyle/>
        <a:p>
          <a:endParaRPr lang="zh-CN" altLang="en-US"/>
        </a:p>
      </dgm:t>
    </dgm:pt>
    <dgm:pt modelId="{D62A1AE3-BE30-4A85-A41E-BBC24E2F0207}">
      <dgm:prSet phldrT="[文本]"/>
      <dgm:spPr/>
      <dgm:t>
        <a:bodyPr/>
        <a:lstStyle/>
        <a:p>
          <a:r>
            <a:rPr lang="en-US" altLang="zh-CN" dirty="0">
              <a:solidFill>
                <a:srgbClr val="007C6A"/>
              </a:solidFill>
            </a:rPr>
            <a:t>AXIS2</a:t>
          </a:r>
          <a:endParaRPr lang="zh-CN" altLang="en-US" dirty="0">
            <a:solidFill>
              <a:srgbClr val="007C6A"/>
            </a:solidFill>
          </a:endParaRPr>
        </a:p>
      </dgm:t>
    </dgm:pt>
    <dgm:pt modelId="{D5C8C6B1-E804-4154-B067-A50FD256AE5C}" type="parTrans" cxnId="{BDB68701-7DF3-432C-AE51-E37760CAF1DA}">
      <dgm:prSet/>
      <dgm:spPr/>
      <dgm:t>
        <a:bodyPr/>
        <a:lstStyle/>
        <a:p>
          <a:endParaRPr lang="zh-CN" altLang="en-US"/>
        </a:p>
      </dgm:t>
    </dgm:pt>
    <dgm:pt modelId="{3515D7A4-445C-45C5-A2D7-E80E9C0A565F}" type="sibTrans" cxnId="{BDB68701-7DF3-432C-AE51-E37760CAF1DA}">
      <dgm:prSet/>
      <dgm:spPr/>
      <dgm:t>
        <a:bodyPr/>
        <a:lstStyle/>
        <a:p>
          <a:endParaRPr lang="zh-CN" altLang="en-US"/>
        </a:p>
      </dgm:t>
    </dgm:pt>
    <dgm:pt modelId="{04EEDDDA-BADE-4D0F-8DED-1A59A70B6EAF}">
      <dgm:prSet phldrT="[文本]"/>
      <dgm:spPr/>
      <dgm:t>
        <a:bodyPr/>
        <a:lstStyle/>
        <a:p>
          <a:r>
            <a:rPr lang="en-US" altLang="zh-CN"/>
            <a:t>xfire</a:t>
          </a:r>
          <a:endParaRPr lang="zh-CN" altLang="en-US"/>
        </a:p>
      </dgm:t>
    </dgm:pt>
    <dgm:pt modelId="{8C45F8F3-7515-4A07-864F-279A15E83215}" type="parTrans" cxnId="{373B74D5-2AAA-4041-88AB-00FD44B2F07A}">
      <dgm:prSet/>
      <dgm:spPr/>
      <dgm:t>
        <a:bodyPr/>
        <a:lstStyle/>
        <a:p>
          <a:endParaRPr lang="zh-CN" altLang="en-US"/>
        </a:p>
      </dgm:t>
    </dgm:pt>
    <dgm:pt modelId="{7C98D228-4A17-439B-BF89-7BC7E639F1ED}" type="sibTrans" cxnId="{373B74D5-2AAA-4041-88AB-00FD44B2F07A}">
      <dgm:prSet/>
      <dgm:spPr/>
      <dgm:t>
        <a:bodyPr/>
        <a:lstStyle/>
        <a:p>
          <a:endParaRPr lang="zh-CN" altLang="en-US"/>
        </a:p>
      </dgm:t>
    </dgm:pt>
    <dgm:pt modelId="{C212521B-83E5-4B30-8FDA-ECE1B1AF9F11}">
      <dgm:prSet phldrT="[文本]"/>
      <dgm:spPr/>
      <dgm:t>
        <a:bodyPr/>
        <a:lstStyle/>
        <a:p>
          <a:r>
            <a:rPr lang="en-US" altLang="zh-CN"/>
            <a:t>cxf</a:t>
          </a:r>
          <a:endParaRPr lang="zh-CN" altLang="en-US"/>
        </a:p>
      </dgm:t>
    </dgm:pt>
    <dgm:pt modelId="{736716B7-4100-40F1-A627-0A944BF7D627}" type="parTrans" cxnId="{5321ABA8-8C8A-4DF3-A58F-7FFDCB2E4F87}">
      <dgm:prSet/>
      <dgm:spPr/>
      <dgm:t>
        <a:bodyPr/>
        <a:lstStyle/>
        <a:p>
          <a:endParaRPr lang="zh-CN" altLang="en-US"/>
        </a:p>
      </dgm:t>
    </dgm:pt>
    <dgm:pt modelId="{4FFE0B31-4473-4FFC-84CA-B4E10ECB04A2}" type="sibTrans" cxnId="{5321ABA8-8C8A-4DF3-A58F-7FFDCB2E4F87}">
      <dgm:prSet/>
      <dgm:spPr/>
      <dgm:t>
        <a:bodyPr/>
        <a:lstStyle/>
        <a:p>
          <a:endParaRPr lang="zh-CN" altLang="en-US"/>
        </a:p>
      </dgm:t>
    </dgm:pt>
    <dgm:pt modelId="{7A7F234B-635D-4AF0-89C0-ABD03170694C}" type="pres">
      <dgm:prSet presAssocID="{D4137DAD-D455-4472-8334-458AAA2F6F8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7CC4921-B232-47F3-A547-E61B958AE1F9}" type="pres">
      <dgm:prSet presAssocID="{D4137DAD-D455-4472-8334-458AAA2F6F88}" presName="cycle" presStyleCnt="0"/>
      <dgm:spPr/>
    </dgm:pt>
    <dgm:pt modelId="{FFD1E204-6F19-4F70-AB35-45D566BEEBA4}" type="pres">
      <dgm:prSet presAssocID="{D4137DAD-D455-4472-8334-458AAA2F6F88}" presName="centerShape" presStyleCnt="0"/>
      <dgm:spPr/>
    </dgm:pt>
    <dgm:pt modelId="{71DEC5E2-8B5E-485E-A12C-5D25B4A9826C}" type="pres">
      <dgm:prSet presAssocID="{D4137DAD-D455-4472-8334-458AAA2F6F88}" presName="connSite" presStyleLbl="node1" presStyleIdx="0" presStyleCnt="4"/>
      <dgm:spPr/>
    </dgm:pt>
    <dgm:pt modelId="{2EE2E946-A17C-40B9-BE7D-744C235945E6}" type="pres">
      <dgm:prSet presAssocID="{D4137DAD-D455-4472-8334-458AAA2F6F88}" presName="visible" presStyleLbl="node1" presStyleIdx="0" presStyleCnt="4" custLinFactNeighborX="350" custLinFactNeighborY="0"/>
      <dgm:spPr>
        <a:solidFill>
          <a:srgbClr val="007C6A"/>
        </a:solidFill>
      </dgm:spPr>
    </dgm:pt>
    <dgm:pt modelId="{FD40C0A5-8D66-4B4A-8EEF-369DC5CC085C}" type="pres">
      <dgm:prSet presAssocID="{2E247BC3-DC94-45E7-8782-C4B079B54E45}" presName="Name25" presStyleLbl="parChTrans1D1" presStyleIdx="0" presStyleCnt="3"/>
      <dgm:spPr/>
    </dgm:pt>
    <dgm:pt modelId="{FBF1A4A3-C231-4D17-BAE8-D28D39311739}" type="pres">
      <dgm:prSet presAssocID="{496C7E24-48D9-4744-B7F4-B2380E181DC0}" presName="node" presStyleCnt="0"/>
      <dgm:spPr/>
    </dgm:pt>
    <dgm:pt modelId="{4C9BC99C-173E-4CEC-9EBB-F22C6ED8579B}" type="pres">
      <dgm:prSet presAssocID="{496C7E24-48D9-4744-B7F4-B2380E181DC0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C842B18B-76DC-453E-A21C-962C9658AD5C}" type="pres">
      <dgm:prSet presAssocID="{496C7E24-48D9-4744-B7F4-B2380E181DC0}" presName="childNode" presStyleLbl="revTx" presStyleIdx="0" presStyleCnt="1">
        <dgm:presLayoutVars>
          <dgm:bulletEnabled val="1"/>
        </dgm:presLayoutVars>
      </dgm:prSet>
      <dgm:spPr/>
    </dgm:pt>
    <dgm:pt modelId="{B9C70D5D-8895-407B-84F2-D1BFBC22F291}" type="pres">
      <dgm:prSet presAssocID="{8C45F8F3-7515-4A07-864F-279A15E83215}" presName="Name25" presStyleLbl="parChTrans1D1" presStyleIdx="1" presStyleCnt="3"/>
      <dgm:spPr/>
    </dgm:pt>
    <dgm:pt modelId="{A870E559-8F83-4FB2-A298-31221D1F1B36}" type="pres">
      <dgm:prSet presAssocID="{04EEDDDA-BADE-4D0F-8DED-1A59A70B6EAF}" presName="node" presStyleCnt="0"/>
      <dgm:spPr/>
    </dgm:pt>
    <dgm:pt modelId="{4FFD6D06-65D6-4B26-9C68-2B11709F6C83}" type="pres">
      <dgm:prSet presAssocID="{04EEDDDA-BADE-4D0F-8DED-1A59A70B6EAF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21A0400-8D81-461D-AD0F-6410C86FF9F2}" type="pres">
      <dgm:prSet presAssocID="{04EEDDDA-BADE-4D0F-8DED-1A59A70B6EAF}" presName="childNode" presStyleLbl="revTx" presStyleIdx="0" presStyleCnt="1">
        <dgm:presLayoutVars>
          <dgm:bulletEnabled val="1"/>
        </dgm:presLayoutVars>
      </dgm:prSet>
      <dgm:spPr/>
    </dgm:pt>
    <dgm:pt modelId="{39CD68CD-B606-4484-9F0A-71C28129BECF}" type="pres">
      <dgm:prSet presAssocID="{736716B7-4100-40F1-A627-0A944BF7D627}" presName="Name25" presStyleLbl="parChTrans1D1" presStyleIdx="2" presStyleCnt="3"/>
      <dgm:spPr/>
    </dgm:pt>
    <dgm:pt modelId="{0E991B37-161A-4531-A8BD-3F66EA0BBEFF}" type="pres">
      <dgm:prSet presAssocID="{C212521B-83E5-4B30-8FDA-ECE1B1AF9F11}" presName="node" presStyleCnt="0"/>
      <dgm:spPr/>
    </dgm:pt>
    <dgm:pt modelId="{BF888605-2B18-4889-BF21-ABD622B16255}" type="pres">
      <dgm:prSet presAssocID="{C212521B-83E5-4B30-8FDA-ECE1B1AF9F11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A459B38-F153-4A70-AD93-BC264240EE95}" type="pres">
      <dgm:prSet presAssocID="{C212521B-83E5-4B30-8FDA-ECE1B1AF9F11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BDB68701-7DF3-432C-AE51-E37760CAF1DA}" srcId="{496C7E24-48D9-4744-B7F4-B2380E181DC0}" destId="{D62A1AE3-BE30-4A85-A41E-BBC24E2F0207}" srcOrd="1" destOrd="0" parTransId="{D5C8C6B1-E804-4154-B067-A50FD256AE5C}" sibTransId="{3515D7A4-445C-45C5-A2D7-E80E9C0A565F}"/>
    <dgm:cxn modelId="{09178822-CBEE-4E1E-AFE4-343A6A2333EA}" type="presOf" srcId="{C212521B-83E5-4B30-8FDA-ECE1B1AF9F11}" destId="{BF888605-2B18-4889-BF21-ABD622B16255}" srcOrd="0" destOrd="0" presId="urn:microsoft.com/office/officeart/2005/8/layout/radial2"/>
    <dgm:cxn modelId="{17EAA93A-6C25-4973-9EC5-0E326F81F415}" type="presOf" srcId="{2E247BC3-DC94-45E7-8782-C4B079B54E45}" destId="{FD40C0A5-8D66-4B4A-8EEF-369DC5CC085C}" srcOrd="0" destOrd="0" presId="urn:microsoft.com/office/officeart/2005/8/layout/radial2"/>
    <dgm:cxn modelId="{C1CF7748-1F37-4821-9B6C-60DF798E20CC}" type="presOf" srcId="{D62A1AE3-BE30-4A85-A41E-BBC24E2F0207}" destId="{C842B18B-76DC-453E-A21C-962C9658AD5C}" srcOrd="0" destOrd="1" presId="urn:microsoft.com/office/officeart/2005/8/layout/radial2"/>
    <dgm:cxn modelId="{FF66FF6E-5E63-43EB-97AA-ADA3449CCEDC}" type="presOf" srcId="{496C7E24-48D9-4744-B7F4-B2380E181DC0}" destId="{4C9BC99C-173E-4CEC-9EBB-F22C6ED8579B}" srcOrd="0" destOrd="0" presId="urn:microsoft.com/office/officeart/2005/8/layout/radial2"/>
    <dgm:cxn modelId="{9989D18C-9F42-43C6-8DDB-86AB63C254C7}" type="presOf" srcId="{8C45F8F3-7515-4A07-864F-279A15E83215}" destId="{B9C70D5D-8895-407B-84F2-D1BFBC22F291}" srcOrd="0" destOrd="0" presId="urn:microsoft.com/office/officeart/2005/8/layout/radial2"/>
    <dgm:cxn modelId="{18180D8F-DFF6-4A88-875A-4D22580C12A2}" type="presOf" srcId="{ED553EDE-6F70-43A3-8FC1-308A71CEACA3}" destId="{C842B18B-76DC-453E-A21C-962C9658AD5C}" srcOrd="0" destOrd="0" presId="urn:microsoft.com/office/officeart/2005/8/layout/radial2"/>
    <dgm:cxn modelId="{39DBAD9E-FBCC-4B4A-90C0-83F1E8BBAF7C}" type="presOf" srcId="{736716B7-4100-40F1-A627-0A944BF7D627}" destId="{39CD68CD-B606-4484-9F0A-71C28129BECF}" srcOrd="0" destOrd="0" presId="urn:microsoft.com/office/officeart/2005/8/layout/radial2"/>
    <dgm:cxn modelId="{5321ABA8-8C8A-4DF3-A58F-7FFDCB2E4F87}" srcId="{D4137DAD-D455-4472-8334-458AAA2F6F88}" destId="{C212521B-83E5-4B30-8FDA-ECE1B1AF9F11}" srcOrd="2" destOrd="0" parTransId="{736716B7-4100-40F1-A627-0A944BF7D627}" sibTransId="{4FFE0B31-4473-4FFC-84CA-B4E10ECB04A2}"/>
    <dgm:cxn modelId="{D01014B9-F76E-4C05-979B-55220CC215E7}" type="presOf" srcId="{04EEDDDA-BADE-4D0F-8DED-1A59A70B6EAF}" destId="{4FFD6D06-65D6-4B26-9C68-2B11709F6C83}" srcOrd="0" destOrd="0" presId="urn:microsoft.com/office/officeart/2005/8/layout/radial2"/>
    <dgm:cxn modelId="{633ACEC3-4959-4A9D-BFEF-778B9A33E605}" srcId="{D4137DAD-D455-4472-8334-458AAA2F6F88}" destId="{496C7E24-48D9-4744-B7F4-B2380E181DC0}" srcOrd="0" destOrd="0" parTransId="{2E247BC3-DC94-45E7-8782-C4B079B54E45}" sibTransId="{5564D18D-1878-40F7-9C73-B861359FCF71}"/>
    <dgm:cxn modelId="{C94E32D0-91CA-423F-A95E-2029DBC27000}" srcId="{496C7E24-48D9-4744-B7F4-B2380E181DC0}" destId="{ED553EDE-6F70-43A3-8FC1-308A71CEACA3}" srcOrd="0" destOrd="0" parTransId="{C4E1CA0C-9C2D-4960-8F6E-A10FB3FF5D77}" sibTransId="{0561011E-4842-4ACE-B49F-2B22037E148A}"/>
    <dgm:cxn modelId="{373B74D5-2AAA-4041-88AB-00FD44B2F07A}" srcId="{D4137DAD-D455-4472-8334-458AAA2F6F88}" destId="{04EEDDDA-BADE-4D0F-8DED-1A59A70B6EAF}" srcOrd="1" destOrd="0" parTransId="{8C45F8F3-7515-4A07-864F-279A15E83215}" sibTransId="{7C98D228-4A17-439B-BF89-7BC7E639F1ED}"/>
    <dgm:cxn modelId="{2EF3C4D7-F47C-47F9-B844-BF37AF5048E5}" type="presOf" srcId="{D4137DAD-D455-4472-8334-458AAA2F6F88}" destId="{7A7F234B-635D-4AF0-89C0-ABD03170694C}" srcOrd="0" destOrd="0" presId="urn:microsoft.com/office/officeart/2005/8/layout/radial2"/>
    <dgm:cxn modelId="{2E274B35-ACE6-424E-87F4-2EE5C5D62C9E}" type="presParOf" srcId="{7A7F234B-635D-4AF0-89C0-ABD03170694C}" destId="{97CC4921-B232-47F3-A547-E61B958AE1F9}" srcOrd="0" destOrd="0" presId="urn:microsoft.com/office/officeart/2005/8/layout/radial2"/>
    <dgm:cxn modelId="{011E0B7F-DE21-4DDD-8FE1-61ABA60BD913}" type="presParOf" srcId="{97CC4921-B232-47F3-A547-E61B958AE1F9}" destId="{FFD1E204-6F19-4F70-AB35-45D566BEEBA4}" srcOrd="0" destOrd="0" presId="urn:microsoft.com/office/officeart/2005/8/layout/radial2"/>
    <dgm:cxn modelId="{D9EF75B8-87D5-4253-9443-1CD8E62DB1C3}" type="presParOf" srcId="{FFD1E204-6F19-4F70-AB35-45D566BEEBA4}" destId="{71DEC5E2-8B5E-485E-A12C-5D25B4A9826C}" srcOrd="0" destOrd="0" presId="urn:microsoft.com/office/officeart/2005/8/layout/radial2"/>
    <dgm:cxn modelId="{09300CE8-FB6B-4B49-A822-5441011C6061}" type="presParOf" srcId="{FFD1E204-6F19-4F70-AB35-45D566BEEBA4}" destId="{2EE2E946-A17C-40B9-BE7D-744C235945E6}" srcOrd="1" destOrd="0" presId="urn:microsoft.com/office/officeart/2005/8/layout/radial2"/>
    <dgm:cxn modelId="{976A9912-31D3-4DD0-8F61-84B817031496}" type="presParOf" srcId="{97CC4921-B232-47F3-A547-E61B958AE1F9}" destId="{FD40C0A5-8D66-4B4A-8EEF-369DC5CC085C}" srcOrd="1" destOrd="0" presId="urn:microsoft.com/office/officeart/2005/8/layout/radial2"/>
    <dgm:cxn modelId="{63A97FF4-B56A-4F7D-AE9F-BF615BA4433B}" type="presParOf" srcId="{97CC4921-B232-47F3-A547-E61B958AE1F9}" destId="{FBF1A4A3-C231-4D17-BAE8-D28D39311739}" srcOrd="2" destOrd="0" presId="urn:microsoft.com/office/officeart/2005/8/layout/radial2"/>
    <dgm:cxn modelId="{CE834291-01A9-4EDA-B9F9-98484FEB4665}" type="presParOf" srcId="{FBF1A4A3-C231-4D17-BAE8-D28D39311739}" destId="{4C9BC99C-173E-4CEC-9EBB-F22C6ED8579B}" srcOrd="0" destOrd="0" presId="urn:microsoft.com/office/officeart/2005/8/layout/radial2"/>
    <dgm:cxn modelId="{2BAC0374-6F7D-4AE4-B787-66B8B2EE14CA}" type="presParOf" srcId="{FBF1A4A3-C231-4D17-BAE8-D28D39311739}" destId="{C842B18B-76DC-453E-A21C-962C9658AD5C}" srcOrd="1" destOrd="0" presId="urn:microsoft.com/office/officeart/2005/8/layout/radial2"/>
    <dgm:cxn modelId="{EAAAFEAD-70D5-4DBE-91C7-CC19A96328BC}" type="presParOf" srcId="{97CC4921-B232-47F3-A547-E61B958AE1F9}" destId="{B9C70D5D-8895-407B-84F2-D1BFBC22F291}" srcOrd="3" destOrd="0" presId="urn:microsoft.com/office/officeart/2005/8/layout/radial2"/>
    <dgm:cxn modelId="{1A4681FA-A653-4536-A042-A17A81B16138}" type="presParOf" srcId="{97CC4921-B232-47F3-A547-E61B958AE1F9}" destId="{A870E559-8F83-4FB2-A298-31221D1F1B36}" srcOrd="4" destOrd="0" presId="urn:microsoft.com/office/officeart/2005/8/layout/radial2"/>
    <dgm:cxn modelId="{01A3315C-9FE3-4CB3-A97D-2A74295586BA}" type="presParOf" srcId="{A870E559-8F83-4FB2-A298-31221D1F1B36}" destId="{4FFD6D06-65D6-4B26-9C68-2B11709F6C83}" srcOrd="0" destOrd="0" presId="urn:microsoft.com/office/officeart/2005/8/layout/radial2"/>
    <dgm:cxn modelId="{41EB3BCC-E712-4F4A-B242-12AA8868DF3D}" type="presParOf" srcId="{A870E559-8F83-4FB2-A298-31221D1F1B36}" destId="{521A0400-8D81-461D-AD0F-6410C86FF9F2}" srcOrd="1" destOrd="0" presId="urn:microsoft.com/office/officeart/2005/8/layout/radial2"/>
    <dgm:cxn modelId="{87320E09-345E-4DD6-99F8-266117DF5088}" type="presParOf" srcId="{97CC4921-B232-47F3-A547-E61B958AE1F9}" destId="{39CD68CD-B606-4484-9F0A-71C28129BECF}" srcOrd="5" destOrd="0" presId="urn:microsoft.com/office/officeart/2005/8/layout/radial2"/>
    <dgm:cxn modelId="{0B298965-24D7-4ED0-9313-612DC09226CB}" type="presParOf" srcId="{97CC4921-B232-47F3-A547-E61B958AE1F9}" destId="{0E991B37-161A-4531-A8BD-3F66EA0BBEFF}" srcOrd="6" destOrd="0" presId="urn:microsoft.com/office/officeart/2005/8/layout/radial2"/>
    <dgm:cxn modelId="{529F9D9C-5D69-4E76-AA2F-83991CA09BEE}" type="presParOf" srcId="{0E991B37-161A-4531-A8BD-3F66EA0BBEFF}" destId="{BF888605-2B18-4889-BF21-ABD622B16255}" srcOrd="0" destOrd="0" presId="urn:microsoft.com/office/officeart/2005/8/layout/radial2"/>
    <dgm:cxn modelId="{C728553D-EEA3-466D-B896-6A5BFEE07CC3}" type="presParOf" srcId="{0E991B37-161A-4531-A8BD-3F66EA0BBEFF}" destId="{3A459B38-F153-4A70-AD93-BC264240EE9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68CD-B606-4484-9F0A-71C28129BECF}">
      <dsp:nvSpPr>
        <dsp:cNvPr id="0" name=""/>
        <dsp:cNvSpPr/>
      </dsp:nvSpPr>
      <dsp:spPr>
        <a:xfrm rot="2562596">
          <a:off x="2267872" y="2845448"/>
          <a:ext cx="614329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14329" y="2597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70D5D-8895-407B-84F2-D1BFBC22F291}">
      <dsp:nvSpPr>
        <dsp:cNvPr id="0" name=""/>
        <dsp:cNvSpPr/>
      </dsp:nvSpPr>
      <dsp:spPr>
        <a:xfrm>
          <a:off x="2349333" y="2006028"/>
          <a:ext cx="683251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83251" y="2597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0C0A5-8D66-4B4A-8EEF-369DC5CC085C}">
      <dsp:nvSpPr>
        <dsp:cNvPr id="0" name=""/>
        <dsp:cNvSpPr/>
      </dsp:nvSpPr>
      <dsp:spPr>
        <a:xfrm rot="19037404">
          <a:off x="2267872" y="1166608"/>
          <a:ext cx="614329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14329" y="2597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2E946-A17C-40B9-BE7D-744C235945E6}">
      <dsp:nvSpPr>
        <dsp:cNvPr id="0" name=""/>
        <dsp:cNvSpPr/>
      </dsp:nvSpPr>
      <dsp:spPr>
        <a:xfrm>
          <a:off x="695875" y="1055356"/>
          <a:ext cx="1953287" cy="1953287"/>
        </a:xfrm>
        <a:prstGeom prst="ellipse">
          <a:avLst/>
        </a:prstGeom>
        <a:solidFill>
          <a:srgbClr val="007C6A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9BC99C-173E-4CEC-9EBB-F22C6ED8579B}">
      <dsp:nvSpPr>
        <dsp:cNvPr id="0" name=""/>
        <dsp:cNvSpPr/>
      </dsp:nvSpPr>
      <dsp:spPr>
        <a:xfrm>
          <a:off x="2645335" y="780"/>
          <a:ext cx="1171972" cy="1171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AXIS</a:t>
          </a:r>
          <a:endParaRPr lang="zh-CN" altLang="en-US" sz="2800" kern="1200" dirty="0"/>
        </a:p>
      </dsp:txBody>
      <dsp:txXfrm>
        <a:off x="2816966" y="172411"/>
        <a:ext cx="828710" cy="828710"/>
      </dsp:txXfrm>
    </dsp:sp>
    <dsp:sp modelId="{C842B18B-76DC-453E-A21C-962C9658AD5C}">
      <dsp:nvSpPr>
        <dsp:cNvPr id="0" name=""/>
        <dsp:cNvSpPr/>
      </dsp:nvSpPr>
      <dsp:spPr>
        <a:xfrm>
          <a:off x="3934505" y="780"/>
          <a:ext cx="1757958" cy="117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100" kern="1200" dirty="0">
              <a:solidFill>
                <a:srgbClr val="007C6A"/>
              </a:solidFill>
            </a:rPr>
            <a:t>AXIS</a:t>
          </a:r>
          <a:endParaRPr lang="zh-CN" altLang="en-US" sz="4100" kern="1200" dirty="0">
            <a:solidFill>
              <a:srgbClr val="007C6A"/>
            </a:solidFill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100" kern="1200" dirty="0">
              <a:solidFill>
                <a:srgbClr val="007C6A"/>
              </a:solidFill>
            </a:rPr>
            <a:t>AXIS2</a:t>
          </a:r>
          <a:endParaRPr lang="zh-CN" altLang="en-US" sz="4100" kern="1200" dirty="0">
            <a:solidFill>
              <a:srgbClr val="007C6A"/>
            </a:solidFill>
          </a:endParaRPr>
        </a:p>
      </dsp:txBody>
      <dsp:txXfrm>
        <a:off x="3934505" y="780"/>
        <a:ext cx="1757958" cy="1171972"/>
      </dsp:txXfrm>
    </dsp:sp>
    <dsp:sp modelId="{4FFD6D06-65D6-4B26-9C68-2B11709F6C83}">
      <dsp:nvSpPr>
        <dsp:cNvPr id="0" name=""/>
        <dsp:cNvSpPr/>
      </dsp:nvSpPr>
      <dsp:spPr>
        <a:xfrm>
          <a:off x="3032584" y="1446013"/>
          <a:ext cx="1171972" cy="1171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/>
            <a:t>xfire</a:t>
          </a:r>
          <a:endParaRPr lang="zh-CN" altLang="en-US" sz="2800" kern="1200"/>
        </a:p>
      </dsp:txBody>
      <dsp:txXfrm>
        <a:off x="3204215" y="1617644"/>
        <a:ext cx="828710" cy="828710"/>
      </dsp:txXfrm>
    </dsp:sp>
    <dsp:sp modelId="{BF888605-2B18-4889-BF21-ABD622B16255}">
      <dsp:nvSpPr>
        <dsp:cNvPr id="0" name=""/>
        <dsp:cNvSpPr/>
      </dsp:nvSpPr>
      <dsp:spPr>
        <a:xfrm>
          <a:off x="2645335" y="2891246"/>
          <a:ext cx="1171972" cy="11719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/>
            <a:t>cxf</a:t>
          </a:r>
          <a:endParaRPr lang="zh-CN" altLang="en-US" sz="2800" kern="1200"/>
        </a:p>
      </dsp:txBody>
      <dsp:txXfrm>
        <a:off x="2816966" y="3062877"/>
        <a:ext cx="828710" cy="82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4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1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9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8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1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42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8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2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9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1835696" y="1556792"/>
            <a:ext cx="6219704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WebService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0045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7544" y="980728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err="1">
                <a:solidFill>
                  <a:srgbClr val="007C6A"/>
                </a:solidFill>
              </a:rPr>
              <a:t>WebService</a:t>
            </a:r>
            <a:r>
              <a:rPr lang="zh-CN" altLang="en-US" sz="3600" b="1" dirty="0">
                <a:solidFill>
                  <a:srgbClr val="007C6A"/>
                </a:solidFill>
              </a:rPr>
              <a:t>核心组件</a:t>
            </a:r>
          </a:p>
        </p:txBody>
      </p:sp>
      <p:sp>
        <p:nvSpPr>
          <p:cNvPr id="3" name="TextBox 10"/>
          <p:cNvSpPr txBox="1"/>
          <p:nvPr/>
        </p:nvSpPr>
        <p:spPr>
          <a:xfrm>
            <a:off x="827584" y="2132856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简单对象访问协议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描述语言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UDDI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：统一描述、发现和集成协议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9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560842"/>
            <a:ext cx="614769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WebService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主流框架</a:t>
            </a:r>
          </a:p>
        </p:txBody>
      </p:sp>
    </p:spTree>
    <p:extLst>
      <p:ext uri="{BB962C8B-B14F-4D97-AF65-F5344CB8AC3E}">
        <p14:creationId xmlns:p14="http://schemas.microsoft.com/office/powerpoint/2010/main" val="349162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09420460"/>
              </p:ext>
            </p:extLst>
          </p:nvPr>
        </p:nvGraphicFramePr>
        <p:xfrm>
          <a:off x="1259632" y="1700808"/>
          <a:ext cx="67687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2123728" y="3532753"/>
            <a:ext cx="1701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980728"/>
            <a:ext cx="4896544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>
                <a:solidFill>
                  <a:srgbClr val="007C6A"/>
                </a:solidFill>
              </a:rPr>
              <a:t>WebService</a:t>
            </a:r>
            <a:r>
              <a:rPr lang="zh-CN" altLang="en-US" sz="3200" b="1" dirty="0">
                <a:solidFill>
                  <a:srgbClr val="007C6A"/>
                </a:solidFill>
              </a:rPr>
              <a:t>主流框架简介</a:t>
            </a:r>
          </a:p>
        </p:txBody>
      </p:sp>
    </p:spTree>
    <p:extLst>
      <p:ext uri="{BB962C8B-B14F-4D97-AF65-F5344CB8AC3E}">
        <p14:creationId xmlns:p14="http://schemas.microsoft.com/office/powerpoint/2010/main" val="113788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39552" y="1052736"/>
            <a:ext cx="1368152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007C6A"/>
                </a:solidFill>
              </a:rPr>
              <a:t>AXIS</a:t>
            </a:r>
            <a:endParaRPr lang="zh-CN" altLang="en-US" sz="3600" b="1" dirty="0">
              <a:solidFill>
                <a:srgbClr val="007C6A"/>
              </a:solidFill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395536" y="1988840"/>
            <a:ext cx="85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AXIS</a:t>
            </a:r>
            <a:r>
              <a:rPr lang="zh-CN" altLang="en-US" sz="2000" dirty="0">
                <a:solidFill>
                  <a:srgbClr val="007C6A"/>
                </a:solidFill>
              </a:rPr>
              <a:t>（</a:t>
            </a:r>
            <a:r>
              <a:rPr lang="en-US" altLang="zh-CN" sz="2000" dirty="0">
                <a:solidFill>
                  <a:srgbClr val="007C6A"/>
                </a:solidFill>
              </a:rPr>
              <a:t>Apache </a:t>
            </a:r>
            <a:r>
              <a:rPr lang="en-US" altLang="zh-CN" sz="2000" dirty="0" err="1">
                <a:solidFill>
                  <a:srgbClr val="007C6A"/>
                </a:solidFill>
              </a:rPr>
              <a:t>eXtensible</a:t>
            </a:r>
            <a:r>
              <a:rPr lang="en-US" altLang="zh-CN" sz="2000" dirty="0">
                <a:solidFill>
                  <a:srgbClr val="007C6A"/>
                </a:solidFill>
              </a:rPr>
              <a:t> Interaction System</a:t>
            </a:r>
            <a:r>
              <a:rPr lang="zh-CN" altLang="en-US" sz="2000" dirty="0">
                <a:solidFill>
                  <a:srgbClr val="007C6A"/>
                </a:solidFill>
              </a:rPr>
              <a:t>）阿帕奇可扩展交互系统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AXIS</a:t>
            </a:r>
            <a:r>
              <a:rPr lang="zh-CN" altLang="en-US" sz="2000" dirty="0">
                <a:solidFill>
                  <a:srgbClr val="007C6A"/>
                </a:solidFill>
              </a:rPr>
              <a:t>是一款开源的</a:t>
            </a:r>
            <a:r>
              <a:rPr lang="en-US" altLang="zh-CN" sz="2000" dirty="0" err="1">
                <a:solidFill>
                  <a:srgbClr val="007C6A"/>
                </a:solidFill>
              </a:rPr>
              <a:t>WebService</a:t>
            </a:r>
            <a:r>
              <a:rPr lang="zh-CN" altLang="en-US" sz="2000" dirty="0">
                <a:solidFill>
                  <a:srgbClr val="007C6A"/>
                </a:solidFill>
              </a:rPr>
              <a:t>运行引擎，本质上就是一个</a:t>
            </a:r>
            <a:r>
              <a:rPr lang="en-US" altLang="zh-CN" sz="2000" dirty="0">
                <a:solidFill>
                  <a:srgbClr val="007C6A"/>
                </a:solidFill>
              </a:rPr>
              <a:t>SOAP</a:t>
            </a:r>
            <a:r>
              <a:rPr lang="zh-CN" altLang="en-US" sz="2000" dirty="0">
                <a:solidFill>
                  <a:srgbClr val="007C6A"/>
                </a:solidFill>
              </a:rPr>
              <a:t>引擎，提供创建服务器端、客户端和网关</a:t>
            </a:r>
            <a:r>
              <a:rPr lang="en-US" altLang="zh-CN" sz="2000" dirty="0">
                <a:solidFill>
                  <a:srgbClr val="007C6A"/>
                </a:solidFill>
              </a:rPr>
              <a:t>SOAP</a:t>
            </a:r>
            <a:r>
              <a:rPr lang="zh-CN" altLang="en-US" sz="2000" dirty="0">
                <a:solidFill>
                  <a:srgbClr val="007C6A"/>
                </a:solidFill>
              </a:rPr>
              <a:t>操作的基本框架。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AXIS</a:t>
            </a:r>
            <a:r>
              <a:rPr lang="zh-CN" altLang="en-US" sz="2000" dirty="0">
                <a:solidFill>
                  <a:srgbClr val="007C6A"/>
                </a:solidFill>
              </a:rPr>
              <a:t>分为</a:t>
            </a:r>
            <a:r>
              <a:rPr lang="en-US" altLang="zh-CN" sz="2000" dirty="0">
                <a:solidFill>
                  <a:srgbClr val="007C6A"/>
                </a:solidFill>
              </a:rPr>
              <a:t>1.x</a:t>
            </a:r>
            <a:r>
              <a:rPr lang="zh-CN" altLang="en-US" sz="2000" dirty="0">
                <a:solidFill>
                  <a:srgbClr val="007C6A"/>
                </a:solidFill>
              </a:rPr>
              <a:t>系列和</a:t>
            </a:r>
            <a:r>
              <a:rPr lang="en-US" altLang="zh-CN" sz="2000" dirty="0">
                <a:solidFill>
                  <a:srgbClr val="007C6A"/>
                </a:solidFill>
              </a:rPr>
              <a:t>2</a:t>
            </a:r>
            <a:r>
              <a:rPr lang="zh-CN" altLang="en-US" sz="2000" dirty="0">
                <a:solidFill>
                  <a:srgbClr val="007C6A"/>
                </a:solidFill>
              </a:rPr>
              <a:t>系列，两个系列体系结构和使用上有较大的区别，相对而言，</a:t>
            </a:r>
            <a:r>
              <a:rPr lang="en-US" altLang="zh-CN" sz="2000" dirty="0">
                <a:solidFill>
                  <a:srgbClr val="007C6A"/>
                </a:solidFill>
              </a:rPr>
              <a:t>Axis1.x</a:t>
            </a:r>
            <a:r>
              <a:rPr lang="zh-CN" altLang="en-US" sz="2000" dirty="0">
                <a:solidFill>
                  <a:srgbClr val="007C6A"/>
                </a:solidFill>
              </a:rPr>
              <a:t>更加稳定，文档也比较齐全。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</a:rPr>
              <a:t>官网：</a:t>
            </a:r>
            <a:r>
              <a:rPr lang="en-US" altLang="zh-CN" sz="2000" dirty="0">
                <a:solidFill>
                  <a:srgbClr val="007C6A"/>
                </a:solidFill>
              </a:rPr>
              <a:t>http://axis.apache.org/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1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716" y="1201677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err="1">
                <a:solidFill>
                  <a:srgbClr val="007C6A"/>
                </a:solidFill>
              </a:rPr>
              <a:t>XFire</a:t>
            </a:r>
            <a:endParaRPr lang="zh-CN" altLang="en-US" sz="3600" b="1" dirty="0">
              <a:solidFill>
                <a:srgbClr val="007C6A"/>
              </a:solidFill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368716" y="2060850"/>
            <a:ext cx="8244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XFire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是下一代的</a:t>
            </a:r>
            <a:r>
              <a:rPr lang="en-US" altLang="zh-CN" sz="2000" dirty="0">
                <a:solidFill>
                  <a:srgbClr val="007C6A"/>
                </a:solidFill>
              </a:rPr>
              <a:t>java SOAP </a:t>
            </a:r>
            <a:r>
              <a:rPr lang="zh-CN" altLang="en-US" sz="2000" dirty="0">
                <a:solidFill>
                  <a:srgbClr val="007C6A"/>
                </a:solidFill>
              </a:rPr>
              <a:t>框架。</a:t>
            </a:r>
            <a:r>
              <a:rPr lang="en-US" altLang="zh-CN" sz="2000" dirty="0" err="1">
                <a:solidFill>
                  <a:srgbClr val="007C6A"/>
                </a:solidFill>
              </a:rPr>
              <a:t>XFire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提供了非常方便的</a:t>
            </a:r>
            <a:r>
              <a:rPr lang="en-US" altLang="zh-CN" sz="2000" dirty="0">
                <a:solidFill>
                  <a:srgbClr val="007C6A"/>
                </a:solidFill>
              </a:rPr>
              <a:t>API</a:t>
            </a:r>
            <a:r>
              <a:rPr lang="zh-CN" altLang="en-US" sz="2000" dirty="0">
                <a:solidFill>
                  <a:srgbClr val="007C6A"/>
                </a:solidFill>
              </a:rPr>
              <a:t>，使用这些</a:t>
            </a:r>
            <a:r>
              <a:rPr lang="en-US" altLang="zh-CN" sz="2000" dirty="0">
                <a:solidFill>
                  <a:srgbClr val="007C6A"/>
                </a:solidFill>
              </a:rPr>
              <a:t>API </a:t>
            </a:r>
            <a:r>
              <a:rPr lang="zh-CN" altLang="en-US" sz="2000" dirty="0">
                <a:solidFill>
                  <a:srgbClr val="007C6A"/>
                </a:solidFill>
              </a:rPr>
              <a:t>可以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开发面向服务</a:t>
            </a:r>
            <a:r>
              <a:rPr lang="en-US" altLang="zh-CN" sz="2000" dirty="0">
                <a:solidFill>
                  <a:srgbClr val="007C6A"/>
                </a:solidFill>
              </a:rPr>
              <a:t>(SOA)</a:t>
            </a:r>
            <a:r>
              <a:rPr lang="zh-CN" altLang="en-US" sz="2000" dirty="0">
                <a:solidFill>
                  <a:srgbClr val="007C6A"/>
                </a:solidFill>
              </a:rPr>
              <a:t>的程序。它支持各种标准，性能优良（基于低内存的</a:t>
            </a:r>
            <a:r>
              <a:rPr lang="en-US" altLang="zh-CN" sz="2000" dirty="0">
                <a:solidFill>
                  <a:srgbClr val="007C6A"/>
                </a:solidFill>
              </a:rPr>
              <a:t>STAX </a:t>
            </a:r>
            <a:r>
              <a:rPr lang="zh-CN" altLang="en-US" sz="2000" dirty="0">
                <a:solidFill>
                  <a:srgbClr val="007C6A"/>
                </a:solidFill>
              </a:rPr>
              <a:t>模型）。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zh-CN" altLang="en-US" sz="2000" dirty="0">
                <a:solidFill>
                  <a:srgbClr val="007C6A"/>
                </a:solidFill>
              </a:rPr>
              <a:t>官网：</a:t>
            </a:r>
            <a:r>
              <a:rPr lang="en-US" altLang="zh-CN" sz="2000" dirty="0">
                <a:solidFill>
                  <a:srgbClr val="007C6A"/>
                </a:solidFill>
              </a:rPr>
              <a:t>http://xfire.codehaus.org/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1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716" y="1201677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007C6A"/>
                </a:solidFill>
              </a:rPr>
              <a:t>CXF</a:t>
            </a:r>
            <a:endParaRPr lang="zh-CN" altLang="en-US" sz="3600" b="1" dirty="0">
              <a:solidFill>
                <a:srgbClr val="007C6A"/>
              </a:solidFill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368716" y="2060850"/>
            <a:ext cx="8244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Apache CXF = </a:t>
            </a:r>
            <a:r>
              <a:rPr lang="en-US" altLang="zh-CN" sz="2000" dirty="0" err="1">
                <a:solidFill>
                  <a:srgbClr val="007C6A"/>
                </a:solidFill>
              </a:rPr>
              <a:t>Celtix</a:t>
            </a:r>
            <a:r>
              <a:rPr lang="en-US" altLang="zh-CN" sz="2000" dirty="0">
                <a:solidFill>
                  <a:srgbClr val="007C6A"/>
                </a:solidFill>
              </a:rPr>
              <a:t> + </a:t>
            </a:r>
            <a:r>
              <a:rPr lang="en-US" altLang="zh-CN" sz="2000" dirty="0" err="1">
                <a:solidFill>
                  <a:srgbClr val="007C6A"/>
                </a:solidFill>
              </a:rPr>
              <a:t>XFire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Apache CXF </a:t>
            </a:r>
            <a:r>
              <a:rPr lang="zh-CN" altLang="en-US" sz="2000" dirty="0">
                <a:solidFill>
                  <a:srgbClr val="007C6A"/>
                </a:solidFill>
              </a:rPr>
              <a:t>的前身叫 </a:t>
            </a:r>
            <a:r>
              <a:rPr lang="en-US" altLang="zh-CN" sz="2000" dirty="0">
                <a:solidFill>
                  <a:srgbClr val="007C6A"/>
                </a:solidFill>
              </a:rPr>
              <a:t>Apache </a:t>
            </a:r>
            <a:r>
              <a:rPr lang="en-US" altLang="zh-CN" sz="2000" dirty="0" err="1">
                <a:solidFill>
                  <a:srgbClr val="007C6A"/>
                </a:solidFill>
              </a:rPr>
              <a:t>CeltiXfire</a:t>
            </a:r>
            <a:r>
              <a:rPr lang="zh-CN" altLang="en-US" sz="2000" dirty="0">
                <a:solidFill>
                  <a:srgbClr val="007C6A"/>
                </a:solidFill>
              </a:rPr>
              <a:t>，现在已经正式更名为 </a:t>
            </a:r>
            <a:r>
              <a:rPr lang="en-US" altLang="zh-CN" sz="2000" dirty="0">
                <a:solidFill>
                  <a:srgbClr val="007C6A"/>
                </a:solidFill>
              </a:rPr>
              <a:t>Apache CXF </a:t>
            </a:r>
            <a:r>
              <a:rPr lang="zh-CN" altLang="en-US" sz="2000" dirty="0">
                <a:solidFill>
                  <a:srgbClr val="007C6A"/>
                </a:solidFill>
              </a:rPr>
              <a:t>了，以下简称为 </a:t>
            </a:r>
            <a:r>
              <a:rPr lang="en-US" altLang="zh-CN" sz="2000" dirty="0">
                <a:solidFill>
                  <a:srgbClr val="007C6A"/>
                </a:solidFill>
              </a:rPr>
              <a:t>CXF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CXF </a:t>
            </a:r>
            <a:r>
              <a:rPr lang="zh-CN" altLang="en-US" sz="2000" dirty="0">
                <a:solidFill>
                  <a:srgbClr val="007C6A"/>
                </a:solidFill>
              </a:rPr>
              <a:t>继承了 </a:t>
            </a:r>
            <a:r>
              <a:rPr lang="en-US" altLang="zh-CN" sz="2000" dirty="0" err="1">
                <a:solidFill>
                  <a:srgbClr val="007C6A"/>
                </a:solidFill>
              </a:rPr>
              <a:t>Celtix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和 </a:t>
            </a:r>
            <a:r>
              <a:rPr lang="en-US" altLang="zh-CN" sz="2000" dirty="0" err="1">
                <a:solidFill>
                  <a:srgbClr val="007C6A"/>
                </a:solidFill>
              </a:rPr>
              <a:t>XFire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两大开源项目的精华，提供了对 </a:t>
            </a:r>
            <a:r>
              <a:rPr lang="en-US" altLang="zh-CN" sz="2000" dirty="0">
                <a:solidFill>
                  <a:srgbClr val="007C6A"/>
                </a:solidFill>
              </a:rPr>
              <a:t>JAX-WS </a:t>
            </a:r>
            <a:r>
              <a:rPr lang="zh-CN" altLang="en-US" sz="2000" dirty="0">
                <a:solidFill>
                  <a:srgbClr val="007C6A"/>
                </a:solidFill>
              </a:rPr>
              <a:t>全面的支持，并且提供了多种 </a:t>
            </a:r>
            <a:r>
              <a:rPr lang="en-US" altLang="zh-CN" sz="2000" dirty="0">
                <a:solidFill>
                  <a:srgbClr val="007C6A"/>
                </a:solidFill>
              </a:rPr>
              <a:t>Binding 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 err="1">
                <a:solidFill>
                  <a:srgbClr val="007C6A"/>
                </a:solidFill>
              </a:rPr>
              <a:t>DataBinding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Transport </a:t>
            </a:r>
            <a:r>
              <a:rPr lang="zh-CN" altLang="en-US" sz="2000" dirty="0">
                <a:solidFill>
                  <a:srgbClr val="007C6A"/>
                </a:solidFill>
              </a:rPr>
              <a:t>以及各种 </a:t>
            </a:r>
            <a:r>
              <a:rPr lang="en-US" altLang="zh-CN" sz="2000" dirty="0">
                <a:solidFill>
                  <a:srgbClr val="007C6A"/>
                </a:solidFill>
              </a:rPr>
              <a:t>Format </a:t>
            </a:r>
            <a:r>
              <a:rPr lang="zh-CN" altLang="en-US" sz="2000" dirty="0">
                <a:solidFill>
                  <a:srgbClr val="007C6A"/>
                </a:solidFill>
              </a:rPr>
              <a:t>的支持，并且可以根据实际项目的需要，采用代码优先（</a:t>
            </a:r>
            <a:r>
              <a:rPr lang="en-US" altLang="zh-CN" sz="2000" dirty="0">
                <a:solidFill>
                  <a:srgbClr val="007C6A"/>
                </a:solidFill>
              </a:rPr>
              <a:t>Code First</a:t>
            </a:r>
            <a:r>
              <a:rPr lang="zh-CN" altLang="en-US" sz="2000" dirty="0">
                <a:solidFill>
                  <a:srgbClr val="007C6A"/>
                </a:solidFill>
              </a:rPr>
              <a:t>）或者 </a:t>
            </a:r>
            <a:r>
              <a:rPr lang="en-US" altLang="zh-CN" sz="2000" dirty="0">
                <a:solidFill>
                  <a:srgbClr val="007C6A"/>
                </a:solidFill>
              </a:rPr>
              <a:t>WSDL </a:t>
            </a:r>
            <a:r>
              <a:rPr lang="zh-CN" altLang="en-US" sz="2000" dirty="0">
                <a:solidFill>
                  <a:srgbClr val="007C6A"/>
                </a:solidFill>
              </a:rPr>
              <a:t>优先（</a:t>
            </a:r>
            <a:r>
              <a:rPr lang="en-US" altLang="zh-CN" sz="2000" dirty="0">
                <a:solidFill>
                  <a:srgbClr val="007C6A"/>
                </a:solidFill>
              </a:rPr>
              <a:t>WSDL First</a:t>
            </a:r>
            <a:r>
              <a:rPr lang="zh-CN" altLang="en-US" sz="2000" dirty="0">
                <a:solidFill>
                  <a:srgbClr val="007C6A"/>
                </a:solidFill>
              </a:rPr>
              <a:t>）来轻松地实现 </a:t>
            </a:r>
            <a:r>
              <a:rPr lang="en-US" altLang="zh-CN" sz="2000" dirty="0">
                <a:solidFill>
                  <a:srgbClr val="007C6A"/>
                </a:solidFill>
              </a:rPr>
              <a:t>Web Services </a:t>
            </a:r>
            <a:r>
              <a:rPr lang="zh-CN" altLang="en-US" sz="2000" dirty="0">
                <a:solidFill>
                  <a:srgbClr val="007C6A"/>
                </a:solidFill>
              </a:rPr>
              <a:t>的发布和使用。</a:t>
            </a:r>
            <a:r>
              <a:rPr lang="en-US" altLang="zh-CN" sz="2000" dirty="0">
                <a:solidFill>
                  <a:srgbClr val="007C6A"/>
                </a:solidFill>
              </a:rPr>
              <a:t>Apache CXF</a:t>
            </a:r>
            <a:r>
              <a:rPr lang="zh-CN" altLang="en-US" sz="2000" dirty="0">
                <a:solidFill>
                  <a:srgbClr val="007C6A"/>
                </a:solidFill>
              </a:rPr>
              <a:t>已经是一个正式的</a:t>
            </a:r>
            <a:r>
              <a:rPr lang="en-US" altLang="zh-CN" sz="2000" dirty="0">
                <a:solidFill>
                  <a:srgbClr val="007C6A"/>
                </a:solidFill>
              </a:rPr>
              <a:t>Apache</a:t>
            </a:r>
            <a:r>
              <a:rPr lang="zh-CN" altLang="en-US" sz="2000" dirty="0">
                <a:solidFill>
                  <a:srgbClr val="007C6A"/>
                </a:solidFill>
              </a:rPr>
              <a:t>顶级项目。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    官网：</a:t>
            </a:r>
            <a:r>
              <a:rPr lang="en-US" altLang="zh-CN" sz="2000" dirty="0">
                <a:solidFill>
                  <a:srgbClr val="007C6A"/>
                </a:solidFill>
              </a:rPr>
              <a:t>http://cxf.apache.org/</a:t>
            </a:r>
          </a:p>
        </p:txBody>
      </p:sp>
    </p:spTree>
    <p:extLst>
      <p:ext uri="{BB962C8B-B14F-4D97-AF65-F5344CB8AC3E}">
        <p14:creationId xmlns:p14="http://schemas.microsoft.com/office/powerpoint/2010/main" val="6124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716" y="1201677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>
                <a:solidFill>
                  <a:srgbClr val="007C6A"/>
                </a:solidFill>
              </a:rPr>
              <a:t>CXF</a:t>
            </a:r>
            <a:endParaRPr lang="zh-CN" altLang="en-US" sz="3600" b="1" dirty="0">
              <a:solidFill>
                <a:srgbClr val="007C6A"/>
              </a:solidFill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368716" y="2060850"/>
            <a:ext cx="8244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7C6A"/>
                </a:solidFill>
              </a:rPr>
              <a:t>Apache CXF = Celtix + XFire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7C6A"/>
                </a:solidFill>
              </a:rPr>
              <a:t> Apache CXF </a:t>
            </a:r>
            <a:r>
              <a:rPr lang="zh-CN" altLang="en-US" sz="2000">
                <a:solidFill>
                  <a:srgbClr val="007C6A"/>
                </a:solidFill>
              </a:rPr>
              <a:t>的前身叫 </a:t>
            </a:r>
            <a:r>
              <a:rPr lang="en-US" altLang="zh-CN" sz="2000">
                <a:solidFill>
                  <a:srgbClr val="007C6A"/>
                </a:solidFill>
              </a:rPr>
              <a:t>Apache CeltiXfire</a:t>
            </a:r>
            <a:r>
              <a:rPr lang="zh-CN" altLang="en-US" sz="2000">
                <a:solidFill>
                  <a:srgbClr val="007C6A"/>
                </a:solidFill>
              </a:rPr>
              <a:t>，现在已经正式更名为 </a:t>
            </a:r>
            <a:r>
              <a:rPr lang="en-US" altLang="zh-CN" sz="2000">
                <a:solidFill>
                  <a:srgbClr val="007C6A"/>
                </a:solidFill>
              </a:rPr>
              <a:t>Apache CXF </a:t>
            </a:r>
            <a:r>
              <a:rPr lang="zh-CN" altLang="en-US" sz="2000">
                <a:solidFill>
                  <a:srgbClr val="007C6A"/>
                </a:solidFill>
              </a:rPr>
              <a:t>了，以下简称为 </a:t>
            </a:r>
            <a:r>
              <a:rPr lang="en-US" altLang="zh-CN" sz="2000">
                <a:solidFill>
                  <a:srgbClr val="007C6A"/>
                </a:solidFill>
              </a:rPr>
              <a:t>CXF</a:t>
            </a:r>
            <a:r>
              <a:rPr lang="zh-CN" altLang="en-US" sz="2000">
                <a:solidFill>
                  <a:srgbClr val="007C6A"/>
                </a:solidFill>
              </a:rPr>
              <a:t>。</a:t>
            </a:r>
            <a:r>
              <a:rPr lang="en-US" altLang="zh-CN" sz="2000">
                <a:solidFill>
                  <a:srgbClr val="007C6A"/>
                </a:solidFill>
              </a:rPr>
              <a:t>CXF </a:t>
            </a:r>
            <a:r>
              <a:rPr lang="zh-CN" altLang="en-US" sz="2000">
                <a:solidFill>
                  <a:srgbClr val="007C6A"/>
                </a:solidFill>
              </a:rPr>
              <a:t>继承了 </a:t>
            </a:r>
            <a:r>
              <a:rPr lang="en-US" altLang="zh-CN" sz="2000">
                <a:solidFill>
                  <a:srgbClr val="007C6A"/>
                </a:solidFill>
              </a:rPr>
              <a:t>Celtix </a:t>
            </a:r>
            <a:r>
              <a:rPr lang="zh-CN" altLang="en-US" sz="2000">
                <a:solidFill>
                  <a:srgbClr val="007C6A"/>
                </a:solidFill>
              </a:rPr>
              <a:t>和 </a:t>
            </a:r>
            <a:r>
              <a:rPr lang="en-US" altLang="zh-CN" sz="2000">
                <a:solidFill>
                  <a:srgbClr val="007C6A"/>
                </a:solidFill>
              </a:rPr>
              <a:t>XFire </a:t>
            </a:r>
            <a:r>
              <a:rPr lang="zh-CN" altLang="en-US" sz="2000">
                <a:solidFill>
                  <a:srgbClr val="007C6A"/>
                </a:solidFill>
              </a:rPr>
              <a:t>两大开源项目的精华，提供了对 </a:t>
            </a:r>
            <a:r>
              <a:rPr lang="en-US" altLang="zh-CN" sz="2000">
                <a:solidFill>
                  <a:srgbClr val="007C6A"/>
                </a:solidFill>
              </a:rPr>
              <a:t>JAX-WS </a:t>
            </a:r>
            <a:r>
              <a:rPr lang="zh-CN" altLang="en-US" sz="2000">
                <a:solidFill>
                  <a:srgbClr val="007C6A"/>
                </a:solidFill>
              </a:rPr>
              <a:t>全面的支持，并且提供了多种 </a:t>
            </a:r>
            <a:r>
              <a:rPr lang="en-US" altLang="zh-CN" sz="2000">
                <a:solidFill>
                  <a:srgbClr val="007C6A"/>
                </a:solidFill>
              </a:rPr>
              <a:t>Binding </a:t>
            </a:r>
            <a:r>
              <a:rPr lang="zh-CN" altLang="en-US" sz="2000">
                <a:solidFill>
                  <a:srgbClr val="007C6A"/>
                </a:solidFill>
              </a:rPr>
              <a:t>、</a:t>
            </a:r>
            <a:r>
              <a:rPr lang="en-US" altLang="zh-CN" sz="2000">
                <a:solidFill>
                  <a:srgbClr val="007C6A"/>
                </a:solidFill>
              </a:rPr>
              <a:t>DataBinding</a:t>
            </a:r>
            <a:r>
              <a:rPr lang="zh-CN" altLang="en-US" sz="2000">
                <a:solidFill>
                  <a:srgbClr val="007C6A"/>
                </a:solidFill>
              </a:rPr>
              <a:t>、</a:t>
            </a:r>
            <a:r>
              <a:rPr lang="en-US" altLang="zh-CN" sz="2000">
                <a:solidFill>
                  <a:srgbClr val="007C6A"/>
                </a:solidFill>
              </a:rPr>
              <a:t>Transport </a:t>
            </a:r>
            <a:r>
              <a:rPr lang="zh-CN" altLang="en-US" sz="2000">
                <a:solidFill>
                  <a:srgbClr val="007C6A"/>
                </a:solidFill>
              </a:rPr>
              <a:t>以及各种 </a:t>
            </a:r>
            <a:r>
              <a:rPr lang="en-US" altLang="zh-CN" sz="2000">
                <a:solidFill>
                  <a:srgbClr val="007C6A"/>
                </a:solidFill>
              </a:rPr>
              <a:t>Format </a:t>
            </a:r>
            <a:r>
              <a:rPr lang="zh-CN" altLang="en-US" sz="2000">
                <a:solidFill>
                  <a:srgbClr val="007C6A"/>
                </a:solidFill>
              </a:rPr>
              <a:t>的支持，并且可以根据实际项目的需要，采用代码优先（</a:t>
            </a:r>
            <a:r>
              <a:rPr lang="en-US" altLang="zh-CN" sz="2000">
                <a:solidFill>
                  <a:srgbClr val="007C6A"/>
                </a:solidFill>
              </a:rPr>
              <a:t>Code First</a:t>
            </a:r>
            <a:r>
              <a:rPr lang="zh-CN" altLang="en-US" sz="2000">
                <a:solidFill>
                  <a:srgbClr val="007C6A"/>
                </a:solidFill>
              </a:rPr>
              <a:t>）或者 </a:t>
            </a:r>
            <a:r>
              <a:rPr lang="en-US" altLang="zh-CN" sz="2000">
                <a:solidFill>
                  <a:srgbClr val="007C6A"/>
                </a:solidFill>
              </a:rPr>
              <a:t>WSDL </a:t>
            </a:r>
            <a:r>
              <a:rPr lang="zh-CN" altLang="en-US" sz="2000">
                <a:solidFill>
                  <a:srgbClr val="007C6A"/>
                </a:solidFill>
              </a:rPr>
              <a:t>优先（</a:t>
            </a:r>
            <a:r>
              <a:rPr lang="en-US" altLang="zh-CN" sz="2000">
                <a:solidFill>
                  <a:srgbClr val="007C6A"/>
                </a:solidFill>
              </a:rPr>
              <a:t>WSDL First</a:t>
            </a:r>
            <a:r>
              <a:rPr lang="zh-CN" altLang="en-US" sz="2000">
                <a:solidFill>
                  <a:srgbClr val="007C6A"/>
                </a:solidFill>
              </a:rPr>
              <a:t>）来轻松地实现 </a:t>
            </a:r>
            <a:r>
              <a:rPr lang="en-US" altLang="zh-CN" sz="2000">
                <a:solidFill>
                  <a:srgbClr val="007C6A"/>
                </a:solidFill>
              </a:rPr>
              <a:t>Web Services </a:t>
            </a:r>
            <a:r>
              <a:rPr lang="zh-CN" altLang="en-US" sz="2000">
                <a:solidFill>
                  <a:srgbClr val="007C6A"/>
                </a:solidFill>
              </a:rPr>
              <a:t>的发布和使用。</a:t>
            </a:r>
            <a:r>
              <a:rPr lang="en-US" altLang="zh-CN" sz="2000">
                <a:solidFill>
                  <a:srgbClr val="007C6A"/>
                </a:solidFill>
              </a:rPr>
              <a:t>Apache CXF</a:t>
            </a:r>
            <a:r>
              <a:rPr lang="zh-CN" altLang="en-US" sz="2000">
                <a:solidFill>
                  <a:srgbClr val="007C6A"/>
                </a:solidFill>
              </a:rPr>
              <a:t>已经是一个正式的</a:t>
            </a:r>
            <a:r>
              <a:rPr lang="en-US" altLang="zh-CN" sz="2000">
                <a:solidFill>
                  <a:srgbClr val="007C6A"/>
                </a:solidFill>
              </a:rPr>
              <a:t>Apache</a:t>
            </a:r>
            <a:r>
              <a:rPr lang="zh-CN" altLang="en-US" sz="2000">
                <a:solidFill>
                  <a:srgbClr val="007C6A"/>
                </a:solidFill>
              </a:rPr>
              <a:t>顶级项目。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7C6A"/>
                </a:solidFill>
              </a:rPr>
              <a:t>    官网：</a:t>
            </a:r>
            <a:r>
              <a:rPr lang="en-US" altLang="zh-CN" sz="2000">
                <a:solidFill>
                  <a:srgbClr val="007C6A"/>
                </a:solidFill>
              </a:rPr>
              <a:t>http://cxf.apache.org/</a:t>
            </a:r>
          </a:p>
        </p:txBody>
      </p:sp>
    </p:spTree>
    <p:extLst>
      <p:ext uri="{BB962C8B-B14F-4D97-AF65-F5344CB8AC3E}">
        <p14:creationId xmlns:p14="http://schemas.microsoft.com/office/powerpoint/2010/main" val="165931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8" y="1340770"/>
            <a:ext cx="3163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CXF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CN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</a:t>
            </a:r>
            <a:endParaRPr lang="zh-CN" altLang="en-US" sz="3200" b="1" dirty="0">
              <a:ln w="0"/>
              <a:solidFill>
                <a:srgbClr val="007C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93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84639" y="2239915"/>
            <a:ext cx="4176464" cy="4104456"/>
          </a:xfrm>
          <a:prstGeom prst="rect">
            <a:avLst/>
          </a:prstGeom>
          <a:solidFill>
            <a:schemeClr val="bg1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72671" y="3284034"/>
            <a:ext cx="1584176" cy="893913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r>
              <a:rPr lang="zh-CN" altLang="en-US"/>
              <a:t>、接口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1193140" y="3398232"/>
            <a:ext cx="1584176" cy="893913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r>
              <a:rPr lang="zh-CN" altLang="en-US"/>
              <a:t>、客户端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6888895" y="5084233"/>
            <a:ext cx="1656184" cy="889703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/>
              <a:t>、实现类</a:t>
            </a:r>
          </a:p>
        </p:txBody>
      </p:sp>
      <p:sp>
        <p:nvSpPr>
          <p:cNvPr id="6" name="矩形: 圆顶角 5"/>
          <p:cNvSpPr/>
          <p:nvPr/>
        </p:nvSpPr>
        <p:spPr>
          <a:xfrm rot="16200000">
            <a:off x="3790636" y="2273497"/>
            <a:ext cx="792088" cy="771982"/>
          </a:xfrm>
          <a:prstGeom prst="round2Same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76592" y="2414854"/>
            <a:ext cx="160492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7C6A"/>
                </a:solidFill>
              </a:rPr>
              <a:t>3</a:t>
            </a:r>
            <a:r>
              <a:rPr lang="zh-CN" altLang="en-US" sz="2000" b="1">
                <a:solidFill>
                  <a:srgbClr val="007C6A"/>
                </a:solidFill>
              </a:rPr>
              <a:t>、发布服务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93316" y="4199908"/>
            <a:ext cx="1025550" cy="884324"/>
            <a:chOff x="6452685" y="3480780"/>
            <a:chExt cx="1025550" cy="884324"/>
          </a:xfrm>
        </p:grpSpPr>
        <p:cxnSp>
          <p:nvCxnSpPr>
            <p:cNvPr id="9" name="直接箭头连接符 8"/>
            <p:cNvCxnSpPr>
              <a:endCxn id="10" idx="3"/>
            </p:cNvCxnSpPr>
            <p:nvPr/>
          </p:nvCxnSpPr>
          <p:spPr>
            <a:xfrm flipH="1" flipV="1">
              <a:off x="6651539" y="3666996"/>
              <a:ext cx="826696" cy="698108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等腰三角形 9"/>
            <p:cNvSpPr/>
            <p:nvPr/>
          </p:nvSpPr>
          <p:spPr>
            <a:xfrm rot="18782908">
              <a:off x="6459789" y="3473676"/>
              <a:ext cx="215577" cy="2297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777316" y="2814964"/>
            <a:ext cx="984376" cy="583266"/>
          </a:xfrm>
          <a:prstGeom prst="straightConnector1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058417" y="1504926"/>
            <a:ext cx="4392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97133" y="1650762"/>
            <a:ext cx="95891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</a:rPr>
              <a:t>服务端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72746" y="1631257"/>
            <a:ext cx="95891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</a:rPr>
              <a:t>客户端</a:t>
            </a:r>
          </a:p>
        </p:txBody>
      </p:sp>
      <p:sp>
        <p:nvSpPr>
          <p:cNvPr id="27" name="矩形 26"/>
          <p:cNvSpPr/>
          <p:nvPr/>
        </p:nvSpPr>
        <p:spPr>
          <a:xfrm>
            <a:off x="334493" y="870019"/>
            <a:ext cx="3665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如何搭建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7544" y="980728"/>
            <a:ext cx="8229600" cy="6480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HelloWorld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91683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建工程添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800" u="sng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800" u="sng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注解添加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HelloWorldImpl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服务实现类</a:t>
            </a: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MainServer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服务启动类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u="sng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JaxWsServerFactoryBean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测试访问有两方法：</a:t>
            </a: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1)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通过图形化工具直接测试调用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2)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ClientTest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调用对外暴露的服务，编码测试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JaxWsProxyFactoryBean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988842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C6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一言以蔽之：</a:t>
            </a:r>
            <a:endParaRPr lang="en-US" altLang="zh-CN" sz="2800" dirty="0">
              <a:solidFill>
                <a:srgbClr val="007C6A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7C6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2800" b="1" dirty="0" err="1">
                <a:solidFill>
                  <a:srgbClr val="007C6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WebService</a:t>
            </a:r>
            <a:r>
              <a:rPr lang="zh-CN" altLang="en-US" sz="2800" b="1" dirty="0">
                <a:solidFill>
                  <a:srgbClr val="007C6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是一种跨编程语言和跨操作系统平台的远程调用技术。</a:t>
            </a:r>
            <a:endParaRPr lang="zh-CN" altLang="en-US" sz="2800" dirty="0">
              <a:solidFill>
                <a:srgbClr val="007C6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6" y="1124746"/>
            <a:ext cx="4251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WebService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到底是什么</a:t>
            </a:r>
          </a:p>
        </p:txBody>
      </p:sp>
    </p:spTree>
    <p:extLst>
      <p:ext uri="{BB962C8B-B14F-4D97-AF65-F5344CB8AC3E}">
        <p14:creationId xmlns:p14="http://schemas.microsoft.com/office/powerpoint/2010/main" val="425506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05" y="1548500"/>
            <a:ext cx="8136904" cy="490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79211" y="912168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>
                <a:solidFill>
                  <a:srgbClr val="007C6A"/>
                </a:solidFill>
              </a:rPr>
              <a:t>CXF</a:t>
            </a:r>
            <a:r>
              <a:rPr lang="zh-CN" altLang="en-US" sz="2800" b="1">
                <a:solidFill>
                  <a:srgbClr val="007C6A"/>
                </a:solidFill>
              </a:rPr>
              <a:t>官网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1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31" y="1540241"/>
            <a:ext cx="8640960" cy="416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79211" y="912168"/>
            <a:ext cx="8229600" cy="6389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rgbClr val="007C6A"/>
                </a:solidFill>
              </a:rPr>
              <a:t>下载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9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11560" y="1124744"/>
            <a:ext cx="8229600" cy="6480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rgbClr val="007C6A"/>
                </a:solidFill>
              </a:rPr>
              <a:t>HelloWorld-1</a:t>
            </a:r>
            <a:endParaRPr lang="zh-CN" altLang="en-US" sz="3600" dirty="0">
              <a:solidFill>
                <a:srgbClr val="007C6A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1216" y="2032251"/>
            <a:ext cx="8229600" cy="4606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注解添加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924944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javax.jws.WebService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WebService</a:t>
            </a:r>
            <a:endParaRPr lang="en-US" altLang="zh-C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name,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 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1560" y="1124744"/>
            <a:ext cx="8229600" cy="6480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C6A"/>
                </a:solidFill>
              </a:rPr>
              <a:t>HelloWorld-2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34895" y="1902534"/>
            <a:ext cx="8229600" cy="4606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HelloWorldImpl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服务实现类</a:t>
            </a:r>
          </a:p>
          <a:p>
            <a:pPr>
              <a:buFont typeface="Arial" pitchFamily="34" charset="0"/>
              <a:buNone/>
            </a:pP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7076" y="2636914"/>
            <a:ext cx="7398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HelloWorldImpl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 years old)"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7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933733"/>
            <a:ext cx="928903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MainServer {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JaxWsServerFactoryBean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jaxWsServerFactoryBean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JaxWsServerFactoryBean();</a:t>
            </a:r>
          </a:p>
          <a:p>
            <a:pPr lvl="1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jaxWsServerFactoryBean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.setAddress(</a:t>
            </a:r>
            <a:r>
              <a:rPr lang="en-US" altLang="zh-CN" sz="1600">
                <a:solidFill>
                  <a:srgbClr val="2A00FF"/>
                </a:solidFill>
                <a:latin typeface="Consolas" panose="020B0609020204030204" pitchFamily="49" charset="0"/>
              </a:rPr>
              <a:t>"http://localhost:9999/Cxf_test"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jaxWsServerFactoryBean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.setServiceClass(HelloWorldImpl.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Server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jaxWsServerFactoryBean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.create();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179512" y="2856515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org.apache.cxf.endpoint.Server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org.apache.cxf.jaxws.JaxWsServerFactoryBean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11560" y="1124744"/>
            <a:ext cx="8229600" cy="6480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C6A"/>
                </a:solidFill>
              </a:rPr>
              <a:t>HelloWorld-3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05083" y="2084344"/>
            <a:ext cx="8229600" cy="4606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MainServer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服务启动类</a:t>
            </a:r>
          </a:p>
          <a:p>
            <a:pPr>
              <a:buFont typeface="Arial" pitchFamily="34" charset="0"/>
              <a:buNone/>
            </a:pP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05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11560" y="1124744"/>
            <a:ext cx="8229600" cy="6480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C6A"/>
                </a:solidFill>
              </a:rPr>
              <a:t>HelloWorld-4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1560" y="1916832"/>
            <a:ext cx="8229600" cy="10801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图形化测试工具：</a:t>
            </a: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的菜单中</a:t>
            </a:r>
            <a:r>
              <a:rPr lang="en-US" altLang="zh-CN" sz="22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2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launch the Web Services Explore</a:t>
            </a:r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en-US" altLang="zh-CN" sz="22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719391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26" y="1268760"/>
            <a:ext cx="3578373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下箭头 5"/>
          <p:cNvSpPr/>
          <p:nvPr/>
        </p:nvSpPr>
        <p:spPr>
          <a:xfrm rot="5400000">
            <a:off x="3722939" y="4204861"/>
            <a:ext cx="536296" cy="773902"/>
          </a:xfrm>
          <a:prstGeom prst="downArrow">
            <a:avLst>
              <a:gd name="adj1" fmla="val 50000"/>
              <a:gd name="adj2" fmla="val 4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7544" y="1052736"/>
            <a:ext cx="82296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图形化测试工具：</a:t>
            </a:r>
            <a:endParaRPr lang="en-US" altLang="zh-CN" sz="28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输入参数，返回结果</a:t>
            </a:r>
            <a:r>
              <a:rPr lang="en-US" altLang="zh-CN" sz="22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en-US" altLang="zh-CN" sz="22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406711">
            <a:off x="5888469" y="3131154"/>
            <a:ext cx="536296" cy="773902"/>
          </a:xfrm>
          <a:prstGeom prst="downArrow">
            <a:avLst>
              <a:gd name="adj1" fmla="val 50000"/>
              <a:gd name="adj2" fmla="val 4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52" y="4039260"/>
            <a:ext cx="2533333" cy="2152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2" y="4323664"/>
            <a:ext cx="3161905" cy="12761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319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07504" y="836296"/>
            <a:ext cx="82296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用客户端代码调用服务：</a:t>
            </a:r>
            <a:endParaRPr lang="en-US" altLang="zh-CN" sz="28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body </a:t>
            </a:r>
            <a:r>
              <a:rPr lang="zh-CN" altLang="en-US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body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com.atguigu.cxf.test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org.apache.cxf.jaxws.JaxWsProxyFactoryBean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org.springframework.remoting.jaxws.JaxWsPortProxyFactoryBean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.setAddress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"http://localhost:9999/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Cxf_test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.setServiceClass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HelloWorld.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HelloWorld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=(HelloWorld)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jaxWsProxyFactoryBean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.sayhello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"John",19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022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67544" y="1484784"/>
            <a:ext cx="5904656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+TCP/</a:t>
            </a:r>
            <a:r>
              <a:rPr lang="en-US" altLang="zh-CN" sz="2800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IPMoniter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08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2607" y="1196752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协议是什么？</a:t>
            </a:r>
            <a:endParaRPr lang="en-US" altLang="zh-CN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2348880"/>
            <a:ext cx="8229600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简单对象访问协议（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Object Access Protocol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）是一种轻量的、简单的、基于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的协议，它被设计成在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上交换结构化的和固化的信息。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的简易协议，可使应用程序在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之上进行信息交换。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93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30" y="1700808"/>
            <a:ext cx="4447849" cy="4608512"/>
          </a:xfrm>
          <a:prstGeom prst="rect">
            <a:avLst/>
          </a:prstGeom>
        </p:spPr>
      </p:pic>
      <p:pic>
        <p:nvPicPr>
          <p:cNvPr id="3" name="图片 2" descr="taob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730544"/>
            <a:ext cx="1600200" cy="800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7279" y="980730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235279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23528" y="1916832"/>
            <a:ext cx="8424936" cy="45651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消息就是一个普通的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文档，包含下列元素：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Envelope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必有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，可把此 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文档标识为一条 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，包含头部信息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必有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，包含所有的调用和响应信息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Fault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，提供有关在处理此消息所发生错误的信息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03791" y="1124744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协议什么样？</a:t>
            </a:r>
            <a:endParaRPr lang="en-US" altLang="zh-CN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42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2" y="1844824"/>
            <a:ext cx="7924385" cy="4115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323528" y="1124744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协议什么样？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013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580112" y="2996952"/>
            <a:ext cx="1861130" cy="110111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Server  port:9999</a:t>
            </a:r>
            <a:endParaRPr lang="zh-CN" altLang="en-US" sz="2400"/>
          </a:p>
        </p:txBody>
      </p:sp>
      <p:sp>
        <p:nvSpPr>
          <p:cNvPr id="8" name="流程图: 决策 7"/>
          <p:cNvSpPr/>
          <p:nvPr/>
        </p:nvSpPr>
        <p:spPr>
          <a:xfrm>
            <a:off x="3935904" y="3169568"/>
            <a:ext cx="1880516" cy="800810"/>
          </a:xfrm>
          <a:prstGeom prst="flowChartDecision">
            <a:avLst/>
          </a:prstGeom>
          <a:solidFill>
            <a:srgbClr val="FB9C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monitor</a:t>
            </a:r>
          </a:p>
          <a:p>
            <a:pPr algn="ctr"/>
            <a:r>
              <a:rPr lang="en-US" altLang="zh-CN"/>
              <a:t>8888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403648" y="3141070"/>
            <a:ext cx="3024336" cy="861054"/>
          </a:xfrm>
          <a:prstGeom prst="rightArrow">
            <a:avLst>
              <a:gd name="adj1" fmla="val 50000"/>
              <a:gd name="adj2" fmla="val 129598"/>
            </a:avLst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client</a:t>
            </a:r>
            <a:endParaRPr lang="zh-CN" altLang="en-US" sz="280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23528" y="1052736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消息的调试抓取</a:t>
            </a:r>
            <a:endParaRPr lang="en-US" altLang="zh-CN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4" y="1653155"/>
            <a:ext cx="394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Monitor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5400000">
            <a:off x="4346088" y="4306838"/>
            <a:ext cx="993608" cy="576064"/>
          </a:xfrm>
          <a:prstGeom prst="rightArrow">
            <a:avLst>
              <a:gd name="adj1" fmla="val 50000"/>
              <a:gd name="adj2" fmla="val 75003"/>
            </a:avLst>
          </a:prstGeom>
          <a:solidFill>
            <a:srgbClr val="FB9C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03652" y="5104174"/>
            <a:ext cx="172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36950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23528" y="1052736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消息的调试抓取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3" y="2348880"/>
            <a:ext cx="7317659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39554" y="1653155"/>
            <a:ext cx="394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Monitor 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66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86322"/>
              </p:ext>
            </p:extLst>
          </p:nvPr>
        </p:nvGraphicFramePr>
        <p:xfrm>
          <a:off x="1043608" y="4725144"/>
          <a:ext cx="7344816" cy="1828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b="0" kern="1200" dirty="0"/>
                        <a:t>Local monitoring port:8888</a:t>
                      </a:r>
                      <a:endParaRPr lang="zh-CN" altLang="en-US" sz="1400" b="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/>
                        <a:t>自定义的监控端口</a:t>
                      </a:r>
                      <a:r>
                        <a:rPr lang="en-US" altLang="zh-CN" sz="1800" b="0" kern="1200" dirty="0"/>
                        <a:t>8888</a:t>
                      </a:r>
                      <a:endParaRPr lang="zh-CN" altLang="en-US" sz="1400" b="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Host Name</a:t>
                      </a:r>
                      <a:endParaRPr lang="zh-CN" altLang="en-US" sz="140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被监控的主机</a:t>
                      </a:r>
                      <a:endParaRPr lang="zh-CN" altLang="en-US" sz="1800" kern="1200" dirty="0">
                        <a:solidFill>
                          <a:srgbClr val="007C6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Port</a:t>
                      </a:r>
                      <a:endParaRPr lang="zh-CN" altLang="en-US" sz="140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/>
                        <a:t>9999                      CXF</a:t>
                      </a:r>
                      <a:r>
                        <a:rPr lang="zh-CN" altLang="en-US" sz="1800" kern="1200"/>
                        <a:t>的服务端口</a:t>
                      </a:r>
                      <a:endParaRPr lang="zh-CN" altLang="en-US" sz="140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Type</a:t>
                      </a:r>
                      <a:endParaRPr lang="zh-CN" altLang="en-US" sz="1400" dirty="0">
                        <a:solidFill>
                          <a:srgbClr val="007C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协议类型</a:t>
                      </a:r>
                      <a:endParaRPr lang="zh-CN" altLang="en-US" sz="1800" kern="1200" dirty="0">
                        <a:solidFill>
                          <a:srgbClr val="007C6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kern="1200" dirty="0" err="1"/>
                        <a:t>TimeOut</a:t>
                      </a:r>
                      <a:endParaRPr lang="zh-CN" altLang="en-US" sz="1800" kern="1200" dirty="0">
                        <a:solidFill>
                          <a:srgbClr val="007C6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超时设置</a:t>
                      </a:r>
                      <a:endParaRPr lang="zh-CN" altLang="en-US" sz="1800" kern="1200" dirty="0">
                        <a:solidFill>
                          <a:srgbClr val="007C6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6" y="1298719"/>
            <a:ext cx="3657143" cy="33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807724"/>
            <a:ext cx="3167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设置监控器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Monitor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0810"/>
            <a:ext cx="4176464" cy="15373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7767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23528" y="1052736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消息的调试抓取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234" y="1772818"/>
            <a:ext cx="860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show 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View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/IP Monitor ,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打开监控窗口，执行之前编写的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MainClient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类，可以在窗口中查看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消息信息。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36729"/>
            <a:ext cx="7920880" cy="39021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58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7214" y="1728743"/>
            <a:ext cx="8334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soapenv:Envelope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xmlns:soapenv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"http://schemas.xmlsoap.org/soap/envelope/" </a:t>
            </a:r>
          </a:p>
          <a:p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xmlns:q0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"http://test.cxf.atguigu.com/" </a:t>
            </a:r>
          </a:p>
          <a:p>
            <a:r>
              <a:rPr lang="en-US" altLang="zh-C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"http://www.w3.org/2001/XMLSchema"</a:t>
            </a:r>
          </a:p>
          <a:p>
            <a:r>
              <a:rPr lang="en-US" altLang="zh-C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soapenv:Body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q0:sayhello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arg0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Jack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arg0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q0:sayhello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soapenv:Body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soapenv:Envelope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5312" y="1418683"/>
            <a:ext cx="142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8909" y="4376928"/>
            <a:ext cx="16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 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95536" y="4740086"/>
            <a:ext cx="8910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soap:Envelope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xmlns:soap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"http://schemas.xmlsoap.org/soap/envelope/"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soap:Body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ns2:sayhelloResponse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xmlns:ns2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"http://test.cxf.atguigu.com/"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Hello, Jack(16 years old)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ns2:sayhelloResponse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soap:Body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soap:Envelope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9480" y="875576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消息的调试抓取</a:t>
            </a:r>
            <a:endParaRPr lang="en-US" altLang="zh-CN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536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7544" y="1484784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26625" y="1196752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报文总体概述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" y="2276872"/>
            <a:ext cx="8756939" cy="26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017286" y="3051745"/>
            <a:ext cx="1620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参数和值的定义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3" y="3281175"/>
            <a:ext cx="1620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4387265" y="4648704"/>
            <a:ext cx="189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</a:p>
        </p:txBody>
      </p:sp>
      <p:sp>
        <p:nvSpPr>
          <p:cNvPr id="9" name="矩形 8"/>
          <p:cNvSpPr/>
          <p:nvPr/>
        </p:nvSpPr>
        <p:spPr>
          <a:xfrm>
            <a:off x="6783887" y="4433897"/>
            <a:ext cx="20877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消息的样式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5868146" y="3922527"/>
            <a:ext cx="2710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使用的通讯协议</a:t>
            </a:r>
          </a:p>
        </p:txBody>
      </p:sp>
    </p:spTree>
    <p:extLst>
      <p:ext uri="{BB962C8B-B14F-4D97-AF65-F5344CB8AC3E}">
        <p14:creationId xmlns:p14="http://schemas.microsoft.com/office/powerpoint/2010/main" val="3926677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1520" y="1772816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C6A"/>
                </a:solidFill>
              </a:rPr>
              <a:t>&lt;definitions&gt;</a:t>
            </a:r>
          </a:p>
          <a:p>
            <a:r>
              <a:rPr lang="en-US" altLang="zh-CN" b="1" dirty="0">
                <a:solidFill>
                  <a:srgbClr val="007C6A"/>
                </a:solidFill>
              </a:rPr>
              <a:t>	&lt;types&gt;</a:t>
            </a:r>
          </a:p>
          <a:p>
            <a:r>
              <a:rPr lang="en-US" altLang="zh-CN" b="1" dirty="0">
                <a:solidFill>
                  <a:srgbClr val="007C6A"/>
                </a:solidFill>
              </a:rPr>
              <a:t>	  	</a:t>
            </a:r>
            <a:r>
              <a:rPr lang="zh-CN" altLang="en-US" dirty="0">
                <a:solidFill>
                  <a:srgbClr val="007C6A"/>
                </a:solidFill>
              </a:rPr>
              <a:t>定义 </a:t>
            </a:r>
            <a:r>
              <a:rPr lang="en-US" altLang="zh-CN" dirty="0">
                <a:solidFill>
                  <a:srgbClr val="007C6A"/>
                </a:solidFill>
              </a:rPr>
              <a:t>web service </a:t>
            </a:r>
            <a:r>
              <a:rPr lang="zh-CN" altLang="en-US" dirty="0">
                <a:solidFill>
                  <a:srgbClr val="007C6A"/>
                </a:solidFill>
              </a:rPr>
              <a:t>使用的数据类型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&lt;/</a:t>
            </a:r>
            <a:r>
              <a:rPr lang="en-US" altLang="zh-CN" b="1">
                <a:solidFill>
                  <a:srgbClr val="007C6A"/>
                </a:solidFill>
              </a:rPr>
              <a:t>types&gt;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&lt;message&gt;</a:t>
            </a:r>
          </a:p>
          <a:p>
            <a:r>
              <a:rPr lang="en-US" altLang="zh-CN" dirty="0">
                <a:solidFill>
                  <a:srgbClr val="007C6A"/>
                </a:solidFill>
              </a:rPr>
              <a:t>		</a:t>
            </a:r>
            <a:r>
              <a:rPr lang="zh-CN" altLang="en-US" dirty="0">
                <a:solidFill>
                  <a:srgbClr val="007C6A"/>
                </a:solidFill>
              </a:rPr>
              <a:t>每个消息均由一个或多个部件组成。可以把它当做</a:t>
            </a:r>
            <a:r>
              <a:rPr lang="en-US" altLang="zh-CN" dirty="0">
                <a:solidFill>
                  <a:srgbClr val="007C6A"/>
                </a:solidFill>
              </a:rPr>
              <a:t>java</a:t>
            </a:r>
            <a:r>
              <a:rPr lang="zh-CN" altLang="en-US" dirty="0">
                <a:solidFill>
                  <a:srgbClr val="007C6A"/>
                </a:solidFill>
              </a:rPr>
              <a:t>中一个函数调用的参数。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&lt;/message&gt;</a:t>
            </a:r>
          </a:p>
          <a:p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</a:t>
            </a:r>
            <a:r>
              <a:rPr lang="en-US" altLang="zh-CN" b="1" dirty="0" err="1">
                <a:solidFill>
                  <a:srgbClr val="007C6A"/>
                </a:solidFill>
              </a:rPr>
              <a:t>portType</a:t>
            </a:r>
            <a:r>
              <a:rPr lang="en-US" altLang="zh-CN" b="1" dirty="0">
                <a:solidFill>
                  <a:srgbClr val="007C6A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007C6A"/>
                </a:solidFill>
              </a:rPr>
              <a:t>		</a:t>
            </a:r>
            <a:r>
              <a:rPr lang="zh-CN" altLang="en-US" dirty="0">
                <a:solidFill>
                  <a:srgbClr val="007C6A"/>
                </a:solidFill>
              </a:rPr>
              <a:t>它类似</a:t>
            </a:r>
            <a:r>
              <a:rPr lang="en-US" altLang="zh-CN" dirty="0">
                <a:solidFill>
                  <a:srgbClr val="007C6A"/>
                </a:solidFill>
              </a:rPr>
              <a:t>Java</a:t>
            </a:r>
            <a:r>
              <a:rPr lang="zh-CN" altLang="en-US" dirty="0">
                <a:solidFill>
                  <a:srgbClr val="007C6A"/>
                </a:solidFill>
              </a:rPr>
              <a:t>中的一个函数库（或一个模块、或一个类）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&lt;/</a:t>
            </a:r>
            <a:r>
              <a:rPr lang="en-US" altLang="zh-CN" b="1" dirty="0" err="1">
                <a:solidFill>
                  <a:srgbClr val="007C6A"/>
                </a:solidFill>
              </a:rPr>
              <a:t>portType</a:t>
            </a:r>
            <a:r>
              <a:rPr lang="en-US" altLang="zh-CN" b="1" dirty="0">
                <a:solidFill>
                  <a:srgbClr val="007C6A"/>
                </a:solidFill>
              </a:rPr>
              <a:t>&gt;</a:t>
            </a:r>
          </a:p>
          <a:p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	&lt;binding&gt;</a:t>
            </a:r>
          </a:p>
          <a:p>
            <a:r>
              <a:rPr lang="en-US" altLang="zh-CN" dirty="0">
                <a:solidFill>
                  <a:srgbClr val="007C6A"/>
                </a:solidFill>
              </a:rPr>
              <a:t>		</a:t>
            </a:r>
            <a:r>
              <a:rPr lang="zh-CN" altLang="en-US" dirty="0">
                <a:solidFill>
                  <a:srgbClr val="007C6A"/>
                </a:solidFill>
              </a:rPr>
              <a:t>为每个端口定义消息格式和协议细节。</a:t>
            </a:r>
            <a:br>
              <a:rPr lang="zh-CN" altLang="en-US" dirty="0">
                <a:solidFill>
                  <a:srgbClr val="007C6A"/>
                </a:solidFill>
              </a:rPr>
            </a:b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en-US" altLang="zh-CN" b="1" dirty="0">
                <a:solidFill>
                  <a:srgbClr val="007C6A"/>
                </a:solidFill>
              </a:rPr>
              <a:t>	&lt;/binding&gt;</a:t>
            </a:r>
          </a:p>
          <a:p>
            <a:r>
              <a:rPr lang="en-US" altLang="zh-CN" b="1" dirty="0">
                <a:solidFill>
                  <a:srgbClr val="007C6A"/>
                </a:solidFill>
              </a:rPr>
              <a:t>&lt;/definitions&gt;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625" y="119675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报文总体概述</a:t>
            </a:r>
          </a:p>
        </p:txBody>
      </p:sp>
    </p:spTree>
    <p:extLst>
      <p:ext uri="{BB962C8B-B14F-4D97-AF65-F5344CB8AC3E}">
        <p14:creationId xmlns:p14="http://schemas.microsoft.com/office/powerpoint/2010/main" val="27056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68078"/>
            <a:ext cx="3978582" cy="26091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0792" y="980730"/>
            <a:ext cx="19255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8" y="4005064"/>
            <a:ext cx="5647619" cy="2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631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66720" y="1340770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wsdl:definitions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xmlns:xsd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="http://www.w3.org/2001/XMLSchema"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xmlns:wsdl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="http://schemas.xmlsoap.org/wsdl/"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xmlns:tns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="http://service.hgx.com/"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xmlns:soap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="http://schemas.xmlsoap.org/wsdl/soap/"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xmlns:ns1="http://schemas.xmlsoap.org/soap/http"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name="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HelloWorldImplService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targetNamespace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="http://service.hgx.com/"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wsdl:definitions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25217"/>
              </p:ext>
            </p:extLst>
          </p:nvPr>
        </p:nvGraphicFramePr>
        <p:xfrm>
          <a:off x="392480" y="4000451"/>
          <a:ext cx="8533456" cy="2463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xmlns:tns</a:t>
                      </a:r>
                      <a:endParaRPr lang="zh-CN" altLang="en-US" sz="16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相当于</a:t>
                      </a:r>
                      <a:r>
                        <a:rPr lang="en-US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里面的</a:t>
                      </a:r>
                      <a:r>
                        <a:rPr lang="en-US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</a:t>
                      </a:r>
                      <a:r>
                        <a:rPr lang="zh-CN" altLang="en-US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endParaRPr lang="en-US" altLang="zh-CN" sz="1600" kern="12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包名反转</a:t>
                      </a:r>
                      <a:r>
                        <a:rPr 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6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我们</a:t>
                      </a:r>
                      <a:r>
                        <a:rPr lang="en-US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java</a:t>
                      </a: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程序中服务接口的实现类，</a:t>
                      </a:r>
                      <a:r>
                        <a:rPr lang="en-US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SEI</a:t>
                      </a: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定义是</a:t>
                      </a:r>
                      <a:r>
                        <a:rPr lang="en-US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:</a:t>
                      </a: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服务接口类</a:t>
                      </a:r>
                      <a:r>
                        <a:rPr lang="en-US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+Service</a:t>
                      </a: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后缀，</a:t>
                      </a:r>
                      <a:r>
                        <a:rPr lang="en-US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Service</a:t>
                      </a:r>
                      <a:r>
                        <a:rPr lang="zh-CN" altLang="zh-CN" sz="1600" kern="1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自动追加。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targetNamespace</a:t>
                      </a:r>
                      <a:endParaRPr lang="zh-CN" altLang="en-US" sz="16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命名空间：</a:t>
                      </a:r>
                      <a:endParaRPr lang="en-US" altLang="zh-CN" sz="1600" kern="12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相当于</a:t>
                      </a:r>
                      <a:r>
                        <a:rPr lang="en-US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里面的</a:t>
                      </a:r>
                      <a:r>
                        <a:rPr lang="en-US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package</a:t>
                      </a:r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它刚好是和我们</a:t>
                      </a:r>
                      <a:r>
                        <a:rPr lang="en-US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zh-CN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定义中的包名相反。</a:t>
                      </a:r>
                      <a:endParaRPr lang="zh-CN" altLang="en-US" sz="16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007C6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不变化，不关心</a:t>
                      </a:r>
                      <a:endParaRPr lang="zh-CN" altLang="zh-CN" sz="1600" kern="1200" dirty="0">
                        <a:solidFill>
                          <a:srgbClr val="007C6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239135" y="817550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报文之</a:t>
            </a:r>
            <a:r>
              <a:rPr lang="en-US" altLang="zh-CN" sz="2400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wsdl:definitions</a:t>
            </a:r>
            <a:r>
              <a:rPr lang="en-US" altLang="zh-CN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08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47886" y="874243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</a:rPr>
              <a:t>报文之</a:t>
            </a:r>
            <a:r>
              <a:rPr lang="en-US" altLang="zh-CN" sz="2800" dirty="0" err="1">
                <a:solidFill>
                  <a:srgbClr val="007C6A"/>
                </a:solidFill>
              </a:rPr>
              <a:t>wsdl:types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247886" y="156697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定义的服务接口中某方法的输入参数和返回值。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6" y="2134251"/>
            <a:ext cx="8629922" cy="338508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5900964" y="3826792"/>
            <a:ext cx="1767380" cy="1558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586114" y="4797154"/>
            <a:ext cx="1138014" cy="588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77" y="5411953"/>
            <a:ext cx="4333333" cy="219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6265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51520" y="134077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通信消息的数据结构的抽象类型化定义。使用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</a:t>
            </a:r>
            <a:r>
              <a:rPr lang="zh-CN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所定义的类型来定义整个消息的数据结构。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8" y="2276872"/>
            <a:ext cx="8506266" cy="1440160"/>
          </a:xfrm>
          <a:prstGeom prst="rect">
            <a:avLst/>
          </a:prstGeom>
          <a:ln>
            <a:solidFill>
              <a:srgbClr val="007C6A"/>
            </a:solidFill>
          </a:ln>
        </p:spPr>
      </p:pic>
      <p:sp>
        <p:nvSpPr>
          <p:cNvPr id="4" name="TextBox 7"/>
          <p:cNvSpPr txBox="1"/>
          <p:nvPr/>
        </p:nvSpPr>
        <p:spPr>
          <a:xfrm>
            <a:off x="268946" y="3933058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中每个方法包含两部分：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一个是方法的输入参数；另一个是方法的输出参数。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其实质都是基于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协议将其封装为消息，所以每一个方法对应有两个消息，一个输入一个输出回应。简单而言，就是方法和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的关系是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N:2N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的关系。一对二。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中的具体内容是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part,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结合前面可知，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内容请到前面定义过的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中去看，它会引用之前的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036" y="850794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</a:rPr>
              <a:t>报文</a:t>
            </a:r>
            <a:r>
              <a:rPr lang="zh-CN" altLang="en-US" sz="2800" b="1">
                <a:solidFill>
                  <a:srgbClr val="007C6A"/>
                </a:solidFill>
              </a:rPr>
              <a:t>之</a:t>
            </a:r>
            <a:r>
              <a:rPr lang="en-US" altLang="zh-CN" sz="2800">
                <a:solidFill>
                  <a:srgbClr val="007C6A"/>
                </a:solidFill>
              </a:rPr>
              <a:t>wsdl:message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88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51520" y="892969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</a:rPr>
              <a:t>报文之</a:t>
            </a:r>
            <a:r>
              <a:rPr lang="en-US" altLang="zh-CN" sz="2800" dirty="0" err="1">
                <a:solidFill>
                  <a:srgbClr val="007C6A"/>
                </a:solidFill>
              </a:rPr>
              <a:t>wsdl:portType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51520" y="149117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C6A"/>
                </a:solidFill>
                <a:latin typeface="+mn-ea"/>
              </a:rPr>
              <a:t>portType</a:t>
            </a:r>
            <a:r>
              <a:rPr lang="en-US" altLang="zh-CN" sz="2400" dirty="0">
                <a:solidFill>
                  <a:srgbClr val="007C6A"/>
                </a:solidFill>
                <a:latin typeface="+mn-ea"/>
              </a:rPr>
              <a:t> = </a:t>
            </a:r>
            <a:r>
              <a:rPr lang="zh-CN" altLang="zh-CN" sz="2400" dirty="0">
                <a:solidFill>
                  <a:srgbClr val="007C6A"/>
                </a:solidFill>
                <a:latin typeface="+mn-ea"/>
              </a:rPr>
              <a:t>接口</a:t>
            </a:r>
            <a:r>
              <a:rPr lang="en-US" altLang="zh-CN" sz="2400" dirty="0">
                <a:solidFill>
                  <a:srgbClr val="007C6A"/>
                </a:solidFill>
                <a:latin typeface="+mn-ea"/>
              </a:rPr>
              <a:t>		operation = </a:t>
            </a:r>
            <a:r>
              <a:rPr lang="zh-CN" altLang="zh-CN" sz="2400" dirty="0">
                <a:solidFill>
                  <a:srgbClr val="007C6A"/>
                </a:solidFill>
                <a:latin typeface="+mn-ea"/>
              </a:rPr>
              <a:t>接口中定义的方法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9" y="2492896"/>
            <a:ext cx="8804109" cy="1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1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191748" y="836712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报文之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wsdl:binding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91748" y="155156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特定端口类型的具体协议和数据格式规范的绑定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7" y="2348882"/>
            <a:ext cx="8752381" cy="2657143"/>
          </a:xfrm>
          <a:prstGeom prst="rect">
            <a:avLst/>
          </a:prstGeom>
          <a:ln>
            <a:solidFill>
              <a:srgbClr val="007C6A"/>
            </a:solidFill>
          </a:ln>
        </p:spPr>
      </p:pic>
    </p:spTree>
    <p:extLst>
      <p:ext uri="{BB962C8B-B14F-4D97-AF65-F5344CB8AC3E}">
        <p14:creationId xmlns:p14="http://schemas.microsoft.com/office/powerpoint/2010/main" val="2266385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08037" y="98072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报文之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wsdl:service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08037" y="162880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负责将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r>
              <a:rPr lang="zh-CN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地址赋给一个具体的绑定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9" y="2564906"/>
            <a:ext cx="8782511" cy="10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60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755576" y="1412778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JAX-WS</a:t>
            </a:r>
            <a:r>
              <a:rPr lang="zh-CN" altLang="en-US" sz="32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32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842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23528" y="1052736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</a:rPr>
              <a:t>是什么</a:t>
            </a:r>
            <a:r>
              <a:rPr lang="en-US" altLang="zh-CN" sz="2800" b="1">
                <a:solidFill>
                  <a:srgbClr val="007C6A"/>
                </a:solidFill>
              </a:rPr>
              <a:t>?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323528" y="179929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C6A"/>
                </a:solidFill>
              </a:rPr>
              <a:t>JAX-WS = Java API For XML Web Service</a:t>
            </a:r>
            <a:endParaRPr lang="zh-CN" altLang="zh-CN" sz="3200" b="1" dirty="0">
              <a:solidFill>
                <a:srgbClr val="007C6A"/>
              </a:solidFill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23528" y="2575359"/>
            <a:ext cx="820891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JAX-WS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规范是一组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web services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，它运行时实现会将这些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的调用转换成为对应的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消息，是</a:t>
            </a:r>
            <a:r>
              <a:rPr lang="en-US" altLang="zh-CN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公司提出的一套关于</a:t>
            </a:r>
            <a:r>
              <a:rPr lang="en-US" altLang="zh-CN" sz="28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8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的开发标准。</a:t>
            </a:r>
          </a:p>
        </p:txBody>
      </p:sp>
    </p:spTree>
    <p:extLst>
      <p:ext uri="{BB962C8B-B14F-4D97-AF65-F5344CB8AC3E}">
        <p14:creationId xmlns:p14="http://schemas.microsoft.com/office/powerpoint/2010/main" val="4089660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23528" y="1052736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</a:rPr>
              <a:t>能干嘛</a:t>
            </a:r>
            <a:r>
              <a:rPr lang="en-US" altLang="zh-CN" sz="2800" b="1">
                <a:solidFill>
                  <a:srgbClr val="007C6A"/>
                </a:solidFill>
              </a:rPr>
              <a:t>?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606826" y="242089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服务端开发完成后客户端如何编码调用？全手写麻烦否？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348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07469" y="964930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endParaRPr lang="zh-CN" altLang="en-US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328868" y="146687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D:\.....\apache-cxf-3.1.5\bin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目录下运行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wsdl2java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命令，通过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470" y="3350168"/>
            <a:ext cx="710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目录下会生成一个文件包，里面内容结果如下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7300" y="4361327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些什么？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我们用哪几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" y="2113209"/>
            <a:ext cx="8929027" cy="9626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8" y="4183445"/>
            <a:ext cx="2323809" cy="1371429"/>
          </a:xfrm>
          <a:prstGeom prst="rect">
            <a:avLst/>
          </a:prstGeom>
          <a:ln>
            <a:solidFill>
              <a:srgbClr val="007C6A"/>
            </a:solidFill>
          </a:ln>
        </p:spPr>
      </p:pic>
    </p:spTree>
    <p:extLst>
      <p:ext uri="{BB962C8B-B14F-4D97-AF65-F5344CB8AC3E}">
        <p14:creationId xmlns:p14="http://schemas.microsoft.com/office/powerpoint/2010/main" val="222818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0990" y="1728496"/>
            <a:ext cx="33706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面向服务架构</a:t>
            </a:r>
            <a:r>
              <a:rPr lang="en-US" altLang="zh-CN" sz="3200" b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SOA</a:t>
            </a:r>
            <a:endParaRPr lang="zh-CN" altLang="en-US" sz="3200" b="1">
              <a:ln w="0"/>
              <a:solidFill>
                <a:srgbClr val="007C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616" y="2783977"/>
            <a:ext cx="7704856" cy="1431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5578" y="5226822"/>
            <a:ext cx="1440160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订单系统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37981" y="5170476"/>
            <a:ext cx="144016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客户关系管理系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57118" y="5226822"/>
            <a:ext cx="144016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第三方物流物流系统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50871" y="5192954"/>
            <a:ext cx="144016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商品进销存</a:t>
            </a:r>
          </a:p>
        </p:txBody>
      </p:sp>
      <p:cxnSp>
        <p:nvCxnSpPr>
          <p:cNvPr id="16" name="直接箭头连接符 15"/>
          <p:cNvCxnSpPr>
            <a:stCxn id="8" idx="0"/>
            <a:endCxn id="18" idx="2"/>
          </p:cNvCxnSpPr>
          <p:nvPr/>
        </p:nvCxnSpPr>
        <p:spPr>
          <a:xfrm flipV="1">
            <a:off x="1445660" y="3900778"/>
            <a:ext cx="468435" cy="13260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292756" y="3260139"/>
            <a:ext cx="1242677" cy="640641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017713" y="5190375"/>
            <a:ext cx="1440160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账管系统</a:t>
            </a:r>
          </a:p>
        </p:txBody>
      </p:sp>
      <p:cxnSp>
        <p:nvCxnSpPr>
          <p:cNvPr id="25" name="直接箭头连接符 24"/>
          <p:cNvCxnSpPr>
            <a:endCxn id="32" idx="2"/>
          </p:cNvCxnSpPr>
          <p:nvPr/>
        </p:nvCxnSpPr>
        <p:spPr>
          <a:xfrm flipH="1" flipV="1">
            <a:off x="4917371" y="3924084"/>
            <a:ext cx="86678" cy="1302738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849796" y="3274478"/>
            <a:ext cx="1258231" cy="663272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272266" y="3254053"/>
            <a:ext cx="1290210" cy="670033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物流服务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910851" y="3250766"/>
            <a:ext cx="1261507" cy="68698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财务服务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7482120" y="3274480"/>
            <a:ext cx="1191631" cy="676627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客户服务</a:t>
            </a:r>
          </a:p>
        </p:txBody>
      </p:sp>
      <p:cxnSp>
        <p:nvCxnSpPr>
          <p:cNvPr id="38" name="直接箭头连接符 37"/>
          <p:cNvCxnSpPr>
            <a:stCxn id="21" idx="0"/>
            <a:endCxn id="33" idx="2"/>
          </p:cNvCxnSpPr>
          <p:nvPr/>
        </p:nvCxnSpPr>
        <p:spPr>
          <a:xfrm flipH="1" flipV="1">
            <a:off x="6541603" y="3937752"/>
            <a:ext cx="196190" cy="1252625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0"/>
            <a:endCxn id="37" idx="2"/>
          </p:cNvCxnSpPr>
          <p:nvPr/>
        </p:nvCxnSpPr>
        <p:spPr>
          <a:xfrm flipH="1" flipV="1">
            <a:off x="8077936" y="3951107"/>
            <a:ext cx="280127" cy="1219371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3" idx="0"/>
            <a:endCxn id="30" idx="2"/>
          </p:cNvCxnSpPr>
          <p:nvPr/>
        </p:nvCxnSpPr>
        <p:spPr>
          <a:xfrm flipV="1">
            <a:off x="3170953" y="3937750"/>
            <a:ext cx="307959" cy="125520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虚尾箭头 4"/>
          <p:cNvSpPr/>
          <p:nvPr/>
        </p:nvSpPr>
        <p:spPr>
          <a:xfrm rot="2550583">
            <a:off x="1403239" y="2287695"/>
            <a:ext cx="1298263" cy="513371"/>
          </a:xfrm>
          <a:prstGeom prst="striped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389616" y="210662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7C6A"/>
                </a:solidFill>
              </a:rPr>
              <a:t>买买买！</a:t>
            </a:r>
          </a:p>
        </p:txBody>
      </p:sp>
      <p:sp>
        <p:nvSpPr>
          <p:cNvPr id="62" name="矩形 61"/>
          <p:cNvSpPr/>
          <p:nvPr/>
        </p:nvSpPr>
        <p:spPr>
          <a:xfrm>
            <a:off x="327152" y="1354263"/>
            <a:ext cx="35878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当你购买一个商品的时候</a:t>
            </a:r>
          </a:p>
        </p:txBody>
      </p:sp>
      <p:sp>
        <p:nvSpPr>
          <p:cNvPr id="68" name="矩形 67"/>
          <p:cNvSpPr/>
          <p:nvPr/>
        </p:nvSpPr>
        <p:spPr>
          <a:xfrm>
            <a:off x="946102" y="417222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</a:rPr>
              <a:t>发布</a:t>
            </a:r>
          </a:p>
        </p:txBody>
      </p:sp>
      <p:sp>
        <p:nvSpPr>
          <p:cNvPr id="84" name="矩形 83"/>
          <p:cNvSpPr/>
          <p:nvPr/>
        </p:nvSpPr>
        <p:spPr>
          <a:xfrm>
            <a:off x="2681834" y="440096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</a:rPr>
              <a:t>发布</a:t>
            </a:r>
          </a:p>
        </p:txBody>
      </p:sp>
      <p:sp>
        <p:nvSpPr>
          <p:cNvPr id="85" name="矩形 84"/>
          <p:cNvSpPr/>
          <p:nvPr/>
        </p:nvSpPr>
        <p:spPr>
          <a:xfrm>
            <a:off x="4279649" y="441569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</a:rPr>
              <a:t>发布</a:t>
            </a:r>
          </a:p>
        </p:txBody>
      </p:sp>
      <p:sp>
        <p:nvSpPr>
          <p:cNvPr id="86" name="矩形 85"/>
          <p:cNvSpPr/>
          <p:nvPr/>
        </p:nvSpPr>
        <p:spPr>
          <a:xfrm>
            <a:off x="5902471" y="44395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</a:rPr>
              <a:t>发布</a:t>
            </a:r>
          </a:p>
        </p:txBody>
      </p:sp>
      <p:sp>
        <p:nvSpPr>
          <p:cNvPr id="88" name="矩形 87"/>
          <p:cNvSpPr/>
          <p:nvPr/>
        </p:nvSpPr>
        <p:spPr>
          <a:xfrm>
            <a:off x="7469617" y="435158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</a:rPr>
              <a:t>发布</a:t>
            </a:r>
          </a:p>
        </p:txBody>
      </p:sp>
      <p:sp>
        <p:nvSpPr>
          <p:cNvPr id="91" name="矩形 90"/>
          <p:cNvSpPr/>
          <p:nvPr/>
        </p:nvSpPr>
        <p:spPr>
          <a:xfrm>
            <a:off x="17625" y="4551643"/>
            <a:ext cx="166225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WebService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箭头: 下弧形 3"/>
          <p:cNvSpPr/>
          <p:nvPr/>
        </p:nvSpPr>
        <p:spPr>
          <a:xfrm>
            <a:off x="1595497" y="6238529"/>
            <a:ext cx="1584176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下弧形 30"/>
          <p:cNvSpPr/>
          <p:nvPr/>
        </p:nvSpPr>
        <p:spPr>
          <a:xfrm>
            <a:off x="2165738" y="6115951"/>
            <a:ext cx="3126342" cy="3859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/>
          <p:cNvSpPr/>
          <p:nvPr/>
        </p:nvSpPr>
        <p:spPr>
          <a:xfrm>
            <a:off x="1531251" y="6404135"/>
            <a:ext cx="5020835" cy="2448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下弧形 34"/>
          <p:cNvSpPr/>
          <p:nvPr/>
        </p:nvSpPr>
        <p:spPr>
          <a:xfrm>
            <a:off x="3652916" y="6198395"/>
            <a:ext cx="5020835" cy="2448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下弧形 35"/>
          <p:cNvSpPr/>
          <p:nvPr/>
        </p:nvSpPr>
        <p:spPr>
          <a:xfrm>
            <a:off x="6290134" y="6113011"/>
            <a:ext cx="2191459" cy="3889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1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718" y="4830553"/>
            <a:ext cx="8928992" cy="1323439"/>
          </a:xfrm>
          <a:prstGeom prst="rect">
            <a:avLst/>
          </a:prstGeom>
          <a:ln>
            <a:solidFill>
              <a:srgbClr val="007C6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600" b="1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HelloWorld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HelloWorldImplService().getHelloWorldImplPort();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.sayhello(</a:t>
            </a:r>
            <a:r>
              <a:rPr lang="en-US" altLang="zh-CN" sz="160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, 21);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 b="1" i="1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/>
          </a:p>
        </p:txBody>
      </p:sp>
      <p:sp>
        <p:nvSpPr>
          <p:cNvPr id="4" name="TextBox 4"/>
          <p:cNvSpPr txBox="1"/>
          <p:nvPr/>
        </p:nvSpPr>
        <p:spPr>
          <a:xfrm>
            <a:off x="179512" y="942558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6" y="1787130"/>
            <a:ext cx="2742857" cy="2323809"/>
          </a:xfrm>
          <a:prstGeom prst="rect">
            <a:avLst/>
          </a:prstGeom>
          <a:ln>
            <a:solidFill>
              <a:srgbClr val="007C6A"/>
            </a:solidFill>
          </a:ln>
        </p:spPr>
      </p:pic>
      <p:sp>
        <p:nvSpPr>
          <p:cNvPr id="6" name="TextBox 10"/>
          <p:cNvSpPr txBox="1"/>
          <p:nvPr/>
        </p:nvSpPr>
        <p:spPr>
          <a:xfrm>
            <a:off x="333415" y="202570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代码导入工程中，保留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HelloWorld(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接口类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HelloWorldImplService(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67544" y="4366845"/>
            <a:ext cx="73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ClientTest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测试类，代码如下：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136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79512" y="942558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67544" y="162880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会有一部分同学报告异常：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Caused by: 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java.lang.IllegalArgumentException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 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wsdp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not bound to a namespace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使用数据传输正常，但是每个几分钟会报一段奇怪错误。删除如下几个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791" y="3607707"/>
            <a:ext cx="6238370" cy="1520603"/>
          </a:xfrm>
          <a:prstGeom prst="rect">
            <a:avLst/>
          </a:prstGeom>
          <a:noFill/>
          <a:ln w="9525">
            <a:solidFill>
              <a:srgbClr val="007C6A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76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79512" y="942558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163633"/>
            <a:ext cx="8208910" cy="1080120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539552" y="158387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同时生成</a:t>
            </a:r>
            <a:r>
              <a:rPr lang="en-US" altLang="zh-CN" sz="2000">
                <a:solidFill>
                  <a:srgbClr val="007C6A"/>
                </a:solidFill>
              </a:rPr>
              <a:t>Client</a:t>
            </a:r>
            <a:r>
              <a:rPr lang="zh-CN" altLang="en-US" sz="2000">
                <a:solidFill>
                  <a:srgbClr val="007C6A"/>
                </a:solidFill>
              </a:rPr>
              <a:t>代码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8" y="3573016"/>
            <a:ext cx="3976517" cy="2311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2982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8" y="2132856"/>
            <a:ext cx="8167647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10"/>
          <p:cNvSpPr txBox="1"/>
          <p:nvPr/>
        </p:nvSpPr>
        <p:spPr>
          <a:xfrm>
            <a:off x="395536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修改</a:t>
            </a:r>
            <a:r>
              <a:rPr lang="en-US" altLang="zh-CN" sz="2000">
                <a:solidFill>
                  <a:srgbClr val="007C6A"/>
                </a:solidFill>
              </a:rPr>
              <a:t>HelloWorld_HelloWorldImplPort_Client</a:t>
            </a:r>
            <a:r>
              <a:rPr lang="zh-CN" altLang="en-US" sz="2000">
                <a:solidFill>
                  <a:srgbClr val="007C6A"/>
                </a:solidFill>
              </a:rPr>
              <a:t>类的测试代码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7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23528" y="98073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生成的接口和实现类可以打成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0" y="2298286"/>
            <a:ext cx="4470479" cy="1926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2" y="2132856"/>
            <a:ext cx="2238095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3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95536" y="119675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、生成的接口和实现类可以打成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0" y="1742697"/>
            <a:ext cx="4470479" cy="1926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4" y="1796492"/>
            <a:ext cx="2238095" cy="1819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631241"/>
            <a:ext cx="2695238" cy="1523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10"/>
          <p:cNvSpPr txBox="1"/>
          <p:nvPr/>
        </p:nvSpPr>
        <p:spPr>
          <a:xfrm>
            <a:off x="589781" y="4631243"/>
            <a:ext cx="396044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一路下一步，然后将生成好的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包拖到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目录下，实现将接口的封装。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950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39552" y="112474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案例：调用天气服务</a:t>
            </a:r>
            <a:r>
              <a:rPr lang="en-US" altLang="zh-CN" sz="32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2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316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683568" y="177281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、寻找</a:t>
            </a: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服务获得</a:t>
            </a: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endParaRPr lang="zh-CN" altLang="en-US" sz="28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683568" y="288156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</a:t>
            </a: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生成接口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683570" y="3990304"/>
            <a:ext cx="63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、编写接口程序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683570" y="5099048"/>
            <a:ext cx="63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、将接口文件打包</a:t>
            </a:r>
          </a:p>
        </p:txBody>
      </p:sp>
    </p:spTree>
    <p:extLst>
      <p:ext uri="{BB962C8B-B14F-4D97-AF65-F5344CB8AC3E}">
        <p14:creationId xmlns:p14="http://schemas.microsoft.com/office/powerpoint/2010/main" val="921442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780930"/>
            <a:ext cx="6182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7C6A"/>
                </a:solidFill>
              </a:rPr>
              <a:t>http://www.webxml.com.cn/zh_cn/index.aspx</a:t>
            </a:r>
          </a:p>
        </p:txBody>
      </p:sp>
      <p:sp>
        <p:nvSpPr>
          <p:cNvPr id="3" name="矩形 2"/>
          <p:cNvSpPr/>
          <p:nvPr/>
        </p:nvSpPr>
        <p:spPr>
          <a:xfrm>
            <a:off x="467546" y="1484786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595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340770"/>
            <a:ext cx="269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231" y="2348880"/>
            <a:ext cx="928903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apache-cxf-3.1.5\bin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目录下运行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wsdl2java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/>
          </a:p>
          <a:p>
            <a:endParaRPr lang="en-US" altLang="zh-CN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wsdl2java  http://ws.webxml.com.cn/WebServices/WeatherWS.asmx?wsdl</a:t>
            </a:r>
          </a:p>
          <a:p>
            <a:endParaRPr lang="en-US" altLang="zh-CN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" y="4293096"/>
            <a:ext cx="8726217" cy="11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9552" y="2132856"/>
            <a:ext cx="8316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不同系统、不同平台、不同语言之间的通信访问和远程调用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应用程序的集成，不同业务的整合</a:t>
            </a:r>
          </a:p>
        </p:txBody>
      </p:sp>
      <p:sp>
        <p:nvSpPr>
          <p:cNvPr id="4" name="矩形 3"/>
          <p:cNvSpPr/>
          <p:nvPr/>
        </p:nvSpPr>
        <p:spPr>
          <a:xfrm>
            <a:off x="323530" y="1268762"/>
            <a:ext cx="4251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WebService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干什么用的</a:t>
            </a:r>
          </a:p>
        </p:txBody>
      </p:sp>
    </p:spTree>
    <p:extLst>
      <p:ext uri="{BB962C8B-B14F-4D97-AF65-F5344CB8AC3E}">
        <p14:creationId xmlns:p14="http://schemas.microsoft.com/office/powerpoint/2010/main" val="1731282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888" y="3573018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再次根据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生成接口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928903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apache-cxf-3.1.5\bin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目录下运行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wsdl2java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/>
          </a:p>
          <a:p>
            <a:endParaRPr lang="en-US" altLang="zh-CN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wsdl2java  e:\weather.wsdl</a:t>
            </a:r>
          </a:p>
          <a:p>
            <a:endParaRPr lang="en-US" altLang="zh-CN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官方发布的webservice用的.Net生成wsdl与java稍有不兼容，所以不能直接用wsdl2java生成，必须把原wsdl的代码复制到本地的一个文本文件里比如e:\weather.wsdl，先编辑一下，去掉2行&lt;s:element ref="s:schema" /&gt; </a:t>
            </a:r>
          </a:p>
        </p:txBody>
      </p:sp>
    </p:spTree>
    <p:extLst>
      <p:ext uri="{BB962C8B-B14F-4D97-AF65-F5344CB8AC3E}">
        <p14:creationId xmlns:p14="http://schemas.microsoft.com/office/powerpoint/2010/main" val="2855111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431168" y="1340768"/>
            <a:ext cx="61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、将生成的类包，拷贝到项目下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50"/>
            <a:ext cx="3962400" cy="4200525"/>
          </a:xfrm>
          <a:prstGeom prst="rect">
            <a:avLst/>
          </a:prstGeom>
          <a:ln>
            <a:solidFill>
              <a:srgbClr val="007C6A"/>
            </a:solidFill>
          </a:ln>
        </p:spPr>
      </p:pic>
    </p:spTree>
    <p:extLst>
      <p:ext uri="{BB962C8B-B14F-4D97-AF65-F5344CB8AC3E}">
        <p14:creationId xmlns:p14="http://schemas.microsoft.com/office/powerpoint/2010/main" val="442234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431168" y="1340768"/>
            <a:ext cx="61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、新增客户端类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34888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WeatherWebServiceSoap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weather_soap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WeatherWebService().getWeatherWebServiceSoap();</a:t>
            </a: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List&lt;String&gt;  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weather_infos</a:t>
            </a:r>
          </a:p>
          <a:p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	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weather_soap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.getWeatherbyCityName(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2A0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).getString() ;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weather_info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weather_infos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weather_info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71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431168" y="1340768"/>
            <a:ext cx="61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0" y="2204864"/>
            <a:ext cx="3286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5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39552" y="148478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2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32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cxf</a:t>
            </a:r>
            <a:r>
              <a:rPr lang="en-US" altLang="zh-CN" sz="32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2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452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333909" y="105273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整合步骤：</a:t>
            </a:r>
            <a:endParaRPr lang="en-US" altLang="zh-CN" sz="24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683568" y="170080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683568" y="249289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cxf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681539" y="47971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、新建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683568" y="408742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681539" y="333437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、加入接口和实现类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44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292356" y="94762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增加接口：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356" y="1412776"/>
            <a:ext cx="859008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@WebService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@WebMethod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@WebResult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>
                <a:solidFill>
                  <a:srgbClr val="2A00FF"/>
                </a:solidFill>
                <a:latin typeface="Consolas" panose="020B0609020204030204" pitchFamily="49" charset="0"/>
              </a:rPr>
              <a:t>"sayHelloResult"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sayHello(</a:t>
            </a:r>
            <a:r>
              <a:rPr lang="en-US" altLang="zh-CN" sz="1600" b="1">
                <a:solidFill>
                  <a:srgbClr val="646464"/>
                </a:solidFill>
                <a:latin typeface="Consolas" panose="020B0609020204030204" pitchFamily="49" charset="0"/>
              </a:rPr>
              <a:t>@WebParam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 	</a:t>
            </a:r>
            <a:r>
              <a:rPr lang="en-US" altLang="zh-CN" sz="1600" b="1">
                <a:solidFill>
                  <a:srgbClr val="646464"/>
                </a:solidFill>
                <a:latin typeface="Consolas" panose="020B0609020204030204" pitchFamily="49" charset="0"/>
              </a:rPr>
              <a:t>@WebParam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"userAge"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92356" y="3789040"/>
            <a:ext cx="8928992" cy="23391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HelloWorldImpl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@WebMethod</a:t>
            </a:r>
          </a:p>
          <a:p>
            <a:r>
              <a:rPr lang="en-US" altLang="zh-CN" sz="1600">
                <a:solidFill>
                  <a:srgbClr val="646464"/>
                </a:solidFill>
                <a:latin typeface="Consolas" panose="020B0609020204030204" pitchFamily="49" charset="0"/>
              </a:rPr>
              <a:t>@WebResult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>
                <a:solidFill>
                  <a:srgbClr val="2A00FF"/>
                </a:solidFill>
                <a:latin typeface="Consolas" panose="020B0609020204030204" pitchFamily="49" charset="0"/>
              </a:rPr>
              <a:t>"sayHelloResult"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sayHello(</a:t>
            </a:r>
            <a:r>
              <a:rPr lang="en-US" altLang="zh-CN" sz="1600" b="1">
                <a:solidFill>
                  <a:srgbClr val="646464"/>
                </a:solidFill>
                <a:latin typeface="Consolas" panose="020B0609020204030204" pitchFamily="49" charset="0"/>
              </a:rPr>
              <a:t>@WebParam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>
                <a:solidFill>
                  <a:srgbClr val="646464"/>
                </a:solidFill>
                <a:latin typeface="Consolas" panose="020B0609020204030204" pitchFamily="49" charset="0"/>
              </a:rPr>
              <a:t>@WebParam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"userAge"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"spring say hello to: 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"age: 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179512" y="341970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增加实现类：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2088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395536" y="105273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42" y="1916832"/>
            <a:ext cx="87849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zh-CN" sz="160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zh-CN" sz="1600" i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00" i="1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altLang="zh-CN" sz="160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altLang="zh-CN" sz="1600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xmlns:jaxws=</a:t>
            </a:r>
            <a:r>
              <a:rPr lang="en-US" altLang="zh-CN" sz="1600" i="1">
                <a:solidFill>
                  <a:srgbClr val="FF0000"/>
                </a:solidFill>
                <a:latin typeface="Consolas" panose="020B0609020204030204" pitchFamily="49" charset="0"/>
              </a:rPr>
              <a:t>"http://cxf.apache.org/jaxws"</a:t>
            </a:r>
          </a:p>
          <a:p>
            <a:r>
              <a:rPr lang="en-US" altLang="zh-CN" sz="1600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"http://cxf.apache.org/jaxws http://cxf.apache.org/schemas/jaxws.xsd</a:t>
            </a:r>
          </a:p>
          <a:p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 http://www.springframework.org/schema/beans/spring-beans-4.1.xsd"</a:t>
            </a:r>
            <a:r>
              <a:rPr lang="en-US" altLang="zh-CN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sz="1600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&lt;import resource=</a:t>
            </a:r>
            <a:r>
              <a:rPr lang="en-US" altLang="zh-CN" sz="1600" i="1">
                <a:solidFill>
                  <a:srgbClr val="FF0000"/>
                </a:solidFill>
                <a:latin typeface="Consolas" panose="020B0609020204030204" pitchFamily="49" charset="0"/>
              </a:rPr>
              <a:t>"classpath:META-INF/cxf/cxf.xml"/&gt;</a:t>
            </a:r>
          </a:p>
          <a:p>
            <a:endParaRPr lang="en-US" altLang="zh-CN" sz="1600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&lt;jaxws:endpoint id=</a:t>
            </a:r>
            <a:r>
              <a:rPr lang="en-US" altLang="zh-CN" sz="1600" i="1">
                <a:solidFill>
                  <a:srgbClr val="FF0000"/>
                </a:solidFill>
                <a:latin typeface="Consolas" panose="020B0609020204030204" pitchFamily="49" charset="0"/>
              </a:rPr>
              <a:t>"helloworld" implementor="com.atguigu.cxf.spring.HelloWorldImpl" address="/HelloWorld"&gt;</a:t>
            </a:r>
          </a:p>
          <a:p>
            <a:r>
              <a:rPr lang="en-US" altLang="zh-CN" sz="1600" i="1">
                <a:solidFill>
                  <a:srgbClr val="FF0000"/>
                </a:solidFill>
                <a:latin typeface="Consolas" panose="020B0609020204030204" pitchFamily="49" charset="0"/>
              </a:rPr>
              <a:t>&lt;/jaxws:endpoint&gt;</a:t>
            </a:r>
          </a:p>
          <a:p>
            <a:endParaRPr lang="en-US" altLang="zh-CN" sz="1600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altLang="zh-CN" sz="1600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37630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95536" y="105273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52846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classpath:applicationContext.xml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org.springframework.web.context.ContextLoaderListener</a:t>
            </a:r>
          </a:p>
          <a:p>
            <a:pPr lvl="1"/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cxf01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org.apache.cxf.transport.servlet.CXFServlet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cxf01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/services/*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09845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2"/>
            <a:ext cx="6980952" cy="1838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10"/>
          <p:cNvSpPr txBox="1"/>
          <p:nvPr/>
        </p:nvSpPr>
        <p:spPr>
          <a:xfrm>
            <a:off x="213604" y="105273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后，用浏览器尝试访问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47846"/>
            <a:ext cx="8208912" cy="895053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266839" y="364284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生成客户端接口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27" y="5164307"/>
            <a:ext cx="3819048" cy="1447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10"/>
          <p:cNvSpPr txBox="1"/>
          <p:nvPr/>
        </p:nvSpPr>
        <p:spPr>
          <a:xfrm>
            <a:off x="266839" y="5488005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将生成的接口程序拷到客户端工程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491" y="1052738"/>
            <a:ext cx="3839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WebService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官方定义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39554" y="1988840"/>
            <a:ext cx="7777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服务是一种服务导向架构的技术，通过标准的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协议提供服务，目的是保证不同平台的应用服务可以互操作。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表面上看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就是一个应用程序，它向外界暴露出一个能够通过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进行调用的方法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，能用编程的方法通过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调用来实现某个功能的应用程序。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深层次上看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是一种新的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应用程序分支，它们是自包含、自描述模块化的应用，可以在网络中被描述、发布、查找以及通过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来调用。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701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39552" y="148478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Web Services (JAX-RS)  </a:t>
            </a:r>
            <a:r>
              <a:rPr lang="en-US" altLang="zh-CN" sz="32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2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24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51520" y="94344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32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395536" y="1726861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JAX-RS = Java API For Restful </a:t>
            </a:r>
            <a:r>
              <a:rPr lang="en-US" altLang="zh-CN" sz="2800">
                <a:solidFill>
                  <a:srgbClr val="007C6A"/>
                </a:solidFill>
              </a:rPr>
              <a:t>Web Services</a:t>
            </a:r>
            <a:endParaRPr lang="zh-CN" altLang="zh-CN" sz="2800" dirty="0">
              <a:solidFill>
                <a:srgbClr val="007C6A"/>
              </a:solidFill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95536" y="2708922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EE6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引入的一个新规范。 是一个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编程语言的应用程序接口，支持按照表述性状态转移（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）架构风格创建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JAX-RS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标注来简化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服务的客户端和服务端的开发和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部署。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方式发布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</a:p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也可以发布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 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1739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51520" y="980730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C6A"/>
                </a:solidFill>
              </a:rPr>
              <a:t>JAX-RS</a:t>
            </a:r>
            <a:r>
              <a:rPr lang="zh-CN" altLang="en-US" sz="2800" b="1" dirty="0">
                <a:solidFill>
                  <a:srgbClr val="007C6A"/>
                </a:solidFill>
              </a:rPr>
              <a:t>提供了一些标注将一个资源类，一个</a:t>
            </a:r>
            <a:r>
              <a:rPr lang="en-US" altLang="zh-CN" sz="2800" b="1" dirty="0">
                <a:solidFill>
                  <a:srgbClr val="007C6A"/>
                </a:solidFill>
              </a:rPr>
              <a:t>POJO Java</a:t>
            </a:r>
            <a:r>
              <a:rPr lang="zh-CN" altLang="en-US" sz="2800" b="1" dirty="0">
                <a:solidFill>
                  <a:srgbClr val="007C6A"/>
                </a:solidFill>
              </a:rPr>
              <a:t>类，封装为</a:t>
            </a:r>
            <a:r>
              <a:rPr lang="en-US" altLang="zh-CN" sz="2800" b="1" dirty="0">
                <a:solidFill>
                  <a:srgbClr val="007C6A"/>
                </a:solidFill>
              </a:rPr>
              <a:t>Web</a:t>
            </a:r>
            <a:r>
              <a:rPr lang="zh-CN" altLang="en-US" sz="2800" b="1" dirty="0">
                <a:solidFill>
                  <a:srgbClr val="007C6A"/>
                </a:solidFill>
              </a:rPr>
              <a:t>资源。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500692" y="2078853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@Path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，标注资源类或者方法的相对路径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@GET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@PUT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@POST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，标注方法是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请求的类型。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@Produces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，标注返回的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媒体类型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@Consumes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，标注可接受请求的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媒体类型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FormParam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分别标注方法的参数来自于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请求的不同位置，例如：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的路径，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的查询参数，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请求的头信息，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CookieParam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实现的框架有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Jersey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RESTEasy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这两个框架创建的应用可以很方便地部署到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</a:t>
            </a:r>
          </a:p>
        </p:txBody>
      </p:sp>
    </p:spTree>
    <p:extLst>
      <p:ext uri="{BB962C8B-B14F-4D97-AF65-F5344CB8AC3E}">
        <p14:creationId xmlns:p14="http://schemas.microsoft.com/office/powerpoint/2010/main" val="2837218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51520" y="908720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endParaRPr lang="zh-CN" altLang="en-US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03040" y="162880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75048" y="2204864"/>
            <a:ext cx="7920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建工程添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Cxf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Customer.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并添加注解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XmlRootElement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CustomerService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接口并添加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风格相关的注释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CustomerServiceImpl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MainServer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类，启动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后注意目前用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了，所以没有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的描述了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浏览器地址栏里面按照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风格的路径进行访问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4278198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7544" y="90872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84784"/>
            <a:ext cx="703852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 (){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Customer(String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45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00808"/>
            <a:ext cx="8352928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"/crm"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CustomerService   {</a:t>
            </a:r>
          </a:p>
          <a:p>
            <a:endParaRPr lang="zh-CN" altLang="en-US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lvl="1"/>
            <a:r>
              <a:rPr lang="en-US" altLang="zh-CN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"/customer/{id}"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 getCustomerById(</a:t>
            </a:r>
            <a:r>
              <a:rPr lang="en-US" altLang="zh-CN" b="1">
                <a:solidFill>
                  <a:srgbClr val="646464"/>
                </a:solidFill>
                <a:latin typeface="Consolas" panose="020B0609020204030204" pitchFamily="49" charset="0"/>
              </a:rPr>
              <a:t>@PathParam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2A00FF"/>
                </a:solidFill>
                <a:latin typeface="Consolas" panose="020B0609020204030204" pitchFamily="49" charset="0"/>
              </a:rPr>
              <a:t>"get id:"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res_customer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Customer(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>
                <a:solidFill>
                  <a:srgbClr val="2A00FF"/>
                </a:solidFill>
                <a:latin typeface="Consolas" panose="020B0609020204030204" pitchFamily="49" charset="0"/>
              </a:rPr>
              <a:t>"z3"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,18);</a:t>
            </a:r>
          </a:p>
          <a:p>
            <a:pPr lvl="2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res_customer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67544" y="90872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627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916834"/>
            <a:ext cx="864096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MainServer {</a:t>
            </a:r>
          </a:p>
          <a:p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JAXRSServerFactoryBean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jAXRSServerFactoryBean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JAXRSServerFactoryBean();</a:t>
            </a:r>
          </a:p>
          <a:p>
            <a:pPr lvl="2"/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jAXRSServerFactoryBean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.setAddress(</a:t>
            </a:r>
            <a:r>
              <a:rPr lang="en-US" altLang="zh-CN" sz="1600">
                <a:solidFill>
                  <a:srgbClr val="2A00FF"/>
                </a:solidFill>
                <a:latin typeface="Consolas" panose="020B0609020204030204" pitchFamily="49" charset="0"/>
              </a:rPr>
              <a:t>"http://localhost:8888/restws"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jAXRSServerFactoryBean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.setResourceClasses(CustomerServiceImpl.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zh-CN" altLang="en-US" sz="1600">
              <a:latin typeface="Consolas" panose="020B0609020204030204" pitchFamily="49" charset="0"/>
            </a:endParaRPr>
          </a:p>
          <a:p>
            <a:pPr lvl="2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jAXRSServerFactoryBean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.create().start();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/>
          </a:p>
        </p:txBody>
      </p:sp>
      <p:sp>
        <p:nvSpPr>
          <p:cNvPr id="3" name="TextBox 5"/>
          <p:cNvSpPr txBox="1"/>
          <p:nvPr/>
        </p:nvSpPr>
        <p:spPr>
          <a:xfrm>
            <a:off x="251520" y="134077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服务启动类：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767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51520" y="1628800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HttpClient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需要以下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个步骤：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HttpClient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创建某种连接方法的实例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调用第一步中创建好的实例的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方法来执行第二步中创建好的链接类实例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HttpEntity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对得到后的内容进行处理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释放连接。无论执行方法是否成功，都必须释放连接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9512" y="98073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客户端开发步骤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698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412776"/>
            <a:ext cx="8694712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u="sng">
                <a:solidFill>
                  <a:srgbClr val="000000"/>
                </a:solidFill>
                <a:latin typeface="Consolas" panose="020B0609020204030204" pitchFamily="49" charset="0"/>
              </a:rPr>
              <a:t>getCustomer(String </a:t>
            </a:r>
            <a:r>
              <a:rPr lang="en-US" altLang="zh-CN" sz="1600" b="1" u="sng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b="1" u="sng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u="sng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u="sng">
                <a:solidFill>
                  <a:srgbClr val="000000"/>
                </a:solidFill>
                <a:latin typeface="Consolas" panose="020B0609020204030204" pitchFamily="49" charset="0"/>
              </a:rPr>
              <a:t> ClientProtocolException, IOException{</a:t>
            </a:r>
          </a:p>
          <a:p>
            <a:endParaRPr lang="zh-CN" altLang="en-US" sz="1600">
              <a:latin typeface="Consolas" panose="020B0609020204030204" pitchFamily="49" charset="0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CloseableHttpClient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HttpClientBuilder.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create().build();</a:t>
            </a:r>
          </a:p>
          <a:p>
            <a:pPr lvl="1"/>
            <a:r>
              <a:rPr lang="nn-NO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HttpGet </a:t>
            </a:r>
            <a:r>
              <a:rPr lang="nn-NO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httpget</a:t>
            </a:r>
            <a:r>
              <a:rPr lang="nn-NO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HttpGet(</a:t>
            </a:r>
            <a:r>
              <a:rPr lang="nn-NO" altLang="zh-CN" sz="1600" b="1">
                <a:solidFill>
                  <a:srgbClr val="2A00FF"/>
                </a:solidFill>
                <a:latin typeface="Consolas" panose="020B0609020204030204" pitchFamily="49" charset="0"/>
              </a:rPr>
              <a:t>"http://localhost:8888/restws/crm/customer/1122"</a:t>
            </a:r>
            <a:r>
              <a:rPr lang="nn-NO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HttpResponse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.execute(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httpget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HttpEntity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.getEntity();</a:t>
            </a:r>
          </a:p>
          <a:p>
            <a:pPr lvl="1"/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.getStatusLine().getStatusCode()==HttpStatus.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SC_OK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EntityUtils.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toString(</a:t>
            </a:r>
            <a:r>
              <a:rPr lang="en-US" altLang="zh-CN" sz="1600" i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>
              <a:latin typeface="Consolas" panose="020B0609020204030204" pitchFamily="49" charset="0"/>
            </a:endParaRP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 EntityUtils.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toString(</a:t>
            </a:r>
            <a:r>
              <a:rPr lang="en-US" altLang="zh-CN" sz="1600" i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>
              <a:latin typeface="Consolas" panose="020B0609020204030204" pitchFamily="49" charset="0"/>
            </a:endParaRP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600"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EntityUtils.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consume(</a:t>
            </a:r>
            <a:r>
              <a:rPr lang="en-US" altLang="zh-CN" sz="1600" i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/>
          </a:p>
        </p:txBody>
      </p:sp>
      <p:sp>
        <p:nvSpPr>
          <p:cNvPr id="3" name="TextBox 5"/>
          <p:cNvSpPr txBox="1"/>
          <p:nvPr/>
        </p:nvSpPr>
        <p:spPr>
          <a:xfrm>
            <a:off x="323528" y="93198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客户端类：</a:t>
            </a:r>
            <a:endParaRPr lang="zh-CN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553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51520" y="9807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C6A"/>
                </a:solidFill>
              </a:rPr>
              <a:t> Post</a:t>
            </a:r>
            <a:r>
              <a:rPr lang="zh-CN" altLang="en-US" sz="2800" b="1">
                <a:solidFill>
                  <a:srgbClr val="007C6A"/>
                </a:solidFill>
              </a:rPr>
              <a:t>方法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9512" y="1533467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 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通过客户端用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方法，将一系列参数传递给服务器端，服务器端返回状态码。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CustomerService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类增加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@post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增加客户端方法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56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30" y="1124746"/>
            <a:ext cx="4251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WebService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的两种类型</a:t>
            </a:r>
          </a:p>
        </p:txBody>
      </p:sp>
      <p:sp>
        <p:nvSpPr>
          <p:cNvPr id="3" name="TextBox 10"/>
          <p:cNvSpPr txBox="1"/>
          <p:nvPr/>
        </p:nvSpPr>
        <p:spPr>
          <a:xfrm>
            <a:off x="539552" y="2132858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一种是以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协议风格的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一种是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4806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51520" y="9807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C6A"/>
                </a:solidFill>
              </a:rPr>
              <a:t> Post</a:t>
            </a:r>
            <a:r>
              <a:rPr lang="zh-CN" altLang="en-US" sz="2800" b="1">
                <a:solidFill>
                  <a:srgbClr val="007C6A"/>
                </a:solidFill>
              </a:rPr>
              <a:t>方法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613"/>
              </p:ext>
            </p:extLst>
          </p:nvPr>
        </p:nvGraphicFramePr>
        <p:xfrm>
          <a:off x="827584" y="33569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8794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1713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所需参数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参数说明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3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phonenum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手机号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0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msg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短信内容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6822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0542" y="1993472"/>
            <a:ext cx="7012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7C6A"/>
                </a:solidFill>
              </a:rPr>
              <a:t>访问地址：</a:t>
            </a:r>
            <a:r>
              <a:rPr lang="en-US" altLang="zh-CN" sz="2400" b="1">
                <a:solidFill>
                  <a:srgbClr val="007C6A"/>
                </a:solidFill>
              </a:rPr>
              <a:t>http://192.168.20.65:9999/sms_test/sms</a:t>
            </a:r>
          </a:p>
          <a:p>
            <a:r>
              <a:rPr lang="zh-CN" altLang="en-US" sz="2400" b="1">
                <a:solidFill>
                  <a:srgbClr val="007C6A"/>
                </a:solidFill>
              </a:rPr>
              <a:t>访问方法：</a:t>
            </a:r>
            <a:r>
              <a:rPr lang="en-US" altLang="zh-CN" sz="2400" b="1">
                <a:solidFill>
                  <a:srgbClr val="007C6A"/>
                </a:solidFill>
              </a:rPr>
              <a:t>POST</a:t>
            </a:r>
            <a:endParaRPr lang="zh-CN" altLang="en-US" sz="2400" b="1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05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95536" y="141277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C6A"/>
                </a:solidFill>
              </a:rPr>
              <a:t> </a:t>
            </a:r>
            <a:r>
              <a:rPr lang="zh-CN" altLang="en-US" sz="2800" b="1">
                <a:solidFill>
                  <a:srgbClr val="007C6A"/>
                </a:solidFill>
              </a:rPr>
              <a:t>支付接口调用原理</a:t>
            </a:r>
            <a:endParaRPr lang="zh-CN" altLang="en-US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95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94" y="1199908"/>
            <a:ext cx="875564" cy="895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83" y="1268763"/>
            <a:ext cx="1800200" cy="745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084" y="1145001"/>
            <a:ext cx="1065488" cy="957183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356176" y="2236224"/>
            <a:ext cx="0" cy="43440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283970" y="2236222"/>
            <a:ext cx="1779" cy="436113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86320" y="2102182"/>
            <a:ext cx="32519" cy="449517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453356" y="2389575"/>
            <a:ext cx="2762216" cy="380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449333" y="3871542"/>
            <a:ext cx="5910184" cy="17768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/>
          <p:cNvSpPr txBox="1"/>
          <p:nvPr/>
        </p:nvSpPr>
        <p:spPr>
          <a:xfrm>
            <a:off x="2255784" y="1996205"/>
            <a:ext cx="146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确定支付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409781" y="3436936"/>
            <a:ext cx="74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用户根据商家提供的支付地址、参数签名、向第三方支付发送支付请求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26811" y="4373432"/>
            <a:ext cx="5805907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/>
          <p:nvPr/>
        </p:nvSpPr>
        <p:spPr>
          <a:xfrm>
            <a:off x="2051964" y="4002162"/>
            <a:ext cx="208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返回支付页面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610504" y="4797152"/>
            <a:ext cx="5661891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"/>
          <p:cNvSpPr txBox="1"/>
          <p:nvPr/>
        </p:nvSpPr>
        <p:spPr>
          <a:xfrm>
            <a:off x="2163006" y="4411915"/>
            <a:ext cx="38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登录、输入支付密码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449333" y="5234179"/>
            <a:ext cx="5865954" cy="20609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310925" y="6274581"/>
            <a:ext cx="2982782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4283970" y="5457535"/>
            <a:ext cx="417767" cy="234277"/>
          </a:xfrm>
          <a:prstGeom prst="bentConnector3">
            <a:avLst>
              <a:gd name="adj1" fmla="val -162712"/>
            </a:avLst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1526809" y="5928995"/>
            <a:ext cx="2717420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"/>
          <p:cNvSpPr txBox="1"/>
          <p:nvPr/>
        </p:nvSpPr>
        <p:spPr>
          <a:xfrm>
            <a:off x="2051963" y="4895623"/>
            <a:ext cx="518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返回商家地址，参数、签名给用户重定向（同步）</a:t>
            </a:r>
            <a:endParaRPr lang="zh-CN" altLang="zh-CN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"/>
          <p:cNvSpPr txBox="1"/>
          <p:nvPr/>
        </p:nvSpPr>
        <p:spPr>
          <a:xfrm>
            <a:off x="4229367" y="5928995"/>
            <a:ext cx="3064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后台通知商家支付结果（异步）</a:t>
            </a:r>
            <a:endParaRPr lang="zh-CN" altLang="zh-CN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"/>
          <p:cNvSpPr txBox="1"/>
          <p:nvPr/>
        </p:nvSpPr>
        <p:spPr>
          <a:xfrm>
            <a:off x="5383665" y="5382678"/>
            <a:ext cx="164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处理支付结果</a:t>
            </a:r>
            <a:endParaRPr lang="zh-CN" altLang="zh-CN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5"/>
          <p:cNvSpPr txBox="1"/>
          <p:nvPr/>
        </p:nvSpPr>
        <p:spPr>
          <a:xfrm>
            <a:off x="1717456" y="5536566"/>
            <a:ext cx="22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收到支付成功通知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22532" y="2695417"/>
            <a:ext cx="2861436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/>
          <p:cNvSpPr txBox="1"/>
          <p:nvPr/>
        </p:nvSpPr>
        <p:spPr>
          <a:xfrm>
            <a:off x="1567476" y="2701861"/>
            <a:ext cx="267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生成支付地址、参数和签名，给用户重定向</a:t>
            </a:r>
            <a:endParaRPr lang="zh-CN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449333" y="5457533"/>
            <a:ext cx="2793970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64552" y="6604523"/>
            <a:ext cx="2793970" cy="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"/>
          <p:cNvSpPr txBox="1"/>
          <p:nvPr/>
        </p:nvSpPr>
        <p:spPr>
          <a:xfrm>
            <a:off x="4759107" y="6291435"/>
            <a:ext cx="115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8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5" grpId="0"/>
      <p:bldP spid="63" grpId="0"/>
      <p:bldP spid="64" grpId="0"/>
      <p:bldP spid="65" grpId="0"/>
      <p:bldP spid="66" grpId="0"/>
      <p:bldP spid="27" grpId="0"/>
      <p:bldP spid="3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-19099" y="904255"/>
            <a:ext cx="9177323" cy="5801889"/>
            <a:chOff x="-381374" y="564093"/>
            <a:chExt cx="11169963" cy="6869368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2789845" y="1357312"/>
              <a:ext cx="28575" cy="550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5301763" y="1402582"/>
              <a:ext cx="28575" cy="550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0217171" y="1202923"/>
              <a:ext cx="37117" cy="59779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41920" y="1357312"/>
              <a:ext cx="28575" cy="550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箭头: 右弧形 5"/>
            <p:cNvSpPr/>
            <p:nvPr/>
          </p:nvSpPr>
          <p:spPr>
            <a:xfrm>
              <a:off x="5399695" y="1430352"/>
              <a:ext cx="295275" cy="383384"/>
            </a:xfrm>
            <a:prstGeom prst="curvedLef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446694" y="1427650"/>
              <a:ext cx="4716634" cy="1100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58590" y="2452875"/>
              <a:ext cx="9579768" cy="5776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15738" y="1860650"/>
              <a:ext cx="4745833" cy="11161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289534" y="2941068"/>
              <a:ext cx="9634538" cy="8256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03821" y="3769851"/>
              <a:ext cx="9634537" cy="52461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87164" y="3352930"/>
              <a:ext cx="9565481" cy="19087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87162" y="4467226"/>
              <a:ext cx="5012533" cy="25884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5369526" y="6053093"/>
              <a:ext cx="4449209" cy="24059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327335" y="5490387"/>
              <a:ext cx="4959843" cy="19060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403681" y="5866919"/>
              <a:ext cx="2432448" cy="4390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2788659" y="4846455"/>
              <a:ext cx="2483935" cy="7281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2720487" y="6527020"/>
              <a:ext cx="2581276" cy="0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头: 右弧形 18"/>
            <p:cNvSpPr/>
            <p:nvPr/>
          </p:nvSpPr>
          <p:spPr>
            <a:xfrm>
              <a:off x="5420532" y="4577675"/>
              <a:ext cx="425900" cy="912711"/>
            </a:xfrm>
            <a:prstGeom prst="curvedLef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头: 右弧形 19"/>
            <p:cNvSpPr/>
            <p:nvPr/>
          </p:nvSpPr>
          <p:spPr>
            <a:xfrm>
              <a:off x="5436096" y="6536620"/>
              <a:ext cx="283365" cy="321380"/>
            </a:xfrm>
            <a:prstGeom prst="curvedLef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5399695" y="7128894"/>
              <a:ext cx="4581525" cy="16310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799218" y="6805868"/>
              <a:ext cx="2521747" cy="3699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对话气泡: 矩形 22"/>
            <p:cNvSpPr/>
            <p:nvPr/>
          </p:nvSpPr>
          <p:spPr>
            <a:xfrm>
              <a:off x="6267609" y="647533"/>
              <a:ext cx="3456744" cy="1510097"/>
            </a:xfrm>
            <a:prstGeom prst="wedgeRectCallout">
              <a:avLst>
                <a:gd name="adj1" fmla="val -63543"/>
                <a:gd name="adj2" fmla="val -49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/>
                <a:t>1</a:t>
              </a:r>
              <a:r>
                <a:rPr lang="zh-CN" altLang="en-US" sz="1400"/>
                <a:t>、校验传输内容</a:t>
              </a:r>
              <a:endParaRPr lang="en-US" altLang="zh-CN" sz="1400"/>
            </a:p>
            <a:p>
              <a:r>
                <a:rPr lang="en-US" altLang="zh-CN" sz="1400"/>
                <a:t>2</a:t>
              </a:r>
              <a:r>
                <a:rPr lang="zh-CN" altLang="en-US" sz="1400"/>
                <a:t>、制作签名</a:t>
              </a:r>
              <a:endParaRPr lang="en-US" altLang="zh-CN" sz="1400"/>
            </a:p>
            <a:p>
              <a:r>
                <a:rPr lang="en-US" altLang="zh-CN" sz="1400"/>
                <a:t>3</a:t>
              </a:r>
              <a:r>
                <a:rPr lang="zh-CN" altLang="en-US" sz="1400"/>
                <a:t>、添加默认参数</a:t>
              </a:r>
              <a:endParaRPr lang="en-US" altLang="zh-CN" sz="1400"/>
            </a:p>
            <a:p>
              <a:r>
                <a:rPr lang="en-US" altLang="zh-CN" sz="1400"/>
                <a:t>4</a:t>
              </a:r>
              <a:r>
                <a:rPr lang="zh-CN" altLang="en-US" sz="1400"/>
                <a:t>、记录业务信息及商户返回连接、通知连接保存到数据库</a:t>
              </a:r>
              <a:endParaRPr lang="en-US" altLang="zh-CN" sz="1400"/>
            </a:p>
            <a:p>
              <a:r>
                <a:rPr lang="en-US" altLang="zh-CN" sz="1400"/>
                <a:t>5</a:t>
              </a:r>
              <a:r>
                <a:rPr lang="zh-CN" altLang="en-US" sz="1400"/>
                <a:t>、重定向到支付宝</a:t>
              </a:r>
            </a:p>
          </p:txBody>
        </p:sp>
        <p:sp>
          <p:nvSpPr>
            <p:cNvPr id="24" name="对话气泡: 矩形 23"/>
            <p:cNvSpPr/>
            <p:nvPr/>
          </p:nvSpPr>
          <p:spPr>
            <a:xfrm>
              <a:off x="6074724" y="3944267"/>
              <a:ext cx="3697070" cy="1820026"/>
            </a:xfrm>
            <a:prstGeom prst="wedgeRectCallout">
              <a:avLst>
                <a:gd name="adj1" fmla="val -58579"/>
                <a:gd name="adj2" fmla="val -129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/>
                <a:t>1</a:t>
              </a:r>
              <a:r>
                <a:rPr lang="zh-CN" altLang="en-US" sz="1200"/>
                <a:t>、校验传输内容</a:t>
              </a:r>
              <a:endParaRPr lang="en-US" altLang="zh-CN" sz="1200"/>
            </a:p>
            <a:p>
              <a:r>
                <a:rPr lang="en-US" altLang="zh-CN" sz="1200"/>
                <a:t>2</a:t>
              </a:r>
              <a:r>
                <a:rPr lang="zh-CN" altLang="en-US" sz="1200"/>
                <a:t>、校验签名</a:t>
              </a:r>
              <a:endParaRPr lang="en-US" altLang="zh-CN" sz="1200"/>
            </a:p>
            <a:p>
              <a:r>
                <a:rPr lang="en-US" altLang="zh-CN" sz="1200"/>
                <a:t>3</a:t>
              </a:r>
              <a:r>
                <a:rPr lang="zh-CN" altLang="en-US" sz="1200"/>
                <a:t>、校验交易状态</a:t>
              </a:r>
              <a:endParaRPr lang="en-US" altLang="zh-CN" sz="1200"/>
            </a:p>
            <a:p>
              <a:r>
                <a:rPr lang="en-US" altLang="zh-CN" sz="1200"/>
                <a:t>4</a:t>
              </a:r>
              <a:r>
                <a:rPr lang="zh-CN" altLang="en-US" sz="1200"/>
                <a:t>、更新交易状态，记录交易时间等</a:t>
              </a:r>
              <a:endParaRPr lang="en-US" altLang="zh-CN" sz="1200"/>
            </a:p>
            <a:p>
              <a:r>
                <a:rPr lang="en-US" altLang="zh-CN" sz="1200"/>
                <a:t>5</a:t>
              </a:r>
              <a:r>
                <a:rPr lang="zh-CN" altLang="en-US" sz="1200"/>
                <a:t>、通知交易系统订单状态</a:t>
              </a:r>
              <a:endParaRPr lang="en-US" altLang="zh-CN" sz="1200"/>
            </a:p>
            <a:p>
              <a:r>
                <a:rPr lang="en-US" altLang="zh-CN" sz="1200"/>
                <a:t>6</a:t>
              </a:r>
              <a:r>
                <a:rPr lang="zh-CN" altLang="en-US" sz="1200"/>
                <a:t>、交易系统返回参数后，再次更新交易状态，记录交易时间等</a:t>
              </a:r>
              <a:endParaRPr lang="en-US" altLang="zh-CN" sz="1200"/>
            </a:p>
            <a:p>
              <a:r>
                <a:rPr lang="en-US" altLang="zh-CN" sz="1200"/>
                <a:t>7</a:t>
              </a:r>
              <a:r>
                <a:rPr lang="zh-CN" altLang="en-US" sz="1200"/>
                <a:t>、重定向到商家页面</a:t>
              </a:r>
              <a:endParaRPr lang="en-US" altLang="zh-CN" sz="120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808580" y="5162805"/>
              <a:ext cx="2521747" cy="3699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对话气泡: 矩形 25"/>
            <p:cNvSpPr/>
            <p:nvPr/>
          </p:nvSpPr>
          <p:spPr>
            <a:xfrm>
              <a:off x="6143058" y="6162029"/>
              <a:ext cx="3594021" cy="844910"/>
            </a:xfrm>
            <a:prstGeom prst="wedgeRectCallout">
              <a:avLst>
                <a:gd name="adj1" fmla="val -60482"/>
                <a:gd name="adj2" fmla="val -90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/>
                <a:t>1</a:t>
              </a:r>
              <a:r>
                <a:rPr lang="zh-CN" altLang="en-US" sz="1200"/>
                <a:t>、同上述</a:t>
              </a:r>
              <a:r>
                <a:rPr lang="en-US" altLang="zh-CN" sz="1200"/>
                <a:t>1</a:t>
              </a:r>
              <a:r>
                <a:rPr lang="zh-CN" altLang="en-US" sz="1200"/>
                <a:t>、</a:t>
              </a:r>
              <a:r>
                <a:rPr lang="en-US" altLang="zh-CN" sz="1200"/>
                <a:t>2</a:t>
              </a:r>
              <a:r>
                <a:rPr lang="zh-CN" altLang="en-US" sz="1200"/>
                <a:t>、</a:t>
              </a:r>
              <a:r>
                <a:rPr lang="en-US" altLang="zh-CN" sz="1200"/>
                <a:t>3</a:t>
              </a:r>
              <a:r>
                <a:rPr lang="zh-CN" altLang="en-US" sz="1200"/>
                <a:t>步</a:t>
              </a:r>
              <a:endParaRPr lang="en-US" altLang="zh-CN" sz="1200"/>
            </a:p>
            <a:p>
              <a:r>
                <a:rPr lang="en-US" altLang="zh-CN" sz="1200"/>
                <a:t>2</a:t>
              </a:r>
              <a:r>
                <a:rPr lang="zh-CN" altLang="en-US" sz="1200"/>
                <a:t>、检查是否该交易已处理完成</a:t>
              </a:r>
              <a:endParaRPr lang="en-US" altLang="zh-CN" sz="1200"/>
            </a:p>
            <a:p>
              <a:r>
                <a:rPr lang="en-US" altLang="zh-CN" sz="1200"/>
                <a:t>3</a:t>
              </a:r>
              <a:r>
                <a:rPr lang="zh-CN" altLang="en-US" sz="1200"/>
                <a:t>、未完成则执行上述</a:t>
              </a:r>
              <a:r>
                <a:rPr lang="en-US" altLang="zh-CN" sz="1200"/>
                <a:t>4</a:t>
              </a:r>
              <a:r>
                <a:rPr lang="zh-CN" altLang="en-US" sz="1200"/>
                <a:t>、</a:t>
              </a:r>
              <a:r>
                <a:rPr lang="en-US" altLang="zh-CN" sz="1200"/>
                <a:t>5</a:t>
              </a:r>
              <a:r>
                <a:rPr lang="zh-CN" altLang="en-US" sz="1200"/>
                <a:t>、</a:t>
              </a:r>
              <a:r>
                <a:rPr lang="en-US" altLang="zh-CN" sz="1200"/>
                <a:t>6</a:t>
              </a:r>
              <a:r>
                <a:rPr lang="zh-CN" altLang="en-US" sz="1200"/>
                <a:t>步</a:t>
              </a:r>
              <a:endParaRPr lang="en-US" altLang="zh-CN" sz="1200"/>
            </a:p>
            <a:p>
              <a:r>
                <a:rPr lang="en-US" altLang="zh-CN" sz="1200"/>
                <a:t>4</a:t>
              </a:r>
              <a:r>
                <a:rPr lang="zh-CN" altLang="en-US" sz="1200"/>
                <a:t>、返回</a:t>
              </a:r>
              <a:r>
                <a:rPr lang="en-US" altLang="zh-CN" sz="1200"/>
                <a:t>success</a:t>
              </a:r>
              <a:r>
                <a:rPr lang="zh-CN" altLang="en-US" sz="1200"/>
                <a:t>给支付宝</a:t>
              </a:r>
              <a:endParaRPr lang="en-US" altLang="zh-CN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81473" y="569380"/>
              <a:ext cx="191047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电商业务模块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27478" y="564093"/>
              <a:ext cx="1348571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支付模块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20971" y="661454"/>
              <a:ext cx="1067618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支付宝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-381374" y="589700"/>
              <a:ext cx="1629523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客户浏览器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57454" y="1018257"/>
              <a:ext cx="1348571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确认付款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04255" y="1499996"/>
              <a:ext cx="191047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生成支付参数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37463" y="2048064"/>
              <a:ext cx="1348571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发起支付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50828" y="2566372"/>
              <a:ext cx="191047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推送支付页面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87865" y="2973740"/>
              <a:ext cx="3315237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输入支付密码，确认支付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57984" y="3428731"/>
              <a:ext cx="3315237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同步</a:t>
              </a:r>
              <a:r>
                <a:rPr lang="zh-CN" altLang="en-US"/>
                <a:t>返回支付成功等参数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719461" y="5695790"/>
              <a:ext cx="3315237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异步</a:t>
              </a:r>
              <a:r>
                <a:rPr lang="zh-CN" altLang="en-US"/>
                <a:t>返回支付成功等参数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30296" y="4052239"/>
              <a:ext cx="4719998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用户浏览器跳转，支付模块收到信息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95462" y="4586636"/>
              <a:ext cx="2472379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通知电商业务模块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05735" y="4977866"/>
              <a:ext cx="107932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success</a:t>
              </a: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16389" y="5487336"/>
              <a:ext cx="3034284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重定向到电商业务模块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881315" y="6146075"/>
              <a:ext cx="2472379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通知电商业务模块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373430" y="6649913"/>
              <a:ext cx="107932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success</a:t>
              </a:r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76365" y="6996176"/>
              <a:ext cx="1079325" cy="4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success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6902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72339" y="3337972"/>
            <a:ext cx="3200151" cy="1033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4467" y="3408193"/>
            <a:ext cx="3200151" cy="1033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48" y="1964302"/>
            <a:ext cx="1285302" cy="578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52" y="6093298"/>
            <a:ext cx="949378" cy="33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8" y="2052232"/>
            <a:ext cx="1190707" cy="536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41" y="5966872"/>
            <a:ext cx="1095373" cy="47135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772412" y="200197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商户公钥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来源：商户提交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885" y="2038196"/>
            <a:ext cx="231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007C6A"/>
                </a:solidFill>
              </a:rPr>
              <a:t>商户私钥</a:t>
            </a:r>
            <a:endParaRPr lang="en-US" altLang="zh-CN" sz="1600" b="1">
              <a:solidFill>
                <a:srgbClr val="007C6A"/>
              </a:solidFill>
            </a:endParaRPr>
          </a:p>
          <a:p>
            <a:r>
              <a:rPr lang="zh-CN" altLang="en-US" sz="1600" b="1">
                <a:solidFill>
                  <a:srgbClr val="007C6A"/>
                </a:solidFill>
              </a:rPr>
              <a:t>来源：软件提前生成</a:t>
            </a:r>
            <a:endParaRPr lang="zh-CN" altLang="en-US" sz="1600" b="1" dirty="0">
              <a:solidFill>
                <a:srgbClr val="007C6A"/>
              </a:solidFill>
            </a:endParaRPr>
          </a:p>
        </p:txBody>
      </p:sp>
      <p:sp>
        <p:nvSpPr>
          <p:cNvPr id="9" name="圆角矩形 6"/>
          <p:cNvSpPr/>
          <p:nvPr/>
        </p:nvSpPr>
        <p:spPr>
          <a:xfrm>
            <a:off x="656640" y="3696225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数据</a:t>
            </a:r>
          </a:p>
        </p:txBody>
      </p:sp>
      <p:sp>
        <p:nvSpPr>
          <p:cNvPr id="10" name="加号 9"/>
          <p:cNvSpPr/>
          <p:nvPr/>
        </p:nvSpPr>
        <p:spPr>
          <a:xfrm>
            <a:off x="1793132" y="3768233"/>
            <a:ext cx="662294" cy="4593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513469" y="863953"/>
            <a:ext cx="29365" cy="53074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6"/>
          <p:cNvSpPr/>
          <p:nvPr/>
        </p:nvSpPr>
        <p:spPr>
          <a:xfrm>
            <a:off x="7092623" y="3664807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签名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749075" y="2648304"/>
            <a:ext cx="911769" cy="902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78537" y="2565817"/>
            <a:ext cx="174484" cy="985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" idx="2"/>
          </p:cNvCxnSpPr>
          <p:nvPr/>
        </p:nvCxnSpPr>
        <p:spPr>
          <a:xfrm flipV="1">
            <a:off x="5979821" y="2543154"/>
            <a:ext cx="182078" cy="976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6"/>
          <p:cNvSpPr/>
          <p:nvPr/>
        </p:nvSpPr>
        <p:spPr>
          <a:xfrm>
            <a:off x="5354599" y="3664807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数据</a:t>
            </a:r>
          </a:p>
        </p:txBody>
      </p:sp>
      <p:sp>
        <p:nvSpPr>
          <p:cNvPr id="30" name="加号 29"/>
          <p:cNvSpPr/>
          <p:nvPr/>
        </p:nvSpPr>
        <p:spPr>
          <a:xfrm>
            <a:off x="6440926" y="3748799"/>
            <a:ext cx="662294" cy="4593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6"/>
          <p:cNvSpPr/>
          <p:nvPr/>
        </p:nvSpPr>
        <p:spPr>
          <a:xfrm>
            <a:off x="2549593" y="3696225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签名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4676698" y="821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</a:rPr>
              <a:t>支付宝</a:t>
            </a:r>
            <a:endParaRPr lang="zh-CN" altLang="en-US" sz="2000" b="1" dirty="0">
              <a:solidFill>
                <a:srgbClr val="007C6A"/>
              </a:solidFill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188089" y="82799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C6A"/>
                </a:solidFill>
              </a:rPr>
              <a:t>电商网站</a:t>
            </a:r>
            <a:endParaRPr lang="zh-CN" altLang="en-US" sz="2000" b="1" dirty="0">
              <a:solidFill>
                <a:srgbClr val="007C6A"/>
              </a:solidFill>
            </a:endParaRPr>
          </a:p>
        </p:txBody>
      </p:sp>
      <p:sp>
        <p:nvSpPr>
          <p:cNvPr id="34" name="箭头: 虚尾 33"/>
          <p:cNvSpPr/>
          <p:nvPr/>
        </p:nvSpPr>
        <p:spPr>
          <a:xfrm>
            <a:off x="4003942" y="3550827"/>
            <a:ext cx="929537" cy="6752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703265" y="2513613"/>
            <a:ext cx="922280" cy="89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"/>
          <p:cNvSpPr txBox="1"/>
          <p:nvPr/>
        </p:nvSpPr>
        <p:spPr>
          <a:xfrm>
            <a:off x="2194548" y="2780763"/>
            <a:ext cx="178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生成签名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6"/>
          <p:cNvSpPr txBox="1"/>
          <p:nvPr/>
        </p:nvSpPr>
        <p:spPr>
          <a:xfrm>
            <a:off x="7282240" y="2765215"/>
            <a:ext cx="178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验证签名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7" name="标注: 下箭头 46"/>
          <p:cNvSpPr/>
          <p:nvPr/>
        </p:nvSpPr>
        <p:spPr>
          <a:xfrm>
            <a:off x="2623516" y="957768"/>
            <a:ext cx="1871663" cy="75246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本地生成工具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331189" y="1593100"/>
            <a:ext cx="1744476" cy="5008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76485" y="1584686"/>
            <a:ext cx="1381116" cy="467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/>
          <p:cNvSpPr txBox="1"/>
          <p:nvPr/>
        </p:nvSpPr>
        <p:spPr>
          <a:xfrm>
            <a:off x="4775229" y="1421505"/>
            <a:ext cx="256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去支付网站提交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04476" y="4535806"/>
            <a:ext cx="3200151" cy="1033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虚尾 56"/>
          <p:cNvSpPr/>
          <p:nvPr/>
        </p:nvSpPr>
        <p:spPr>
          <a:xfrm rot="10800000">
            <a:off x="3839512" y="4776642"/>
            <a:ext cx="929537" cy="6752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71656" y="4605179"/>
            <a:ext cx="3200151" cy="1033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6"/>
          <p:cNvSpPr/>
          <p:nvPr/>
        </p:nvSpPr>
        <p:spPr>
          <a:xfrm>
            <a:off x="643829" y="4893211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数据</a:t>
            </a:r>
          </a:p>
        </p:txBody>
      </p:sp>
      <p:sp>
        <p:nvSpPr>
          <p:cNvPr id="60" name="加号 59"/>
          <p:cNvSpPr/>
          <p:nvPr/>
        </p:nvSpPr>
        <p:spPr>
          <a:xfrm>
            <a:off x="1780321" y="4965219"/>
            <a:ext cx="662294" cy="4593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"/>
          <p:cNvSpPr/>
          <p:nvPr/>
        </p:nvSpPr>
        <p:spPr>
          <a:xfrm>
            <a:off x="2536782" y="4893211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签名</a:t>
            </a:r>
          </a:p>
        </p:txBody>
      </p:sp>
      <p:sp>
        <p:nvSpPr>
          <p:cNvPr id="66" name="TextBox 6"/>
          <p:cNvSpPr txBox="1"/>
          <p:nvPr/>
        </p:nvSpPr>
        <p:spPr>
          <a:xfrm>
            <a:off x="2387732" y="6048480"/>
            <a:ext cx="231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007C6A"/>
                </a:solidFill>
              </a:rPr>
              <a:t>支付宝公钥</a:t>
            </a:r>
            <a:endParaRPr lang="en-US" altLang="zh-CN" sz="1600" b="1">
              <a:solidFill>
                <a:srgbClr val="007C6A"/>
              </a:solidFill>
            </a:endParaRPr>
          </a:p>
          <a:p>
            <a:r>
              <a:rPr lang="zh-CN" altLang="en-US" sz="1600" b="1">
                <a:solidFill>
                  <a:srgbClr val="007C6A"/>
                </a:solidFill>
              </a:rPr>
              <a:t>来源：网站公开</a:t>
            </a:r>
            <a:endParaRPr lang="zh-CN" altLang="en-US" sz="1600" b="1" dirty="0">
              <a:solidFill>
                <a:srgbClr val="007C6A"/>
              </a:solidFill>
            </a:endParaRPr>
          </a:p>
        </p:txBody>
      </p:sp>
      <p:sp>
        <p:nvSpPr>
          <p:cNvPr id="67" name="TextBox 6"/>
          <p:cNvSpPr txBox="1"/>
          <p:nvPr/>
        </p:nvSpPr>
        <p:spPr>
          <a:xfrm>
            <a:off x="7092623" y="5966872"/>
            <a:ext cx="231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007C6A"/>
                </a:solidFill>
              </a:rPr>
              <a:t>支付宝私钥</a:t>
            </a:r>
            <a:endParaRPr lang="en-US" altLang="zh-CN" sz="1600" b="1">
              <a:solidFill>
                <a:srgbClr val="007C6A"/>
              </a:solidFill>
            </a:endParaRPr>
          </a:p>
          <a:p>
            <a:r>
              <a:rPr lang="zh-CN" altLang="en-US" sz="1600" b="1">
                <a:solidFill>
                  <a:srgbClr val="007C6A"/>
                </a:solidFill>
              </a:rPr>
              <a:t>来源：支付宝独有</a:t>
            </a:r>
            <a:endParaRPr lang="zh-CN" altLang="en-US" sz="1600" b="1" dirty="0">
              <a:solidFill>
                <a:srgbClr val="007C6A"/>
              </a:solidFill>
            </a:endParaRPr>
          </a:p>
        </p:txBody>
      </p:sp>
      <p:sp>
        <p:nvSpPr>
          <p:cNvPr id="72" name="圆角矩形 6"/>
          <p:cNvSpPr/>
          <p:nvPr/>
        </p:nvSpPr>
        <p:spPr>
          <a:xfrm>
            <a:off x="5367166" y="4824084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数据</a:t>
            </a:r>
          </a:p>
        </p:txBody>
      </p:sp>
      <p:sp>
        <p:nvSpPr>
          <p:cNvPr id="73" name="圆角矩形 6"/>
          <p:cNvSpPr/>
          <p:nvPr/>
        </p:nvSpPr>
        <p:spPr>
          <a:xfrm>
            <a:off x="7197380" y="4784201"/>
            <a:ext cx="1052149" cy="574244"/>
          </a:xfrm>
          <a:prstGeom prst="round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签名</a:t>
            </a:r>
          </a:p>
        </p:txBody>
      </p:sp>
      <p:sp>
        <p:nvSpPr>
          <p:cNvPr id="74" name="加号 73"/>
          <p:cNvSpPr/>
          <p:nvPr/>
        </p:nvSpPr>
        <p:spPr>
          <a:xfrm>
            <a:off x="6502111" y="4841625"/>
            <a:ext cx="662294" cy="4593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082699" y="5467457"/>
            <a:ext cx="324049" cy="625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6703265" y="5424617"/>
            <a:ext cx="929952" cy="5422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206458" y="5545599"/>
            <a:ext cx="324049" cy="625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072444" y="5508321"/>
            <a:ext cx="649759" cy="603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6"/>
          <p:cNvSpPr txBox="1"/>
          <p:nvPr/>
        </p:nvSpPr>
        <p:spPr>
          <a:xfrm>
            <a:off x="7197378" y="5555814"/>
            <a:ext cx="178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生成签名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6" name="TextBox 6"/>
          <p:cNvSpPr txBox="1"/>
          <p:nvPr/>
        </p:nvSpPr>
        <p:spPr>
          <a:xfrm>
            <a:off x="2492876" y="5671268"/>
            <a:ext cx="178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验证签名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1" name="TextBox 6"/>
          <p:cNvSpPr txBox="1"/>
          <p:nvPr/>
        </p:nvSpPr>
        <p:spPr>
          <a:xfrm>
            <a:off x="1050849" y="1388090"/>
            <a:ext cx="123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留在本地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TextBox 6"/>
          <p:cNvSpPr txBox="1"/>
          <p:nvPr/>
        </p:nvSpPr>
        <p:spPr>
          <a:xfrm>
            <a:off x="2426394" y="199004"/>
            <a:ext cx="274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RSA</a:t>
            </a:r>
            <a:r>
              <a:rPr lang="zh-CN" altLang="en-US" sz="2800" b="1">
                <a:solidFill>
                  <a:schemeClr val="bg1"/>
                </a:solidFill>
              </a:rPr>
              <a:t>加密</a:t>
            </a:r>
            <a:r>
              <a:rPr lang="zh-CN" altLang="en-US" sz="2400" b="1">
                <a:solidFill>
                  <a:schemeClr val="bg1"/>
                </a:solidFill>
              </a:rPr>
              <a:t>验证原理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9" grpId="0" animBg="1"/>
      <p:bldP spid="31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/>
      <p:bldP spid="72" grpId="0" animBg="1"/>
      <p:bldP spid="73" grpId="0" animBg="1"/>
      <p:bldP spid="74" grpId="0" animBg="1"/>
      <p:bldP spid="85" grpId="0"/>
      <p:bldP spid="8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 txBox="1"/>
          <p:nvPr/>
        </p:nvSpPr>
        <p:spPr>
          <a:xfrm>
            <a:off x="467544" y="1124744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7C6A"/>
                </a:solidFill>
              </a:rPr>
              <a:t>RSA</a:t>
            </a:r>
            <a:r>
              <a:rPr lang="zh-CN" altLang="en-US" sz="2400" b="1">
                <a:solidFill>
                  <a:srgbClr val="007C6A"/>
                </a:solidFill>
              </a:rPr>
              <a:t>有两种用途：</a:t>
            </a:r>
            <a:endParaRPr lang="en-US" altLang="zh-CN" sz="2400" b="1">
              <a:solidFill>
                <a:srgbClr val="007C6A"/>
              </a:solidFill>
            </a:endParaRPr>
          </a:p>
          <a:p>
            <a:endParaRPr lang="en-US" altLang="zh-CN" sz="2400" b="1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</a:rPr>
              <a:t>数据加密</a:t>
            </a:r>
            <a:endParaRPr lang="en-US" altLang="zh-CN" sz="2400" b="1">
              <a:solidFill>
                <a:srgbClr val="007C6A"/>
              </a:solidFill>
            </a:endParaRPr>
          </a:p>
          <a:p>
            <a:r>
              <a:rPr lang="en-US" altLang="zh-CN" sz="2400">
                <a:solidFill>
                  <a:srgbClr val="007C6A"/>
                </a:solidFill>
              </a:rPr>
              <a:t>      </a:t>
            </a:r>
            <a:r>
              <a:rPr lang="zh-CN" altLang="en-US" sz="2400">
                <a:solidFill>
                  <a:srgbClr val="007C6A"/>
                </a:solidFill>
              </a:rPr>
              <a:t>如果用</a:t>
            </a:r>
            <a:r>
              <a:rPr lang="zh-CN" altLang="en-US" sz="2400" b="1">
                <a:solidFill>
                  <a:srgbClr val="FF0000"/>
                </a:solidFill>
              </a:rPr>
              <a:t>公钥加密、私钥解密</a:t>
            </a:r>
            <a:r>
              <a:rPr lang="zh-CN" altLang="en-US" sz="2400">
                <a:solidFill>
                  <a:srgbClr val="007C6A"/>
                </a:solidFill>
              </a:rPr>
              <a:t>，这种用途是为了保证消息送达的保密性，因为私钥只有一把，只有拥有私钥的人才能看到信息</a:t>
            </a:r>
            <a:r>
              <a:rPr lang="zh-CN" altLang="en-US" sz="2400" b="1">
                <a:solidFill>
                  <a:srgbClr val="007C6A"/>
                </a:solidFill>
              </a:rPr>
              <a:t>。</a:t>
            </a:r>
            <a:endParaRPr lang="en-US" altLang="zh-CN" sz="2400" b="1">
              <a:solidFill>
                <a:srgbClr val="007C6A"/>
              </a:solidFill>
            </a:endParaRPr>
          </a:p>
          <a:p>
            <a:endParaRPr lang="en-US" altLang="zh-CN" sz="1600" b="1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</a:rPr>
              <a:t>身份验证</a:t>
            </a:r>
            <a:endParaRPr lang="en-US" altLang="zh-CN" sz="2400" b="1">
              <a:solidFill>
                <a:srgbClr val="007C6A"/>
              </a:solidFill>
            </a:endParaRPr>
          </a:p>
          <a:p>
            <a:r>
              <a:rPr lang="en-US" altLang="zh-CN" sz="2400">
                <a:solidFill>
                  <a:srgbClr val="007C6A"/>
                </a:solidFill>
              </a:rPr>
              <a:t>      </a:t>
            </a:r>
            <a:r>
              <a:rPr lang="zh-CN" altLang="en-US" sz="2400">
                <a:solidFill>
                  <a:srgbClr val="007C6A"/>
                </a:solidFill>
              </a:rPr>
              <a:t>如果用</a:t>
            </a:r>
            <a:r>
              <a:rPr lang="zh-CN" altLang="en-US" sz="2400">
                <a:solidFill>
                  <a:srgbClr val="FF0000"/>
                </a:solidFill>
              </a:rPr>
              <a:t>私钥加密、公钥解密</a:t>
            </a:r>
            <a:r>
              <a:rPr lang="zh-CN" altLang="en-US" sz="2400">
                <a:solidFill>
                  <a:srgbClr val="007C6A"/>
                </a:solidFill>
              </a:rPr>
              <a:t>，这种用途是为了保证消息的不可抵赖性，因为私钥只有一把，只有拥有私钥的人才能为此信息加密。</a:t>
            </a:r>
            <a:r>
              <a:rPr lang="zh-CN" altLang="en-US" sz="2400" b="1">
                <a:solidFill>
                  <a:srgbClr val="007C6A"/>
                </a:solidFill>
              </a:rPr>
              <a:t>所以别一旦用公钥解开密，那就只有那个握有私钥的人对此信息进行了加密。这就相当于是通过数字形式进行了签名。</a:t>
            </a:r>
            <a:endParaRPr lang="en-US" altLang="zh-CN" sz="2400" b="1">
              <a:solidFill>
                <a:srgbClr val="007C6A"/>
              </a:solidFill>
            </a:endParaRPr>
          </a:p>
          <a:p>
            <a:endParaRPr lang="en-US" altLang="zh-CN" sz="1600" b="1">
              <a:solidFill>
                <a:srgbClr val="007C6A"/>
              </a:solidFill>
            </a:endParaRPr>
          </a:p>
          <a:p>
            <a:endParaRPr lang="en-US" altLang="zh-CN" sz="1600" b="1">
              <a:solidFill>
                <a:srgbClr val="007C6A"/>
              </a:solidFill>
            </a:endParaRPr>
          </a:p>
          <a:p>
            <a:endParaRPr lang="zh-CN" altLang="en-US" sz="1600" b="1" dirty="0">
              <a:solidFill>
                <a:srgbClr val="007C6A"/>
              </a:solidFill>
            </a:endParaRPr>
          </a:p>
        </p:txBody>
      </p:sp>
      <p:sp>
        <p:nvSpPr>
          <p:cNvPr id="95" name="TextBox 6"/>
          <p:cNvSpPr txBox="1"/>
          <p:nvPr/>
        </p:nvSpPr>
        <p:spPr>
          <a:xfrm>
            <a:off x="2426394" y="199004"/>
            <a:ext cx="274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RSA</a:t>
            </a:r>
            <a:r>
              <a:rPr lang="zh-CN" altLang="en-US" sz="2800" b="1">
                <a:solidFill>
                  <a:schemeClr val="bg1"/>
                </a:solidFill>
              </a:rPr>
              <a:t>加密</a:t>
            </a:r>
            <a:r>
              <a:rPr lang="zh-CN" altLang="en-US" sz="2400" b="1">
                <a:solidFill>
                  <a:schemeClr val="bg1"/>
                </a:solidFill>
              </a:rPr>
              <a:t>验证原理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5013176"/>
            <a:ext cx="2376264" cy="936104"/>
          </a:xfrm>
          <a:prstGeom prst="rect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Web Service</a:t>
            </a: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客户端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.Net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940552"/>
            <a:ext cx="2376264" cy="792088"/>
          </a:xfrm>
          <a:prstGeom prst="rect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注册表</a:t>
            </a:r>
          </a:p>
        </p:txBody>
      </p:sp>
      <p:sp>
        <p:nvSpPr>
          <p:cNvPr id="6" name="虚尾箭头 5"/>
          <p:cNvSpPr/>
          <p:nvPr/>
        </p:nvSpPr>
        <p:spPr>
          <a:xfrm rot="16200000">
            <a:off x="941885" y="3279832"/>
            <a:ext cx="1993349" cy="1090425"/>
          </a:xfrm>
          <a:prstGeom prst="striped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9532" y="5008288"/>
            <a:ext cx="2232248" cy="936104"/>
          </a:xfrm>
          <a:prstGeom prst="rect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Web Service</a:t>
            </a: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服务端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.Net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流程图: 文档 7"/>
          <p:cNvSpPr/>
          <p:nvPr/>
        </p:nvSpPr>
        <p:spPr>
          <a:xfrm>
            <a:off x="6547069" y="1892185"/>
            <a:ext cx="1944216" cy="864096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C6A"/>
                </a:solidFill>
              </a:rPr>
              <a:t>WSDL</a:t>
            </a:r>
          </a:p>
          <a:p>
            <a:pPr algn="ctr"/>
            <a:r>
              <a:rPr lang="zh-CN" altLang="en-US">
                <a:solidFill>
                  <a:srgbClr val="007C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服务描述语言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164494" y="2732640"/>
            <a:ext cx="3205038" cy="2275648"/>
          </a:xfrm>
          <a:prstGeom prst="straightConnector1">
            <a:avLst/>
          </a:prstGeom>
          <a:ln w="76200">
            <a:solidFill>
              <a:srgbClr val="007C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7" idx="0"/>
          </p:cNvCxnSpPr>
          <p:nvPr/>
        </p:nvCxnSpPr>
        <p:spPr>
          <a:xfrm flipH="1">
            <a:off x="7485658" y="2699157"/>
            <a:ext cx="33521" cy="2309133"/>
          </a:xfrm>
          <a:prstGeom prst="straightConnector1">
            <a:avLst/>
          </a:prstGeom>
          <a:ln w="76200">
            <a:solidFill>
              <a:srgbClr val="007C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65702" y="27790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7593668" y="33140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描述服务</a:t>
            </a:r>
          </a:p>
        </p:txBody>
      </p:sp>
      <p:sp>
        <p:nvSpPr>
          <p:cNvPr id="21" name="左右箭头 20"/>
          <p:cNvSpPr/>
          <p:nvPr/>
        </p:nvSpPr>
        <p:spPr>
          <a:xfrm>
            <a:off x="3121310" y="5013176"/>
            <a:ext cx="3248222" cy="1008112"/>
          </a:xfrm>
          <a:prstGeom prst="leftRightArrow">
            <a:avLst>
              <a:gd name="adj1" fmla="val 62775"/>
              <a:gd name="adj2" fmla="val 50000"/>
            </a:avLst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soap</a:t>
            </a:r>
            <a:r>
              <a:rPr lang="zh-CN" altLang="en-US" sz="2000" b="1"/>
              <a:t>消息</a:t>
            </a:r>
            <a:endParaRPr lang="en-US" altLang="zh-CN" sz="2000" b="1"/>
          </a:p>
          <a:p>
            <a:pPr algn="ctr"/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2270135" y="36940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323528" y="1124744"/>
            <a:ext cx="50283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WebService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  <a:r>
              <a:rPr lang="en-US" altLang="zh-CN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(SOAP</a:t>
            </a:r>
            <a:r>
              <a:rPr lang="zh-CN" altLang="en-US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风格</a:t>
            </a:r>
            <a:r>
              <a:rPr lang="en-US" altLang="zh-CN" sz="3200" b="1" dirty="0">
                <a:ln w="0"/>
                <a:solidFill>
                  <a:srgbClr val="007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3200" b="1" dirty="0">
              <a:ln w="0"/>
              <a:solidFill>
                <a:srgbClr val="007C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121310" y="2705928"/>
            <a:ext cx="3392238" cy="2212226"/>
          </a:xfrm>
          <a:prstGeom prst="straightConnector1">
            <a:avLst/>
          </a:prstGeom>
          <a:ln w="76200">
            <a:solidFill>
              <a:srgbClr val="007C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52120" y="33072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3848623" y="5469126"/>
            <a:ext cx="18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交换</a:t>
            </a:r>
            <a:r>
              <a:rPr lang="en-US" altLang="zh-CN">
                <a:solidFill>
                  <a:schemeClr val="bg1"/>
                </a:solidFill>
              </a:rPr>
              <a:t>xml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7" grpId="0"/>
      <p:bldP spid="18" grpId="0"/>
      <p:bldP spid="21" grpId="0" animBg="1"/>
      <p:bldP spid="26" grpId="0"/>
      <p:bldP spid="20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39531</TotalTime>
  <Words>3796</Words>
  <Application>Microsoft Office PowerPoint</Application>
  <PresentationFormat>全屏显示(4:3)</PresentationFormat>
  <Paragraphs>620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simsun</vt:lpstr>
      <vt:lpstr>方正舒体</vt:lpstr>
      <vt:lpstr>微软雅黑</vt:lpstr>
      <vt:lpstr>Arial</vt:lpstr>
      <vt:lpstr>Calibri</vt:lpstr>
      <vt:lpstr>Consolas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guixian han</cp:lastModifiedBy>
  <cp:revision>1991</cp:revision>
  <dcterms:created xsi:type="dcterms:W3CDTF">2013-03-04T07:19:04Z</dcterms:created>
  <dcterms:modified xsi:type="dcterms:W3CDTF">2019-01-10T08:21:00Z</dcterms:modified>
</cp:coreProperties>
</file>