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8CD41-7403-466B-8F9B-47909D5B6C6D}" v="312" dt="2021-09-23T04:58:50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FB71-F2D9-44B2-831C-0F594D44B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948FDD-858B-4AC9-B83A-9215C176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10E0D-DECA-4A6A-8675-CD080AB5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88DD9-7CA3-440A-9333-9A0413B9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BB780-15F5-48ED-9102-57EF5A70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38AE5-DD7D-46BB-9B49-1FD6DDDB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EA565-7400-4E6E-9705-8141DB3C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3EF43-E54D-48C0-A183-DDD5C8AA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C959A-403A-4A18-9AAF-5D676475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A6E0F-8141-48BB-9923-D2ACDD3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1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ECF181-EDE7-4C7D-845E-604F22EDB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02EB5-AEFB-4CF1-87FB-80A6062F1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E1920-D814-412B-9275-E97A194A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90163-326C-4B90-A9A4-E8D07335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88933-1925-4C3D-A582-76C2EE5A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E3FDE-81CB-4359-A813-0969AA9E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699C1-1BA1-44B1-8C1E-AEDB9A8B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DDA53-C2BC-44AD-A3A4-42ED9400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39CB9-B5E5-48B3-8C08-5C335884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FC3CE-9F8B-4CF9-B1EE-62F78D7B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8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83D60-28D9-4E98-B34F-E09412A4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B4EE9-CB7C-48AC-8A17-F98B0242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C7831-A987-4BB5-8BCF-A10D8811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DB8BC-F5E2-41A8-8FB4-CA82121A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77AFD-C978-4057-A96B-B674912B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2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366A-1052-43C5-A22D-A97D1676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38165-047C-4419-A06C-03F6389DA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C146E3-95F7-4768-B4AA-A87E06205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83967-2F5C-4132-B44D-6E971F28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2C7A5-8889-4A35-B239-AA8B0B04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FFC44-59C3-4E7F-9D45-BE01C305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1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30ED1-D46F-413E-B5D8-796348E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A8FFB-0819-4017-8AD7-B71CA96E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BDCD8-05F7-44B2-A557-FA24CB9E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E66B75-BABF-4356-916F-4800BDEE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6100B-2BAA-4522-85C3-BB1F43EB4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B43532-3F70-41D1-8B25-B5312478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A6FDAD-3A30-4455-9752-62D0B5D3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7508D0-E48E-49B1-87E6-766C607B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ED6BB-5664-47EF-8C07-41BD82BA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0B298E-EC41-4201-A65A-406EC65B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9BE2BD-E278-4C1F-81FD-6811855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2D81A9-5B1F-4D64-A2B8-C3459124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1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46B2FB-A1DA-4C61-93C1-D3CB6CBF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0FFC3F-818F-4180-BF45-4B4BBA5C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F70E7-51FA-454B-A817-B2F48339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4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E44E8-BE39-4AE7-9C4D-48885EEE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44EBA-8422-4055-A024-E0004B459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6E9E0-590D-4AF9-B14B-0EB1EB999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EE29F-249C-4470-9EFB-F92932B1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5AC01-A538-42F6-A083-B8DFD160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96005-ED14-4746-8146-84E8F445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5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AD13E-649C-42C8-ABF7-6E80DA64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B46F0F-0C8C-4CDD-82A3-4D994B02C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CCF94-0493-44A6-ADA8-3138A6BC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AD32F-FB80-49F8-AA6C-6FEC2EF6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7987B-1933-444A-92F0-BC87E161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CDDED-8531-4B43-8AF6-C3228E90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8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67FCEA-8C99-44C2-99FA-4F0C514E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B4528-1A2A-470F-A0AD-6F333C580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2D0FA-3321-4A4D-B8A7-A6699A23C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AC99-1511-489D-9898-BD7441D1739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E23AB-F491-4218-BE18-B7059A0B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78758-AB7D-45AD-ABE8-A1084F4C4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2382-89AA-4B11-B227-89D35DEAA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9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D8BB68-0422-4C94-90C0-AF57A091CF80}"/>
              </a:ext>
            </a:extLst>
          </p:cNvPr>
          <p:cNvSpPr/>
          <p:nvPr/>
        </p:nvSpPr>
        <p:spPr>
          <a:xfrm>
            <a:off x="357809" y="1393372"/>
            <a:ext cx="11476382" cy="137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D43788-4183-47C0-9010-270ACE1E46E7}"/>
              </a:ext>
            </a:extLst>
          </p:cNvPr>
          <p:cNvCxnSpPr/>
          <p:nvPr/>
        </p:nvCxnSpPr>
        <p:spPr>
          <a:xfrm>
            <a:off x="1698171" y="1372736"/>
            <a:ext cx="0" cy="137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636D52-A95F-4532-930F-DD2BC5172583}"/>
              </a:ext>
            </a:extLst>
          </p:cNvPr>
          <p:cNvCxnSpPr/>
          <p:nvPr/>
        </p:nvCxnSpPr>
        <p:spPr>
          <a:xfrm>
            <a:off x="3248297" y="1393372"/>
            <a:ext cx="0" cy="137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F5D402-395B-4113-855C-63AB14625B51}"/>
              </a:ext>
            </a:extLst>
          </p:cNvPr>
          <p:cNvCxnSpPr/>
          <p:nvPr/>
        </p:nvCxnSpPr>
        <p:spPr>
          <a:xfrm>
            <a:off x="4902925" y="1372736"/>
            <a:ext cx="0" cy="137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5759BB-785B-4D9D-A8C5-E22D98469A5B}"/>
              </a:ext>
            </a:extLst>
          </p:cNvPr>
          <p:cNvSpPr txBox="1"/>
          <p:nvPr/>
        </p:nvSpPr>
        <p:spPr>
          <a:xfrm>
            <a:off x="405327" y="1738683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Reserved Area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A6CD6-9102-434B-99A6-04FBED81BA42}"/>
              </a:ext>
            </a:extLst>
          </p:cNvPr>
          <p:cNvSpPr txBox="1"/>
          <p:nvPr/>
        </p:nvSpPr>
        <p:spPr>
          <a:xfrm>
            <a:off x="1902822" y="1738681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FAT Area #1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931C4-20C2-42D5-84E8-D16ED15F4C74}"/>
              </a:ext>
            </a:extLst>
          </p:cNvPr>
          <p:cNvSpPr txBox="1"/>
          <p:nvPr/>
        </p:nvSpPr>
        <p:spPr>
          <a:xfrm>
            <a:off x="3457680" y="1738682"/>
            <a:ext cx="139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FAT Area</a:t>
            </a:r>
          </a:p>
          <a:p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7C91-C32E-4E3B-AD25-F4A8365F6432}"/>
              </a:ext>
            </a:extLst>
          </p:cNvPr>
          <p:cNvSpPr txBox="1"/>
          <p:nvPr/>
        </p:nvSpPr>
        <p:spPr>
          <a:xfrm>
            <a:off x="379203" y="616820"/>
            <a:ext cx="573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FAT16(12</a:t>
            </a:r>
            <a:r>
              <a:rPr lang="ko-KR" altLang="en-US" dirty="0"/>
              <a:t>와 </a:t>
            </a:r>
            <a:r>
              <a:rPr lang="en-US" altLang="ko-KR" dirty="0"/>
              <a:t>16</a:t>
            </a:r>
            <a:r>
              <a:rPr lang="ko-KR" altLang="en-US" dirty="0"/>
              <a:t>의 차이는 </a:t>
            </a:r>
            <a:r>
              <a:rPr lang="en-US" altLang="ko-KR" dirty="0"/>
              <a:t>FAT entry </a:t>
            </a:r>
            <a:r>
              <a:rPr lang="ko-KR" altLang="en-US" dirty="0"/>
              <a:t>수의 차이다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41B99-C4F1-4041-91C3-2EFF3E28F352}"/>
              </a:ext>
            </a:extLst>
          </p:cNvPr>
          <p:cNvSpPr txBox="1"/>
          <p:nvPr/>
        </p:nvSpPr>
        <p:spPr>
          <a:xfrm>
            <a:off x="4902925" y="1829591"/>
            <a:ext cx="678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Data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A6DC9F-50D9-4905-8BD6-137B71778861}"/>
              </a:ext>
            </a:extLst>
          </p:cNvPr>
          <p:cNvCxnSpPr/>
          <p:nvPr/>
        </p:nvCxnSpPr>
        <p:spPr>
          <a:xfrm flipH="1">
            <a:off x="522514" y="2771598"/>
            <a:ext cx="4380411" cy="1970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BB5D82-89E2-45F7-8931-2B5203156890}"/>
              </a:ext>
            </a:extLst>
          </p:cNvPr>
          <p:cNvSpPr/>
          <p:nvPr/>
        </p:nvSpPr>
        <p:spPr>
          <a:xfrm>
            <a:off x="405327" y="4775515"/>
            <a:ext cx="11476382" cy="137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A07B9D-F8E3-462C-A9CB-F767EA997BAA}"/>
              </a:ext>
            </a:extLst>
          </p:cNvPr>
          <p:cNvCxnSpPr/>
          <p:nvPr/>
        </p:nvCxnSpPr>
        <p:spPr>
          <a:xfrm>
            <a:off x="11834191" y="2750962"/>
            <a:ext cx="47518" cy="202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EEC6E4-41C6-4B0A-AD45-6EEC38CB82E5}"/>
              </a:ext>
            </a:extLst>
          </p:cNvPr>
          <p:cNvCxnSpPr/>
          <p:nvPr/>
        </p:nvCxnSpPr>
        <p:spPr>
          <a:xfrm>
            <a:off x="2142309" y="4775515"/>
            <a:ext cx="0" cy="137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EB0A10-5F02-41B8-9FDF-8CA39D55A81B}"/>
              </a:ext>
            </a:extLst>
          </p:cNvPr>
          <p:cNvCxnSpPr/>
          <p:nvPr/>
        </p:nvCxnSpPr>
        <p:spPr>
          <a:xfrm>
            <a:off x="4816217" y="4741817"/>
            <a:ext cx="0" cy="137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FA53622-BA1E-41BA-B778-1197012FF5FC}"/>
              </a:ext>
            </a:extLst>
          </p:cNvPr>
          <p:cNvCxnSpPr/>
          <p:nvPr/>
        </p:nvCxnSpPr>
        <p:spPr>
          <a:xfrm>
            <a:off x="6875418" y="4775515"/>
            <a:ext cx="0" cy="137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E664949-5AB0-4FB1-9815-9B902FBACF0D}"/>
              </a:ext>
            </a:extLst>
          </p:cNvPr>
          <p:cNvCxnSpPr/>
          <p:nvPr/>
        </p:nvCxnSpPr>
        <p:spPr>
          <a:xfrm>
            <a:off x="9222378" y="4775515"/>
            <a:ext cx="0" cy="137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1C78B2-D036-40DD-8A9A-B4403FF27EE9}"/>
              </a:ext>
            </a:extLst>
          </p:cNvPr>
          <p:cNvSpPr txBox="1"/>
          <p:nvPr/>
        </p:nvSpPr>
        <p:spPr>
          <a:xfrm>
            <a:off x="522514" y="5120640"/>
            <a:ext cx="11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</a:t>
            </a:r>
          </a:p>
          <a:p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57FC1-E31B-4059-A3EE-B02C45735EEA}"/>
              </a:ext>
            </a:extLst>
          </p:cNvPr>
          <p:cNvSpPr txBox="1"/>
          <p:nvPr/>
        </p:nvSpPr>
        <p:spPr>
          <a:xfrm>
            <a:off x="2338251" y="5120640"/>
            <a:ext cx="219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Area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2B570-638F-4B86-AF3A-73B787CBD6C3}"/>
              </a:ext>
            </a:extLst>
          </p:cNvPr>
          <p:cNvSpPr txBox="1"/>
          <p:nvPr/>
        </p:nvSpPr>
        <p:spPr>
          <a:xfrm>
            <a:off x="4902925" y="5029200"/>
            <a:ext cx="182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</a:t>
            </a:r>
          </a:p>
          <a:p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89E16C-DC39-4625-9B2A-8E1CFD3270A6}"/>
              </a:ext>
            </a:extLst>
          </p:cNvPr>
          <p:cNvSpPr txBox="1"/>
          <p:nvPr/>
        </p:nvSpPr>
        <p:spPr>
          <a:xfrm>
            <a:off x="6875418" y="5120640"/>
            <a:ext cx="223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Area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373369-F716-4D65-BC5F-E1905313775F}"/>
              </a:ext>
            </a:extLst>
          </p:cNvPr>
          <p:cNvSpPr txBox="1"/>
          <p:nvPr/>
        </p:nvSpPr>
        <p:spPr>
          <a:xfrm>
            <a:off x="9366070" y="5120640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Unallocated 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3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C6E0199-E352-4923-96FF-D9487967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40" y="14865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Root </a:t>
            </a:r>
            <a:r>
              <a:rPr lang="en-US" altLang="ko-KR" sz="1500" dirty="0" err="1"/>
              <a:t>directort</a:t>
            </a:r>
            <a:r>
              <a:rPr lang="en-US" altLang="ko-KR" sz="1500" dirty="0"/>
              <a:t> entry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secto</a:t>
            </a:r>
            <a:r>
              <a:rPr lang="ko-KR" altLang="en-US" sz="1500" dirty="0"/>
              <a:t>당 </a:t>
            </a:r>
            <a:r>
              <a:rPr lang="en-US" altLang="ko-KR" sz="1500" dirty="0"/>
              <a:t>byte</a:t>
            </a:r>
            <a:r>
              <a:rPr lang="ko-KR" altLang="en-US" sz="1500" dirty="0"/>
              <a:t>랑 </a:t>
            </a:r>
            <a:r>
              <a:rPr lang="en-US" altLang="ko-KR" sz="1500" dirty="0"/>
              <a:t>Reserve Area + FAT #1,#2 Sector</a:t>
            </a:r>
            <a:r>
              <a:rPr lang="ko-KR" altLang="en-US" sz="1500" dirty="0"/>
              <a:t>의 수를 곱하면 된다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Reserve Area: 0x20</a:t>
            </a:r>
          </a:p>
          <a:p>
            <a:pPr marL="0" indent="0">
              <a:buNone/>
            </a:pPr>
            <a:r>
              <a:rPr lang="en-US" altLang="ko-KR" sz="1500" dirty="0"/>
              <a:t>FAT #1+ #2 : 0xe0 * 2</a:t>
            </a:r>
          </a:p>
          <a:p>
            <a:pPr marL="0" indent="0">
              <a:buNone/>
            </a:pPr>
            <a:r>
              <a:rPr lang="en-US" altLang="ko-KR" sz="1500" dirty="0"/>
              <a:t>Bytes per sector : 0x200  </a:t>
            </a:r>
          </a:p>
          <a:p>
            <a:pPr marL="0" indent="0">
              <a:buNone/>
            </a:pPr>
            <a:r>
              <a:rPr lang="en-US" altLang="ko-KR" sz="1500" dirty="0"/>
              <a:t>Root directory entry : (0x20+ 0xe0 * 2) * 0x200 = 0x3c000</a:t>
            </a:r>
          </a:p>
          <a:p>
            <a:pPr marL="0" indent="0">
              <a:buNone/>
            </a:pPr>
            <a:r>
              <a:rPr lang="en-US" altLang="ko-KR" sz="1500" dirty="0"/>
              <a:t>Root directory entry</a:t>
            </a:r>
            <a:r>
              <a:rPr lang="ko-KR" altLang="en-US" sz="1500" dirty="0"/>
              <a:t>의 총 </a:t>
            </a:r>
            <a:r>
              <a:rPr lang="en-US" altLang="ko-KR" sz="1500" dirty="0"/>
              <a:t>Sector</a:t>
            </a:r>
            <a:r>
              <a:rPr lang="ko-KR" altLang="en-US" sz="1500" dirty="0"/>
              <a:t>은 </a:t>
            </a:r>
            <a:r>
              <a:rPr lang="en-US" altLang="ko-KR" sz="1500" dirty="0"/>
              <a:t>32</a:t>
            </a:r>
            <a:r>
              <a:rPr lang="ko-KR" altLang="en-US" sz="1500" dirty="0"/>
              <a:t>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Root directory data : (0x20 + 0xe0 * 2 + 32) * 0x200 = 0x40000</a:t>
            </a:r>
            <a:endParaRPr lang="ko-KR" altLang="en-US" sz="1500" dirty="0"/>
          </a:p>
        </p:txBody>
      </p:sp>
      <p:pic>
        <p:nvPicPr>
          <p:cNvPr id="18" name="그림 17" descr="텍스트, 기기이(가) 표시된 사진&#10;&#10;자동 생성된 설명">
            <a:extLst>
              <a:ext uri="{FF2B5EF4-FFF2-40B4-BE49-F238E27FC236}">
                <a16:creationId xmlns:a16="http://schemas.microsoft.com/office/drawing/2014/main" id="{3F31C03C-0AD8-441C-BED3-CE683F2AD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" y="1486542"/>
            <a:ext cx="3884916" cy="388491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D0D1C3-4EF9-43DA-A561-306E746422CB}"/>
              </a:ext>
            </a:extLst>
          </p:cNvPr>
          <p:cNvSpPr/>
          <p:nvPr/>
        </p:nvSpPr>
        <p:spPr>
          <a:xfrm>
            <a:off x="2546350" y="1486542"/>
            <a:ext cx="364153" cy="95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513BE6-A3DE-459D-8CE8-88A2DC26F324}"/>
              </a:ext>
            </a:extLst>
          </p:cNvPr>
          <p:cNvSpPr/>
          <p:nvPr/>
        </p:nvSpPr>
        <p:spPr>
          <a:xfrm>
            <a:off x="1447801" y="1638222"/>
            <a:ext cx="304800" cy="95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848CB4-F452-40A4-92EC-13F6682950B6}"/>
              </a:ext>
            </a:extLst>
          </p:cNvPr>
          <p:cNvSpPr/>
          <p:nvPr/>
        </p:nvSpPr>
        <p:spPr>
          <a:xfrm>
            <a:off x="2086947" y="1486542"/>
            <a:ext cx="364153" cy="95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446707-58AA-493C-9484-F3F89F3530BC}"/>
              </a:ext>
            </a:extLst>
          </p:cNvPr>
          <p:cNvCxnSpPr>
            <a:cxnSpLocks/>
          </p:cNvCxnSpPr>
          <p:nvPr/>
        </p:nvCxnSpPr>
        <p:spPr>
          <a:xfrm>
            <a:off x="2832100" y="1638222"/>
            <a:ext cx="1282440" cy="34297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5A86C0-0B06-402C-9B48-EA439F7CCC55}"/>
              </a:ext>
            </a:extLst>
          </p:cNvPr>
          <p:cNvCxnSpPr>
            <a:cxnSpLocks/>
          </p:cNvCxnSpPr>
          <p:nvPr/>
        </p:nvCxnSpPr>
        <p:spPr>
          <a:xfrm>
            <a:off x="1651131" y="1809711"/>
            <a:ext cx="2463409" cy="47628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A044E42-071A-46F6-93C6-43B754D07C5D}"/>
              </a:ext>
            </a:extLst>
          </p:cNvPr>
          <p:cNvCxnSpPr>
            <a:cxnSpLocks/>
          </p:cNvCxnSpPr>
          <p:nvPr/>
        </p:nvCxnSpPr>
        <p:spPr>
          <a:xfrm>
            <a:off x="2241615" y="1638222"/>
            <a:ext cx="1872925" cy="97094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0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47FAD5-95A3-41C3-8467-E0E54CAD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85" y="2663110"/>
            <a:ext cx="11371006" cy="1790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AB753-6611-4048-9FB0-F0C6686C97C1}"/>
              </a:ext>
            </a:extLst>
          </p:cNvPr>
          <p:cNvSpPr txBox="1"/>
          <p:nvPr/>
        </p:nvSpPr>
        <p:spPr>
          <a:xfrm>
            <a:off x="634181" y="722671"/>
            <a:ext cx="616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Directory </a:t>
            </a:r>
            <a:r>
              <a:rPr lang="ko-KR" altLang="en-US" dirty="0"/>
              <a:t>영역과 </a:t>
            </a:r>
            <a:r>
              <a:rPr lang="en-US" altLang="ko-KR" dirty="0"/>
              <a:t>Root Directory </a:t>
            </a:r>
            <a:r>
              <a:rPr lang="ko-KR" altLang="en-US" dirty="0"/>
              <a:t>영역은 이와 같이 </a:t>
            </a:r>
            <a:r>
              <a:rPr lang="en-US" altLang="ko-KR" dirty="0"/>
              <a:t>Directory entry</a:t>
            </a:r>
            <a:r>
              <a:rPr lang="ko-KR" altLang="en-US" dirty="0"/>
              <a:t>라는 구조체로 되어 있다</a:t>
            </a:r>
            <a:r>
              <a:rPr lang="en-US" altLang="ko-KR" dirty="0"/>
              <a:t>. FAT16</a:t>
            </a:r>
            <a:r>
              <a:rPr lang="ko-KR" altLang="en-US" dirty="0"/>
              <a:t>의 </a:t>
            </a:r>
            <a:r>
              <a:rPr lang="en-US" altLang="ko-KR" dirty="0"/>
              <a:t>Directory entry</a:t>
            </a:r>
            <a:r>
              <a:rPr lang="ko-KR" altLang="en-US" dirty="0"/>
              <a:t>의 크기는 </a:t>
            </a:r>
            <a:r>
              <a:rPr lang="en-US" altLang="ko-KR" dirty="0"/>
              <a:t>32</a:t>
            </a:r>
            <a:r>
              <a:rPr lang="ko-KR" altLang="en-US" dirty="0"/>
              <a:t>바이트</a:t>
            </a:r>
          </a:p>
        </p:txBody>
      </p:sp>
    </p:spTree>
    <p:extLst>
      <p:ext uri="{BB962C8B-B14F-4D97-AF65-F5344CB8AC3E}">
        <p14:creationId xmlns:p14="http://schemas.microsoft.com/office/powerpoint/2010/main" val="95826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7622C079-5229-4A7B-8859-22F067982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6" y="200109"/>
            <a:ext cx="8318263" cy="306655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AE5D52-2D0B-412D-83D5-A6B2EEFD6A4F}"/>
              </a:ext>
            </a:extLst>
          </p:cNvPr>
          <p:cNvSpPr/>
          <p:nvPr/>
        </p:nvSpPr>
        <p:spPr>
          <a:xfrm>
            <a:off x="164256" y="652729"/>
            <a:ext cx="8318262" cy="585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53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4CCF06-B0D6-445A-A737-47C035C59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476251"/>
            <a:ext cx="11877675" cy="73199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0CF5AA8-6C7A-4328-A912-74D70439D54E}"/>
              </a:ext>
            </a:extLst>
          </p:cNvPr>
          <p:cNvSpPr/>
          <p:nvPr/>
        </p:nvSpPr>
        <p:spPr>
          <a:xfrm>
            <a:off x="2177376" y="476251"/>
            <a:ext cx="3143654" cy="360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DAFF6C-9E14-4597-B6E8-4FE158506ADB}"/>
              </a:ext>
            </a:extLst>
          </p:cNvPr>
          <p:cNvCxnSpPr>
            <a:cxnSpLocks/>
          </p:cNvCxnSpPr>
          <p:nvPr/>
        </p:nvCxnSpPr>
        <p:spPr>
          <a:xfrm flipH="1">
            <a:off x="1769296" y="836579"/>
            <a:ext cx="816160" cy="1694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67ADE2-E744-4BD8-9A2B-F3749914766C}"/>
              </a:ext>
            </a:extLst>
          </p:cNvPr>
          <p:cNvSpPr txBox="1"/>
          <p:nvPr/>
        </p:nvSpPr>
        <p:spPr>
          <a:xfrm>
            <a:off x="-69668" y="2473234"/>
            <a:ext cx="5172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name</a:t>
            </a:r>
          </a:p>
          <a:p>
            <a:r>
              <a:rPr lang="en-US" altLang="ko-KR" dirty="0"/>
              <a:t>0x00 offset</a:t>
            </a:r>
            <a:r>
              <a:rPr lang="ko-KR" altLang="en-US" dirty="0"/>
              <a:t>에 특수한 값이 들어갈 경우가 있음</a:t>
            </a:r>
            <a:endParaRPr lang="en-US" altLang="ko-KR" dirty="0"/>
          </a:p>
          <a:p>
            <a:r>
              <a:rPr lang="en-US" altLang="ko-KR" sz="1000" dirty="0"/>
              <a:t>0x00 : </a:t>
            </a:r>
            <a:r>
              <a:rPr lang="ko-KR" altLang="en-US" sz="1000" dirty="0"/>
              <a:t>파일이름으로 사용 </a:t>
            </a:r>
            <a:r>
              <a:rPr lang="en-US" altLang="ko-KR" sz="1000" dirty="0"/>
              <a:t>x</a:t>
            </a:r>
          </a:p>
          <a:p>
            <a:r>
              <a:rPr lang="en-US" altLang="ko-KR" sz="1000" dirty="0"/>
              <a:t>0xe5 : </a:t>
            </a:r>
            <a:r>
              <a:rPr lang="ko-KR" altLang="en-US" sz="1000" dirty="0"/>
              <a:t>파일이 이미 삭제되었지만 파일 이름 확인가능</a:t>
            </a:r>
            <a:endParaRPr lang="en-US" altLang="ko-KR" sz="1000" dirty="0"/>
          </a:p>
          <a:p>
            <a:r>
              <a:rPr lang="en-US" altLang="ko-KR" sz="1000" dirty="0"/>
              <a:t>0x05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ko-KR" altLang="en-US" sz="1000" b="0" i="0" dirty="0">
                <a:effectLst/>
                <a:latin typeface="Noto Sans KR"/>
              </a:rPr>
              <a:t>파일명의 첫번째 문자가 </a:t>
            </a:r>
            <a:r>
              <a:rPr lang="en-US" altLang="ko-KR" sz="1000" b="0" i="0" dirty="0">
                <a:effectLst/>
                <a:latin typeface="Noto Sans KR"/>
              </a:rPr>
              <a:t>'σ' </a:t>
            </a:r>
            <a:r>
              <a:rPr lang="ko-KR" altLang="en-US" sz="1000" b="0" i="0" dirty="0">
                <a:effectLst/>
                <a:latin typeface="Noto Sans KR"/>
              </a:rPr>
              <a:t>인 경우</a:t>
            </a:r>
            <a:endParaRPr lang="ko-KR" altLang="en-US" sz="1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2C61EB-5597-438A-894E-C6934774093D}"/>
              </a:ext>
            </a:extLst>
          </p:cNvPr>
          <p:cNvCxnSpPr>
            <a:cxnSpLocks/>
          </p:cNvCxnSpPr>
          <p:nvPr/>
        </p:nvCxnSpPr>
        <p:spPr>
          <a:xfrm>
            <a:off x="5103223" y="836579"/>
            <a:ext cx="1985556" cy="1636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9DBFB5-BE14-49EE-9CD2-091F0A1B8327}"/>
              </a:ext>
            </a:extLst>
          </p:cNvPr>
          <p:cNvSpPr txBox="1"/>
          <p:nvPr/>
        </p:nvSpPr>
        <p:spPr>
          <a:xfrm>
            <a:off x="6035040" y="2531186"/>
            <a:ext cx="38153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바이트 이하의 파일 명을 가지고 있으면 </a:t>
            </a:r>
            <a:r>
              <a:rPr lang="en-US" altLang="ko-KR" dirty="0"/>
              <a:t>SFN </a:t>
            </a:r>
            <a:r>
              <a:rPr lang="ko-KR" altLang="en-US" dirty="0"/>
              <a:t>구조라고 하며 </a:t>
            </a:r>
            <a:r>
              <a:rPr lang="en-US" altLang="ko-KR" dirty="0"/>
              <a:t>7</a:t>
            </a:r>
            <a:r>
              <a:rPr lang="ko-KR" altLang="en-US" dirty="0"/>
              <a:t>바이트 보다 큰 파일을 가지는 구조는 </a:t>
            </a:r>
            <a:r>
              <a:rPr lang="en-US" altLang="ko-KR" dirty="0"/>
              <a:t>LFN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r>
              <a:rPr lang="en-US" altLang="ko-KR" sz="1000" dirty="0"/>
              <a:t>SFN:</a:t>
            </a:r>
            <a:r>
              <a:rPr lang="ko-KR" altLang="en-US" sz="1000" dirty="0"/>
              <a:t> 남은 공간을 </a:t>
            </a:r>
            <a:r>
              <a:rPr lang="en-US" altLang="ko-KR" sz="1000" dirty="0"/>
              <a:t>0x20</a:t>
            </a:r>
            <a:r>
              <a:rPr lang="ko-KR" altLang="en-US" sz="1000" dirty="0"/>
              <a:t>으로 채움</a:t>
            </a:r>
            <a:endParaRPr lang="en-US" altLang="ko-KR" sz="1000" dirty="0"/>
          </a:p>
          <a:p>
            <a:r>
              <a:rPr lang="en-US" altLang="ko-KR" sz="1000" dirty="0"/>
              <a:t>NFN: 7</a:t>
            </a:r>
            <a:r>
              <a:rPr lang="ko-KR" altLang="en-US" sz="1000" dirty="0"/>
              <a:t>바이트보다 클 경우 파일명 </a:t>
            </a:r>
            <a:r>
              <a:rPr lang="en-US" altLang="ko-KR" sz="1000" dirty="0"/>
              <a:t>6</a:t>
            </a:r>
            <a:r>
              <a:rPr lang="ko-KR" altLang="en-US" sz="1000" dirty="0"/>
              <a:t>바이트 </a:t>
            </a:r>
            <a:r>
              <a:rPr lang="en-US" altLang="ko-KR" sz="1000" dirty="0"/>
              <a:t>~1 </a:t>
            </a:r>
            <a:r>
              <a:rPr lang="ko-KR" altLang="en-US" sz="1000" dirty="0"/>
              <a:t>이라고 적힘</a:t>
            </a:r>
          </a:p>
        </p:txBody>
      </p:sp>
    </p:spTree>
    <p:extLst>
      <p:ext uri="{BB962C8B-B14F-4D97-AF65-F5344CB8AC3E}">
        <p14:creationId xmlns:p14="http://schemas.microsoft.com/office/powerpoint/2010/main" val="12814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D0E3C86-AE57-46B3-A89C-6BC97C68C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180160"/>
            <a:ext cx="11877675" cy="731996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2E4047-D114-4A4D-A0AE-6051CB5051E7}"/>
              </a:ext>
            </a:extLst>
          </p:cNvPr>
          <p:cNvSpPr/>
          <p:nvPr/>
        </p:nvSpPr>
        <p:spPr>
          <a:xfrm>
            <a:off x="6505536" y="206754"/>
            <a:ext cx="487447" cy="354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2EB03E-2E99-4A94-A453-F23F86CAC1D6}"/>
              </a:ext>
            </a:extLst>
          </p:cNvPr>
          <p:cNvCxnSpPr>
            <a:cxnSpLocks/>
          </p:cNvCxnSpPr>
          <p:nvPr/>
        </p:nvCxnSpPr>
        <p:spPr>
          <a:xfrm flipH="1">
            <a:off x="5933099" y="560855"/>
            <a:ext cx="816160" cy="1694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E74325-F55E-430E-BC96-64196A1EB65F}"/>
              </a:ext>
            </a:extLst>
          </p:cNvPr>
          <p:cNvSpPr txBox="1"/>
          <p:nvPr/>
        </p:nvSpPr>
        <p:spPr>
          <a:xfrm>
            <a:off x="3035053" y="2277724"/>
            <a:ext cx="742841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 속성</a:t>
            </a:r>
            <a:endParaRPr lang="en-US" altLang="ko-KR" sz="1500" dirty="0"/>
          </a:p>
          <a:p>
            <a:r>
              <a:rPr lang="en-US" altLang="ko-KR" sz="1500" dirty="0"/>
              <a:t>0x01: </a:t>
            </a:r>
            <a:r>
              <a:rPr lang="ko-KR" altLang="en-US" sz="1500" dirty="0"/>
              <a:t>읽기 전용</a:t>
            </a:r>
            <a:endParaRPr lang="en-US" altLang="ko-KR" sz="1500" dirty="0"/>
          </a:p>
          <a:p>
            <a:r>
              <a:rPr lang="en-US" altLang="ko-KR" sz="1500" dirty="0"/>
              <a:t>0x02:</a:t>
            </a:r>
            <a:r>
              <a:rPr lang="ko-KR" altLang="en-US" sz="1500" dirty="0"/>
              <a:t> 숨긴 파일</a:t>
            </a:r>
            <a:endParaRPr lang="en-US" altLang="ko-KR" sz="1500" dirty="0"/>
          </a:p>
          <a:p>
            <a:r>
              <a:rPr lang="en-US" altLang="ko-KR" sz="1500" dirty="0"/>
              <a:t>0x04:</a:t>
            </a:r>
            <a:r>
              <a:rPr lang="ko-KR" altLang="en-US" sz="1500" dirty="0"/>
              <a:t> 운영체제 시스템 파일</a:t>
            </a:r>
            <a:endParaRPr lang="en-US" altLang="ko-KR" sz="1500" dirty="0"/>
          </a:p>
          <a:p>
            <a:r>
              <a:rPr lang="en-US" altLang="ko-KR" sz="1500" dirty="0"/>
              <a:t>0x08:</a:t>
            </a:r>
            <a:r>
              <a:rPr lang="ko-KR" altLang="en-US" sz="1500" dirty="0"/>
              <a:t> 속성값 대신 디스크 </a:t>
            </a:r>
            <a:r>
              <a:rPr lang="ko-KR" altLang="en-US" sz="1500" dirty="0" err="1"/>
              <a:t>불륨</a:t>
            </a:r>
            <a:r>
              <a:rPr lang="ko-KR" altLang="en-US" sz="1500" dirty="0"/>
              <a:t> 레이블을 포함한 엔트리를 나타냄</a:t>
            </a:r>
            <a:endParaRPr lang="en-US" altLang="ko-KR" sz="1500" dirty="0"/>
          </a:p>
          <a:p>
            <a:r>
              <a:rPr lang="en-US" altLang="ko-KR" sz="1500" dirty="0"/>
              <a:t>0x10: </a:t>
            </a:r>
            <a:r>
              <a:rPr lang="ko-KR" altLang="en-US" sz="1500" dirty="0"/>
              <a:t>서브 디렉토리를 가짐</a:t>
            </a:r>
            <a:endParaRPr lang="en-US" altLang="ko-KR" sz="1500" dirty="0"/>
          </a:p>
          <a:p>
            <a:r>
              <a:rPr lang="en-US" altLang="ko-KR" sz="1500" dirty="0"/>
              <a:t>0x20: </a:t>
            </a:r>
            <a:r>
              <a:rPr lang="ko-KR" altLang="en-US" sz="1500" dirty="0"/>
              <a:t>일반 파일</a:t>
            </a:r>
          </a:p>
        </p:txBody>
      </p:sp>
    </p:spTree>
    <p:extLst>
      <p:ext uri="{BB962C8B-B14F-4D97-AF65-F5344CB8AC3E}">
        <p14:creationId xmlns:p14="http://schemas.microsoft.com/office/powerpoint/2010/main" val="335781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D0E3C86-AE57-46B3-A89C-6BC97C68C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180160"/>
            <a:ext cx="11877675" cy="731996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2E4047-D114-4A4D-A0AE-6051CB5051E7}"/>
              </a:ext>
            </a:extLst>
          </p:cNvPr>
          <p:cNvSpPr/>
          <p:nvPr/>
        </p:nvSpPr>
        <p:spPr>
          <a:xfrm>
            <a:off x="7045234" y="206754"/>
            <a:ext cx="816161" cy="380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2EB03E-2E99-4A94-A453-F23F86CAC1D6}"/>
              </a:ext>
            </a:extLst>
          </p:cNvPr>
          <p:cNvCxnSpPr>
            <a:cxnSpLocks/>
          </p:cNvCxnSpPr>
          <p:nvPr/>
        </p:nvCxnSpPr>
        <p:spPr>
          <a:xfrm flipH="1">
            <a:off x="6707056" y="587449"/>
            <a:ext cx="816160" cy="1694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E74325-F55E-430E-BC96-64196A1EB65F}"/>
              </a:ext>
            </a:extLst>
          </p:cNvPr>
          <p:cNvSpPr txBox="1"/>
          <p:nvPr/>
        </p:nvSpPr>
        <p:spPr>
          <a:xfrm>
            <a:off x="6170138" y="2366180"/>
            <a:ext cx="1423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예약된 영역</a:t>
            </a:r>
          </a:p>
        </p:txBody>
      </p:sp>
    </p:spTree>
    <p:extLst>
      <p:ext uri="{BB962C8B-B14F-4D97-AF65-F5344CB8AC3E}">
        <p14:creationId xmlns:p14="http://schemas.microsoft.com/office/powerpoint/2010/main" val="421446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D0E3C86-AE57-46B3-A89C-6BC97C68C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180160"/>
            <a:ext cx="11877675" cy="731996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2E4047-D114-4A4D-A0AE-6051CB5051E7}"/>
              </a:ext>
            </a:extLst>
          </p:cNvPr>
          <p:cNvSpPr/>
          <p:nvPr/>
        </p:nvSpPr>
        <p:spPr>
          <a:xfrm>
            <a:off x="7796617" y="180160"/>
            <a:ext cx="816160" cy="40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2EB03E-2E99-4A94-A453-F23F86CAC1D6}"/>
              </a:ext>
            </a:extLst>
          </p:cNvPr>
          <p:cNvCxnSpPr>
            <a:cxnSpLocks/>
          </p:cNvCxnSpPr>
          <p:nvPr/>
        </p:nvCxnSpPr>
        <p:spPr>
          <a:xfrm flipH="1">
            <a:off x="7057146" y="587449"/>
            <a:ext cx="816160" cy="1694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E74325-F55E-430E-BC96-64196A1EB65F}"/>
              </a:ext>
            </a:extLst>
          </p:cNvPr>
          <p:cNvSpPr txBox="1"/>
          <p:nvPr/>
        </p:nvSpPr>
        <p:spPr>
          <a:xfrm>
            <a:off x="6495094" y="2314339"/>
            <a:ext cx="1423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Create Time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63DD75-AE4C-4784-8816-D11D44CFED6F}"/>
              </a:ext>
            </a:extLst>
          </p:cNvPr>
          <p:cNvSpPr/>
          <p:nvPr/>
        </p:nvSpPr>
        <p:spPr>
          <a:xfrm>
            <a:off x="1966229" y="546158"/>
            <a:ext cx="816160" cy="40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059D1B-15CD-420E-B678-C1C4E2D64CF4}"/>
              </a:ext>
            </a:extLst>
          </p:cNvPr>
          <p:cNvSpPr/>
          <p:nvPr/>
        </p:nvSpPr>
        <p:spPr>
          <a:xfrm>
            <a:off x="2782389" y="546157"/>
            <a:ext cx="816160" cy="40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94ADE7-9146-4A58-A36A-15913830B1E6}"/>
              </a:ext>
            </a:extLst>
          </p:cNvPr>
          <p:cNvSpPr/>
          <p:nvPr/>
        </p:nvSpPr>
        <p:spPr>
          <a:xfrm>
            <a:off x="4414709" y="546157"/>
            <a:ext cx="816160" cy="40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616478-9313-4502-A2DF-0ABC6888DF5E}"/>
              </a:ext>
            </a:extLst>
          </p:cNvPr>
          <p:cNvSpPr/>
          <p:nvPr/>
        </p:nvSpPr>
        <p:spPr>
          <a:xfrm>
            <a:off x="5346116" y="546157"/>
            <a:ext cx="816160" cy="407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C3EEDF-9EDE-4480-AEC1-3009B3C5D4BB}"/>
              </a:ext>
            </a:extLst>
          </p:cNvPr>
          <p:cNvCxnSpPr>
            <a:cxnSpLocks/>
          </p:cNvCxnSpPr>
          <p:nvPr/>
        </p:nvCxnSpPr>
        <p:spPr>
          <a:xfrm flipH="1">
            <a:off x="1442902" y="953446"/>
            <a:ext cx="816160" cy="1694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B36A28-9DA8-4A60-AD2B-0C98570C536B}"/>
              </a:ext>
            </a:extLst>
          </p:cNvPr>
          <p:cNvSpPr txBox="1"/>
          <p:nvPr/>
        </p:nvSpPr>
        <p:spPr>
          <a:xfrm>
            <a:off x="846773" y="2648053"/>
            <a:ext cx="1423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Create Date</a:t>
            </a:r>
            <a:endParaRPr lang="ko-KR" altLang="en-US" sz="15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BCB018-F4E3-49BE-8398-312EE8A90BF9}"/>
              </a:ext>
            </a:extLst>
          </p:cNvPr>
          <p:cNvCxnSpPr>
            <a:cxnSpLocks/>
          </p:cNvCxnSpPr>
          <p:nvPr/>
        </p:nvCxnSpPr>
        <p:spPr>
          <a:xfrm>
            <a:off x="3197269" y="953446"/>
            <a:ext cx="11469" cy="1684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F87256-F64D-4DDF-B242-7470C371D8CF}"/>
              </a:ext>
            </a:extLst>
          </p:cNvPr>
          <p:cNvSpPr txBox="1"/>
          <p:nvPr/>
        </p:nvSpPr>
        <p:spPr>
          <a:xfrm>
            <a:off x="2303986" y="2637504"/>
            <a:ext cx="2084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Last Accessed Date</a:t>
            </a:r>
            <a:endParaRPr lang="ko-KR" altLang="en-US" sz="15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4BEAF8-D3BD-4C0A-8E63-C1661F1132CF}"/>
              </a:ext>
            </a:extLst>
          </p:cNvPr>
          <p:cNvCxnSpPr>
            <a:cxnSpLocks/>
          </p:cNvCxnSpPr>
          <p:nvPr/>
        </p:nvCxnSpPr>
        <p:spPr>
          <a:xfrm flipH="1">
            <a:off x="4650377" y="979271"/>
            <a:ext cx="137176" cy="816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BD0998-E9C5-47D3-8564-9AA0EFB1431D}"/>
              </a:ext>
            </a:extLst>
          </p:cNvPr>
          <p:cNvSpPr txBox="1"/>
          <p:nvPr/>
        </p:nvSpPr>
        <p:spPr>
          <a:xfrm>
            <a:off x="3453576" y="1795475"/>
            <a:ext cx="2084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Last Written Time</a:t>
            </a:r>
            <a:endParaRPr lang="ko-KR" altLang="en-US" sz="15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617F13-16FA-4A7B-9D1D-306C5795C7E3}"/>
              </a:ext>
            </a:extLst>
          </p:cNvPr>
          <p:cNvCxnSpPr>
            <a:cxnSpLocks/>
          </p:cNvCxnSpPr>
          <p:nvPr/>
        </p:nvCxnSpPr>
        <p:spPr>
          <a:xfrm flipH="1">
            <a:off x="5609716" y="953446"/>
            <a:ext cx="312633" cy="1845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FADE53-72C8-4E32-89E6-ECD406F0F289}"/>
              </a:ext>
            </a:extLst>
          </p:cNvPr>
          <p:cNvSpPr txBox="1"/>
          <p:nvPr/>
        </p:nvSpPr>
        <p:spPr>
          <a:xfrm>
            <a:off x="4643939" y="2773261"/>
            <a:ext cx="2084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Last Written Date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78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FD0E3C86-AE57-46B3-A89C-6BC97C68C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" y="180160"/>
            <a:ext cx="11877675" cy="731996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2E4047-D114-4A4D-A0AE-6051CB5051E7}"/>
              </a:ext>
            </a:extLst>
          </p:cNvPr>
          <p:cNvSpPr/>
          <p:nvPr/>
        </p:nvSpPr>
        <p:spPr>
          <a:xfrm>
            <a:off x="3640182" y="531461"/>
            <a:ext cx="816161" cy="380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2EB03E-2E99-4A94-A453-F23F86CAC1D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13784" y="954218"/>
            <a:ext cx="890296" cy="1832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E74325-F55E-430E-BC96-64196A1EB65F}"/>
              </a:ext>
            </a:extLst>
          </p:cNvPr>
          <p:cNvSpPr txBox="1"/>
          <p:nvPr/>
        </p:nvSpPr>
        <p:spPr>
          <a:xfrm>
            <a:off x="4901916" y="2964203"/>
            <a:ext cx="2082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Starting Cluster</a:t>
            </a:r>
          </a:p>
          <a:p>
            <a:r>
              <a:rPr lang="en-US" altLang="ko-KR" sz="1500" dirty="0"/>
              <a:t>0x00000003</a:t>
            </a:r>
            <a:endParaRPr lang="ko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AAAAEA-D793-40F5-8525-7B4930E7241A}"/>
              </a:ext>
            </a:extLst>
          </p:cNvPr>
          <p:cNvSpPr/>
          <p:nvPr/>
        </p:nvSpPr>
        <p:spPr>
          <a:xfrm>
            <a:off x="6095999" y="573523"/>
            <a:ext cx="816161" cy="380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4501DB-A2D1-4C3B-B312-AFAFDF51698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48263" y="912156"/>
            <a:ext cx="1157440" cy="1832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7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E5AFB-4218-471C-9E47-C6DF568EEF10}"/>
              </a:ext>
            </a:extLst>
          </p:cNvPr>
          <p:cNvSpPr txBox="1"/>
          <p:nvPr/>
        </p:nvSpPr>
        <p:spPr>
          <a:xfrm>
            <a:off x="470263" y="322217"/>
            <a:ext cx="94749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– 3</a:t>
            </a:r>
            <a:r>
              <a:rPr lang="ko-KR" altLang="en-US" dirty="0"/>
              <a:t>번 </a:t>
            </a:r>
            <a:r>
              <a:rPr lang="en-US" altLang="ko-KR" dirty="0"/>
              <a:t>cluster : 0x44000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 – 4</a:t>
            </a:r>
            <a:r>
              <a:rPr lang="ko-KR" altLang="en-US" dirty="0"/>
              <a:t>번 </a:t>
            </a:r>
            <a:r>
              <a:rPr lang="en-US" altLang="ko-KR" dirty="0"/>
              <a:t>cluster : 0x48000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 – 5</a:t>
            </a:r>
            <a:r>
              <a:rPr lang="ko-KR" altLang="en-US" dirty="0"/>
              <a:t>번 </a:t>
            </a:r>
            <a:r>
              <a:rPr lang="en-US" altLang="ko-KR" dirty="0"/>
              <a:t>cluster : 0x4c000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BE7D355-6E4B-4748-B3A8-7879FDC92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29" y="349156"/>
            <a:ext cx="6909995" cy="18232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EBAEDF2-DB21-4723-86E8-C9ACF64A0223}"/>
              </a:ext>
            </a:extLst>
          </p:cNvPr>
          <p:cNvSpPr/>
          <p:nvPr/>
        </p:nvSpPr>
        <p:spPr>
          <a:xfrm>
            <a:off x="3965529" y="1669597"/>
            <a:ext cx="7104548" cy="502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F042C0-07D9-4E37-B765-7BDF3F984D21}"/>
              </a:ext>
            </a:extLst>
          </p:cNvPr>
          <p:cNvCxnSpPr>
            <a:cxnSpLocks/>
          </p:cNvCxnSpPr>
          <p:nvPr/>
        </p:nvCxnSpPr>
        <p:spPr>
          <a:xfrm flipH="1" flipV="1">
            <a:off x="3021874" y="1815719"/>
            <a:ext cx="4471028" cy="214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428A6C-F060-4F24-9565-91A62AEF2818}"/>
              </a:ext>
            </a:extLst>
          </p:cNvPr>
          <p:cNvSpPr/>
          <p:nvPr/>
        </p:nvSpPr>
        <p:spPr>
          <a:xfrm>
            <a:off x="7492902" y="1917807"/>
            <a:ext cx="445362" cy="177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4F570-E0D9-4E9C-8C42-468D6ED1D92E}"/>
              </a:ext>
            </a:extLst>
          </p:cNvPr>
          <p:cNvSpPr txBox="1"/>
          <p:nvPr/>
        </p:nvSpPr>
        <p:spPr>
          <a:xfrm>
            <a:off x="26099" y="1523532"/>
            <a:ext cx="336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– 6</a:t>
            </a:r>
            <a:r>
              <a:rPr lang="ko-KR" altLang="en-US" dirty="0"/>
              <a:t>번 </a:t>
            </a:r>
            <a:r>
              <a:rPr lang="en-US" altLang="ko-KR" dirty="0"/>
              <a:t>cluster : 0x50000 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AC4E94-6580-4313-8D26-8EF9EA3713DF}"/>
              </a:ext>
            </a:extLst>
          </p:cNvPr>
          <p:cNvCxnSpPr>
            <a:cxnSpLocks/>
          </p:cNvCxnSpPr>
          <p:nvPr/>
        </p:nvCxnSpPr>
        <p:spPr>
          <a:xfrm>
            <a:off x="3257006" y="496389"/>
            <a:ext cx="70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AAF9B15-8CE8-4FAD-B494-383AE1D9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311" y="2543633"/>
            <a:ext cx="7072984" cy="182325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976861-6C6B-4895-BCC6-4FD0B47D6D79}"/>
              </a:ext>
            </a:extLst>
          </p:cNvPr>
          <p:cNvSpPr/>
          <p:nvPr/>
        </p:nvSpPr>
        <p:spPr>
          <a:xfrm>
            <a:off x="3965529" y="3864074"/>
            <a:ext cx="7104548" cy="502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F0CFA-8839-4A69-8C7E-B897F0DF86E6}"/>
              </a:ext>
            </a:extLst>
          </p:cNvPr>
          <p:cNvSpPr/>
          <p:nvPr/>
        </p:nvSpPr>
        <p:spPr>
          <a:xfrm>
            <a:off x="7517803" y="4129549"/>
            <a:ext cx="445362" cy="1772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5C5A0D5-87EB-4095-9AB1-9F2A2F537B8B}"/>
              </a:ext>
            </a:extLst>
          </p:cNvPr>
          <p:cNvCxnSpPr>
            <a:cxnSpLocks/>
          </p:cNvCxnSpPr>
          <p:nvPr/>
        </p:nvCxnSpPr>
        <p:spPr>
          <a:xfrm flipH="1" flipV="1">
            <a:off x="2949498" y="4067210"/>
            <a:ext cx="4471028" cy="2141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A7B821-A1B0-4B79-9FE0-C860FA7DC2FB}"/>
              </a:ext>
            </a:extLst>
          </p:cNvPr>
          <p:cNvSpPr txBox="1"/>
          <p:nvPr/>
        </p:nvSpPr>
        <p:spPr>
          <a:xfrm>
            <a:off x="142749" y="3780976"/>
            <a:ext cx="336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– 7</a:t>
            </a:r>
            <a:r>
              <a:rPr lang="ko-KR" altLang="en-US" dirty="0"/>
              <a:t>번 </a:t>
            </a:r>
            <a:r>
              <a:rPr lang="en-US" altLang="ko-KR" dirty="0"/>
              <a:t>cluster : 0X54000 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297F2A-18FB-4E91-B0D8-89DB5FB8B7D1}"/>
              </a:ext>
            </a:extLst>
          </p:cNvPr>
          <p:cNvCxnSpPr>
            <a:cxnSpLocks/>
          </p:cNvCxnSpPr>
          <p:nvPr/>
        </p:nvCxnSpPr>
        <p:spPr>
          <a:xfrm>
            <a:off x="3212788" y="2669177"/>
            <a:ext cx="70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CAC42FDA-62BF-412E-BA39-91199F7DF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29" y="5227980"/>
            <a:ext cx="7431919" cy="264246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C3A360-D9B7-4E34-8659-9F65234FFA61}"/>
              </a:ext>
            </a:extLst>
          </p:cNvPr>
          <p:cNvCxnSpPr>
            <a:cxnSpLocks/>
          </p:cNvCxnSpPr>
          <p:nvPr/>
        </p:nvCxnSpPr>
        <p:spPr>
          <a:xfrm>
            <a:off x="3152209" y="5227980"/>
            <a:ext cx="813320" cy="132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78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B6FCF-F620-425E-804C-B23419787AAC}"/>
              </a:ext>
            </a:extLst>
          </p:cNvPr>
          <p:cNvSpPr txBox="1"/>
          <p:nvPr/>
        </p:nvSpPr>
        <p:spPr>
          <a:xfrm>
            <a:off x="243813" y="1532240"/>
            <a:ext cx="336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– 6</a:t>
            </a:r>
            <a:r>
              <a:rPr lang="ko-KR" altLang="en-US" dirty="0"/>
              <a:t>번 </a:t>
            </a:r>
            <a:r>
              <a:rPr lang="en-US" altLang="ko-KR" dirty="0"/>
              <a:t>cluster : 0x50000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EE78-A382-4701-88DA-6A2EF1717E52}"/>
              </a:ext>
            </a:extLst>
          </p:cNvPr>
          <p:cNvSpPr txBox="1"/>
          <p:nvPr/>
        </p:nvSpPr>
        <p:spPr>
          <a:xfrm>
            <a:off x="243813" y="3911605"/>
            <a:ext cx="336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 – 7</a:t>
            </a:r>
            <a:r>
              <a:rPr lang="ko-KR" altLang="en-US" dirty="0"/>
              <a:t>번 </a:t>
            </a:r>
            <a:r>
              <a:rPr lang="en-US" altLang="ko-KR" dirty="0"/>
              <a:t>cluster : 0X5c000 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E59C83A-3118-47F2-93BF-E414D3E67638}"/>
              </a:ext>
            </a:extLst>
          </p:cNvPr>
          <p:cNvCxnSpPr>
            <a:cxnSpLocks/>
          </p:cNvCxnSpPr>
          <p:nvPr/>
        </p:nvCxnSpPr>
        <p:spPr>
          <a:xfrm>
            <a:off x="3038617" y="1713088"/>
            <a:ext cx="70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A4189A-40AF-4A4F-A0E5-62D609C10A63}"/>
              </a:ext>
            </a:extLst>
          </p:cNvPr>
          <p:cNvCxnSpPr>
            <a:cxnSpLocks/>
          </p:cNvCxnSpPr>
          <p:nvPr/>
        </p:nvCxnSpPr>
        <p:spPr>
          <a:xfrm>
            <a:off x="3038617" y="4100485"/>
            <a:ext cx="70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ADE8EC6-DE7F-482C-A5F1-1702A100A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81" y="4015311"/>
            <a:ext cx="7171902" cy="2656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B5B8FF-689E-48EC-BC1B-D1C403F02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081" y="1589814"/>
            <a:ext cx="7833387" cy="3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9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59359C-699D-4B60-8B19-8B1622C74E7B}"/>
              </a:ext>
            </a:extLst>
          </p:cNvPr>
          <p:cNvSpPr txBox="1"/>
          <p:nvPr/>
        </p:nvSpPr>
        <p:spPr>
          <a:xfrm>
            <a:off x="470262" y="457200"/>
            <a:ext cx="617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Reserved Area - 0</a:t>
            </a:r>
            <a:r>
              <a:rPr lang="ko-KR" altLang="en-US" dirty="0"/>
              <a:t>번 </a:t>
            </a:r>
            <a:r>
              <a:rPr lang="en-US" altLang="ko-KR" dirty="0"/>
              <a:t>Sector(Sector</a:t>
            </a:r>
            <a:r>
              <a:rPr lang="ko-KR" altLang="en-US" dirty="0"/>
              <a:t>의 크기 </a:t>
            </a:r>
            <a:r>
              <a:rPr lang="en-US" altLang="ko-KR" dirty="0"/>
              <a:t>0x100)</a:t>
            </a:r>
            <a:r>
              <a:rPr lang="ko-KR" altLang="en-US" dirty="0"/>
              <a:t>  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771152E-F98F-4736-877F-52EFA8EA0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713"/>
              </p:ext>
            </p:extLst>
          </p:nvPr>
        </p:nvGraphicFramePr>
        <p:xfrm>
          <a:off x="856343" y="826532"/>
          <a:ext cx="79218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49">
                  <a:extLst>
                    <a:ext uri="{9D8B030D-6E8A-4147-A177-3AD203B41FA5}">
                      <a16:colId xmlns:a16="http://schemas.microsoft.com/office/drawing/2014/main" val="1146912350"/>
                    </a:ext>
                  </a:extLst>
                </a:gridCol>
                <a:gridCol w="3960949">
                  <a:extLst>
                    <a:ext uri="{9D8B030D-6E8A-4147-A177-3AD203B41FA5}">
                      <a16:colId xmlns:a16="http://schemas.microsoft.com/office/drawing/2014/main" val="1622648547"/>
                    </a:ext>
                  </a:extLst>
                </a:gridCol>
              </a:tblGrid>
              <a:tr h="322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FAT </a:t>
                      </a:r>
                      <a:r>
                        <a:rPr lang="ko-KR" altLang="en-US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예약된 영역 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섹터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29597"/>
                  </a:ext>
                </a:extLst>
              </a:tr>
              <a:tr h="322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FAT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294611"/>
                  </a:ext>
                </a:extLst>
              </a:tr>
              <a:tr h="322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FAT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09030"/>
                  </a:ext>
                </a:extLst>
              </a:tr>
              <a:tr h="322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FAT 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67204"/>
                  </a:ext>
                </a:extLst>
              </a:tr>
            </a:tbl>
          </a:graphicData>
        </a:graphic>
      </p:graphicFrame>
      <p:pic>
        <p:nvPicPr>
          <p:cNvPr id="3" name="그림 2" descr="텍스트, 기기이(가) 표시된 사진&#10;&#10;자동 생성된 설명">
            <a:extLst>
              <a:ext uri="{FF2B5EF4-FFF2-40B4-BE49-F238E27FC236}">
                <a16:creationId xmlns:a16="http://schemas.microsoft.com/office/drawing/2014/main" id="{A4035E91-10ED-4FF7-891C-6A9B989D9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43" y="2495154"/>
            <a:ext cx="414655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9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기기이(가) 표시된 사진&#10;&#10;자동 생성된 설명">
            <a:extLst>
              <a:ext uri="{FF2B5EF4-FFF2-40B4-BE49-F238E27FC236}">
                <a16:creationId xmlns:a16="http://schemas.microsoft.com/office/drawing/2014/main" id="{C57AD655-B44E-4FE2-B3C7-E99253226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86" y="1949450"/>
            <a:ext cx="4305300" cy="4305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4887C5-AC84-4387-A336-359AAA180428}"/>
              </a:ext>
            </a:extLst>
          </p:cNvPr>
          <p:cNvSpPr/>
          <p:nvPr/>
        </p:nvSpPr>
        <p:spPr>
          <a:xfrm>
            <a:off x="953589" y="444137"/>
            <a:ext cx="2495006" cy="1750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823175-335E-4574-9900-DD530A1A064F}"/>
              </a:ext>
            </a:extLst>
          </p:cNvPr>
          <p:cNvSpPr/>
          <p:nvPr/>
        </p:nvSpPr>
        <p:spPr>
          <a:xfrm>
            <a:off x="953589" y="3788229"/>
            <a:ext cx="2495006" cy="1750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DCAEC4-B7AE-4D4D-AB57-B1E14D1A7497}"/>
              </a:ext>
            </a:extLst>
          </p:cNvPr>
          <p:cNvCxnSpPr/>
          <p:nvPr/>
        </p:nvCxnSpPr>
        <p:spPr>
          <a:xfrm>
            <a:off x="953589" y="2194560"/>
            <a:ext cx="0" cy="15936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0D6B8F-8D21-48CA-9FA5-AD4FB49B7DC9}"/>
              </a:ext>
            </a:extLst>
          </p:cNvPr>
          <p:cNvCxnSpPr/>
          <p:nvPr/>
        </p:nvCxnSpPr>
        <p:spPr>
          <a:xfrm>
            <a:off x="3448595" y="2194560"/>
            <a:ext cx="0" cy="17242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70D699-945C-46D8-B161-627ADB2AE107}"/>
              </a:ext>
            </a:extLst>
          </p:cNvPr>
          <p:cNvSpPr txBox="1"/>
          <p:nvPr/>
        </p:nvSpPr>
        <p:spPr>
          <a:xfrm>
            <a:off x="1312818" y="1204742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Reserved Area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6C339-94A6-40AC-8812-C240CC2E17D3}"/>
              </a:ext>
            </a:extLst>
          </p:cNvPr>
          <p:cNvSpPr txBox="1"/>
          <p:nvPr/>
        </p:nvSpPr>
        <p:spPr>
          <a:xfrm>
            <a:off x="1227909" y="4478774"/>
            <a:ext cx="194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Boot</a:t>
            </a:r>
          </a:p>
          <a:p>
            <a:pPr algn="ctr"/>
            <a:r>
              <a:rPr lang="en-US" altLang="ko-KR" dirty="0"/>
              <a:t>Sector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65CFB-BD42-4E50-A56C-818D8F7B9CD5}"/>
              </a:ext>
            </a:extLst>
          </p:cNvPr>
          <p:cNvSpPr txBox="1"/>
          <p:nvPr/>
        </p:nvSpPr>
        <p:spPr>
          <a:xfrm>
            <a:off x="3988526" y="457200"/>
            <a:ext cx="724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Jump Command to Boot Code(0x00 ~ 0x02, 3Byte):  CPU</a:t>
            </a:r>
            <a:r>
              <a:rPr lang="ko-KR" altLang="en-US" dirty="0"/>
              <a:t>의 명령 실행 분기를 부트 코드로 옮기는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0x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ko-KR" altLang="en-US" dirty="0"/>
              <a:t> </a:t>
            </a:r>
            <a:r>
              <a:rPr lang="en-US" altLang="ko-KR" dirty="0"/>
              <a:t>3c</a:t>
            </a:r>
            <a:r>
              <a:rPr lang="ko-KR" altLang="en-US" dirty="0"/>
              <a:t> </a:t>
            </a:r>
            <a:r>
              <a:rPr lang="en-US" altLang="ko-KR" dirty="0"/>
              <a:t>eb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75F78C-B840-4026-9A2E-E6B34B049A2C}"/>
              </a:ext>
            </a:extLst>
          </p:cNvPr>
          <p:cNvSpPr/>
          <p:nvPr/>
        </p:nvSpPr>
        <p:spPr>
          <a:xfrm>
            <a:off x="5715312" y="1973014"/>
            <a:ext cx="499752" cy="1081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7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, 기기이(가) 표시된 사진&#10;&#10;자동 생성된 설명">
            <a:extLst>
              <a:ext uri="{FF2B5EF4-FFF2-40B4-BE49-F238E27FC236}">
                <a16:creationId xmlns:a16="http://schemas.microsoft.com/office/drawing/2014/main" id="{900853D2-F2A1-4D4D-AF41-AB1BDD528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848644"/>
            <a:ext cx="4305300" cy="4305300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0965DF-2055-44C1-952A-C78C535AE4D2}"/>
              </a:ext>
            </a:extLst>
          </p:cNvPr>
          <p:cNvSpPr/>
          <p:nvPr/>
        </p:nvSpPr>
        <p:spPr>
          <a:xfrm>
            <a:off x="4947791" y="1848644"/>
            <a:ext cx="1274561" cy="119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51221-FF57-4C75-A5AF-10DFE3D451DB}"/>
              </a:ext>
            </a:extLst>
          </p:cNvPr>
          <p:cNvSpPr txBox="1"/>
          <p:nvPr/>
        </p:nvSpPr>
        <p:spPr>
          <a:xfrm>
            <a:off x="363894" y="345233"/>
            <a:ext cx="10627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OEM(Original Equipment Manufacturing) ID (0x03 ~ 0x0A),8Byte</a:t>
            </a:r>
          </a:p>
          <a:p>
            <a:r>
              <a:rPr lang="ko-KR" altLang="en-US" dirty="0"/>
              <a:t>제조사 </a:t>
            </a:r>
            <a:r>
              <a:rPr lang="en-US" altLang="ko-KR" dirty="0"/>
              <a:t>ID </a:t>
            </a:r>
            <a:r>
              <a:rPr lang="ko-KR" altLang="en-US" dirty="0"/>
              <a:t>같은 형식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0x</a:t>
            </a:r>
            <a:r>
              <a:rPr lang="ko-KR" altLang="en-US" dirty="0"/>
              <a:t> </a:t>
            </a:r>
            <a:r>
              <a:rPr lang="en-US" altLang="ko-KR" dirty="0"/>
              <a:t>74</a:t>
            </a:r>
            <a:r>
              <a:rPr lang="ko-KR" altLang="en-US" dirty="0"/>
              <a:t> </a:t>
            </a:r>
            <a:r>
              <a:rPr lang="en-US" altLang="ko-KR" dirty="0"/>
              <a:t>61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2e</a:t>
            </a:r>
            <a:r>
              <a:rPr lang="ko-KR" altLang="en-US" dirty="0"/>
              <a:t> </a:t>
            </a:r>
            <a:r>
              <a:rPr lang="en-US" altLang="ko-KR" dirty="0"/>
              <a:t>73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6b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98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A01FE-6CEA-42D0-A3A9-567B84C04DCA}"/>
              </a:ext>
            </a:extLst>
          </p:cNvPr>
          <p:cNvSpPr txBox="1"/>
          <p:nvPr/>
        </p:nvSpPr>
        <p:spPr>
          <a:xfrm>
            <a:off x="117799" y="214603"/>
            <a:ext cx="109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BPB(BIOS Parameter Block) (0x0B ~ 0x3D,51Byte)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1B45932-C236-4B22-81BC-34FFE81F4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73797"/>
              </p:ext>
            </p:extLst>
          </p:nvPr>
        </p:nvGraphicFramePr>
        <p:xfrm>
          <a:off x="1034862" y="1129339"/>
          <a:ext cx="10515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8215500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4624449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6157624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450738464"/>
                    </a:ext>
                  </a:extLst>
                </a:gridCol>
                <a:gridCol w="682087">
                  <a:extLst>
                    <a:ext uri="{9D8B030D-6E8A-4147-A177-3AD203B41FA5}">
                      <a16:colId xmlns:a16="http://schemas.microsoft.com/office/drawing/2014/main" val="2161708251"/>
                    </a:ext>
                  </a:extLst>
                </a:gridCol>
                <a:gridCol w="632363">
                  <a:extLst>
                    <a:ext uri="{9D8B030D-6E8A-4147-A177-3AD203B41FA5}">
                      <a16:colId xmlns:a16="http://schemas.microsoft.com/office/drawing/2014/main" val="174035557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736979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9788136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957214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0626931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5500673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71651662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13465234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5531982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51031516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4074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8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2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6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379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659ACF-9ED7-49D9-ACB1-8214C87535E5}"/>
              </a:ext>
            </a:extLst>
          </p:cNvPr>
          <p:cNvSpPr txBox="1"/>
          <p:nvPr/>
        </p:nvSpPr>
        <p:spPr>
          <a:xfrm>
            <a:off x="117799" y="1459684"/>
            <a:ext cx="673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0x00</a:t>
            </a:r>
          </a:p>
          <a:p>
            <a:endParaRPr lang="en-US" altLang="ko-KR" dirty="0"/>
          </a:p>
          <a:p>
            <a:r>
              <a:rPr lang="en-US" altLang="ko-KR" dirty="0"/>
              <a:t>0x10</a:t>
            </a:r>
          </a:p>
          <a:p>
            <a:endParaRPr lang="en-US" altLang="ko-KR" dirty="0"/>
          </a:p>
          <a:p>
            <a:r>
              <a:rPr lang="en-US" altLang="ko-KR" dirty="0"/>
              <a:t>0x20</a:t>
            </a:r>
          </a:p>
          <a:p>
            <a:endParaRPr lang="en-US" altLang="ko-KR" dirty="0"/>
          </a:p>
          <a:p>
            <a:r>
              <a:rPr lang="en-US" altLang="ko-KR" dirty="0"/>
              <a:t>0x30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D29801-0554-43A7-8F8A-E52EEF4A0185}"/>
              </a:ext>
            </a:extLst>
          </p:cNvPr>
          <p:cNvSpPr/>
          <p:nvPr/>
        </p:nvSpPr>
        <p:spPr>
          <a:xfrm>
            <a:off x="1034862" y="1525608"/>
            <a:ext cx="1747160" cy="504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A7A5BD-449A-4651-88F8-EA0D36FDD22A}"/>
              </a:ext>
            </a:extLst>
          </p:cNvPr>
          <p:cNvSpPr/>
          <p:nvPr/>
        </p:nvSpPr>
        <p:spPr>
          <a:xfrm>
            <a:off x="2782480" y="1525608"/>
            <a:ext cx="5414155" cy="504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8A9D5A-6A45-4BC7-9C87-87948CE086AF}"/>
              </a:ext>
            </a:extLst>
          </p:cNvPr>
          <p:cNvSpPr/>
          <p:nvPr/>
        </p:nvSpPr>
        <p:spPr>
          <a:xfrm>
            <a:off x="8196635" y="1525608"/>
            <a:ext cx="1295711" cy="504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31A50-BE44-474F-BE4B-9E7582C0D2D0}"/>
              </a:ext>
            </a:extLst>
          </p:cNvPr>
          <p:cNvSpPr/>
          <p:nvPr/>
        </p:nvSpPr>
        <p:spPr>
          <a:xfrm>
            <a:off x="10050011" y="1525608"/>
            <a:ext cx="1440666" cy="50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58F36F-B815-409F-A4E4-97C8D6575CBE}"/>
              </a:ext>
            </a:extLst>
          </p:cNvPr>
          <p:cNvSpPr/>
          <p:nvPr/>
        </p:nvSpPr>
        <p:spPr>
          <a:xfrm>
            <a:off x="9492804" y="1525608"/>
            <a:ext cx="556749" cy="50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6A331-99AC-462E-8358-A4D3F9D74866}"/>
              </a:ext>
            </a:extLst>
          </p:cNvPr>
          <p:cNvSpPr txBox="1"/>
          <p:nvPr/>
        </p:nvSpPr>
        <p:spPr>
          <a:xfrm>
            <a:off x="1280350" y="1654656"/>
            <a:ext cx="1217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Jump Boot Code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A4F76-1489-4B68-9444-1E6CE321FB38}"/>
              </a:ext>
            </a:extLst>
          </p:cNvPr>
          <p:cNvSpPr txBox="1"/>
          <p:nvPr/>
        </p:nvSpPr>
        <p:spPr>
          <a:xfrm>
            <a:off x="2782938" y="1593100"/>
            <a:ext cx="5461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OEM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B6540-DD44-4DEF-A3A7-216FCFF1F255}"/>
              </a:ext>
            </a:extLst>
          </p:cNvPr>
          <p:cNvSpPr txBox="1"/>
          <p:nvPr/>
        </p:nvSpPr>
        <p:spPr>
          <a:xfrm>
            <a:off x="8147606" y="1700203"/>
            <a:ext cx="2315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Bytes Per Sector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C18FE1-107B-4D58-B5B3-77794DA0C9D3}"/>
              </a:ext>
            </a:extLst>
          </p:cNvPr>
          <p:cNvCxnSpPr/>
          <p:nvPr/>
        </p:nvCxnSpPr>
        <p:spPr>
          <a:xfrm flipH="1">
            <a:off x="9605157" y="586675"/>
            <a:ext cx="729843" cy="119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2A2924-3F93-4022-94CA-8F6CFAC8397B}"/>
              </a:ext>
            </a:extLst>
          </p:cNvPr>
          <p:cNvSpPr txBox="1"/>
          <p:nvPr/>
        </p:nvSpPr>
        <p:spPr>
          <a:xfrm>
            <a:off x="9770454" y="328245"/>
            <a:ext cx="1720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Sector Per Cluster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65EFC0-4C0E-4987-8C15-255A1227F2B5}"/>
              </a:ext>
            </a:extLst>
          </p:cNvPr>
          <p:cNvSpPr txBox="1"/>
          <p:nvPr/>
        </p:nvSpPr>
        <p:spPr>
          <a:xfrm>
            <a:off x="10133684" y="1553776"/>
            <a:ext cx="110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Reserved Sector Count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29B550-D377-4027-BF28-359828128807}"/>
              </a:ext>
            </a:extLst>
          </p:cNvPr>
          <p:cNvSpPr/>
          <p:nvPr/>
        </p:nvSpPr>
        <p:spPr>
          <a:xfrm>
            <a:off x="1034862" y="2029925"/>
            <a:ext cx="556749" cy="50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D5BC41-F408-40B3-A173-9963D21847A6}"/>
              </a:ext>
            </a:extLst>
          </p:cNvPr>
          <p:cNvSpPr/>
          <p:nvPr/>
        </p:nvSpPr>
        <p:spPr>
          <a:xfrm>
            <a:off x="1591611" y="2033138"/>
            <a:ext cx="1190411" cy="50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023824-4580-46A9-92F9-95F0A319BBA4}"/>
              </a:ext>
            </a:extLst>
          </p:cNvPr>
          <p:cNvSpPr/>
          <p:nvPr/>
        </p:nvSpPr>
        <p:spPr>
          <a:xfrm>
            <a:off x="2782022" y="2033139"/>
            <a:ext cx="1341202" cy="50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0890D9-FBE8-4793-A43D-53A635CE3D43}"/>
              </a:ext>
            </a:extLst>
          </p:cNvPr>
          <p:cNvSpPr/>
          <p:nvPr/>
        </p:nvSpPr>
        <p:spPr>
          <a:xfrm>
            <a:off x="4126762" y="2033139"/>
            <a:ext cx="738231" cy="50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E1A20-3460-4BD0-8C72-66C3557DE3B2}"/>
              </a:ext>
            </a:extLst>
          </p:cNvPr>
          <p:cNvSpPr/>
          <p:nvPr/>
        </p:nvSpPr>
        <p:spPr>
          <a:xfrm>
            <a:off x="4868484" y="2033139"/>
            <a:ext cx="1245180" cy="50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180DC4-06A6-46A8-94C3-9986194398D4}"/>
              </a:ext>
            </a:extLst>
          </p:cNvPr>
          <p:cNvSpPr/>
          <p:nvPr/>
        </p:nvSpPr>
        <p:spPr>
          <a:xfrm>
            <a:off x="6114584" y="2029925"/>
            <a:ext cx="1418681" cy="512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9237C5-7AF4-4420-B23C-443D0CDB6B1F}"/>
              </a:ext>
            </a:extLst>
          </p:cNvPr>
          <p:cNvSpPr/>
          <p:nvPr/>
        </p:nvSpPr>
        <p:spPr>
          <a:xfrm>
            <a:off x="7533724" y="2031322"/>
            <a:ext cx="1245180" cy="505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BB217E-8EBE-4740-A19D-16B5C26E28C3}"/>
              </a:ext>
            </a:extLst>
          </p:cNvPr>
          <p:cNvSpPr/>
          <p:nvPr/>
        </p:nvSpPr>
        <p:spPr>
          <a:xfrm>
            <a:off x="8776693" y="2042301"/>
            <a:ext cx="2713983" cy="491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6D60D9-C2DB-4C5D-A715-AEA669743FB0}"/>
              </a:ext>
            </a:extLst>
          </p:cNvPr>
          <p:cNvSpPr txBox="1"/>
          <p:nvPr/>
        </p:nvSpPr>
        <p:spPr>
          <a:xfrm>
            <a:off x="1033900" y="2094694"/>
            <a:ext cx="5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NUM</a:t>
            </a:r>
          </a:p>
          <a:p>
            <a:r>
              <a:rPr lang="en-US" altLang="ko-KR" sz="1000" dirty="0"/>
              <a:t>FATs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87F2FB-B060-4C52-9DBC-2C712969A6A1}"/>
              </a:ext>
            </a:extLst>
          </p:cNvPr>
          <p:cNvSpPr txBox="1"/>
          <p:nvPr/>
        </p:nvSpPr>
        <p:spPr>
          <a:xfrm>
            <a:off x="1625042" y="2094694"/>
            <a:ext cx="11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Root Directory Entry Count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4A9639-449E-4D88-ACAC-8BFF8262E119}"/>
              </a:ext>
            </a:extLst>
          </p:cNvPr>
          <p:cNvSpPr txBox="1"/>
          <p:nvPr/>
        </p:nvSpPr>
        <p:spPr>
          <a:xfrm>
            <a:off x="2877424" y="2164360"/>
            <a:ext cx="1091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Total Sector 16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8F437A-AA92-4B27-AE22-E9B231207799}"/>
              </a:ext>
            </a:extLst>
          </p:cNvPr>
          <p:cNvSpPr txBox="1"/>
          <p:nvPr/>
        </p:nvSpPr>
        <p:spPr>
          <a:xfrm>
            <a:off x="4202082" y="2104584"/>
            <a:ext cx="829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Media TYPE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F911C9-5A4B-4B61-A1F1-FCD1316B45B7}"/>
              </a:ext>
            </a:extLst>
          </p:cNvPr>
          <p:cNvSpPr txBox="1"/>
          <p:nvPr/>
        </p:nvSpPr>
        <p:spPr>
          <a:xfrm>
            <a:off x="5031970" y="2164360"/>
            <a:ext cx="142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FAT Size 16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BC6736-E049-4B1A-ABD8-7AD33E272D0C}"/>
              </a:ext>
            </a:extLst>
          </p:cNvPr>
          <p:cNvSpPr txBox="1"/>
          <p:nvPr/>
        </p:nvSpPr>
        <p:spPr>
          <a:xfrm>
            <a:off x="6162672" y="2079335"/>
            <a:ext cx="142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FAT Size Sector per track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2F2420-668F-4670-8CD7-20FC388E8821}"/>
              </a:ext>
            </a:extLst>
          </p:cNvPr>
          <p:cNvSpPr txBox="1"/>
          <p:nvPr/>
        </p:nvSpPr>
        <p:spPr>
          <a:xfrm>
            <a:off x="7548451" y="2156137"/>
            <a:ext cx="142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Number of Heads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226A5-F72D-4F94-BF07-A2301EBCEB5B}"/>
              </a:ext>
            </a:extLst>
          </p:cNvPr>
          <p:cNvSpPr txBox="1"/>
          <p:nvPr/>
        </p:nvSpPr>
        <p:spPr>
          <a:xfrm>
            <a:off x="8930834" y="2158401"/>
            <a:ext cx="142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Hidden Sector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BF0738-A6BA-4910-8B19-2A585DA2A41B}"/>
              </a:ext>
            </a:extLst>
          </p:cNvPr>
          <p:cNvSpPr/>
          <p:nvPr/>
        </p:nvSpPr>
        <p:spPr>
          <a:xfrm>
            <a:off x="1033179" y="2541802"/>
            <a:ext cx="2728191" cy="466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330261-BDA7-4A6C-BA4B-C7C8E02E1C31}"/>
              </a:ext>
            </a:extLst>
          </p:cNvPr>
          <p:cNvSpPr/>
          <p:nvPr/>
        </p:nvSpPr>
        <p:spPr>
          <a:xfrm>
            <a:off x="3761370" y="2534664"/>
            <a:ext cx="532897" cy="472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0703A8-B452-41E2-89B8-FFCE49EC6B9D}"/>
              </a:ext>
            </a:extLst>
          </p:cNvPr>
          <p:cNvSpPr/>
          <p:nvPr/>
        </p:nvSpPr>
        <p:spPr>
          <a:xfrm>
            <a:off x="4291192" y="2534663"/>
            <a:ext cx="556749" cy="472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8A9C82-B136-4147-B299-1504CBA56024}"/>
              </a:ext>
            </a:extLst>
          </p:cNvPr>
          <p:cNvSpPr/>
          <p:nvPr/>
        </p:nvSpPr>
        <p:spPr>
          <a:xfrm>
            <a:off x="4846264" y="2536061"/>
            <a:ext cx="556749" cy="471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F00D01-5C54-4A26-98B6-7329CA1089AA}"/>
              </a:ext>
            </a:extLst>
          </p:cNvPr>
          <p:cNvSpPr/>
          <p:nvPr/>
        </p:nvSpPr>
        <p:spPr>
          <a:xfrm>
            <a:off x="5401336" y="2537459"/>
            <a:ext cx="2776570" cy="469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5FB5E9-7F34-409E-B44F-A5767A74062D}"/>
              </a:ext>
            </a:extLst>
          </p:cNvPr>
          <p:cNvSpPr/>
          <p:nvPr/>
        </p:nvSpPr>
        <p:spPr>
          <a:xfrm>
            <a:off x="8179493" y="2530468"/>
            <a:ext cx="3311184" cy="476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F2EF77-305F-4EAE-894F-4AA696328A8E}"/>
              </a:ext>
            </a:extLst>
          </p:cNvPr>
          <p:cNvSpPr txBox="1"/>
          <p:nvPr/>
        </p:nvSpPr>
        <p:spPr>
          <a:xfrm>
            <a:off x="3785210" y="2607053"/>
            <a:ext cx="264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Drive </a:t>
            </a:r>
          </a:p>
          <a:p>
            <a:r>
              <a:rPr lang="en-US" altLang="ko-KR" sz="1000" dirty="0"/>
              <a:t>NUM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ABF1D7-DD9A-4257-A27E-5E151E03688C}"/>
              </a:ext>
            </a:extLst>
          </p:cNvPr>
          <p:cNvSpPr txBox="1"/>
          <p:nvPr/>
        </p:nvSpPr>
        <p:spPr>
          <a:xfrm>
            <a:off x="1185109" y="2676026"/>
            <a:ext cx="2646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Total Sector 32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EDE262-DB34-4B08-9FE3-40DB91E0B0AB}"/>
              </a:ext>
            </a:extLst>
          </p:cNvPr>
          <p:cNvSpPr txBox="1"/>
          <p:nvPr/>
        </p:nvSpPr>
        <p:spPr>
          <a:xfrm>
            <a:off x="4341947" y="2600345"/>
            <a:ext cx="264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Rese-</a:t>
            </a:r>
          </a:p>
          <a:p>
            <a:r>
              <a:rPr lang="en-US" altLang="ko-KR" sz="1000" dirty="0" err="1"/>
              <a:t>rved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17CE99-F415-470E-88F2-F5C89DFFE598}"/>
              </a:ext>
            </a:extLst>
          </p:cNvPr>
          <p:cNvSpPr txBox="1"/>
          <p:nvPr/>
        </p:nvSpPr>
        <p:spPr>
          <a:xfrm>
            <a:off x="4852715" y="2592810"/>
            <a:ext cx="264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Boot-</a:t>
            </a:r>
          </a:p>
          <a:p>
            <a:r>
              <a:rPr lang="en-US" altLang="ko-KR" sz="1000" dirty="0" err="1"/>
              <a:t>ing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F9092A-45D0-47E8-AC30-0A66E6A355D5}"/>
              </a:ext>
            </a:extLst>
          </p:cNvPr>
          <p:cNvSpPr txBox="1"/>
          <p:nvPr/>
        </p:nvSpPr>
        <p:spPr>
          <a:xfrm>
            <a:off x="5510244" y="2584799"/>
            <a:ext cx="2646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Volume ID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D41138-48D9-4A56-9293-BCE2F28F33C2}"/>
              </a:ext>
            </a:extLst>
          </p:cNvPr>
          <p:cNvSpPr txBox="1"/>
          <p:nvPr/>
        </p:nvSpPr>
        <p:spPr>
          <a:xfrm>
            <a:off x="8244171" y="2573180"/>
            <a:ext cx="2646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Volume Label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4DD3B18-39C7-4A19-889B-E15E274ACCCB}"/>
              </a:ext>
            </a:extLst>
          </p:cNvPr>
          <p:cNvSpPr/>
          <p:nvPr/>
        </p:nvSpPr>
        <p:spPr>
          <a:xfrm>
            <a:off x="1045587" y="3007164"/>
            <a:ext cx="3805540" cy="536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CBCE8F-CAF6-4A0E-A432-3D93CEEFC67E}"/>
              </a:ext>
            </a:extLst>
          </p:cNvPr>
          <p:cNvSpPr/>
          <p:nvPr/>
        </p:nvSpPr>
        <p:spPr>
          <a:xfrm>
            <a:off x="4852714" y="3007162"/>
            <a:ext cx="3812801" cy="53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24C516-AC9F-402F-A6AA-999C76D5D013}"/>
              </a:ext>
            </a:extLst>
          </p:cNvPr>
          <p:cNvSpPr txBox="1"/>
          <p:nvPr/>
        </p:nvSpPr>
        <p:spPr>
          <a:xfrm>
            <a:off x="1131936" y="3155363"/>
            <a:ext cx="2646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Volume Label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01FCE2-EDDD-4FDD-BC4D-6D66489C4046}"/>
              </a:ext>
            </a:extLst>
          </p:cNvPr>
          <p:cNvSpPr txBox="1"/>
          <p:nvPr/>
        </p:nvSpPr>
        <p:spPr>
          <a:xfrm>
            <a:off x="4898314" y="3126568"/>
            <a:ext cx="3107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File System Type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2144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 descr="텍스트, 기기이(가) 표시된 사진&#10;&#10;자동 생성된 설명">
            <a:extLst>
              <a:ext uri="{FF2B5EF4-FFF2-40B4-BE49-F238E27FC236}">
                <a16:creationId xmlns:a16="http://schemas.microsoft.com/office/drawing/2014/main" id="{14F5F8A1-542E-4183-B2AE-4A7774592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8" y="638809"/>
            <a:ext cx="5580382" cy="558038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3F937B-A79D-4508-8003-BD09D093F1E0}"/>
              </a:ext>
            </a:extLst>
          </p:cNvPr>
          <p:cNvSpPr/>
          <p:nvPr/>
        </p:nvSpPr>
        <p:spPr>
          <a:xfrm>
            <a:off x="1374319" y="6008913"/>
            <a:ext cx="2749812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0B980E-CCCA-406A-A0CE-D37AF2759124}"/>
              </a:ext>
            </a:extLst>
          </p:cNvPr>
          <p:cNvSpPr/>
          <p:nvPr/>
        </p:nvSpPr>
        <p:spPr>
          <a:xfrm>
            <a:off x="4124131" y="5981876"/>
            <a:ext cx="417195" cy="2039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CA97B0-9BBE-4654-AD45-B315789BFE2D}"/>
              </a:ext>
            </a:extLst>
          </p:cNvPr>
          <p:cNvSpPr/>
          <p:nvPr/>
        </p:nvSpPr>
        <p:spPr>
          <a:xfrm>
            <a:off x="7255716" y="463235"/>
            <a:ext cx="1216480" cy="441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18BAE-DDAE-456B-B9CA-778A7DC4E8F3}"/>
              </a:ext>
            </a:extLst>
          </p:cNvPr>
          <p:cNvSpPr txBox="1"/>
          <p:nvPr/>
        </p:nvSpPr>
        <p:spPr>
          <a:xfrm>
            <a:off x="7371184" y="484097"/>
            <a:ext cx="98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Error Message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8DAC7C-6077-41FE-BF9B-F11A42B2FD1B}"/>
              </a:ext>
            </a:extLst>
          </p:cNvPr>
          <p:cNvSpPr/>
          <p:nvPr/>
        </p:nvSpPr>
        <p:spPr>
          <a:xfrm>
            <a:off x="8671137" y="461484"/>
            <a:ext cx="1088683" cy="4418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2B60D-8AC4-410F-81B5-80A0B8494216}"/>
              </a:ext>
            </a:extLst>
          </p:cNvPr>
          <p:cNvSpPr txBox="1"/>
          <p:nvPr/>
        </p:nvSpPr>
        <p:spPr>
          <a:xfrm>
            <a:off x="8720955" y="482345"/>
            <a:ext cx="98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Signature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42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기기이(가) 표시된 사진&#10;&#10;자동 생성된 설명">
            <a:extLst>
              <a:ext uri="{FF2B5EF4-FFF2-40B4-BE49-F238E27FC236}">
                <a16:creationId xmlns:a16="http://schemas.microsoft.com/office/drawing/2014/main" id="{A0C6CCD5-0306-4EAB-8632-A711B511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0" y="471740"/>
            <a:ext cx="6050358" cy="60503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BB0C63-FBA7-4ABF-A30C-804ED2A6F633}"/>
              </a:ext>
            </a:extLst>
          </p:cNvPr>
          <p:cNvSpPr/>
          <p:nvPr/>
        </p:nvSpPr>
        <p:spPr>
          <a:xfrm>
            <a:off x="4577830" y="471740"/>
            <a:ext cx="498023" cy="202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989A7-E4C2-4B12-9381-CAA85016CF38}"/>
              </a:ext>
            </a:extLst>
          </p:cNvPr>
          <p:cNvSpPr txBox="1"/>
          <p:nvPr/>
        </p:nvSpPr>
        <p:spPr>
          <a:xfrm>
            <a:off x="7129325" y="292282"/>
            <a:ext cx="413346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FAT area</a:t>
            </a:r>
            <a:r>
              <a:rPr lang="ko-KR" altLang="en-US" sz="1500" dirty="0"/>
              <a:t>가 존재 하기 전 존재하는 </a:t>
            </a:r>
            <a:r>
              <a:rPr lang="en-US" altLang="ko-KR" sz="1500" dirty="0"/>
              <a:t>sector </a:t>
            </a:r>
            <a:r>
              <a:rPr lang="ko-KR" altLang="en-US" sz="1500" dirty="0"/>
              <a:t>수 </a:t>
            </a:r>
            <a:r>
              <a:rPr lang="en-US" altLang="ko-KR" sz="1500" dirty="0"/>
              <a:t>: 0x20(reserved sector count)</a:t>
            </a:r>
          </a:p>
          <a:p>
            <a:endParaRPr lang="en-US" altLang="ko-KR" sz="1500" dirty="0"/>
          </a:p>
          <a:p>
            <a:r>
              <a:rPr lang="en-US" altLang="ko-KR" sz="1500" dirty="0"/>
              <a:t>Sector</a:t>
            </a:r>
            <a:r>
              <a:rPr lang="ko-KR" altLang="en-US" sz="1500" dirty="0"/>
              <a:t>당 </a:t>
            </a:r>
            <a:r>
              <a:rPr lang="en-US" altLang="ko-KR" sz="1500" dirty="0"/>
              <a:t>0x200 (Bytes per sector)</a:t>
            </a:r>
          </a:p>
          <a:p>
            <a:endParaRPr lang="en-US" altLang="ko-KR" sz="1500" dirty="0"/>
          </a:p>
          <a:p>
            <a:r>
              <a:rPr lang="ko-KR" altLang="en-US" sz="1500" dirty="0"/>
              <a:t>따라서 </a:t>
            </a:r>
            <a:r>
              <a:rPr lang="en-US" altLang="ko-KR" sz="1500" dirty="0"/>
              <a:t>FAT area</a:t>
            </a:r>
            <a:r>
              <a:rPr lang="ko-KR" altLang="en-US" sz="1500" dirty="0"/>
              <a:t>는 </a:t>
            </a:r>
            <a:endParaRPr lang="en-US" altLang="ko-KR" sz="1500" dirty="0"/>
          </a:p>
          <a:p>
            <a:r>
              <a:rPr lang="en-US" altLang="ko-KR" sz="1500" dirty="0"/>
              <a:t>0x20 * 0x200 = 0x4000</a:t>
            </a:r>
          </a:p>
          <a:p>
            <a:endParaRPr lang="en-US" altLang="ko-KR" sz="1500" dirty="0"/>
          </a:p>
          <a:p>
            <a:r>
              <a:rPr lang="en-US" altLang="ko-KR" sz="1500" dirty="0"/>
              <a:t>FAT size = 0xe0 * 0x200 = 0x1c000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4C53D7-3D1A-43D4-B8A0-0CA020FC98B9}"/>
              </a:ext>
            </a:extLst>
          </p:cNvPr>
          <p:cNvSpPr/>
          <p:nvPr/>
        </p:nvSpPr>
        <p:spPr>
          <a:xfrm>
            <a:off x="2921045" y="673979"/>
            <a:ext cx="381038" cy="182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4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0BA72-12A5-4B4F-91B8-F333EFB9AF3B}"/>
              </a:ext>
            </a:extLst>
          </p:cNvPr>
          <p:cNvSpPr txBox="1"/>
          <p:nvPr/>
        </p:nvSpPr>
        <p:spPr>
          <a:xfrm>
            <a:off x="326251" y="183263"/>
            <a:ext cx="61237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FAT </a:t>
            </a:r>
            <a:r>
              <a:rPr lang="ko-KR" altLang="en-US" sz="1500" dirty="0"/>
              <a:t>영역은 </a:t>
            </a:r>
            <a:r>
              <a:rPr lang="en-US" altLang="ko-KR" sz="1500" dirty="0"/>
              <a:t>Data </a:t>
            </a:r>
            <a:r>
              <a:rPr lang="ko-KR" altLang="en-US" sz="1500" dirty="0"/>
              <a:t>영역에 할당 되어있는 </a:t>
            </a:r>
            <a:r>
              <a:rPr lang="ko-KR" altLang="en-US" sz="1500" dirty="0" err="1"/>
              <a:t>클러스들의</a:t>
            </a:r>
            <a:r>
              <a:rPr lang="ko-KR" altLang="en-US" sz="1500" dirty="0"/>
              <a:t> 상태로 표시</a:t>
            </a:r>
            <a:endParaRPr lang="en-US" altLang="ko-KR" sz="1500" dirty="0"/>
          </a:p>
          <a:p>
            <a:r>
              <a:rPr lang="en-US" altLang="ko-KR" sz="1500" dirty="0"/>
              <a:t>FAT16 </a:t>
            </a:r>
            <a:r>
              <a:rPr lang="ko-KR" altLang="en-US" sz="1500" dirty="0"/>
              <a:t>같은 경우는 할당정보를 </a:t>
            </a:r>
            <a:r>
              <a:rPr lang="en-US" altLang="ko-KR" sz="1500" dirty="0"/>
              <a:t>16bit </a:t>
            </a:r>
            <a:r>
              <a:rPr lang="ko-KR" altLang="en-US" sz="1500" dirty="0"/>
              <a:t>크기로 설정되어 있으며</a:t>
            </a:r>
            <a:endParaRPr lang="en-US" altLang="ko-KR" sz="1500" dirty="0"/>
          </a:p>
          <a:p>
            <a:r>
              <a:rPr lang="ko-KR" altLang="en-US" sz="1500" dirty="0"/>
              <a:t>해당 테이블은 클러스터를 </a:t>
            </a:r>
            <a:r>
              <a:rPr lang="en-US" altLang="ko-KR" sz="1500" dirty="0"/>
              <a:t>Linked List </a:t>
            </a:r>
            <a:r>
              <a:rPr lang="ko-KR" altLang="en-US" sz="1500" dirty="0"/>
              <a:t>형식으로 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3B142528-4EDD-42DF-9AD1-D617ED22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64226"/>
              </p:ext>
            </p:extLst>
          </p:nvPr>
        </p:nvGraphicFramePr>
        <p:xfrm>
          <a:off x="326251" y="1093260"/>
          <a:ext cx="10945093" cy="2462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2">
                  <a:extLst>
                    <a:ext uri="{9D8B030D-6E8A-4147-A177-3AD203B41FA5}">
                      <a16:colId xmlns:a16="http://schemas.microsoft.com/office/drawing/2014/main" val="1610482905"/>
                    </a:ext>
                  </a:extLst>
                </a:gridCol>
                <a:gridCol w="541796">
                  <a:extLst>
                    <a:ext uri="{9D8B030D-6E8A-4147-A177-3AD203B41FA5}">
                      <a16:colId xmlns:a16="http://schemas.microsoft.com/office/drawing/2014/main" val="572858592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900174353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1482081849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264562221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3867199403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2370146255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273515135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1416208511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1682299983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3348599899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3188449442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1190554281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1898314599"/>
                    </a:ext>
                  </a:extLst>
                </a:gridCol>
                <a:gridCol w="643829">
                  <a:extLst>
                    <a:ext uri="{9D8B030D-6E8A-4147-A177-3AD203B41FA5}">
                      <a16:colId xmlns:a16="http://schemas.microsoft.com/office/drawing/2014/main" val="1879217796"/>
                    </a:ext>
                  </a:extLst>
                </a:gridCol>
                <a:gridCol w="679934">
                  <a:extLst>
                    <a:ext uri="{9D8B030D-6E8A-4147-A177-3AD203B41FA5}">
                      <a16:colId xmlns:a16="http://schemas.microsoft.com/office/drawing/2014/main" val="1630358502"/>
                    </a:ext>
                  </a:extLst>
                </a:gridCol>
                <a:gridCol w="607724">
                  <a:extLst>
                    <a:ext uri="{9D8B030D-6E8A-4147-A177-3AD203B41FA5}">
                      <a16:colId xmlns:a16="http://schemas.microsoft.com/office/drawing/2014/main" val="2191716471"/>
                    </a:ext>
                  </a:extLst>
                </a:gridCol>
              </a:tblGrid>
              <a:tr h="6919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05324"/>
                  </a:ext>
                </a:extLst>
              </a:tr>
              <a:tr h="565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Media</a:t>
                      </a:r>
                    </a:p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Partition</a:t>
                      </a:r>
                    </a:p>
                    <a:p>
                      <a:pPr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 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59588"/>
                  </a:ext>
                </a:extLst>
              </a:tr>
              <a:tr h="565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0x10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Cluster10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Cluster11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Cluster12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Cluster13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Cluster14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Cluster15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23169"/>
                  </a:ext>
                </a:extLst>
              </a:tr>
              <a:tr h="565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0x20</a:t>
                      </a:r>
                      <a:endParaRPr lang="ko-KR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 …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8164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D4F04EE-94A6-4E9E-8B08-C4B886A4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1" y="3554167"/>
            <a:ext cx="7709719" cy="30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7CA741-87FD-4C18-AAF9-21C0BBEF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3" y="459982"/>
            <a:ext cx="8744840" cy="243772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CD4A45-54F3-45B6-8467-0499D9BB35F4}"/>
              </a:ext>
            </a:extLst>
          </p:cNvPr>
          <p:cNvSpPr/>
          <p:nvPr/>
        </p:nvSpPr>
        <p:spPr>
          <a:xfrm>
            <a:off x="1901305" y="490804"/>
            <a:ext cx="603770" cy="27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BFB33-41D9-4CC4-88A3-D2D2171A9B16}"/>
              </a:ext>
            </a:extLst>
          </p:cNvPr>
          <p:cNvSpPr/>
          <p:nvPr/>
        </p:nvSpPr>
        <p:spPr>
          <a:xfrm>
            <a:off x="2510905" y="490804"/>
            <a:ext cx="603770" cy="27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DA358B-75DC-483F-ACE1-C28F92912C02}"/>
              </a:ext>
            </a:extLst>
          </p:cNvPr>
          <p:cNvSpPr/>
          <p:nvPr/>
        </p:nvSpPr>
        <p:spPr>
          <a:xfrm>
            <a:off x="3168131" y="509854"/>
            <a:ext cx="527570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546048-7082-4A76-ADAB-6F03C15424AC}"/>
              </a:ext>
            </a:extLst>
          </p:cNvPr>
          <p:cNvSpPr/>
          <p:nvPr/>
        </p:nvSpPr>
        <p:spPr>
          <a:xfrm>
            <a:off x="3695701" y="510387"/>
            <a:ext cx="603770" cy="27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533055-0EDA-435A-B5F1-C88C9F1603C9}"/>
              </a:ext>
            </a:extLst>
          </p:cNvPr>
          <p:cNvSpPr/>
          <p:nvPr/>
        </p:nvSpPr>
        <p:spPr>
          <a:xfrm>
            <a:off x="4325482" y="531684"/>
            <a:ext cx="501559" cy="249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28A1B9-74C2-455D-9ED6-D4E1A6FFA0CC}"/>
              </a:ext>
            </a:extLst>
          </p:cNvPr>
          <p:cNvSpPr/>
          <p:nvPr/>
        </p:nvSpPr>
        <p:spPr>
          <a:xfrm>
            <a:off x="4880497" y="531685"/>
            <a:ext cx="501559" cy="27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11AA08-957B-4306-BA64-FD8CC897D978}"/>
              </a:ext>
            </a:extLst>
          </p:cNvPr>
          <p:cNvSpPr/>
          <p:nvPr/>
        </p:nvSpPr>
        <p:spPr>
          <a:xfrm>
            <a:off x="5528197" y="531685"/>
            <a:ext cx="501559" cy="27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CAE40E-AE7F-42F9-9729-73D77C348419}"/>
              </a:ext>
            </a:extLst>
          </p:cNvPr>
          <p:cNvSpPr/>
          <p:nvPr/>
        </p:nvSpPr>
        <p:spPr>
          <a:xfrm>
            <a:off x="6071122" y="512635"/>
            <a:ext cx="501559" cy="27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CA126D7-4BA1-4B8C-BFB8-401283BABE48}"/>
              </a:ext>
            </a:extLst>
          </p:cNvPr>
          <p:cNvCxnSpPr>
            <a:cxnSpLocks/>
          </p:cNvCxnSpPr>
          <p:nvPr/>
        </p:nvCxnSpPr>
        <p:spPr>
          <a:xfrm flipV="1">
            <a:off x="1000125" y="917184"/>
            <a:ext cx="1018395" cy="355956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F78D91-1AAC-4D3A-982C-FD67CE5175CA}"/>
              </a:ext>
            </a:extLst>
          </p:cNvPr>
          <p:cNvCxnSpPr>
            <a:cxnSpLocks/>
          </p:cNvCxnSpPr>
          <p:nvPr/>
        </p:nvCxnSpPr>
        <p:spPr>
          <a:xfrm flipV="1">
            <a:off x="2362200" y="814511"/>
            <a:ext cx="514247" cy="39668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1C0386-C895-41E8-8EF9-9B2ECD40A95E}"/>
              </a:ext>
            </a:extLst>
          </p:cNvPr>
          <p:cNvCxnSpPr>
            <a:cxnSpLocks/>
          </p:cNvCxnSpPr>
          <p:nvPr/>
        </p:nvCxnSpPr>
        <p:spPr>
          <a:xfrm flipV="1">
            <a:off x="3431916" y="802881"/>
            <a:ext cx="31829" cy="397852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282659-79A5-4F9B-9196-7851A19BC61C}"/>
              </a:ext>
            </a:extLst>
          </p:cNvPr>
          <p:cNvCxnSpPr>
            <a:cxnSpLocks/>
          </p:cNvCxnSpPr>
          <p:nvPr/>
        </p:nvCxnSpPr>
        <p:spPr>
          <a:xfrm flipH="1" flipV="1">
            <a:off x="4171594" y="814511"/>
            <a:ext cx="216251" cy="39668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9616D69-7B5C-46DA-BD95-DA1B46DBE034}"/>
              </a:ext>
            </a:extLst>
          </p:cNvPr>
          <p:cNvCxnSpPr>
            <a:cxnSpLocks/>
          </p:cNvCxnSpPr>
          <p:nvPr/>
        </p:nvCxnSpPr>
        <p:spPr>
          <a:xfrm flipH="1" flipV="1">
            <a:off x="4591500" y="853283"/>
            <a:ext cx="836263" cy="392812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3E9367-4813-43A1-A580-692F5F471D38}"/>
              </a:ext>
            </a:extLst>
          </p:cNvPr>
          <p:cNvCxnSpPr>
            <a:cxnSpLocks/>
          </p:cNvCxnSpPr>
          <p:nvPr/>
        </p:nvCxnSpPr>
        <p:spPr>
          <a:xfrm flipH="1" flipV="1">
            <a:off x="5302515" y="959701"/>
            <a:ext cx="1019386" cy="370754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033D73-1ED1-4027-B58F-6794B1818968}"/>
              </a:ext>
            </a:extLst>
          </p:cNvPr>
          <p:cNvCxnSpPr>
            <a:cxnSpLocks/>
          </p:cNvCxnSpPr>
          <p:nvPr/>
        </p:nvCxnSpPr>
        <p:spPr>
          <a:xfrm flipH="1" flipV="1">
            <a:off x="5860000" y="940652"/>
            <a:ext cx="1512350" cy="372659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F84CEA-EEE2-4245-9610-BB7F268AA021}"/>
              </a:ext>
            </a:extLst>
          </p:cNvPr>
          <p:cNvCxnSpPr>
            <a:cxnSpLocks/>
          </p:cNvCxnSpPr>
          <p:nvPr/>
        </p:nvCxnSpPr>
        <p:spPr>
          <a:xfrm flipH="1" flipV="1">
            <a:off x="6360001" y="814511"/>
            <a:ext cx="2178855" cy="385273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99103D-346E-4BE7-A1C4-6EF157F880A0}"/>
              </a:ext>
            </a:extLst>
          </p:cNvPr>
          <p:cNvSpPr txBox="1"/>
          <p:nvPr/>
        </p:nvSpPr>
        <p:spPr>
          <a:xfrm>
            <a:off x="200025" y="4516853"/>
            <a:ext cx="1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Media Type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8179B4-3D66-4929-82DE-E5A0B6E59857}"/>
              </a:ext>
            </a:extLst>
          </p:cNvPr>
          <p:cNvSpPr txBox="1"/>
          <p:nvPr/>
        </p:nvSpPr>
        <p:spPr>
          <a:xfrm>
            <a:off x="1509322" y="4869278"/>
            <a:ext cx="1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Partition status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F4DDE3-C429-42CE-877A-BDD2F5C1A1E2}"/>
              </a:ext>
            </a:extLst>
          </p:cNvPr>
          <p:cNvSpPr txBox="1"/>
          <p:nvPr/>
        </p:nvSpPr>
        <p:spPr>
          <a:xfrm>
            <a:off x="2892598" y="4701519"/>
            <a:ext cx="1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C7BEAB-BC59-4A74-A7F4-15A151B19630}"/>
              </a:ext>
            </a:extLst>
          </p:cNvPr>
          <p:cNvSpPr txBox="1"/>
          <p:nvPr/>
        </p:nvSpPr>
        <p:spPr>
          <a:xfrm>
            <a:off x="3963402" y="4817180"/>
            <a:ext cx="1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8C018C-4535-498A-8FC3-094A19B7D61C}"/>
              </a:ext>
            </a:extLst>
          </p:cNvPr>
          <p:cNvSpPr txBox="1"/>
          <p:nvPr/>
        </p:nvSpPr>
        <p:spPr>
          <a:xfrm>
            <a:off x="5048729" y="4746672"/>
            <a:ext cx="1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4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3493E-3FD5-4211-9A10-296F8A71B502}"/>
              </a:ext>
            </a:extLst>
          </p:cNvPr>
          <p:cNvSpPr txBox="1"/>
          <p:nvPr/>
        </p:nvSpPr>
        <p:spPr>
          <a:xfrm>
            <a:off x="5876151" y="4556760"/>
            <a:ext cx="1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515137-52A7-4839-A1CC-045E0406205E}"/>
              </a:ext>
            </a:extLst>
          </p:cNvPr>
          <p:cNvSpPr txBox="1"/>
          <p:nvPr/>
        </p:nvSpPr>
        <p:spPr>
          <a:xfrm>
            <a:off x="6955256" y="4651716"/>
            <a:ext cx="1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6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A055AA-343D-492E-8B9E-5ED1CE552458}"/>
              </a:ext>
            </a:extLst>
          </p:cNvPr>
          <p:cNvSpPr txBox="1"/>
          <p:nvPr/>
        </p:nvSpPr>
        <p:spPr>
          <a:xfrm>
            <a:off x="8158728" y="4678778"/>
            <a:ext cx="1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35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608</Words>
  <Application>Microsoft Office PowerPoint</Application>
  <PresentationFormat>와이드스크린</PresentationFormat>
  <Paragraphs>193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이정원</dc:creator>
  <cp:lastModifiedBy>이정원</cp:lastModifiedBy>
  <cp:revision>1</cp:revision>
  <dcterms:created xsi:type="dcterms:W3CDTF">2021-09-15T07:31:32Z</dcterms:created>
  <dcterms:modified xsi:type="dcterms:W3CDTF">2021-09-23T04:59:18Z</dcterms:modified>
</cp:coreProperties>
</file>