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319" r:id="rId2"/>
    <p:sldId id="350" r:id="rId3"/>
    <p:sldId id="351" r:id="rId4"/>
    <p:sldId id="327" r:id="rId5"/>
    <p:sldId id="320" r:id="rId6"/>
    <p:sldId id="355" r:id="rId7"/>
    <p:sldId id="364" r:id="rId8"/>
    <p:sldId id="393" r:id="rId9"/>
    <p:sldId id="394" r:id="rId10"/>
    <p:sldId id="387" r:id="rId11"/>
    <p:sldId id="395" r:id="rId12"/>
    <p:sldId id="396" r:id="rId13"/>
    <p:sldId id="404" r:id="rId14"/>
    <p:sldId id="403" r:id="rId15"/>
    <p:sldId id="400" r:id="rId16"/>
    <p:sldId id="398" r:id="rId17"/>
    <p:sldId id="399" r:id="rId18"/>
    <p:sldId id="401" r:id="rId19"/>
    <p:sldId id="402" r:id="rId20"/>
    <p:sldId id="386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kcja domyślna" id="{7805530B-6950-42F6-995A-9B4B399B86A0}">
          <p14:sldIdLst>
            <p14:sldId id="319"/>
            <p14:sldId id="350"/>
            <p14:sldId id="351"/>
            <p14:sldId id="327"/>
            <p14:sldId id="320"/>
            <p14:sldId id="355"/>
            <p14:sldId id="364"/>
            <p14:sldId id="393"/>
            <p14:sldId id="394"/>
            <p14:sldId id="387"/>
            <p14:sldId id="395"/>
            <p14:sldId id="396"/>
            <p14:sldId id="404"/>
            <p14:sldId id="403"/>
            <p14:sldId id="400"/>
            <p14:sldId id="398"/>
            <p14:sldId id="399"/>
            <p14:sldId id="401"/>
            <p14:sldId id="402"/>
            <p14:sldId id="386"/>
          </p14:sldIdLst>
        </p14:section>
        <p14:section name="Sekcja bez tytułu" id="{2158B888-198D-48BF-B168-50A88B3D769D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98EB2"/>
    <a:srgbClr val="2D3E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55" autoAdjust="0"/>
    <p:restoredTop sz="94660"/>
  </p:normalViewPr>
  <p:slideViewPr>
    <p:cSldViewPr snapToGrid="0" snapToObjects="1">
      <p:cViewPr varScale="1">
        <p:scale>
          <a:sx n="89" d="100"/>
          <a:sy n="89" d="100"/>
        </p:scale>
        <p:origin x="1195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DA1CCD-4AB1-40EE-B21B-789687229DC3}" type="datetimeFigureOut">
              <a:rPr lang="pl-PL" smtClean="0"/>
              <a:t>2017-04-12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CDCBE5-F600-491C-8E71-8D771758767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12376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klad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 descr="latarnia.jpg"/>
          <p:cNvPicPr>
            <a:picLocks noChangeAspect="1"/>
          </p:cNvPicPr>
          <p:nvPr userDrawn="1"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6" r="4856"/>
          <a:stretch/>
        </p:blipFill>
        <p:spPr>
          <a:xfrm>
            <a:off x="-36000" y="0"/>
            <a:ext cx="9216000" cy="685800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0" y="6408000"/>
            <a:ext cx="9144000" cy="450000"/>
          </a:xfrm>
          <a:prstGeom prst="rect">
            <a:avLst/>
          </a:prstGeom>
          <a:solidFill>
            <a:srgbClr val="2D3E5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pc="300" dirty="0" smtClean="0">
                <a:latin typeface="Arial"/>
                <a:cs typeface="Arial"/>
              </a:rPr>
              <a:t>TECHNOLOGIES THAT GUIDE INDUSTRY</a:t>
            </a:r>
            <a:endParaRPr lang="en-US" sz="1200" spc="300" dirty="0">
              <a:latin typeface="Arial"/>
              <a:cs typeface="Arial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0" y="4625360"/>
            <a:ext cx="9144000" cy="17826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US" dirty="0"/>
          </a:p>
        </p:txBody>
      </p:sp>
      <p:sp>
        <p:nvSpPr>
          <p:cNvPr id="18" name="Title 11"/>
          <p:cNvSpPr>
            <a:spLocks noGrp="1"/>
          </p:cNvSpPr>
          <p:nvPr>
            <p:ph type="title" hasCustomPrompt="1"/>
          </p:nvPr>
        </p:nvSpPr>
        <p:spPr>
          <a:xfrm>
            <a:off x="0" y="4625360"/>
            <a:ext cx="9144000" cy="1074400"/>
          </a:xfrm>
          <a:prstGeom prst="rect">
            <a:avLst/>
          </a:prstGeom>
        </p:spPr>
        <p:txBody>
          <a:bodyPr lIns="360000" tIns="180000" rIns="360000" bIns="270000" anchor="ctr" anchorCtr="0">
            <a:normAutofit/>
          </a:bodyPr>
          <a:lstStyle>
            <a:lvl1pPr algn="l">
              <a:defRPr sz="2600">
                <a:solidFill>
                  <a:srgbClr val="2D3E5C"/>
                </a:solidFill>
                <a:latin typeface="Arial"/>
                <a:cs typeface="Arial"/>
              </a:defRPr>
            </a:lvl1pPr>
          </a:lstStyle>
          <a:p>
            <a:r>
              <a:rPr lang="pl-PL" dirty="0" smtClean="0"/>
              <a:t>Tytuł prezentacji</a:t>
            </a:r>
            <a:endParaRPr lang="en-US" dirty="0"/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5699760"/>
            <a:ext cx="9144000" cy="709613"/>
          </a:xfrm>
          <a:prstGeom prst="rect">
            <a:avLst/>
          </a:prstGeom>
        </p:spPr>
        <p:txBody>
          <a:bodyPr lIns="360000" tIns="0" rIns="360000" bIns="54000" anchor="ctr" anchorCtr="0">
            <a:normAutofit/>
          </a:bodyPr>
          <a:lstStyle>
            <a:lvl1pPr marL="0" indent="0">
              <a:buNone/>
              <a:defRPr sz="1600" baseline="0">
                <a:solidFill>
                  <a:srgbClr val="2D3E5C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pl-PL" dirty="0" smtClean="0"/>
              <a:t>Podtytuł / imię i nazwisko autora</a:t>
            </a:r>
            <a:endParaRPr lang="en-US" dirty="0"/>
          </a:p>
        </p:txBody>
      </p:sp>
      <p:grpSp>
        <p:nvGrpSpPr>
          <p:cNvPr id="27" name="Group 26"/>
          <p:cNvGrpSpPr/>
          <p:nvPr userDrawn="1"/>
        </p:nvGrpSpPr>
        <p:grpSpPr>
          <a:xfrm>
            <a:off x="6537960" y="439955"/>
            <a:ext cx="2606040" cy="589280"/>
            <a:chOff x="5979160" y="2072640"/>
            <a:chExt cx="2606040" cy="589280"/>
          </a:xfrm>
        </p:grpSpPr>
        <p:sp>
          <p:nvSpPr>
            <p:cNvPr id="24" name="Rectangle 23"/>
            <p:cNvSpPr/>
            <p:nvPr userDrawn="1"/>
          </p:nvSpPr>
          <p:spPr>
            <a:xfrm>
              <a:off x="5979160" y="2072640"/>
              <a:ext cx="2606040" cy="5892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6" name="Picture 25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6116320" y="2201875"/>
              <a:ext cx="2067560" cy="3308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18971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83920"/>
          </a:xfrm>
          <a:prstGeom prst="rect">
            <a:avLst/>
          </a:prstGeom>
        </p:spPr>
        <p:txBody>
          <a:bodyPr lIns="360000" tIns="0" rIns="360000" bIns="54000" anchor="ctr" anchorCtr="0">
            <a:normAutofit/>
          </a:bodyPr>
          <a:lstStyle>
            <a:lvl1pPr algn="l">
              <a:defRPr sz="2600">
                <a:solidFill>
                  <a:srgbClr val="2D3E5C"/>
                </a:solidFill>
                <a:latin typeface="Arial"/>
                <a:cs typeface="Arial"/>
              </a:defRPr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6408000"/>
            <a:ext cx="7355638" cy="450000"/>
          </a:xfrm>
          <a:prstGeom prst="rect">
            <a:avLst/>
          </a:prstGeom>
          <a:solidFill>
            <a:srgbClr val="2D3E5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pc="300" dirty="0" smtClean="0">
                <a:latin typeface="Arial"/>
                <a:cs typeface="Arial"/>
              </a:rPr>
              <a:t>TECHNOLOGIES THAT GUIDE INDUSTRY</a:t>
            </a:r>
            <a:endParaRPr lang="en-US" sz="1200" spc="300" dirty="0">
              <a:latin typeface="Arial"/>
              <a:cs typeface="Arial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7355638" y="6408000"/>
            <a:ext cx="1788362" cy="450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60379" y="6506690"/>
            <a:ext cx="1578879" cy="252621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0" y="883920"/>
            <a:ext cx="8798560" cy="0"/>
          </a:xfrm>
          <a:prstGeom prst="line">
            <a:avLst/>
          </a:prstGeom>
          <a:ln>
            <a:solidFill>
              <a:srgbClr val="798EB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0" y="1228158"/>
            <a:ext cx="9144000" cy="484614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42900" indent="-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800">
                <a:solidFill>
                  <a:srgbClr val="2D3E5C"/>
                </a:solidFill>
                <a:latin typeface=""/>
              </a:defRPr>
            </a:lvl1pPr>
            <a:lvl2pPr marL="504000" indent="-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"/>
              </a:defRPr>
            </a:lvl2pPr>
            <a:lvl3pPr marL="648000" indent="-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"/>
              </a:defRPr>
            </a:lvl3pPr>
            <a:lvl4pPr marL="792000" indent="-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"/>
              </a:defRPr>
            </a:lvl4pPr>
            <a:lvl5pPr marL="936000" indent="-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"/>
              </a:defRPr>
            </a:lvl5pPr>
          </a:lstStyle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491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4625360"/>
            <a:ext cx="9144000" cy="17826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US" dirty="0"/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5699760"/>
            <a:ext cx="9144000" cy="709613"/>
          </a:xfrm>
          <a:prstGeom prst="rect">
            <a:avLst/>
          </a:prstGeom>
        </p:spPr>
        <p:txBody>
          <a:bodyPr lIns="360000" tIns="0" rIns="360000" bIns="54000" anchor="ctr" anchorCtr="0">
            <a:normAutofit/>
          </a:bodyPr>
          <a:lstStyle>
            <a:lvl1pPr marL="0" indent="0">
              <a:buNone/>
              <a:defRPr sz="1600" baseline="0">
                <a:solidFill>
                  <a:srgbClr val="2D3E5C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pl-PL" dirty="0" smtClean="0"/>
              <a:t>Dodatkowy tekst</a:t>
            </a:r>
            <a:endParaRPr lang="en-US" dirty="0"/>
          </a:p>
        </p:txBody>
      </p:sp>
      <p:sp>
        <p:nvSpPr>
          <p:cNvPr id="11" name="Title 11"/>
          <p:cNvSpPr>
            <a:spLocks noGrp="1"/>
          </p:cNvSpPr>
          <p:nvPr>
            <p:ph type="title" hasCustomPrompt="1"/>
          </p:nvPr>
        </p:nvSpPr>
        <p:spPr>
          <a:xfrm>
            <a:off x="0" y="4625360"/>
            <a:ext cx="9144000" cy="1074400"/>
          </a:xfrm>
          <a:prstGeom prst="rect">
            <a:avLst/>
          </a:prstGeom>
        </p:spPr>
        <p:txBody>
          <a:bodyPr lIns="360000" tIns="180000" rIns="360000" bIns="270000" anchor="ctr" anchorCtr="0">
            <a:normAutofit/>
          </a:bodyPr>
          <a:lstStyle>
            <a:lvl1pPr algn="l">
              <a:defRPr sz="2600">
                <a:solidFill>
                  <a:srgbClr val="2D3E5C"/>
                </a:solidFill>
                <a:latin typeface="Arial"/>
                <a:cs typeface="Arial"/>
              </a:defRPr>
            </a:lvl1pPr>
          </a:lstStyle>
          <a:p>
            <a:r>
              <a:rPr lang="pl-PL" dirty="0" err="1" smtClean="0"/>
              <a:t>Nagłowek</a:t>
            </a:r>
            <a:r>
              <a:rPr lang="pl-PL" dirty="0" smtClean="0"/>
              <a:t> sekcji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6408000"/>
            <a:ext cx="7355638" cy="450000"/>
          </a:xfrm>
          <a:prstGeom prst="rect">
            <a:avLst/>
          </a:prstGeom>
          <a:solidFill>
            <a:srgbClr val="2D3E5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pc="300" dirty="0" smtClean="0">
                <a:latin typeface="Arial"/>
                <a:cs typeface="Arial"/>
              </a:rPr>
              <a:t>TECHNOLOGIES THAT GUIDE INDUSTRY</a:t>
            </a:r>
            <a:endParaRPr lang="en-US" sz="1200" spc="300" dirty="0">
              <a:latin typeface="Arial"/>
              <a:cs typeface="Arial"/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7355638" y="6408000"/>
            <a:ext cx="1788362" cy="450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60379" y="6506690"/>
            <a:ext cx="1578879" cy="252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625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83920"/>
          </a:xfrm>
          <a:prstGeom prst="rect">
            <a:avLst/>
          </a:prstGeom>
        </p:spPr>
        <p:txBody>
          <a:bodyPr lIns="360000" tIns="0" rIns="360000" bIns="54000" anchor="ctr" anchorCtr="0">
            <a:normAutofit/>
          </a:bodyPr>
          <a:lstStyle>
            <a:lvl1pPr algn="l">
              <a:defRPr sz="2600">
                <a:solidFill>
                  <a:srgbClr val="2D3E5C"/>
                </a:solidFill>
                <a:latin typeface="Arial"/>
                <a:cs typeface="Arial"/>
              </a:defRPr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6408000"/>
            <a:ext cx="7355638" cy="450000"/>
          </a:xfrm>
          <a:prstGeom prst="rect">
            <a:avLst/>
          </a:prstGeom>
          <a:solidFill>
            <a:srgbClr val="2D3E5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pc="300" dirty="0" smtClean="0">
                <a:latin typeface="Arial"/>
                <a:cs typeface="Arial"/>
              </a:rPr>
              <a:t>TECHNOLOGIES THAT GUIDE INDUSTRY</a:t>
            </a:r>
            <a:endParaRPr lang="en-US" sz="1200" spc="300" dirty="0">
              <a:latin typeface="Arial"/>
              <a:cs typeface="Arial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7355638" y="6408000"/>
            <a:ext cx="1788362" cy="450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60379" y="6506690"/>
            <a:ext cx="1578879" cy="252621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0" y="883920"/>
            <a:ext cx="8798560" cy="0"/>
          </a:xfrm>
          <a:prstGeom prst="line">
            <a:avLst/>
          </a:prstGeom>
          <a:ln>
            <a:solidFill>
              <a:srgbClr val="798EB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3"/>
          <p:cNvSpPr>
            <a:spLocks noGrp="1"/>
          </p:cNvSpPr>
          <p:nvPr>
            <p:ph sz="quarter" idx="11"/>
          </p:nvPr>
        </p:nvSpPr>
        <p:spPr>
          <a:xfrm>
            <a:off x="0" y="1216937"/>
            <a:ext cx="4405492" cy="4857370"/>
          </a:xfrm>
          <a:prstGeom prst="rect">
            <a:avLst/>
          </a:prstGeom>
        </p:spPr>
        <p:txBody>
          <a:bodyPr vert="horz" lIns="360000">
            <a:normAutofit/>
          </a:bodyPr>
          <a:lstStyle>
            <a:lvl1pPr marL="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800">
                <a:solidFill>
                  <a:srgbClr val="2D3E5C"/>
                </a:solidFill>
                <a:latin typeface="Arial"/>
                <a:cs typeface="Arial"/>
              </a:defRPr>
            </a:lvl1pPr>
            <a:lvl2pPr marL="14400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Arial"/>
                <a:cs typeface="Arial"/>
              </a:defRPr>
            </a:lvl2pPr>
            <a:lvl3pPr marL="28800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Arial"/>
                <a:cs typeface="Arial"/>
              </a:defRPr>
            </a:lvl3pPr>
            <a:lvl4pPr marL="43200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Arial"/>
                <a:cs typeface="Arial"/>
              </a:defRPr>
            </a:lvl4pPr>
            <a:lvl5pPr marL="57600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14" name="Content Placeholder 3"/>
          <p:cNvSpPr>
            <a:spLocks noGrp="1"/>
          </p:cNvSpPr>
          <p:nvPr>
            <p:ph sz="quarter" idx="12"/>
          </p:nvPr>
        </p:nvSpPr>
        <p:spPr>
          <a:xfrm>
            <a:off x="4738509" y="1216937"/>
            <a:ext cx="4405491" cy="4857370"/>
          </a:xfrm>
          <a:prstGeom prst="rect">
            <a:avLst/>
          </a:prstGeom>
        </p:spPr>
        <p:txBody>
          <a:bodyPr vert="horz" rIns="360000">
            <a:normAutofit/>
          </a:bodyPr>
          <a:lstStyle>
            <a:lvl1pPr marL="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800">
                <a:solidFill>
                  <a:srgbClr val="2D3E5C"/>
                </a:solidFill>
                <a:latin typeface="Arial"/>
                <a:cs typeface="Arial"/>
              </a:defRPr>
            </a:lvl1pPr>
            <a:lvl2pPr marL="14400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Arial"/>
                <a:cs typeface="Arial"/>
              </a:defRPr>
            </a:lvl2pPr>
            <a:lvl3pPr marL="28800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Arial"/>
                <a:cs typeface="Arial"/>
              </a:defRPr>
            </a:lvl3pPr>
            <a:lvl4pPr marL="43200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Arial"/>
                <a:cs typeface="Arial"/>
              </a:defRPr>
            </a:lvl4pPr>
            <a:lvl5pPr marL="57600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154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83920"/>
          </a:xfrm>
          <a:prstGeom prst="rect">
            <a:avLst/>
          </a:prstGeom>
        </p:spPr>
        <p:txBody>
          <a:bodyPr lIns="360000" tIns="0" rIns="360000" bIns="54000" anchor="ctr" anchorCtr="0">
            <a:normAutofit/>
          </a:bodyPr>
          <a:lstStyle>
            <a:lvl1pPr algn="l">
              <a:defRPr sz="2600">
                <a:solidFill>
                  <a:srgbClr val="2D3E5C"/>
                </a:solidFill>
                <a:latin typeface="Arial"/>
                <a:cs typeface="Arial"/>
              </a:defRPr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6408000"/>
            <a:ext cx="7355638" cy="450000"/>
          </a:xfrm>
          <a:prstGeom prst="rect">
            <a:avLst/>
          </a:prstGeom>
          <a:solidFill>
            <a:srgbClr val="2D3E5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pc="300" dirty="0" smtClean="0">
                <a:latin typeface="Arial"/>
                <a:cs typeface="Arial"/>
              </a:rPr>
              <a:t>TECHNOLOGIES THAT GUIDE INDUSTRY</a:t>
            </a:r>
            <a:endParaRPr lang="en-US" sz="1200" spc="300" dirty="0">
              <a:latin typeface="Arial"/>
              <a:cs typeface="Arial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7355638" y="6408000"/>
            <a:ext cx="1788362" cy="450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60379" y="6506690"/>
            <a:ext cx="1578879" cy="252621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0" y="883920"/>
            <a:ext cx="8798560" cy="0"/>
          </a:xfrm>
          <a:prstGeom prst="line">
            <a:avLst/>
          </a:prstGeom>
          <a:ln>
            <a:solidFill>
              <a:srgbClr val="798EB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3"/>
          <p:cNvSpPr>
            <a:spLocks noGrp="1"/>
          </p:cNvSpPr>
          <p:nvPr>
            <p:ph sz="quarter" idx="11"/>
          </p:nvPr>
        </p:nvSpPr>
        <p:spPr>
          <a:xfrm>
            <a:off x="0" y="1846263"/>
            <a:ext cx="4405492" cy="4228043"/>
          </a:xfrm>
          <a:prstGeom prst="rect">
            <a:avLst/>
          </a:prstGeom>
        </p:spPr>
        <p:txBody>
          <a:bodyPr vert="horz" lIns="360000">
            <a:normAutofit/>
          </a:bodyPr>
          <a:lstStyle>
            <a:lvl1pPr marL="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800">
                <a:solidFill>
                  <a:srgbClr val="2D3E5C"/>
                </a:solidFill>
                <a:latin typeface="Arial"/>
                <a:cs typeface="Arial"/>
              </a:defRPr>
            </a:lvl1pPr>
            <a:lvl2pPr marL="14400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Arial"/>
                <a:cs typeface="Arial"/>
              </a:defRPr>
            </a:lvl2pPr>
            <a:lvl3pPr marL="28800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Arial"/>
                <a:cs typeface="Arial"/>
              </a:defRPr>
            </a:lvl3pPr>
            <a:lvl4pPr marL="43200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Arial"/>
                <a:cs typeface="Arial"/>
              </a:defRPr>
            </a:lvl4pPr>
            <a:lvl5pPr marL="57600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14" name="Content Placeholder 3"/>
          <p:cNvSpPr>
            <a:spLocks noGrp="1"/>
          </p:cNvSpPr>
          <p:nvPr>
            <p:ph sz="quarter" idx="12"/>
          </p:nvPr>
        </p:nvSpPr>
        <p:spPr>
          <a:xfrm>
            <a:off x="4738509" y="1846263"/>
            <a:ext cx="4405491" cy="4228043"/>
          </a:xfrm>
          <a:prstGeom prst="rect">
            <a:avLst/>
          </a:prstGeom>
        </p:spPr>
        <p:txBody>
          <a:bodyPr vert="horz" rIns="360000">
            <a:normAutofit/>
          </a:bodyPr>
          <a:lstStyle>
            <a:lvl1pPr marL="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800">
                <a:solidFill>
                  <a:srgbClr val="2D3E5C"/>
                </a:solidFill>
                <a:latin typeface="Arial"/>
                <a:cs typeface="Arial"/>
              </a:defRPr>
            </a:lvl1pPr>
            <a:lvl2pPr marL="14400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Arial"/>
                <a:cs typeface="Arial"/>
              </a:defRPr>
            </a:lvl2pPr>
            <a:lvl3pPr marL="28800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Arial"/>
                <a:cs typeface="Arial"/>
              </a:defRPr>
            </a:lvl3pPr>
            <a:lvl4pPr marL="43200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Arial"/>
                <a:cs typeface="Arial"/>
              </a:defRPr>
            </a:lvl4pPr>
            <a:lvl5pPr marL="57600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217613"/>
            <a:ext cx="4406200" cy="628650"/>
          </a:xfrm>
          <a:prstGeom prst="rect">
            <a:avLst/>
          </a:prstGeom>
        </p:spPr>
        <p:txBody>
          <a:bodyPr vert="horz" lIns="360000" tIns="0" rIns="0" bIns="90000" anchor="ctr" anchorCtr="0">
            <a:normAutofit/>
          </a:bodyPr>
          <a:lstStyle>
            <a:lvl1pPr marL="0" indent="0">
              <a:buNone/>
              <a:defRPr sz="2000" b="0" baseline="0">
                <a:solidFill>
                  <a:srgbClr val="2D3E5C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pl-PL" dirty="0" smtClean="0"/>
              <a:t>Nagłówek 1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4738499" y="1217613"/>
            <a:ext cx="4406199" cy="628650"/>
          </a:xfrm>
          <a:prstGeom prst="rect">
            <a:avLst/>
          </a:prstGeom>
        </p:spPr>
        <p:txBody>
          <a:bodyPr vert="horz" lIns="0" tIns="0" rIns="360000" bIns="90000" anchor="ctr" anchorCtr="0">
            <a:normAutofit/>
          </a:bodyPr>
          <a:lstStyle>
            <a:lvl1pPr marL="0" indent="0">
              <a:buNone/>
              <a:defRPr sz="2000" b="0" baseline="0">
                <a:solidFill>
                  <a:srgbClr val="2D3E5C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pl-PL" dirty="0" smtClean="0"/>
              <a:t>Nagłówek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643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83920"/>
          </a:xfrm>
          <a:prstGeom prst="rect">
            <a:avLst/>
          </a:prstGeom>
        </p:spPr>
        <p:txBody>
          <a:bodyPr lIns="360000" tIns="0" rIns="360000" bIns="54000" anchor="ctr" anchorCtr="0">
            <a:normAutofit/>
          </a:bodyPr>
          <a:lstStyle>
            <a:lvl1pPr algn="l">
              <a:defRPr sz="2600">
                <a:solidFill>
                  <a:srgbClr val="2D3E5C"/>
                </a:solidFill>
                <a:latin typeface="Arial"/>
                <a:cs typeface="Arial"/>
              </a:defRPr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6408000"/>
            <a:ext cx="7355638" cy="450000"/>
          </a:xfrm>
          <a:prstGeom prst="rect">
            <a:avLst/>
          </a:prstGeom>
          <a:solidFill>
            <a:srgbClr val="2D3E5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pc="300" dirty="0" smtClean="0">
                <a:latin typeface="Arial"/>
                <a:cs typeface="Arial"/>
              </a:rPr>
              <a:t>TECHNOLOGIES THAT GUIDE INDUSTRY</a:t>
            </a:r>
            <a:endParaRPr lang="en-US" sz="1200" spc="300" dirty="0">
              <a:latin typeface="Arial"/>
              <a:cs typeface="Arial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7355638" y="6408000"/>
            <a:ext cx="1788362" cy="450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60379" y="6506690"/>
            <a:ext cx="1578879" cy="252621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0" y="883920"/>
            <a:ext cx="8798560" cy="0"/>
          </a:xfrm>
          <a:prstGeom prst="line">
            <a:avLst/>
          </a:prstGeom>
          <a:ln>
            <a:solidFill>
              <a:srgbClr val="798EB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1987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awartość 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83920"/>
          </a:xfrm>
          <a:prstGeom prst="rect">
            <a:avLst/>
          </a:prstGeom>
        </p:spPr>
        <p:txBody>
          <a:bodyPr lIns="360000" tIns="0" rIns="360000" bIns="54000" anchor="ctr" anchorCtr="0">
            <a:normAutofit/>
          </a:bodyPr>
          <a:lstStyle>
            <a:lvl1pPr algn="l">
              <a:defRPr sz="2600">
                <a:solidFill>
                  <a:srgbClr val="2D3E5C"/>
                </a:solidFill>
                <a:latin typeface="Arial"/>
                <a:cs typeface="Arial"/>
              </a:defRPr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6408000"/>
            <a:ext cx="7355638" cy="450000"/>
          </a:xfrm>
          <a:prstGeom prst="rect">
            <a:avLst/>
          </a:prstGeom>
          <a:solidFill>
            <a:srgbClr val="2D3E5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pc="300" dirty="0" smtClean="0">
                <a:latin typeface="Arial"/>
                <a:cs typeface="Arial"/>
              </a:rPr>
              <a:t>TECHNOLOGIES THAT GUIDE INDUSTRY</a:t>
            </a:r>
            <a:endParaRPr lang="en-US" sz="1200" spc="300" dirty="0">
              <a:latin typeface="Arial"/>
              <a:cs typeface="Arial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7355638" y="6408000"/>
            <a:ext cx="1788362" cy="450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60379" y="6506690"/>
            <a:ext cx="1578879" cy="252621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0" y="883920"/>
            <a:ext cx="8798560" cy="0"/>
          </a:xfrm>
          <a:prstGeom prst="line">
            <a:avLst/>
          </a:prstGeom>
          <a:ln>
            <a:solidFill>
              <a:srgbClr val="798EB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3"/>
          <p:cNvSpPr>
            <a:spLocks noGrp="1"/>
          </p:cNvSpPr>
          <p:nvPr>
            <p:ph sz="quarter" idx="11"/>
          </p:nvPr>
        </p:nvSpPr>
        <p:spPr>
          <a:xfrm>
            <a:off x="0" y="1846263"/>
            <a:ext cx="4405492" cy="4217498"/>
          </a:xfrm>
          <a:prstGeom prst="rect">
            <a:avLst/>
          </a:prstGeom>
        </p:spPr>
        <p:txBody>
          <a:bodyPr vert="horz" lIns="360000">
            <a:normAutofit/>
          </a:bodyPr>
          <a:lstStyle>
            <a:lvl1pPr marL="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800">
                <a:solidFill>
                  <a:srgbClr val="2D3E5C"/>
                </a:solidFill>
                <a:latin typeface="Arial"/>
                <a:cs typeface="Arial"/>
              </a:defRPr>
            </a:lvl1pPr>
            <a:lvl2pPr marL="14400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Arial"/>
                <a:cs typeface="Arial"/>
              </a:defRPr>
            </a:lvl2pPr>
            <a:lvl3pPr marL="28800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Arial"/>
                <a:cs typeface="Arial"/>
              </a:defRPr>
            </a:lvl3pPr>
            <a:lvl4pPr marL="43200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Arial"/>
                <a:cs typeface="Arial"/>
              </a:defRPr>
            </a:lvl4pPr>
            <a:lvl5pPr marL="57600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217613"/>
            <a:ext cx="4406200" cy="628650"/>
          </a:xfrm>
          <a:prstGeom prst="rect">
            <a:avLst/>
          </a:prstGeom>
        </p:spPr>
        <p:txBody>
          <a:bodyPr vert="horz" lIns="360000" tIns="0" rIns="0" bIns="90000" anchor="ctr" anchorCtr="0">
            <a:normAutofit/>
          </a:bodyPr>
          <a:lstStyle>
            <a:lvl1pPr marL="0" indent="0">
              <a:buNone/>
              <a:defRPr sz="2000" b="0" baseline="0">
                <a:solidFill>
                  <a:srgbClr val="2D3E5C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pl-PL" dirty="0" smtClean="0"/>
              <a:t>Nagłówek 1</a:t>
            </a:r>
            <a:endParaRPr lang="en-US" dirty="0"/>
          </a:p>
        </p:txBody>
      </p:sp>
      <p:sp>
        <p:nvSpPr>
          <p:cNvPr id="17" name="Content Placeholder 3"/>
          <p:cNvSpPr>
            <a:spLocks noGrp="1"/>
          </p:cNvSpPr>
          <p:nvPr>
            <p:ph sz="quarter" idx="14"/>
          </p:nvPr>
        </p:nvSpPr>
        <p:spPr>
          <a:xfrm>
            <a:off x="4738508" y="1217613"/>
            <a:ext cx="3947593" cy="4846148"/>
          </a:xfrm>
          <a:prstGeom prst="rect">
            <a:avLst/>
          </a:prstGeom>
        </p:spPr>
        <p:txBody>
          <a:bodyPr vert="horz" lIns="360000">
            <a:normAutofit/>
          </a:bodyPr>
          <a:lstStyle>
            <a:lvl1pPr marL="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800">
                <a:solidFill>
                  <a:srgbClr val="2D3E5C"/>
                </a:solidFill>
                <a:latin typeface="Arial"/>
                <a:cs typeface="Arial"/>
              </a:defRPr>
            </a:lvl1pPr>
            <a:lvl2pPr marL="14400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Arial"/>
                <a:cs typeface="Arial"/>
              </a:defRPr>
            </a:lvl2pPr>
            <a:lvl3pPr marL="28800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Arial"/>
                <a:cs typeface="Arial"/>
              </a:defRPr>
            </a:lvl3pPr>
            <a:lvl4pPr marL="43200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Arial"/>
                <a:cs typeface="Arial"/>
              </a:defRPr>
            </a:lvl4pPr>
            <a:lvl5pPr marL="57600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781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razek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83920"/>
          </a:xfrm>
          <a:prstGeom prst="rect">
            <a:avLst/>
          </a:prstGeom>
        </p:spPr>
        <p:txBody>
          <a:bodyPr lIns="360000" tIns="0" rIns="360000" bIns="54000" anchor="ctr" anchorCtr="0">
            <a:normAutofit/>
          </a:bodyPr>
          <a:lstStyle>
            <a:lvl1pPr algn="l">
              <a:defRPr sz="2600">
                <a:solidFill>
                  <a:srgbClr val="2D3E5C"/>
                </a:solidFill>
                <a:latin typeface="Arial"/>
                <a:cs typeface="Arial"/>
              </a:defRPr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6408000"/>
            <a:ext cx="7355638" cy="450000"/>
          </a:xfrm>
          <a:prstGeom prst="rect">
            <a:avLst/>
          </a:prstGeom>
          <a:solidFill>
            <a:srgbClr val="2D3E5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pc="300" dirty="0" smtClean="0">
                <a:latin typeface="Arial"/>
                <a:cs typeface="Arial"/>
              </a:rPr>
              <a:t>TECHNOLOGIES THAT GUIDE INDUSTRY</a:t>
            </a:r>
            <a:endParaRPr lang="en-US" sz="1200" spc="300" dirty="0">
              <a:latin typeface="Arial"/>
              <a:cs typeface="Arial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7355638" y="6408000"/>
            <a:ext cx="1788362" cy="450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60379" y="6506690"/>
            <a:ext cx="1578879" cy="252621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0" y="883920"/>
            <a:ext cx="8798560" cy="0"/>
          </a:xfrm>
          <a:prstGeom prst="line">
            <a:avLst/>
          </a:prstGeom>
          <a:ln>
            <a:solidFill>
              <a:srgbClr val="798EB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3"/>
          <p:cNvSpPr>
            <a:spLocks noGrp="1"/>
          </p:cNvSpPr>
          <p:nvPr>
            <p:ph sz="quarter" idx="11"/>
          </p:nvPr>
        </p:nvSpPr>
        <p:spPr>
          <a:xfrm>
            <a:off x="0" y="5197147"/>
            <a:ext cx="9144000" cy="866614"/>
          </a:xfrm>
          <a:prstGeom prst="rect">
            <a:avLst/>
          </a:prstGeom>
        </p:spPr>
        <p:txBody>
          <a:bodyPr vert="horz" lIns="360000" tIns="0" rIns="360000" bIns="90000" anchor="ctr" anchorCtr="0">
            <a:normAutofit/>
          </a:bodyPr>
          <a:lstStyle>
            <a:lvl1pPr marL="0" indent="0" algn="ctr">
              <a:spcBef>
                <a:spcPts val="800"/>
              </a:spcBef>
              <a:buClr>
                <a:srgbClr val="2D3E5C"/>
              </a:buClr>
              <a:buFont typeface="Arial"/>
              <a:buNone/>
              <a:defRPr sz="1600">
                <a:solidFill>
                  <a:srgbClr val="2D3E5C"/>
                </a:solidFill>
                <a:latin typeface="Arial"/>
                <a:cs typeface="Arial"/>
              </a:defRPr>
            </a:lvl1pPr>
            <a:lvl2pPr marL="144000" indent="0">
              <a:spcBef>
                <a:spcPts val="800"/>
              </a:spcBef>
              <a:buClr>
                <a:srgbClr val="2D3E5C"/>
              </a:buClr>
              <a:buFont typeface="Arial"/>
              <a:buNone/>
              <a:defRPr sz="1600">
                <a:solidFill>
                  <a:srgbClr val="2D3E5C"/>
                </a:solidFill>
                <a:latin typeface="Arial"/>
                <a:cs typeface="Arial"/>
              </a:defRPr>
            </a:lvl2pPr>
            <a:lvl3pPr marL="28800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Arial"/>
                <a:cs typeface="Arial"/>
              </a:defRPr>
            </a:lvl3pPr>
            <a:lvl4pPr marL="43200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Arial"/>
                <a:cs typeface="Arial"/>
              </a:defRPr>
            </a:lvl4pPr>
            <a:lvl5pPr marL="57600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333375" y="1217613"/>
            <a:ext cx="8477250" cy="3979862"/>
          </a:xfrm>
          <a:prstGeom prst="rect">
            <a:avLst/>
          </a:prstGeom>
        </p:spPr>
        <p:txBody>
          <a:bodyPr vert="horz"/>
          <a:lstStyle/>
          <a:p>
            <a:r>
              <a:rPr lang="pl-PL" dirty="0" smtClean="0"/>
              <a:t>Kliknij ikonę, aby dodać obraz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227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986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62" r:id="rId4"/>
    <p:sldLayoutId id="2147483663" r:id="rId5"/>
    <p:sldLayoutId id="2147483666" r:id="rId6"/>
    <p:sldLayoutId id="2147483664" r:id="rId7"/>
    <p:sldLayoutId id="2147483665" r:id="rId8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Spring MVC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l-PL" dirty="0" smtClean="0"/>
              <a:t>Prowadzący: Paweł Łagan i Adrian Wojton</a:t>
            </a:r>
            <a:endParaRPr lang="en-US" dirty="0"/>
          </a:p>
        </p:txBody>
      </p:sp>
      <p:pic>
        <p:nvPicPr>
          <p:cNvPr id="2" name="Obraz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52066"/>
            <a:ext cx="6693422" cy="114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081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Mapowanie żądania</a:t>
            </a:r>
            <a:endParaRPr lang="pl-PL" dirty="0"/>
          </a:p>
        </p:txBody>
      </p:sp>
      <p:pic>
        <p:nvPicPr>
          <p:cNvPr id="6" name="Obraz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462" y="1809750"/>
            <a:ext cx="7077075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655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@</a:t>
            </a:r>
            <a:r>
              <a:rPr lang="pl-PL" dirty="0" err="1"/>
              <a:t>PathVariable</a:t>
            </a:r>
            <a:endParaRPr lang="pl-PL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976" y="2489710"/>
            <a:ext cx="8158048" cy="1159264"/>
          </a:xfrm>
          <a:prstGeom prst="rect">
            <a:avLst/>
          </a:prstGeom>
        </p:spPr>
      </p:pic>
      <p:sp>
        <p:nvSpPr>
          <p:cNvPr id="7" name="Prostokąt 6"/>
          <p:cNvSpPr/>
          <p:nvPr/>
        </p:nvSpPr>
        <p:spPr>
          <a:xfrm>
            <a:off x="2282143" y="4874726"/>
            <a:ext cx="45797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/>
              <a:t>http://localhost:8080/pathVariable/1/Kowalski</a:t>
            </a:r>
          </a:p>
        </p:txBody>
      </p:sp>
    </p:spTree>
    <p:extLst>
      <p:ext uri="{BB962C8B-B14F-4D97-AF65-F5344CB8AC3E}">
        <p14:creationId xmlns:p14="http://schemas.microsoft.com/office/powerpoint/2010/main" val="3857613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@</a:t>
            </a:r>
            <a:r>
              <a:rPr lang="pl-PL" dirty="0" err="1" smtClean="0"/>
              <a:t>RequestParam</a:t>
            </a:r>
            <a:endParaRPr lang="pl-PL" dirty="0"/>
          </a:p>
        </p:txBody>
      </p:sp>
      <p:sp>
        <p:nvSpPr>
          <p:cNvPr id="7" name="Prostokąt 6"/>
          <p:cNvSpPr/>
          <p:nvPr/>
        </p:nvSpPr>
        <p:spPr>
          <a:xfrm>
            <a:off x="1451594" y="4927286"/>
            <a:ext cx="62408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/>
              <a:t>http://localhost:8080/requestParam?id=testId&amp;name=testName</a:t>
            </a:r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04" y="2278532"/>
            <a:ext cx="8039190" cy="1254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136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@</a:t>
            </a:r>
            <a:r>
              <a:rPr lang="pl-PL" dirty="0" err="1" smtClean="0"/>
              <a:t>ResponseBody</a:t>
            </a:r>
            <a:endParaRPr lang="pl-PL" dirty="0"/>
          </a:p>
        </p:txBody>
      </p:sp>
      <p:sp>
        <p:nvSpPr>
          <p:cNvPr id="3" name="pole tekstowe 2"/>
          <p:cNvSpPr txBox="1"/>
          <p:nvPr/>
        </p:nvSpPr>
        <p:spPr>
          <a:xfrm>
            <a:off x="120771" y="1871932"/>
            <a:ext cx="731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http://stackoverflow.com/questions/11291933/requestbody-and-responsebody-annotations-in-spring</a:t>
            </a:r>
          </a:p>
        </p:txBody>
      </p:sp>
    </p:spTree>
    <p:extLst>
      <p:ext uri="{BB962C8B-B14F-4D97-AF65-F5344CB8AC3E}">
        <p14:creationId xmlns:p14="http://schemas.microsoft.com/office/powerpoint/2010/main" val="1652652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Uruchomienie/Debugowanie </a:t>
            </a:r>
            <a:r>
              <a:rPr lang="pl-PL" dirty="0" smtClean="0"/>
              <a:t>Aplikacji</a:t>
            </a:r>
            <a:endParaRPr lang="pl-PL" dirty="0"/>
          </a:p>
        </p:txBody>
      </p:sp>
      <p:sp>
        <p:nvSpPr>
          <p:cNvPr id="3" name="pole tekstowe 2"/>
          <p:cNvSpPr txBox="1"/>
          <p:nvPr/>
        </p:nvSpPr>
        <p:spPr>
          <a:xfrm>
            <a:off x="465826" y="1043796"/>
            <a:ext cx="821234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Uruchomienie Aplikacji 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 smtClean="0"/>
              <a:t>mvnw</a:t>
            </a:r>
            <a:r>
              <a:rPr lang="pl-PL" dirty="0" smtClean="0"/>
              <a:t> </a:t>
            </a:r>
            <a:r>
              <a:rPr lang="pl-PL" dirty="0" err="1" smtClean="0"/>
              <a:t>spring-boot:run</a:t>
            </a:r>
            <a:endParaRPr lang="pl-PL" dirty="0" smtClean="0"/>
          </a:p>
          <a:p>
            <a:r>
              <a:rPr lang="pl-PL" dirty="0" err="1" smtClean="0"/>
              <a:t>Debug</a:t>
            </a:r>
            <a:r>
              <a:rPr lang="pl-PL" dirty="0" smtClean="0"/>
              <a:t>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mvn</a:t>
            </a:r>
            <a:r>
              <a:rPr lang="pl-PL" dirty="0"/>
              <a:t> </a:t>
            </a:r>
            <a:r>
              <a:rPr lang="pl-PL" dirty="0" err="1"/>
              <a:t>spring-boot:run</a:t>
            </a:r>
            <a:r>
              <a:rPr lang="pl-PL" dirty="0"/>
              <a:t> -</a:t>
            </a:r>
            <a:r>
              <a:rPr lang="pl-PL" dirty="0" err="1"/>
              <a:t>Drun.jvmArguments</a:t>
            </a:r>
            <a:r>
              <a:rPr lang="pl-PL" dirty="0"/>
              <a:t>="-</a:t>
            </a:r>
            <a:r>
              <a:rPr lang="pl-PL" dirty="0" err="1"/>
              <a:t>Xdebug</a:t>
            </a:r>
            <a:r>
              <a:rPr lang="pl-PL" dirty="0"/>
              <a:t> -</a:t>
            </a:r>
            <a:r>
              <a:rPr lang="pl-PL" dirty="0" err="1"/>
              <a:t>Xrunjdwp:transport</a:t>
            </a:r>
            <a:r>
              <a:rPr lang="pl-PL" dirty="0"/>
              <a:t>=</a:t>
            </a:r>
            <a:r>
              <a:rPr lang="pl-PL" dirty="0" err="1"/>
              <a:t>dt_socket,server</a:t>
            </a:r>
            <a:r>
              <a:rPr lang="pl-PL" dirty="0"/>
              <a:t>=</a:t>
            </a:r>
            <a:r>
              <a:rPr lang="pl-PL" dirty="0" err="1"/>
              <a:t>y,suspend</a:t>
            </a:r>
            <a:r>
              <a:rPr lang="pl-PL" dirty="0"/>
              <a:t>=</a:t>
            </a:r>
            <a:r>
              <a:rPr lang="pl-PL" dirty="0" err="1"/>
              <a:t>y,address</a:t>
            </a:r>
            <a:r>
              <a:rPr lang="pl-PL" dirty="0"/>
              <a:t>=5005"</a:t>
            </a:r>
          </a:p>
        </p:txBody>
      </p:sp>
      <p:pic>
        <p:nvPicPr>
          <p:cNvPr id="8" name="Obraz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009" y="2598762"/>
            <a:ext cx="7477980" cy="3701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960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REST </a:t>
            </a:r>
            <a:r>
              <a:rPr lang="pl-PL" dirty="0" err="1" smtClean="0"/>
              <a:t>Template</a:t>
            </a:r>
            <a:endParaRPr lang="pl-PL" dirty="0"/>
          </a:p>
        </p:txBody>
      </p:sp>
      <p:sp>
        <p:nvSpPr>
          <p:cNvPr id="8" name="Symbol zastępczy tekstu 2"/>
          <p:cNvSpPr txBox="1">
            <a:spLocks/>
          </p:cNvSpPr>
          <p:nvPr/>
        </p:nvSpPr>
        <p:spPr>
          <a:xfrm>
            <a:off x="0" y="1228158"/>
            <a:ext cx="9144000" cy="484614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98900" indent="0" algn="just">
              <a:buFont typeface="Arial"/>
              <a:buNone/>
            </a:pPr>
            <a:endParaRPr lang="pl-PL" dirty="0" smtClean="0"/>
          </a:p>
          <a:p>
            <a:pPr algn="just"/>
            <a:r>
              <a:rPr lang="pl-PL" sz="1800" dirty="0">
                <a:solidFill>
                  <a:srgbClr val="2D3E5C"/>
                </a:solidFill>
                <a:latin typeface=""/>
              </a:rPr>
              <a:t>Klasa wykorzystywana po stronie klienta do komunikacji </a:t>
            </a:r>
            <a:r>
              <a:rPr lang="pl-PL" sz="1800" dirty="0" smtClean="0">
                <a:solidFill>
                  <a:srgbClr val="2D3E5C"/>
                </a:solidFill>
                <a:latin typeface=""/>
              </a:rPr>
              <a:t>serwerem </a:t>
            </a:r>
            <a:r>
              <a:rPr lang="pl-PL" sz="1800" dirty="0">
                <a:solidFill>
                  <a:srgbClr val="2D3E5C"/>
                </a:solidFill>
                <a:latin typeface=""/>
              </a:rPr>
              <a:t>za pomocą protokołu HTTP</a:t>
            </a:r>
            <a:r>
              <a:rPr lang="pl-PL" sz="1800" dirty="0" smtClean="0">
                <a:solidFill>
                  <a:srgbClr val="2D3E5C"/>
                </a:solidFill>
                <a:latin typeface=""/>
              </a:rPr>
              <a:t>.</a:t>
            </a:r>
          </a:p>
          <a:p>
            <a:pPr marL="0" indent="0" algn="just">
              <a:buNone/>
            </a:pPr>
            <a:endParaRPr lang="pl-PL" sz="1800" dirty="0" smtClean="0">
              <a:solidFill>
                <a:srgbClr val="2D3E5C"/>
              </a:solidFill>
              <a:latin typeface=""/>
            </a:endParaRPr>
          </a:p>
          <a:p>
            <a:pPr algn="just"/>
            <a:r>
              <a:rPr lang="pl-PL" sz="1800" dirty="0">
                <a:solidFill>
                  <a:srgbClr val="2D3E5C"/>
                </a:solidFill>
                <a:latin typeface=""/>
              </a:rPr>
              <a:t>Żądania GET z wykorzystaniem metody </a:t>
            </a:r>
            <a:r>
              <a:rPr lang="pl-PL" sz="1800" dirty="0" smtClean="0">
                <a:solidFill>
                  <a:srgbClr val="2D3E5C"/>
                </a:solidFill>
                <a:latin typeface=""/>
              </a:rPr>
              <a:t>„exchange”:</a:t>
            </a:r>
          </a:p>
          <a:p>
            <a:pPr algn="just"/>
            <a:endParaRPr lang="pl-PL" sz="1800" dirty="0">
              <a:solidFill>
                <a:srgbClr val="2D3E5C"/>
              </a:solidFill>
              <a:latin typeface=""/>
            </a:endParaRPr>
          </a:p>
          <a:p>
            <a:pPr algn="just"/>
            <a:endParaRPr lang="pl-PL" sz="1800" dirty="0">
              <a:solidFill>
                <a:srgbClr val="2D3E5C"/>
              </a:solidFill>
              <a:latin typeface=""/>
            </a:endParaRPr>
          </a:p>
          <a:p>
            <a:pPr algn="just"/>
            <a:endParaRPr lang="pl-PL" sz="1800" dirty="0">
              <a:solidFill>
                <a:srgbClr val="2D3E5C"/>
              </a:solidFill>
              <a:latin typeface=""/>
            </a:endParaRPr>
          </a:p>
          <a:p>
            <a:pPr algn="just"/>
            <a:endParaRPr lang="pl-PL" dirty="0" smtClean="0"/>
          </a:p>
          <a:p>
            <a:pPr marL="0" indent="0" algn="just">
              <a:buNone/>
            </a:pPr>
            <a:r>
              <a:rPr lang="pl-PL" sz="1800" dirty="0" smtClean="0">
                <a:solidFill>
                  <a:srgbClr val="2D3E5C"/>
                </a:solidFill>
                <a:latin typeface=""/>
              </a:rPr>
              <a:t>      REST </a:t>
            </a:r>
            <a:r>
              <a:rPr lang="pl-PL" sz="1800" dirty="0" err="1" smtClean="0">
                <a:solidFill>
                  <a:srgbClr val="2D3E5C"/>
                </a:solidFill>
                <a:latin typeface=""/>
              </a:rPr>
              <a:t>Template</a:t>
            </a:r>
            <a:r>
              <a:rPr lang="pl-PL" sz="1800" dirty="0" smtClean="0">
                <a:solidFill>
                  <a:srgbClr val="2D3E5C"/>
                </a:solidFill>
                <a:latin typeface=""/>
              </a:rPr>
              <a:t> :</a:t>
            </a:r>
            <a:endParaRPr lang="pl-PL" sz="1800" dirty="0">
              <a:solidFill>
                <a:srgbClr val="2D3E5C"/>
              </a:solidFill>
              <a:latin typeface=""/>
            </a:endParaRPr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905" y="5193632"/>
            <a:ext cx="8358188" cy="779480"/>
          </a:xfrm>
          <a:prstGeom prst="rect">
            <a:avLst/>
          </a:prstGeom>
        </p:spPr>
      </p:pic>
      <p:pic>
        <p:nvPicPr>
          <p:cNvPr id="4" name="Obraz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391" y="3444198"/>
            <a:ext cx="8239216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976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ytuł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Autofit/>
          </a:bodyPr>
          <a:lstStyle/>
          <a:p>
            <a:pPr marL="198900" indent="0">
              <a:buNone/>
            </a:pPr>
            <a:r>
              <a:rPr lang="pl-PL" sz="5000" dirty="0" smtClean="0"/>
              <a:t>Pierwsze API</a:t>
            </a:r>
            <a:endParaRPr lang="pl-PL" sz="5000" dirty="0"/>
          </a:p>
        </p:txBody>
      </p:sp>
      <p:pic>
        <p:nvPicPr>
          <p:cNvPr id="3074" name="Picture 2" descr="Znalezione obrazy dla zapytania juni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8764" y="3071495"/>
            <a:ext cx="2152650" cy="212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8304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</a:t>
            </a:r>
            <a:r>
              <a:rPr lang="en-US" dirty="0" err="1" smtClean="0"/>
              <a:t>MockMVC</a:t>
            </a:r>
            <a:r>
              <a:rPr lang="pl-PL" dirty="0" smtClean="0"/>
              <a:t> </a:t>
            </a:r>
            <a:r>
              <a:rPr lang="en-US" dirty="0" smtClean="0"/>
              <a:t> </a:t>
            </a:r>
            <a:endParaRPr lang="pl-PL" dirty="0">
              <a:latin typeface=""/>
            </a:endParaRPr>
          </a:p>
        </p:txBody>
      </p:sp>
      <p:sp>
        <p:nvSpPr>
          <p:cNvPr id="4" name="pole tekstowe 3"/>
          <p:cNvSpPr txBox="1"/>
          <p:nvPr/>
        </p:nvSpPr>
        <p:spPr>
          <a:xfrm>
            <a:off x="862642" y="1233577"/>
            <a:ext cx="6564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l-PL" dirty="0"/>
          </a:p>
        </p:txBody>
      </p:sp>
      <p:sp>
        <p:nvSpPr>
          <p:cNvPr id="6" name="Symbol zastępczy tekstu 2"/>
          <p:cNvSpPr txBox="1">
            <a:spLocks/>
          </p:cNvSpPr>
          <p:nvPr/>
        </p:nvSpPr>
        <p:spPr>
          <a:xfrm>
            <a:off x="0" y="1228158"/>
            <a:ext cx="9144000" cy="484614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98900" indent="0" algn="just">
              <a:buFont typeface="Arial"/>
              <a:buNone/>
            </a:pPr>
            <a:endParaRPr lang="pl-PL" dirty="0" smtClean="0"/>
          </a:p>
          <a:p>
            <a:pPr algn="just"/>
            <a:r>
              <a:rPr lang="pl-PL" sz="2400" dirty="0" smtClean="0"/>
              <a:t>Wykorzystywany do testowania serwerowej strony aplikacji.</a:t>
            </a:r>
          </a:p>
          <a:p>
            <a:pPr algn="just"/>
            <a:r>
              <a:rPr lang="pl-PL" sz="2400" dirty="0" smtClean="0"/>
              <a:t>Tworzy infrastrukturę bardzo zbliżoną do tej, która pojawia przy faktycznym uruchomieniu programu</a:t>
            </a:r>
          </a:p>
          <a:p>
            <a:pPr algn="just"/>
            <a:r>
              <a:rPr lang="pl-PL" sz="2400" dirty="0" smtClean="0"/>
              <a:t>Główna zasada działania opiera się o </a:t>
            </a:r>
            <a:r>
              <a:rPr lang="pl-PL" sz="2400" dirty="0" err="1" smtClean="0"/>
              <a:t>mockowanie</a:t>
            </a:r>
            <a:r>
              <a:rPr lang="pl-PL" sz="2400" dirty="0" smtClean="0"/>
              <a:t> żądania i odpowiedzi HTTP, które przychodzą od „spring-test”.</a:t>
            </a:r>
          </a:p>
          <a:p>
            <a:pPr algn="just"/>
            <a:r>
              <a:rPr lang="pl-PL" sz="2400" dirty="0" smtClean="0"/>
              <a:t>Testy nie wymagają uruchomionego kontenera </a:t>
            </a:r>
            <a:r>
              <a:rPr lang="pl-PL" sz="2400" dirty="0" err="1" smtClean="0"/>
              <a:t>servletu</a:t>
            </a:r>
            <a:endParaRPr lang="pl-PL" sz="2400" dirty="0" smtClean="0"/>
          </a:p>
          <a:p>
            <a:pPr algn="just"/>
            <a:r>
              <a:rPr lang="pl-PL" sz="2400" dirty="0" smtClean="0"/>
              <a:t>Podczas wykonywania testu żądania obsługuje </a:t>
            </a:r>
            <a:r>
              <a:rPr lang="pl-PL" sz="2400" dirty="0" err="1" smtClean="0"/>
              <a:t>Dispatcher</a:t>
            </a:r>
            <a:r>
              <a:rPr lang="pl-PL" sz="2400" dirty="0" smtClean="0"/>
              <a:t> </a:t>
            </a:r>
            <a:r>
              <a:rPr lang="pl-PL" sz="2400" dirty="0" err="1" smtClean="0"/>
              <a:t>Servlet</a:t>
            </a:r>
            <a:r>
              <a:rPr lang="pl-PL" sz="2400" dirty="0" smtClean="0"/>
              <a:t> lecz nie zostaje nawiązane  rzeczywiste połączenie sieciowe.</a:t>
            </a:r>
          </a:p>
        </p:txBody>
      </p:sp>
    </p:spTree>
    <p:extLst>
      <p:ext uri="{BB962C8B-B14F-4D97-AF65-F5344CB8AC3E}">
        <p14:creationId xmlns:p14="http://schemas.microsoft.com/office/powerpoint/2010/main" val="831594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</a:t>
            </a:r>
            <a:r>
              <a:rPr lang="en-US" dirty="0" err="1" smtClean="0"/>
              <a:t>MockMVC</a:t>
            </a:r>
            <a:r>
              <a:rPr lang="pl-PL" dirty="0" smtClean="0"/>
              <a:t> - Konfiguracja</a:t>
            </a:r>
            <a:r>
              <a:rPr lang="en-US" dirty="0" smtClean="0"/>
              <a:t> </a:t>
            </a:r>
            <a:endParaRPr lang="pl-PL" dirty="0">
              <a:latin typeface=""/>
            </a:endParaRPr>
          </a:p>
        </p:txBody>
      </p:sp>
      <p:sp>
        <p:nvSpPr>
          <p:cNvPr id="4" name="pole tekstowe 3"/>
          <p:cNvSpPr txBox="1"/>
          <p:nvPr/>
        </p:nvSpPr>
        <p:spPr>
          <a:xfrm>
            <a:off x="862642" y="1233577"/>
            <a:ext cx="6564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l-PL" dirty="0"/>
          </a:p>
        </p:txBody>
      </p:sp>
      <p:sp>
        <p:nvSpPr>
          <p:cNvPr id="6" name="Symbol zastępczy tekstu 2"/>
          <p:cNvSpPr txBox="1">
            <a:spLocks/>
          </p:cNvSpPr>
          <p:nvPr/>
        </p:nvSpPr>
        <p:spPr>
          <a:xfrm>
            <a:off x="0" y="1228158"/>
            <a:ext cx="9144000" cy="484614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98900" indent="0" algn="just">
              <a:buFont typeface="Arial"/>
              <a:buNone/>
            </a:pPr>
            <a:endParaRPr lang="pl-PL" dirty="0" smtClean="0"/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5379" y="1418243"/>
            <a:ext cx="4999226" cy="1057538"/>
          </a:xfrm>
          <a:prstGeom prst="rect">
            <a:avLst/>
          </a:prstGeom>
        </p:spPr>
      </p:pic>
      <p:sp>
        <p:nvSpPr>
          <p:cNvPr id="5" name="pole tekstowe 4"/>
          <p:cNvSpPr txBox="1"/>
          <p:nvPr/>
        </p:nvSpPr>
        <p:spPr>
          <a:xfrm>
            <a:off x="612474" y="3148642"/>
            <a:ext cx="778965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smtClean="0"/>
              <a:t>@</a:t>
            </a:r>
            <a:r>
              <a:rPr lang="pl-PL" dirty="0" err="1" smtClean="0"/>
              <a:t>RunWith</a:t>
            </a:r>
            <a:r>
              <a:rPr lang="pl-PL" dirty="0" smtClean="0"/>
              <a:t>(</a:t>
            </a:r>
            <a:r>
              <a:rPr lang="pl-PL" dirty="0" err="1" smtClean="0"/>
              <a:t>SpringRunner.class</a:t>
            </a:r>
            <a:r>
              <a:rPr lang="pl-PL" dirty="0" smtClean="0"/>
              <a:t>) – określa </a:t>
            </a:r>
            <a:r>
              <a:rPr lang="pl-PL" dirty="0" err="1" smtClean="0"/>
              <a:t>Runner</a:t>
            </a:r>
            <a:r>
              <a:rPr lang="pl-PL" dirty="0" smtClean="0"/>
              <a:t>, który ma być wykorzystywany przez </a:t>
            </a:r>
            <a:r>
              <a:rPr lang="pl-PL" dirty="0" err="1" smtClean="0"/>
              <a:t>Junit</a:t>
            </a:r>
            <a:r>
              <a:rPr lang="pl-PL" dirty="0" smtClean="0"/>
              <a:t>. Klasa </a:t>
            </a:r>
            <a:r>
              <a:rPr lang="pl-PL" dirty="0" err="1" smtClean="0"/>
              <a:t>SpringRunner</a:t>
            </a:r>
            <a:r>
              <a:rPr lang="pl-PL" dirty="0" smtClean="0"/>
              <a:t> jest aliasem </a:t>
            </a:r>
            <a:r>
              <a:rPr lang="pl-PL" dirty="0"/>
              <a:t>do </a:t>
            </a:r>
            <a:r>
              <a:rPr lang="pl-PL" dirty="0" smtClean="0"/>
              <a:t>SpringJUnit4ClassRunner. Umożliwia korzystanie z testowego kontekstu </a:t>
            </a:r>
            <a:r>
              <a:rPr lang="pl-PL" dirty="0" err="1" smtClean="0"/>
              <a:t>Springa</a:t>
            </a:r>
            <a:r>
              <a:rPr lang="pl-PL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smtClean="0"/>
              <a:t>@</a:t>
            </a:r>
            <a:r>
              <a:rPr lang="pl-PL" dirty="0" err="1" smtClean="0"/>
              <a:t>SpringBootTest</a:t>
            </a:r>
            <a:r>
              <a:rPr lang="pl-PL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smtClean="0"/>
              <a:t>@</a:t>
            </a:r>
            <a:r>
              <a:rPr lang="pl-PL" dirty="0" err="1" smtClean="0"/>
              <a:t>AutoConfigureMockMvc</a:t>
            </a:r>
            <a:r>
              <a:rPr lang="pl-PL" dirty="0" smtClean="0"/>
              <a:t> -  Uruchamia automatyczną konfiguracje </a:t>
            </a:r>
            <a:r>
              <a:rPr lang="pl-PL" dirty="0" err="1" smtClean="0"/>
              <a:t>MockMvc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884127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</a:t>
            </a:r>
            <a:r>
              <a:rPr lang="en-US" dirty="0" err="1" smtClean="0"/>
              <a:t>MockMVC</a:t>
            </a:r>
            <a:r>
              <a:rPr lang="pl-PL" dirty="0" smtClean="0"/>
              <a:t> - Konfiguracja</a:t>
            </a:r>
            <a:r>
              <a:rPr lang="en-US" dirty="0" smtClean="0"/>
              <a:t> </a:t>
            </a:r>
            <a:endParaRPr lang="pl-PL" dirty="0">
              <a:latin typeface=""/>
            </a:endParaRPr>
          </a:p>
        </p:txBody>
      </p:sp>
      <p:sp>
        <p:nvSpPr>
          <p:cNvPr id="4" name="pole tekstowe 3"/>
          <p:cNvSpPr txBox="1"/>
          <p:nvPr/>
        </p:nvSpPr>
        <p:spPr>
          <a:xfrm>
            <a:off x="862642" y="1233577"/>
            <a:ext cx="6564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l-PL" dirty="0"/>
          </a:p>
        </p:txBody>
      </p:sp>
      <p:sp>
        <p:nvSpPr>
          <p:cNvPr id="6" name="Symbol zastępczy tekstu 2"/>
          <p:cNvSpPr txBox="1">
            <a:spLocks/>
          </p:cNvSpPr>
          <p:nvPr/>
        </p:nvSpPr>
        <p:spPr>
          <a:xfrm>
            <a:off x="0" y="1228158"/>
            <a:ext cx="9144000" cy="484614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98900" indent="0" algn="just">
              <a:buFont typeface="Arial"/>
              <a:buNone/>
            </a:pPr>
            <a:endParaRPr lang="pl-PL" dirty="0" smtClean="0"/>
          </a:p>
        </p:txBody>
      </p:sp>
      <p:sp>
        <p:nvSpPr>
          <p:cNvPr id="5" name="pole tekstowe 4"/>
          <p:cNvSpPr txBox="1"/>
          <p:nvPr/>
        </p:nvSpPr>
        <p:spPr>
          <a:xfrm>
            <a:off x="677173" y="1228158"/>
            <a:ext cx="778965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smtClean="0"/>
              <a:t>@</a:t>
            </a:r>
            <a:r>
              <a:rPr lang="pl-PL" dirty="0" err="1" smtClean="0"/>
              <a:t>RunWith</a:t>
            </a:r>
            <a:r>
              <a:rPr lang="pl-PL" dirty="0" smtClean="0"/>
              <a:t>(</a:t>
            </a:r>
            <a:r>
              <a:rPr lang="pl-PL" dirty="0" err="1" smtClean="0"/>
              <a:t>SpringRunner.class</a:t>
            </a:r>
            <a:r>
              <a:rPr lang="pl-PL" dirty="0" smtClean="0"/>
              <a:t>) – określa </a:t>
            </a:r>
            <a:r>
              <a:rPr lang="pl-PL" dirty="0" err="1" smtClean="0"/>
              <a:t>Runner</a:t>
            </a:r>
            <a:r>
              <a:rPr lang="pl-PL" dirty="0" smtClean="0"/>
              <a:t>, który ma być wykorzystywany przez </a:t>
            </a:r>
            <a:r>
              <a:rPr lang="pl-PL" dirty="0" err="1" smtClean="0"/>
              <a:t>Junit</a:t>
            </a:r>
            <a:r>
              <a:rPr lang="pl-PL" dirty="0" smtClean="0"/>
              <a:t>. Klasa </a:t>
            </a:r>
            <a:r>
              <a:rPr lang="pl-PL" dirty="0" err="1" smtClean="0"/>
              <a:t>SpringRunner</a:t>
            </a:r>
            <a:r>
              <a:rPr lang="pl-PL" dirty="0" smtClean="0"/>
              <a:t> jest aliasem </a:t>
            </a:r>
            <a:r>
              <a:rPr lang="pl-PL" dirty="0"/>
              <a:t>do </a:t>
            </a:r>
            <a:r>
              <a:rPr lang="pl-PL" dirty="0" smtClean="0"/>
              <a:t>SpringJUnit4ClassRunner. Umożliwia korzystanie z testowego kontekstu </a:t>
            </a:r>
            <a:r>
              <a:rPr lang="pl-PL" dirty="0" err="1" smtClean="0"/>
              <a:t>Springa</a:t>
            </a:r>
            <a:r>
              <a:rPr lang="pl-PL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smtClean="0"/>
              <a:t>@</a:t>
            </a:r>
            <a:r>
              <a:rPr lang="pl-PL" dirty="0" err="1" smtClean="0"/>
              <a:t>SpringBootTest</a:t>
            </a:r>
            <a:r>
              <a:rPr lang="pl-PL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smtClean="0"/>
              <a:t>@</a:t>
            </a:r>
            <a:r>
              <a:rPr lang="pl-PL" dirty="0" err="1" smtClean="0"/>
              <a:t>AutoConfigureMockMvc</a:t>
            </a:r>
            <a:r>
              <a:rPr lang="pl-PL" dirty="0" smtClean="0"/>
              <a:t> -  Uruchamia automatyczną konfiguracje </a:t>
            </a:r>
            <a:r>
              <a:rPr lang="pl-PL" dirty="0" err="1" smtClean="0"/>
              <a:t>MockMvc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819539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 smtClean="0"/>
              <a:t>Agenda</a:t>
            </a:r>
            <a:endParaRPr lang="pl-PL" b="1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541800" indent="-342900">
              <a:buFont typeface="+mj-lt"/>
              <a:buAutoNum type="arabicPeriod"/>
            </a:pPr>
            <a:r>
              <a:rPr lang="pl-PL" b="1" dirty="0" smtClean="0"/>
              <a:t>MVC</a:t>
            </a:r>
          </a:p>
          <a:p>
            <a:pPr marL="541800" indent="-342900">
              <a:buFont typeface="+mj-lt"/>
              <a:buAutoNum type="arabicPeriod"/>
            </a:pPr>
            <a:r>
              <a:rPr lang="pl-PL" b="1" dirty="0" smtClean="0"/>
              <a:t>Spring </a:t>
            </a:r>
            <a:r>
              <a:rPr lang="pl-PL" b="1" dirty="0"/>
              <a:t>MVC – Przetwarzanie </a:t>
            </a:r>
            <a:r>
              <a:rPr lang="pl-PL" b="1" dirty="0" smtClean="0"/>
              <a:t>żądania</a:t>
            </a:r>
          </a:p>
          <a:p>
            <a:pPr marL="541800" indent="-342900">
              <a:buFont typeface="+mj-lt"/>
              <a:buAutoNum type="arabicPeriod"/>
            </a:pPr>
            <a:r>
              <a:rPr lang="pl-PL" b="1" dirty="0" smtClean="0"/>
              <a:t>Spring MVC – podstawy</a:t>
            </a:r>
            <a:endParaRPr lang="pl-PL" b="1" dirty="0"/>
          </a:p>
          <a:p>
            <a:pPr marL="702900" lvl="1" indent="-342900">
              <a:buFont typeface="+mj-lt"/>
              <a:buAutoNum type="arabicPeriod"/>
            </a:pPr>
            <a:r>
              <a:rPr lang="pl-PL" dirty="0" smtClean="0"/>
              <a:t>@</a:t>
            </a:r>
            <a:r>
              <a:rPr lang="pl-PL" dirty="0" err="1" smtClean="0"/>
              <a:t>Controler</a:t>
            </a:r>
            <a:endParaRPr lang="pl-PL" dirty="0"/>
          </a:p>
          <a:p>
            <a:pPr marL="702900" lvl="1" indent="-342900">
              <a:buFont typeface="+mj-lt"/>
              <a:buAutoNum type="arabicPeriod"/>
            </a:pPr>
            <a:r>
              <a:rPr lang="pl-PL" dirty="0" smtClean="0"/>
              <a:t>Model</a:t>
            </a:r>
            <a:endParaRPr lang="pl-PL" dirty="0"/>
          </a:p>
          <a:p>
            <a:pPr marL="702900" lvl="1" indent="-342900">
              <a:buFont typeface="+mj-lt"/>
              <a:buAutoNum type="arabicPeriod"/>
            </a:pPr>
            <a:r>
              <a:rPr lang="pl-PL" dirty="0" err="1" smtClean="0"/>
              <a:t>ModelAndView</a:t>
            </a:r>
            <a:endParaRPr lang="pl-PL" dirty="0"/>
          </a:p>
          <a:p>
            <a:pPr marL="702900" lvl="1" indent="-342900">
              <a:buFont typeface="+mj-lt"/>
              <a:buAutoNum type="arabicPeriod"/>
            </a:pPr>
            <a:r>
              <a:rPr lang="pl-PL" dirty="0"/>
              <a:t>@</a:t>
            </a:r>
            <a:r>
              <a:rPr lang="pl-PL" dirty="0" err="1"/>
              <a:t>RequestMapping</a:t>
            </a:r>
            <a:r>
              <a:rPr lang="pl-PL" dirty="0"/>
              <a:t> (@</a:t>
            </a:r>
            <a:r>
              <a:rPr lang="pl-PL" dirty="0" err="1"/>
              <a:t>GetMapping</a:t>
            </a:r>
            <a:r>
              <a:rPr lang="pl-PL" dirty="0"/>
              <a:t>, @</a:t>
            </a:r>
            <a:r>
              <a:rPr lang="pl-PL" dirty="0" err="1"/>
              <a:t>PostMapping</a:t>
            </a:r>
            <a:r>
              <a:rPr lang="pl-PL" dirty="0"/>
              <a:t>, @</a:t>
            </a:r>
            <a:r>
              <a:rPr lang="pl-PL" dirty="0" err="1"/>
              <a:t>PutMapping</a:t>
            </a:r>
            <a:r>
              <a:rPr lang="pl-PL" dirty="0"/>
              <a:t>, @</a:t>
            </a:r>
            <a:r>
              <a:rPr lang="pl-PL" dirty="0" err="1" smtClean="0"/>
              <a:t>DeleteMapping</a:t>
            </a:r>
            <a:r>
              <a:rPr lang="pl-PL" dirty="0" smtClean="0"/>
              <a:t>)</a:t>
            </a:r>
          </a:p>
          <a:p>
            <a:pPr marL="702900" lvl="1" indent="-342900">
              <a:buFont typeface="+mj-lt"/>
              <a:buAutoNum type="arabicPeriod"/>
            </a:pPr>
            <a:r>
              <a:rPr lang="pl-PL" dirty="0" smtClean="0"/>
              <a:t>@</a:t>
            </a:r>
            <a:r>
              <a:rPr lang="pl-PL" dirty="0" err="1" smtClean="0"/>
              <a:t>PathVariable</a:t>
            </a:r>
            <a:endParaRPr lang="pl-PL" dirty="0" smtClean="0"/>
          </a:p>
          <a:p>
            <a:pPr marL="702900" lvl="1" indent="-342900">
              <a:buFont typeface="+mj-lt"/>
              <a:buAutoNum type="arabicPeriod"/>
            </a:pPr>
            <a:r>
              <a:rPr lang="pl-PL" dirty="0" smtClean="0"/>
              <a:t>@</a:t>
            </a:r>
            <a:r>
              <a:rPr lang="pl-PL" dirty="0" err="1" smtClean="0"/>
              <a:t>RequestParam</a:t>
            </a:r>
            <a:endParaRPr lang="pl-PL" dirty="0" smtClean="0"/>
          </a:p>
          <a:p>
            <a:pPr marL="702900" lvl="1" indent="-342900">
              <a:buFont typeface="+mj-lt"/>
              <a:buAutoNum type="arabicPeriod"/>
            </a:pPr>
            <a:r>
              <a:rPr lang="pl-PL" dirty="0"/>
              <a:t>@</a:t>
            </a:r>
            <a:r>
              <a:rPr lang="pl-PL" dirty="0" err="1"/>
              <a:t>ResponseBody</a:t>
            </a:r>
            <a:endParaRPr lang="pl-PL" dirty="0"/>
          </a:p>
          <a:p>
            <a:pPr marL="541800" indent="-342900">
              <a:buFont typeface="+mj-lt"/>
              <a:buAutoNum type="arabicPeriod"/>
            </a:pPr>
            <a:r>
              <a:rPr lang="pl-PL" b="1" dirty="0" smtClean="0"/>
              <a:t>Uruchomienie/Debugowanie Aplikacji</a:t>
            </a:r>
          </a:p>
          <a:p>
            <a:pPr marL="541800" indent="-342900">
              <a:buFont typeface="+mj-lt"/>
              <a:buAutoNum type="arabicPeriod"/>
            </a:pPr>
            <a:r>
              <a:rPr lang="pl-PL" b="1" dirty="0" smtClean="0"/>
              <a:t>REST </a:t>
            </a:r>
            <a:r>
              <a:rPr lang="pl-PL" b="1" dirty="0" err="1" smtClean="0"/>
              <a:t>Template</a:t>
            </a:r>
            <a:endParaRPr lang="pl-PL" b="1" dirty="0" smtClean="0"/>
          </a:p>
          <a:p>
            <a:pPr marL="198900" indent="0">
              <a:buNone/>
            </a:pPr>
            <a:endParaRPr lang="pl-PL" b="1" dirty="0"/>
          </a:p>
          <a:p>
            <a:pPr marL="360000" lvl="1" indent="0">
              <a:buNone/>
            </a:pPr>
            <a:endParaRPr lang="pl-PL" dirty="0" smtClean="0"/>
          </a:p>
          <a:p>
            <a:pPr marL="541800" indent="-342900">
              <a:buFont typeface="+mj-lt"/>
              <a:buAutoNum type="arabicPeriod"/>
            </a:pPr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2198024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pl-PL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sz="quarter" idx="10"/>
          </p:nvPr>
        </p:nvSpPr>
        <p:spPr>
          <a:xfrm>
            <a:off x="871649" y="1793099"/>
            <a:ext cx="7140237" cy="2221551"/>
          </a:xfrm>
        </p:spPr>
        <p:txBody>
          <a:bodyPr>
            <a:noAutofit/>
          </a:bodyPr>
          <a:lstStyle/>
          <a:p>
            <a:pPr marL="198900" indent="0" algn="ctr">
              <a:buNone/>
            </a:pPr>
            <a:r>
              <a:rPr lang="pl-PL" sz="5000" dirty="0" smtClean="0"/>
              <a:t>DZIĘKUJEMY </a:t>
            </a:r>
          </a:p>
          <a:p>
            <a:pPr marL="198900" indent="0" algn="ctr">
              <a:buNone/>
            </a:pPr>
            <a:r>
              <a:rPr lang="pl-PL" sz="5000" dirty="0" smtClean="0"/>
              <a:t>ZA </a:t>
            </a:r>
          </a:p>
          <a:p>
            <a:pPr marL="198900" indent="0" algn="ctr">
              <a:buNone/>
            </a:pPr>
            <a:r>
              <a:rPr lang="pl-PL" sz="5000" dirty="0" smtClean="0"/>
              <a:t>UWAGĘ </a:t>
            </a:r>
          </a:p>
          <a:p>
            <a:pPr marL="198900" indent="0" algn="ctr">
              <a:buNone/>
            </a:pPr>
            <a:r>
              <a:rPr lang="pl-PL" sz="5000" dirty="0" smtClean="0">
                <a:sym typeface="Wingdings" panose="05000000000000000000" pitchFamily="2" charset="2"/>
              </a:rPr>
              <a:t></a:t>
            </a:r>
            <a:endParaRPr lang="pl-PL" sz="5000" dirty="0"/>
          </a:p>
        </p:txBody>
      </p:sp>
    </p:spTree>
    <p:extLst>
      <p:ext uri="{BB962C8B-B14F-4D97-AF65-F5344CB8AC3E}">
        <p14:creationId xmlns:p14="http://schemas.microsoft.com/office/powerpoint/2010/main" val="2679622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Agenda c.d.</a:t>
            </a:r>
            <a:endParaRPr lang="pl-PL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541800" indent="-342900">
              <a:buFont typeface="+mj-lt"/>
              <a:buAutoNum type="arabicPeriod"/>
            </a:pPr>
            <a:r>
              <a:rPr lang="pl-PL" b="1" dirty="0" smtClean="0"/>
              <a:t>Spring </a:t>
            </a:r>
            <a:r>
              <a:rPr lang="pl-PL" b="1" dirty="0" err="1" smtClean="0"/>
              <a:t>MockMVC</a:t>
            </a:r>
            <a:endParaRPr lang="pl-PL" b="1" dirty="0"/>
          </a:p>
          <a:p>
            <a:pPr marL="702900" lvl="1" indent="-342900">
              <a:buFont typeface="+mj-lt"/>
              <a:buAutoNum type="arabicPeriod"/>
            </a:pPr>
            <a:r>
              <a:rPr lang="pl-PL" dirty="0" smtClean="0"/>
              <a:t>Na czym polega</a:t>
            </a:r>
            <a:endParaRPr lang="pl-PL" dirty="0"/>
          </a:p>
          <a:p>
            <a:pPr marL="702900" lvl="1" indent="-342900">
              <a:buFont typeface="+mj-lt"/>
              <a:buAutoNum type="arabicPeriod"/>
            </a:pPr>
            <a:r>
              <a:rPr lang="pl-PL" dirty="0" smtClean="0"/>
              <a:t>Podstawowa Konfiguracja</a:t>
            </a:r>
          </a:p>
          <a:p>
            <a:pPr marL="702900" lvl="1" indent="-342900">
              <a:buFont typeface="+mj-lt"/>
              <a:buAutoNum type="arabicPeriod"/>
            </a:pPr>
            <a:r>
              <a:rPr lang="pl-PL" dirty="0" smtClean="0"/>
              <a:t>Przykładowy test</a:t>
            </a:r>
            <a:endParaRPr lang="pl-PL" dirty="0"/>
          </a:p>
          <a:p>
            <a:pPr marL="702900" lvl="1" indent="-342900">
              <a:buFont typeface="+mj-lt"/>
              <a:buAutoNum type="arabicPeriod"/>
            </a:pPr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638738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MVC</a:t>
            </a:r>
            <a:endParaRPr lang="pl-PL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sz="quarter" idx="10"/>
          </p:nvPr>
        </p:nvSpPr>
        <p:spPr>
          <a:xfrm>
            <a:off x="0" y="1228158"/>
            <a:ext cx="4295955" cy="4846148"/>
          </a:xfrm>
        </p:spPr>
        <p:txBody>
          <a:bodyPr/>
          <a:lstStyle/>
          <a:p>
            <a:pPr marL="0" indent="0">
              <a:spcBef>
                <a:spcPts val="2400"/>
              </a:spcBef>
              <a:buNone/>
            </a:pPr>
            <a:endParaRPr lang="pl-PL" dirty="0" smtClean="0"/>
          </a:p>
          <a:p>
            <a:pPr indent="-360000">
              <a:spcBef>
                <a:spcPts val="2400"/>
              </a:spcBef>
              <a:buFont typeface="Wingdings" panose="05000000000000000000" pitchFamily="2" charset="2"/>
              <a:buChar char="ü"/>
            </a:pPr>
            <a:endParaRPr lang="pl-PL" dirty="0" smtClean="0"/>
          </a:p>
          <a:p>
            <a:pPr indent="-360000">
              <a:spcBef>
                <a:spcPts val="2400"/>
              </a:spcBef>
              <a:buFont typeface="Wingdings" panose="05000000000000000000" pitchFamily="2" charset="2"/>
              <a:buChar char="ü"/>
            </a:pPr>
            <a:endParaRPr lang="pl-PL" dirty="0" smtClean="0"/>
          </a:p>
        </p:txBody>
      </p:sp>
      <p:sp>
        <p:nvSpPr>
          <p:cNvPr id="7" name="pole tekstowe 6"/>
          <p:cNvSpPr txBox="1"/>
          <p:nvPr/>
        </p:nvSpPr>
        <p:spPr>
          <a:xfrm>
            <a:off x="189781" y="1940943"/>
            <a:ext cx="477903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Model – Warstwa odpowiedzialna za zarządzanie danymi</a:t>
            </a:r>
            <a:r>
              <a:rPr lang="pl-PL" dirty="0" smtClean="0"/>
              <a:t>. </a:t>
            </a:r>
            <a:r>
              <a:rPr lang="pl-PL" dirty="0" smtClean="0"/>
              <a:t>Zawiera logikę aplikacji</a:t>
            </a:r>
            <a:endParaRPr lang="pl-PL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 smtClean="0"/>
              <a:t>View</a:t>
            </a:r>
            <a:r>
              <a:rPr lang="pl-PL" dirty="0" smtClean="0"/>
              <a:t> – Odpowiedzialny </a:t>
            </a:r>
            <a:r>
              <a:rPr lang="pl-PL" dirty="0"/>
              <a:t>za wyświetlanie danych </a:t>
            </a:r>
            <a:r>
              <a:rPr lang="pl-PL" dirty="0" smtClean="0"/>
              <a:t>w określonej formie. </a:t>
            </a:r>
            <a:endParaRPr lang="pl-PL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Controller – </a:t>
            </a:r>
            <a:r>
              <a:rPr lang="pl-PL" dirty="0" smtClean="0"/>
              <a:t>kontroluje przepływa danych do modelu i aktualizuje widok za każdym razem gdy model ulegnie zmianie.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smtClean="0"/>
              <a:t>Wzorzec MVC – Umożliwia odseparowanie od siebie elementów aplikacji dzięki czemu staje się ona bardziej elastyczna i łatwiejsza w zarządzaniu. </a:t>
            </a:r>
            <a:endParaRPr lang="pl-PL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dirty="0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8815" y="1992536"/>
            <a:ext cx="4039204" cy="3183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87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Spring MVC – Przetwarzanie żądania</a:t>
            </a:r>
            <a:endParaRPr lang="en-US" dirty="0"/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071562"/>
            <a:ext cx="7620000" cy="471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128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c.d.</a:t>
            </a:r>
            <a:endParaRPr lang="pl-PL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198900" indent="0" algn="just">
              <a:buNone/>
            </a:pPr>
            <a:endParaRPr lang="pl-PL" dirty="0" smtClean="0"/>
          </a:p>
          <a:p>
            <a:pPr algn="just"/>
            <a:r>
              <a:rPr lang="pl-PL" dirty="0" smtClean="0"/>
              <a:t>Zasada </a:t>
            </a:r>
            <a:r>
              <a:rPr lang="pl-PL" dirty="0"/>
              <a:t>działania opiera się o Front Controller „</a:t>
            </a:r>
            <a:r>
              <a:rPr lang="pl-PL" dirty="0" err="1"/>
              <a:t>Dispatcher</a:t>
            </a:r>
            <a:r>
              <a:rPr lang="pl-PL" dirty="0"/>
              <a:t> </a:t>
            </a:r>
            <a:r>
              <a:rPr lang="pl-PL" dirty="0" err="1" smtClean="0"/>
              <a:t>Servlet</a:t>
            </a:r>
            <a:r>
              <a:rPr lang="pl-PL" dirty="0" smtClean="0"/>
              <a:t>”</a:t>
            </a:r>
          </a:p>
          <a:p>
            <a:pPr algn="just"/>
            <a:r>
              <a:rPr lang="pl-PL" dirty="0" err="1" smtClean="0"/>
              <a:t>Dispatcher</a:t>
            </a:r>
            <a:r>
              <a:rPr lang="pl-PL" dirty="0" smtClean="0"/>
              <a:t> </a:t>
            </a:r>
            <a:r>
              <a:rPr lang="pl-PL" dirty="0" err="1" smtClean="0"/>
              <a:t>Servlet</a:t>
            </a:r>
            <a:r>
              <a:rPr lang="pl-PL" dirty="0" smtClean="0"/>
              <a:t> odwołuje się do elementu „Handler </a:t>
            </a:r>
            <a:r>
              <a:rPr lang="pl-PL" dirty="0" err="1" smtClean="0"/>
              <a:t>Mapping</a:t>
            </a:r>
            <a:r>
              <a:rPr lang="pl-PL" dirty="0" smtClean="0"/>
              <a:t>” w celu zlokalizowania prawidłowego kontrolera dla otrzymanego żądania</a:t>
            </a:r>
          </a:p>
          <a:p>
            <a:pPr algn="just"/>
            <a:r>
              <a:rPr lang="pl-PL" dirty="0"/>
              <a:t>Handler </a:t>
            </a:r>
            <a:r>
              <a:rPr lang="pl-PL" dirty="0" err="1" smtClean="0"/>
              <a:t>Mapping</a:t>
            </a:r>
            <a:r>
              <a:rPr lang="pl-PL" dirty="0" smtClean="0"/>
              <a:t> przyporządkowuje  Controller do odpowiedniego adresu URL.</a:t>
            </a:r>
          </a:p>
          <a:p>
            <a:pPr algn="just"/>
            <a:r>
              <a:rPr lang="pl-PL" dirty="0" smtClean="0"/>
              <a:t>Controller po otrzymaniu żądania wywołuje odpowiedni service, który wykonuje żądaną operację a następnie zwraca wynik do głównego kontrolera. Jest to klasa oznaczona adnotacją @Controller</a:t>
            </a:r>
          </a:p>
          <a:p>
            <a:pPr algn="just"/>
            <a:r>
              <a:rPr lang="pl-PL" dirty="0" smtClean="0"/>
              <a:t> </a:t>
            </a:r>
            <a:r>
              <a:rPr lang="pl-PL" dirty="0" err="1" smtClean="0"/>
              <a:t>View</a:t>
            </a:r>
            <a:r>
              <a:rPr lang="pl-PL" dirty="0" smtClean="0"/>
              <a:t> </a:t>
            </a:r>
            <a:r>
              <a:rPr lang="pl-PL" dirty="0" err="1" smtClean="0"/>
              <a:t>Resolver</a:t>
            </a:r>
            <a:r>
              <a:rPr lang="pl-PL" dirty="0" smtClean="0"/>
              <a:t> dostarcza następnie informacji o widoku, który został przyporządkowany do określonego żądania.</a:t>
            </a:r>
          </a:p>
          <a:p>
            <a:pPr algn="just"/>
            <a:r>
              <a:rPr lang="pl-PL" dirty="0" smtClean="0"/>
              <a:t>Na samym końcu </a:t>
            </a:r>
            <a:r>
              <a:rPr lang="pl-PL" dirty="0" err="1" smtClean="0"/>
              <a:t>Dispatcher</a:t>
            </a:r>
            <a:r>
              <a:rPr lang="pl-PL" dirty="0" smtClean="0"/>
              <a:t> </a:t>
            </a:r>
            <a:r>
              <a:rPr lang="pl-PL" dirty="0" err="1" smtClean="0"/>
              <a:t>Servlet</a:t>
            </a:r>
            <a:r>
              <a:rPr lang="pl-PL" dirty="0" smtClean="0"/>
              <a:t> dostarcza dane do widoku, który zostanie wyświetlany w przeglądarce.</a:t>
            </a:r>
          </a:p>
          <a:p>
            <a:pPr algn="just"/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1700287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Spring MVC - podstawy</a:t>
            </a:r>
            <a:endParaRPr lang="pl-PL" dirty="0"/>
          </a:p>
        </p:txBody>
      </p:sp>
      <p:sp>
        <p:nvSpPr>
          <p:cNvPr id="4" name="pole tekstowe 3"/>
          <p:cNvSpPr txBox="1"/>
          <p:nvPr/>
        </p:nvSpPr>
        <p:spPr>
          <a:xfrm>
            <a:off x="862642" y="1233577"/>
            <a:ext cx="656470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 smtClean="0"/>
              <a:t>@</a:t>
            </a:r>
            <a:r>
              <a:rPr lang="pl-PL" b="1" dirty="0" err="1" smtClean="0"/>
              <a:t>Controler</a:t>
            </a:r>
            <a:r>
              <a:rPr lang="pl-PL" b="1" dirty="0" smtClean="0"/>
              <a:t> </a:t>
            </a:r>
            <a:r>
              <a:rPr lang="pl-PL" dirty="0" smtClean="0"/>
              <a:t>– Klasa oznaczona tą adnotacją pełni funkcję kontrolera. Oznacza to że na podstawie otrzymanego żądania od klienta przygotowuje widok wraz z danymi które mają zostać wyświetlone. </a:t>
            </a:r>
          </a:p>
          <a:p>
            <a:endParaRPr lang="pl-PL" dirty="0"/>
          </a:p>
          <a:p>
            <a:endParaRPr lang="pl-PL" dirty="0" smtClean="0"/>
          </a:p>
          <a:p>
            <a:endParaRPr lang="pl-PL" dirty="0"/>
          </a:p>
          <a:p>
            <a:endParaRPr lang="pl-PL" dirty="0"/>
          </a:p>
        </p:txBody>
      </p:sp>
      <p:pic>
        <p:nvPicPr>
          <p:cNvPr id="7" name="Obraz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7025" y="2584959"/>
            <a:ext cx="3409950" cy="428625"/>
          </a:xfrm>
          <a:prstGeom prst="rect">
            <a:avLst/>
          </a:prstGeom>
        </p:spPr>
      </p:pic>
      <p:sp>
        <p:nvSpPr>
          <p:cNvPr id="8" name="pole tekstowe 7"/>
          <p:cNvSpPr txBox="1"/>
          <p:nvPr/>
        </p:nvSpPr>
        <p:spPr>
          <a:xfrm>
            <a:off x="862641" y="3264902"/>
            <a:ext cx="65647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/>
              <a:t>Model</a:t>
            </a:r>
            <a:r>
              <a:rPr lang="pl-PL" dirty="0"/>
              <a:t> – Interfejs, który umożliwia dodawanie atrybutów do modelu. </a:t>
            </a:r>
            <a:r>
              <a:rPr lang="pl-PL" dirty="0" smtClean="0"/>
              <a:t>Dodawanie elementów odbywa się za pomocą metody </a:t>
            </a:r>
            <a:r>
              <a:rPr lang="pl-PL" dirty="0" err="1" smtClean="0"/>
              <a:t>addAttribute</a:t>
            </a:r>
            <a:r>
              <a:rPr lang="pl-PL" dirty="0" smtClean="0"/>
              <a:t> podobniej jak w mapie.</a:t>
            </a:r>
            <a:endParaRPr lang="pl-PL" dirty="0"/>
          </a:p>
        </p:txBody>
      </p:sp>
      <p:pic>
        <p:nvPicPr>
          <p:cNvPr id="10" name="Obraz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7887" y="4179034"/>
            <a:ext cx="4848225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855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Spring MVC - podstawy</a:t>
            </a:r>
          </a:p>
        </p:txBody>
      </p:sp>
      <p:sp>
        <p:nvSpPr>
          <p:cNvPr id="4" name="pole tekstowe 3"/>
          <p:cNvSpPr txBox="1"/>
          <p:nvPr/>
        </p:nvSpPr>
        <p:spPr>
          <a:xfrm>
            <a:off x="862642" y="1233577"/>
            <a:ext cx="65647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 err="1"/>
              <a:t>ModelAndView</a:t>
            </a:r>
            <a:r>
              <a:rPr lang="pl-PL" dirty="0"/>
              <a:t> – Umożliwia przechowanie w jednym obiekcie nazwy widoku oraz zbioru wartości, które będą przypisane do określonego widoku</a:t>
            </a:r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7425" y="2782917"/>
            <a:ext cx="4629150" cy="18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336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198900" indent="0" algn="just">
              <a:buNone/>
            </a:pPr>
            <a:endParaRPr lang="pl-PL" dirty="0" smtClean="0"/>
          </a:p>
          <a:p>
            <a:pPr algn="just"/>
            <a:r>
              <a:rPr lang="pl-PL" dirty="0"/>
              <a:t>@</a:t>
            </a:r>
            <a:r>
              <a:rPr lang="pl-PL" dirty="0" err="1" smtClean="0"/>
              <a:t>GetMapping</a:t>
            </a:r>
            <a:endParaRPr lang="pl-PL" dirty="0" smtClean="0"/>
          </a:p>
          <a:p>
            <a:pPr algn="just"/>
            <a:endParaRPr lang="pl-PL" dirty="0" smtClean="0"/>
          </a:p>
          <a:p>
            <a:pPr algn="just"/>
            <a:r>
              <a:rPr lang="pl-PL" dirty="0" smtClean="0"/>
              <a:t>@</a:t>
            </a:r>
            <a:r>
              <a:rPr lang="pl-PL" dirty="0" err="1" smtClean="0"/>
              <a:t>PostMapping</a:t>
            </a:r>
            <a:endParaRPr lang="pl-PL" dirty="0" smtClean="0"/>
          </a:p>
          <a:p>
            <a:pPr algn="just"/>
            <a:endParaRPr lang="pl-PL" dirty="0" smtClean="0"/>
          </a:p>
          <a:p>
            <a:pPr algn="just"/>
            <a:r>
              <a:rPr lang="pl-PL" dirty="0" smtClean="0"/>
              <a:t>@</a:t>
            </a:r>
            <a:r>
              <a:rPr lang="pl-PL" dirty="0" err="1" smtClean="0"/>
              <a:t>PutMapping</a:t>
            </a:r>
            <a:endParaRPr lang="pl-PL" dirty="0" smtClean="0"/>
          </a:p>
          <a:p>
            <a:pPr algn="just"/>
            <a:endParaRPr lang="pl-PL" dirty="0" smtClean="0"/>
          </a:p>
          <a:p>
            <a:pPr algn="just"/>
            <a:r>
              <a:rPr lang="pl-PL" dirty="0" smtClean="0"/>
              <a:t>@</a:t>
            </a:r>
            <a:r>
              <a:rPr lang="pl-PL" dirty="0" err="1" smtClean="0"/>
              <a:t>DeleteMapping</a:t>
            </a:r>
            <a:endParaRPr lang="pl-PL" dirty="0" smtClean="0"/>
          </a:p>
          <a:p>
            <a:pPr algn="just"/>
            <a:endParaRPr lang="pl-PL" dirty="0" smtClean="0"/>
          </a:p>
          <a:p>
            <a:pPr algn="just"/>
            <a:r>
              <a:rPr lang="pl-PL" dirty="0" smtClean="0"/>
              <a:t>@</a:t>
            </a:r>
            <a:r>
              <a:rPr lang="pl-PL" dirty="0" err="1"/>
              <a:t>RequestMapping</a:t>
            </a:r>
            <a:r>
              <a:rPr lang="pl-PL" dirty="0"/>
              <a:t> </a:t>
            </a:r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1597571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T_szablonPPT_2015" id="{00D28BF2-50F8-4D35-BA48-1DA7B1A3A3EB}" vid="{2E3B21DC-C550-4265-AC51-6DEC4C8B7307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TT_szablon_PPT_format_4-3</Template>
  <TotalTime>26257</TotalTime>
  <Words>527</Words>
  <Application>Microsoft Office PowerPoint</Application>
  <PresentationFormat>Pokaz na ekranie (4:3)</PresentationFormat>
  <Paragraphs>98</Paragraphs>
  <Slides>20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20</vt:i4>
      </vt:variant>
    </vt:vector>
  </HeadingPairs>
  <TitlesOfParts>
    <vt:vector size="24" baseType="lpstr">
      <vt:lpstr>Arial</vt:lpstr>
      <vt:lpstr>Calibri</vt:lpstr>
      <vt:lpstr>Wingdings</vt:lpstr>
      <vt:lpstr>Motyw pakietu Office</vt:lpstr>
      <vt:lpstr>Spring MVC</vt:lpstr>
      <vt:lpstr>Agenda</vt:lpstr>
      <vt:lpstr>Agenda c.d.</vt:lpstr>
      <vt:lpstr>MVC</vt:lpstr>
      <vt:lpstr>Spring MVC – Przetwarzanie żądania</vt:lpstr>
      <vt:lpstr>c.d.</vt:lpstr>
      <vt:lpstr>Spring MVC - podstawy</vt:lpstr>
      <vt:lpstr>Spring MVC - podstawy</vt:lpstr>
      <vt:lpstr>Prezentacja programu PowerPoint</vt:lpstr>
      <vt:lpstr>Mapowanie żądania</vt:lpstr>
      <vt:lpstr>@PathVariable</vt:lpstr>
      <vt:lpstr>@RequestParam</vt:lpstr>
      <vt:lpstr>@ResponseBody</vt:lpstr>
      <vt:lpstr>Uruchomienie/Debugowanie Aplikacji</vt:lpstr>
      <vt:lpstr>REST Template</vt:lpstr>
      <vt:lpstr>Prezentacja programu PowerPoint</vt:lpstr>
      <vt:lpstr>Spring MockMVC  </vt:lpstr>
      <vt:lpstr>Spring MockMVC - Konfiguracja </vt:lpstr>
      <vt:lpstr>Spring MockMVC - Konfiguracja </vt:lpstr>
      <vt:lpstr>Prezentacja programu PowerPoint</vt:lpstr>
    </vt:vector>
  </TitlesOfParts>
  <Company>Transition Technologies S.A.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– System Kontroli Wersji</dc:title>
  <dc:creator>Krzysztof Piech</dc:creator>
  <cp:lastModifiedBy>Adrian Wojton</cp:lastModifiedBy>
  <cp:revision>403</cp:revision>
  <dcterms:created xsi:type="dcterms:W3CDTF">2016-10-05T08:39:10Z</dcterms:created>
  <dcterms:modified xsi:type="dcterms:W3CDTF">2017-04-12T20:43:13Z</dcterms:modified>
</cp:coreProperties>
</file>