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4" r:id="rId10"/>
    <p:sldId id="265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6386"/>
  </p:normalViewPr>
  <p:slideViewPr>
    <p:cSldViewPr snapToGrid="0">
      <p:cViewPr varScale="1">
        <p:scale>
          <a:sx n="68" d="100"/>
          <a:sy n="68" d="100"/>
        </p:scale>
        <p:origin x="240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3C16-A945-F84C-945A-614FEDBE74D1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A0C3-BF4F-5943-845A-DD5612EB0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56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DA0C3-BF4F-5943-845A-DD5612EB0C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73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9616F-04D4-2221-787B-DDA38E7D3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Segoe UI" panose="020B0502040204020203" pitchFamily="34" charset="0"/>
              </a:rPr>
              <a:t>TSP avec fenêtres de temps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C6F9ED-53DB-5157-CE9F-C2688FE62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97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45FD4-2301-203C-6614-A443D994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La démarche se généralise-t-elle?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DE5412-33BE-07FE-00DE-DD589EBA7383}"/>
              </a:ext>
            </a:extLst>
          </p:cNvPr>
          <p:cNvSpPr txBox="1"/>
          <p:nvPr/>
        </p:nvSpPr>
        <p:spPr>
          <a:xfrm>
            <a:off x="603505" y="6424556"/>
            <a:ext cx="1009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2/3 </a:t>
            </a:r>
            <a:r>
              <a:rPr lang="fr-FR" dirty="0" err="1"/>
              <a:t>Opts</a:t>
            </a:r>
            <a:r>
              <a:rPr lang="fr-FR" dirty="0"/>
              <a:t> ne semblent pas donner d’autre résultats… pour l’instance 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C16859-B4C3-E0E5-230D-0A0C3FBDCAE0}"/>
              </a:ext>
            </a:extLst>
          </p:cNvPr>
          <p:cNvSpPr txBox="1"/>
          <p:nvPr/>
        </p:nvSpPr>
        <p:spPr>
          <a:xfrm>
            <a:off x="7007302" y="5990606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3 OPT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2C1D4C0-C397-9F2D-C12E-2692124DFDC8}"/>
              </a:ext>
            </a:extLst>
          </p:cNvPr>
          <p:cNvSpPr txBox="1"/>
          <p:nvPr/>
        </p:nvSpPr>
        <p:spPr>
          <a:xfrm>
            <a:off x="1141413" y="5990606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2 OPT 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5A9CD146-9A39-19D9-3530-61684EB12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710" y="2272991"/>
            <a:ext cx="4722282" cy="3541712"/>
          </a:xfr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773AC76-8713-2837-B381-1B9134A3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08" y="2124520"/>
            <a:ext cx="4956820" cy="37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4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45FD4-2301-203C-6614-A443D994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La démarche se généralise-t-elle?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DE5412-33BE-07FE-00DE-DD589EBA7383}"/>
              </a:ext>
            </a:extLst>
          </p:cNvPr>
          <p:cNvSpPr txBox="1"/>
          <p:nvPr/>
        </p:nvSpPr>
        <p:spPr>
          <a:xfrm>
            <a:off x="603505" y="6424556"/>
            <a:ext cx="1009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changeant la température… On obtient les bonnes courbes!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C16859-B4C3-E0E5-230D-0A0C3FBDCAE0}"/>
              </a:ext>
            </a:extLst>
          </p:cNvPr>
          <p:cNvSpPr txBox="1"/>
          <p:nvPr/>
        </p:nvSpPr>
        <p:spPr>
          <a:xfrm>
            <a:off x="7007302" y="5990606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des solutions </a:t>
            </a:r>
            <a:r>
              <a:rPr lang="fr-FR" dirty="0" err="1"/>
              <a:t>randoms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2C1D4C0-C397-9F2D-C12E-2692124DFDC8}"/>
              </a:ext>
            </a:extLst>
          </p:cNvPr>
          <p:cNvSpPr txBox="1"/>
          <p:nvPr/>
        </p:nvSpPr>
        <p:spPr>
          <a:xfrm>
            <a:off x="1141413" y="5990606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des solutions trié</a:t>
            </a:r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C75D8900-836F-F64C-B04B-B45574241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547" y="1950097"/>
            <a:ext cx="5355864" cy="4016899"/>
          </a:xfr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F298737-299E-D0F0-F120-1CF6E703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0097"/>
            <a:ext cx="5355864" cy="40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9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F983B-B456-DA11-DF8D-5AAEE3FC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Et l’instance 2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B4A741-3A42-B0D7-6D3A-8F300BABC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563624"/>
            <a:ext cx="5433567" cy="407517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0326C99-AFD2-72C9-928B-10A8C397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68" y="1563624"/>
            <a:ext cx="5433568" cy="40751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7C7B46B-876F-00B5-A8D7-CB8956AE5AC3}"/>
              </a:ext>
            </a:extLst>
          </p:cNvPr>
          <p:cNvSpPr txBox="1"/>
          <p:nvPr/>
        </p:nvSpPr>
        <p:spPr>
          <a:xfrm>
            <a:off x="568262" y="6054816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des solutions aléatoires…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9FB780E-B2E8-AFF4-23D8-0D3871658D09}"/>
              </a:ext>
            </a:extLst>
          </p:cNvPr>
          <p:cNvSpPr txBox="1"/>
          <p:nvPr/>
        </p:nvSpPr>
        <p:spPr>
          <a:xfrm>
            <a:off x="6576568" y="5870150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une condition initiale triée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8642A07-9084-7084-DE42-1CC01DD840EF}"/>
              </a:ext>
            </a:extLst>
          </p:cNvPr>
          <p:cNvSpPr txBox="1"/>
          <p:nvPr/>
        </p:nvSpPr>
        <p:spPr>
          <a:xfrm>
            <a:off x="1775271" y="6399240"/>
            <a:ext cx="85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résultats sont équivalents  mais interroge sur la condition initiale…</a:t>
            </a:r>
          </a:p>
        </p:txBody>
      </p:sp>
    </p:spTree>
    <p:extLst>
      <p:ext uri="{BB962C8B-B14F-4D97-AF65-F5344CB8AC3E}">
        <p14:creationId xmlns:p14="http://schemas.microsoft.com/office/powerpoint/2010/main" val="334231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07368-1B68-0FD1-4BD9-ADE4CC54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15E1D-CD83-D941-7BD6-50718C27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choix de fonction de score:</a:t>
            </a:r>
          </a:p>
          <a:p>
            <a:r>
              <a:rPr lang="fr-FR" dirty="0"/>
              <a:t>2 ou 3 OPT ne semblent pas avoir d’incidence </a:t>
            </a:r>
          </a:p>
          <a:p>
            <a:r>
              <a:rPr lang="fr-FR" dirty="0"/>
              <a:t>Le choix de la condition initiale est primordiale</a:t>
            </a:r>
          </a:p>
        </p:txBody>
      </p:sp>
    </p:spTree>
    <p:extLst>
      <p:ext uri="{BB962C8B-B14F-4D97-AF65-F5344CB8AC3E}">
        <p14:creationId xmlns:p14="http://schemas.microsoft.com/office/powerpoint/2010/main" val="190534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0BAB541-2529-8BBF-17A7-D24814B0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769E9AA-FDFE-11D5-7AEB-B215FD4F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1) Démarche </a:t>
            </a:r>
            <a:r>
              <a:rPr lang="fr-FR" dirty="0" err="1"/>
              <a:t>efféctuée</a:t>
            </a:r>
            <a:r>
              <a:rPr lang="fr-FR" dirty="0"/>
              <a:t> </a:t>
            </a:r>
          </a:p>
          <a:p>
            <a:r>
              <a:rPr lang="fr-FR" dirty="0"/>
              <a:t>2) Présentation de la démarche sur la </a:t>
            </a:r>
            <a:r>
              <a:rPr lang="fr-FR" dirty="0" err="1"/>
              <a:t>premiere</a:t>
            </a:r>
            <a:r>
              <a:rPr lang="fr-FR" dirty="0"/>
              <a:t> instance</a:t>
            </a:r>
          </a:p>
          <a:p>
            <a:r>
              <a:rPr lang="fr-FR" dirty="0"/>
              <a:t>3)Un </a:t>
            </a:r>
            <a:r>
              <a:rPr lang="fr-FR" dirty="0" err="1"/>
              <a:t>scale</a:t>
            </a:r>
            <a:r>
              <a:rPr lang="fr-FR" dirty="0"/>
              <a:t> up?</a:t>
            </a:r>
          </a:p>
          <a:p>
            <a:r>
              <a:rPr lang="fr-FR" dirty="0"/>
              <a:t>4) Conclusion</a:t>
            </a:r>
          </a:p>
        </p:txBody>
      </p:sp>
    </p:spTree>
    <p:extLst>
      <p:ext uri="{BB962C8B-B14F-4D97-AF65-F5344CB8AC3E}">
        <p14:creationId xmlns:p14="http://schemas.microsoft.com/office/powerpoint/2010/main" val="2278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BC457-6D55-7804-7891-A0FC9093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Démarche effectuée</a:t>
            </a:r>
          </a:p>
        </p:txBody>
      </p:sp>
      <p:pic>
        <p:nvPicPr>
          <p:cNvPr id="7" name="Espace réservé du contenu 6" descr="Une image contenant intérieur, sport&#10;&#10;Description générée automatiquement">
            <a:extLst>
              <a:ext uri="{FF2B5EF4-FFF2-40B4-BE49-F238E27FC236}">
                <a16:creationId xmlns:a16="http://schemas.microsoft.com/office/drawing/2014/main" id="{966DD805-9D75-08B2-D130-4E3B7F093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640" y="1902219"/>
            <a:ext cx="5210669" cy="3097980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9F457D5-E87A-8A10-2E61-45641F80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13" y="1902219"/>
            <a:ext cx="5578999" cy="26194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AA99B19-71F5-0ADC-202C-73695B82AF07}"/>
              </a:ext>
            </a:extLst>
          </p:cNvPr>
          <p:cNvSpPr txBox="1"/>
          <p:nvPr/>
        </p:nvSpPr>
        <p:spPr>
          <a:xfrm>
            <a:off x="685800" y="5360570"/>
            <a:ext cx="631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recuit simulé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B46FFF-3519-67D5-E8B1-7BF0B10FADB4}"/>
              </a:ext>
            </a:extLst>
          </p:cNvPr>
          <p:cNvSpPr txBox="1"/>
          <p:nvPr/>
        </p:nvSpPr>
        <p:spPr>
          <a:xfrm>
            <a:off x="6295531" y="5360570"/>
            <a:ext cx="5210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Choix d’une fonction de </a:t>
            </a:r>
            <a:r>
              <a:rPr lang="fr-FR" dirty="0" err="1"/>
              <a:t>voisinnage</a:t>
            </a:r>
            <a:r>
              <a:rPr lang="fr-FR" dirty="0"/>
              <a:t> qui échanges des clients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15A394-56AA-5946-1C25-41C1162F3144}"/>
              </a:ext>
            </a:extLst>
          </p:cNvPr>
          <p:cNvSpPr txBox="1"/>
          <p:nvPr/>
        </p:nvSpPr>
        <p:spPr>
          <a:xfrm>
            <a:off x="685800" y="6305637"/>
            <a:ext cx="113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reste a choisir le nombre de voisins et le score de la solution…. Qu’on va tester sur l’instance 1 </a:t>
            </a:r>
          </a:p>
        </p:txBody>
      </p:sp>
    </p:spTree>
    <p:extLst>
      <p:ext uri="{BB962C8B-B14F-4D97-AF65-F5344CB8AC3E}">
        <p14:creationId xmlns:p14="http://schemas.microsoft.com/office/powerpoint/2010/main" val="201928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BC937-6F4D-AF39-B9B8-A60623A2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petit Aparté: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873910-9656-87CE-0E98-115E591C4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22768"/>
            <a:ext cx="5163714" cy="3872786"/>
          </a:xfrm>
        </p:spPr>
      </p:pic>
      <p:pic>
        <p:nvPicPr>
          <p:cNvPr id="7" name="Image 6" descr="Une image contenant ciel&#10;&#10;Description générée automatiquement">
            <a:extLst>
              <a:ext uri="{FF2B5EF4-FFF2-40B4-BE49-F238E27FC236}">
                <a16:creationId xmlns:a16="http://schemas.microsoft.com/office/drawing/2014/main" id="{36E6F553-D2C1-12BF-7525-B5FEBDED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3" y="2031350"/>
            <a:ext cx="5411374" cy="366420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C5905FD-B5A3-82A9-D756-5BD451CC867C}"/>
              </a:ext>
            </a:extLst>
          </p:cNvPr>
          <p:cNvSpPr txBox="1"/>
          <p:nvPr/>
        </p:nvSpPr>
        <p:spPr>
          <a:xfrm>
            <a:off x="6094412" y="5819001"/>
            <a:ext cx="5371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rouge: la moyenne des résultats,</a:t>
            </a:r>
          </a:p>
          <a:p>
            <a:r>
              <a:rPr lang="fr-FR" dirty="0"/>
              <a:t>En vert la borne inférieur de  confiance, </a:t>
            </a:r>
          </a:p>
          <a:p>
            <a:r>
              <a:rPr lang="fr-FR" dirty="0"/>
              <a:t>en bleu la borne supérieure de confiance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DEF80F-5BBD-129E-3708-1AD83B62BD23}"/>
              </a:ext>
            </a:extLst>
          </p:cNvPr>
          <p:cNvSpPr txBox="1"/>
          <p:nvPr/>
        </p:nvSpPr>
        <p:spPr>
          <a:xfrm>
            <a:off x="664464" y="6096000"/>
            <a:ext cx="537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L’instance 1 : 21 villes </a:t>
            </a:r>
          </a:p>
        </p:txBody>
      </p:sp>
    </p:spTree>
    <p:extLst>
      <p:ext uri="{BB962C8B-B14F-4D97-AF65-F5344CB8AC3E}">
        <p14:creationId xmlns:p14="http://schemas.microsoft.com/office/powerpoint/2010/main" val="270570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1B419A-3DD5-F034-615D-82C60740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FR" sz="3200" dirty="0"/>
              <a:t>2.1 Un premier choix de score pour 2 voisins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B6B810E-BC59-907F-2A81-72959C61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fr-FR" sz="2000" dirty="0"/>
              <a:t>Fonction de score: </a:t>
            </a:r>
            <a:r>
              <a:rPr lang="fr-FR" sz="2000" dirty="0" err="1"/>
              <a:t>nb_violation</a:t>
            </a:r>
            <a:r>
              <a:rPr lang="fr-FR" sz="2000" dirty="0"/>
              <a:t>**4+score de la solution</a:t>
            </a:r>
          </a:p>
          <a:p>
            <a:r>
              <a:rPr lang="fr-FR" sz="2000" dirty="0"/>
              <a:t>Au mieux, on peut avoir la moitié des villes qui sont visités en retard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Est-ce la bonne fonction de score? </a:t>
            </a:r>
          </a:p>
          <a:p>
            <a:pPr marL="0" indent="0">
              <a:buNone/>
            </a:pPr>
            <a:r>
              <a:rPr lang="fr-FR" sz="2000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389F133-95F3-8CEA-1566-6403655BB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0421"/>
            <a:ext cx="5456279" cy="40922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6BB8B078-F84D-BB37-8A80-D8E68425B894}"/>
              </a:ext>
            </a:extLst>
          </p:cNvPr>
          <p:cNvSpPr txBox="1"/>
          <p:nvPr/>
        </p:nvSpPr>
        <p:spPr>
          <a:xfrm>
            <a:off x="6094412" y="5819001"/>
            <a:ext cx="5371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rouge: la moyenne des résultats,</a:t>
            </a:r>
          </a:p>
          <a:p>
            <a:r>
              <a:rPr lang="fr-FR" dirty="0"/>
              <a:t>En vert la borne inférieur de  confiance, </a:t>
            </a:r>
          </a:p>
          <a:p>
            <a:r>
              <a:rPr lang="fr-FR" dirty="0"/>
              <a:t>en bleu la borne supérieure de confiance </a:t>
            </a:r>
          </a:p>
        </p:txBody>
      </p:sp>
    </p:spTree>
    <p:extLst>
      <p:ext uri="{BB962C8B-B14F-4D97-AF65-F5344CB8AC3E}">
        <p14:creationId xmlns:p14="http://schemas.microsoft.com/office/powerpoint/2010/main" val="26455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8A05C-200B-7DD5-1902-8F89168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fr-FR" dirty="0"/>
              <a:t>Un second choix pour 2 voisins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6E9DEEE1-50EB-7B60-AA1F-BEF4C8FE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 err="1"/>
              <a:t>Ancienne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score:</a:t>
            </a:r>
          </a:p>
          <a:p>
            <a:pPr marL="0" indent="0">
              <a:buNone/>
            </a:pPr>
            <a:r>
              <a:rPr lang="fr-FR" sz="2400" dirty="0" err="1"/>
              <a:t>nb_violation</a:t>
            </a:r>
            <a:r>
              <a:rPr lang="fr-FR" sz="2400" dirty="0"/>
              <a:t>**4+score de la solution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/>
              <a:t>Nouvelle fonction de score: </a:t>
            </a:r>
          </a:p>
          <a:p>
            <a:pPr marL="0" indent="0">
              <a:buNone/>
            </a:pPr>
            <a:r>
              <a:rPr lang="fr-FR" dirty="0"/>
              <a:t>La somme des retards </a:t>
            </a:r>
          </a:p>
          <a:p>
            <a:pPr marL="0" indent="0">
              <a:buNone/>
            </a:pPr>
            <a:r>
              <a:rPr lang="fr-FR" sz="2400" dirty="0"/>
              <a:t>-&gt; Des meilleurs résultats! </a:t>
            </a:r>
          </a:p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5746505-7555-1B2E-22EA-EF9B82D0F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5790" b="5080"/>
          <a:stretch/>
        </p:blipFill>
        <p:spPr>
          <a:xfrm>
            <a:off x="6748271" y="-92903"/>
            <a:ext cx="5193039" cy="2982407"/>
          </a:xfrm>
          <a:custGeom>
            <a:avLst/>
            <a:gdLst/>
            <a:ahLst/>
            <a:cxnLst/>
            <a:rect l="l" t="t" r="r" b="b"/>
            <a:pathLst>
              <a:path w="3425199" h="2420166">
                <a:moveTo>
                  <a:pt x="166465" y="0"/>
                </a:moveTo>
                <a:lnTo>
                  <a:pt x="3425199" y="0"/>
                </a:lnTo>
                <a:lnTo>
                  <a:pt x="3425199" y="2420166"/>
                </a:lnTo>
                <a:lnTo>
                  <a:pt x="0" y="2420166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7546B1-F3CE-3332-3853-45456FE32949}"/>
              </a:ext>
            </a:extLst>
          </p:cNvPr>
          <p:cNvSpPr txBox="1"/>
          <p:nvPr/>
        </p:nvSpPr>
        <p:spPr>
          <a:xfrm>
            <a:off x="6364224" y="2889504"/>
            <a:ext cx="55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haut l’ancien graphique, en bas avec le nouveau score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8BB4785-C00F-61B5-F4BD-327420D52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270" y="3258836"/>
            <a:ext cx="5193039" cy="35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4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13A05-41B8-B8E8-52D1-53688F49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Et si on changeait le nombre de voisins?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F7EBAE6-5936-4121-AAE3-031E9B06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66" y="1816639"/>
            <a:ext cx="5164693" cy="3873520"/>
          </a:xfrm>
          <a:prstGeom prst="rect">
            <a:avLst/>
          </a:prstGeom>
        </p:spPr>
      </p:pic>
      <p:pic>
        <p:nvPicPr>
          <p:cNvPr id="21" name="Espace réservé du contenu 20">
            <a:extLst>
              <a:ext uri="{FF2B5EF4-FFF2-40B4-BE49-F238E27FC236}">
                <a16:creationId xmlns:a16="http://schemas.microsoft.com/office/drawing/2014/main" id="{FB8A41B9-C837-BE5F-656C-B01BC57A6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797" y="1816639"/>
            <a:ext cx="5648615" cy="3873520"/>
          </a:xfr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A9C05BB-B23F-1C0B-6664-0BD04EC80EA0}"/>
              </a:ext>
            </a:extLst>
          </p:cNvPr>
          <p:cNvSpPr txBox="1"/>
          <p:nvPr/>
        </p:nvSpPr>
        <p:spPr>
          <a:xfrm>
            <a:off x="3867909" y="6488668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gardant le score naïf </a:t>
            </a:r>
            <a:r>
              <a:rPr lang="fr-FR" b="0" i="0" dirty="0">
                <a:effectLst/>
                <a:latin typeface="Open Sans" panose="020B0606030504020204" pitchFamily="34" charset="0"/>
              </a:rPr>
              <a:t>≃ nombre violation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527C88-199A-320E-FD6D-8E014F95A564}"/>
              </a:ext>
            </a:extLst>
          </p:cNvPr>
          <p:cNvSpPr txBox="1"/>
          <p:nvPr/>
        </p:nvSpPr>
        <p:spPr>
          <a:xfrm>
            <a:off x="1141413" y="5870150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2OPT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41488C6-B1A3-1CC4-0CD3-9008C398E881}"/>
              </a:ext>
            </a:extLst>
          </p:cNvPr>
          <p:cNvSpPr txBox="1"/>
          <p:nvPr/>
        </p:nvSpPr>
        <p:spPr>
          <a:xfrm>
            <a:off x="6798501" y="5939345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3OPT</a:t>
            </a:r>
          </a:p>
        </p:txBody>
      </p:sp>
    </p:spTree>
    <p:extLst>
      <p:ext uri="{BB962C8B-B14F-4D97-AF65-F5344CB8AC3E}">
        <p14:creationId xmlns:p14="http://schemas.microsoft.com/office/powerpoint/2010/main" val="212081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799F3-1C49-833A-FA5F-610E7F3D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Mais pourquoi partir de n’importe où?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6A6CF8F-714D-57D9-B3DF-9D0F4CAAC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097088"/>
            <a:ext cx="4722282" cy="3541712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902141-CDE9-994A-270C-929EA7C8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48" y="1759522"/>
            <a:ext cx="5367443" cy="402558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59D14A7-0410-6519-E022-8D51686B4437}"/>
              </a:ext>
            </a:extLst>
          </p:cNvPr>
          <p:cNvSpPr txBox="1"/>
          <p:nvPr/>
        </p:nvSpPr>
        <p:spPr>
          <a:xfrm>
            <a:off x="603505" y="6424556"/>
            <a:ext cx="1009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Mais avec des variations de scores élevées entre les solutions regardées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47FCED-5D2D-36C9-D72F-DBAE3A097CEE}"/>
              </a:ext>
            </a:extLst>
          </p:cNvPr>
          <p:cNvSpPr txBox="1"/>
          <p:nvPr/>
        </p:nvSpPr>
        <p:spPr>
          <a:xfrm>
            <a:off x="1141413" y="5870150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des solutions </a:t>
            </a:r>
            <a:r>
              <a:rPr lang="fr-FR" dirty="0" err="1"/>
              <a:t>randoms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3863D6-C203-BE0D-239A-E59DEA5E5139}"/>
              </a:ext>
            </a:extLst>
          </p:cNvPr>
          <p:cNvSpPr txBox="1"/>
          <p:nvPr/>
        </p:nvSpPr>
        <p:spPr>
          <a:xfrm>
            <a:off x="5650993" y="5939345"/>
            <a:ext cx="616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triant par les ordres de fin/début</a:t>
            </a:r>
          </a:p>
        </p:txBody>
      </p:sp>
    </p:spTree>
    <p:extLst>
      <p:ext uri="{BB962C8B-B14F-4D97-AF65-F5344CB8AC3E}">
        <p14:creationId xmlns:p14="http://schemas.microsoft.com/office/powerpoint/2010/main" val="36832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13A05-41B8-B8E8-52D1-53688F49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si on changeait le nombre de voisins?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A9C05BB-B23F-1C0B-6664-0BD04EC80EA0}"/>
              </a:ext>
            </a:extLst>
          </p:cNvPr>
          <p:cNvSpPr txBox="1"/>
          <p:nvPr/>
        </p:nvSpPr>
        <p:spPr>
          <a:xfrm>
            <a:off x="771948" y="6428104"/>
            <a:ext cx="1009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différence n’est pas clair en gardant des solutions aléatoires…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527C88-199A-320E-FD6D-8E014F95A564}"/>
              </a:ext>
            </a:extLst>
          </p:cNvPr>
          <p:cNvSpPr txBox="1"/>
          <p:nvPr/>
        </p:nvSpPr>
        <p:spPr>
          <a:xfrm>
            <a:off x="1141413" y="5870150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2OPT (moyenne à 2)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41488C6-B1A3-1CC4-0CD3-9008C398E881}"/>
              </a:ext>
            </a:extLst>
          </p:cNvPr>
          <p:cNvSpPr txBox="1"/>
          <p:nvPr/>
        </p:nvSpPr>
        <p:spPr>
          <a:xfrm>
            <a:off x="6798501" y="5939345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3OPT ( moyenne à 3)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AFAF43-B8A0-F201-9B97-1328EEBC820F}"/>
              </a:ext>
            </a:extLst>
          </p:cNvPr>
          <p:cNvSpPr txBox="1"/>
          <p:nvPr/>
        </p:nvSpPr>
        <p:spPr>
          <a:xfrm>
            <a:off x="4247137" y="9041549"/>
            <a:ext cx="50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gardant le score meilleur : somme des retards</a:t>
            </a:r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8A596681-8F40-F554-9C08-85E88E564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3107" y="1994594"/>
            <a:ext cx="5180050" cy="3885038"/>
          </a:xfr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99AD067-D845-6875-54FD-EFB995C1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1" y="1985112"/>
            <a:ext cx="5180050" cy="38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25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1455</TotalTime>
  <Words>411</Words>
  <Application>Microsoft Macintosh PowerPoint</Application>
  <PresentationFormat>Grand écran</PresentationFormat>
  <Paragraphs>63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Segoe UI</vt:lpstr>
      <vt:lpstr>Tw Cen MT</vt:lpstr>
      <vt:lpstr>Circuit</vt:lpstr>
      <vt:lpstr>TSP avec fenêtres de temps</vt:lpstr>
      <vt:lpstr>Sommaires</vt:lpstr>
      <vt:lpstr>1) Démarche effectuée</vt:lpstr>
      <vt:lpstr>Un petit Aparté: </vt:lpstr>
      <vt:lpstr>2.1 Un premier choix de score pour 2 voisins</vt:lpstr>
      <vt:lpstr>Un second choix pour 2 voisins</vt:lpstr>
      <vt:lpstr>Et si on changeait le nombre de voisins?</vt:lpstr>
      <vt:lpstr>Mais pourquoi partir de n’importe où?</vt:lpstr>
      <vt:lpstr>Et si on changeait le nombre de voisins?</vt:lpstr>
      <vt:lpstr>3) La démarche se généralise-t-elle?</vt:lpstr>
      <vt:lpstr>3) La démarche se généralise-t-elle?</vt:lpstr>
      <vt:lpstr>3) Et l’instance 2 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avec fenêtres de temps</dc:title>
  <dc:creator>pierrick bournez</dc:creator>
  <cp:lastModifiedBy>pierrick bournez</cp:lastModifiedBy>
  <cp:revision>4</cp:revision>
  <dcterms:created xsi:type="dcterms:W3CDTF">2023-01-16T21:09:02Z</dcterms:created>
  <dcterms:modified xsi:type="dcterms:W3CDTF">2023-01-17T21:37:25Z</dcterms:modified>
</cp:coreProperties>
</file>