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2" r:id="rId4"/>
  </p:sldMasterIdLst>
  <p:notesMasterIdLst>
    <p:notesMasterId r:id="rId20"/>
  </p:notesMasterIdLst>
  <p:sldIdLst>
    <p:sldId id="256" r:id="rId5"/>
    <p:sldId id="322" r:id="rId6"/>
    <p:sldId id="261" r:id="rId7"/>
    <p:sldId id="313" r:id="rId8"/>
    <p:sldId id="317" r:id="rId9"/>
    <p:sldId id="330" r:id="rId10"/>
    <p:sldId id="318" r:id="rId11"/>
    <p:sldId id="328" r:id="rId12"/>
    <p:sldId id="327" r:id="rId13"/>
    <p:sldId id="324" r:id="rId14"/>
    <p:sldId id="329" r:id="rId15"/>
    <p:sldId id="316" r:id="rId16"/>
    <p:sldId id="323" r:id="rId17"/>
    <p:sldId id="312" r:id="rId18"/>
    <p:sldId id="32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E3E6"/>
    <a:srgbClr val="5B9BD5"/>
    <a:srgbClr val="0E8088"/>
    <a:srgbClr val="00FF00"/>
    <a:srgbClr val="FFFFFF"/>
    <a:srgbClr val="FFA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C09AC5-6E1A-4D92-A81A-5F4DC1945A8D}" v="1529" dt="2024-11-27T07:48:32.788"/>
    <p1510:client id="{F6B980DC-EABB-4C34-ABCB-56A3FC4DF913}" v="2987" dt="2024-11-27T08:18:58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F7FB4-1351-4D51-930D-8F769C7FAB2A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09E48-D29F-463E-A13F-51B9532E3E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97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iso-contour of a </a:t>
            </a:r>
            <a:r>
              <a:rPr lang="fr-FR" err="1"/>
              <a:t>function</a:t>
            </a:r>
            <a:endParaRPr lang="en-US"/>
          </a:p>
          <a:p>
            <a:r>
              <a:rPr lang="fr-FR"/>
              <a:t>Encoder les surfaces</a:t>
            </a:r>
          </a:p>
          <a:p>
            <a:r>
              <a:rPr lang="fr-FR"/>
              <a:t>Plot de gauche à remplacer par </a:t>
            </a:r>
            <a:r>
              <a:rPr lang="fr-FR" err="1"/>
              <a:t>signed</a:t>
            </a:r>
            <a:r>
              <a:rPr lang="fr-FR"/>
              <a:t> distance </a:t>
            </a:r>
            <a:r>
              <a:rPr lang="fr-FR" err="1"/>
              <a:t>function</a:t>
            </a:r>
            <a:r>
              <a:rPr lang="fr-FR"/>
              <a:t>/ et une fonction random avec 0 level set ! </a:t>
            </a:r>
          </a:p>
          <a:p>
            <a:r>
              <a:rPr lang="fr-FR"/>
              <a:t>Pierrick</a:t>
            </a:r>
            <a:endParaRPr lang="en-US"/>
          </a:p>
          <a:p>
            <a:r>
              <a:rPr lang="fr-FR"/>
              <a:t>Union of </a:t>
            </a:r>
            <a:r>
              <a:rPr lang="fr-FR" err="1"/>
              <a:t>two</a:t>
            </a:r>
            <a:r>
              <a:rPr lang="fr-FR"/>
              <a:t> basic </a:t>
            </a:r>
            <a:r>
              <a:rPr lang="fr-FR" err="1"/>
              <a:t>shape</a:t>
            </a:r>
            <a:endParaRPr lang="fr-FR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Can represent every mesh with any level of details .</a:t>
            </a:r>
          </a:p>
          <a:p>
            <a:endParaRPr lang="fr-FR" err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9E48-D29F-463E-A13F-51B9532E3E7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113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Pierrick</a:t>
            </a:r>
          </a:p>
          <a:p>
            <a:r>
              <a:rPr lang="fr-FR"/>
              <a:t>Virer input output et sur les loss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9E48-D29F-463E-A13F-51B9532E3E7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264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Pierrick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9E48-D29F-463E-A13F-51B9532E3E7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531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Antoine</a:t>
            </a:r>
          </a:p>
          <a:p>
            <a:r>
              <a:rPr lang="fr-FR"/>
              <a:t>Voir follow up </a:t>
            </a:r>
            <a:r>
              <a:rPr lang="fr-FR" err="1"/>
              <a:t>paper</a:t>
            </a:r>
            <a:r>
              <a:rPr lang="fr-FR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9E48-D29F-463E-A13F-51B9532E3E7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365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>
              <a:cs typeface="Calibri"/>
            </a:endParaRPr>
          </a:p>
          <a:p>
            <a:r>
              <a:rPr lang="fr-FR" err="1">
                <a:cs typeface="Calibri"/>
              </a:rPr>
              <a:t>pierrick</a:t>
            </a:r>
            <a:endParaRPr lang="fr-FR">
              <a:cs typeface="Calibri"/>
            </a:endParaRPr>
          </a:p>
          <a:p>
            <a:endParaRPr lang="fr-FR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9E48-D29F-463E-A13F-51B9532E3E7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62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Schéma ! Pour les 3 trucs !</a:t>
            </a:r>
          </a:p>
          <a:p>
            <a:r>
              <a:rPr lang="fr-FR"/>
              <a:t>antoine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9E48-D29F-463E-A13F-51B9532E3E7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495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6D123-2D88-BCA5-1F57-03F729C8C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0098110-84A0-F98C-F9FF-1E115D9670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127D35F-D646-4B63-F4AD-500868E49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Schéma ! Pour les 3 trucs !</a:t>
            </a:r>
          </a:p>
          <a:p>
            <a:r>
              <a:rPr lang="fr-FR"/>
              <a:t>antoine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3BAF16-D9B6-C703-4636-3537494EE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9E48-D29F-463E-A13F-51B9532E3E7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020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Antoine </a:t>
            </a:r>
          </a:p>
          <a:p>
            <a:r>
              <a:rPr lang="fr-FR"/>
              <a:t>Rajouter sampling et le </a:t>
            </a:r>
            <a:r>
              <a:rPr lang="fr-FR" err="1"/>
              <a:t>Xf</a:t>
            </a:r>
            <a:r>
              <a:rPr lang="fr-FR"/>
              <a:t>(x) est plus moche que la maman </a:t>
            </a:r>
            <a:r>
              <a:rPr lang="fr-FR" err="1"/>
              <a:t>dePunPun</a:t>
            </a:r>
            <a:r>
              <a:rPr lang="fr-FR"/>
              <a:t> </a:t>
            </a:r>
          </a:p>
          <a:p>
            <a:r>
              <a:rPr lang="fr-FR"/>
              <a:t>Maths </a:t>
            </a:r>
            <a:r>
              <a:rPr lang="fr-FR" err="1"/>
              <a:t>explanation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9E48-D29F-463E-A13F-51B9532E3E7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128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2FCCA-3629-4A18-E10D-58680B871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6FFF76B-5D2B-0ECC-BE11-33E5FFD66C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F1F5A3F-C0E6-FF58-EDB1-FF23094C3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Antoine </a:t>
            </a:r>
          </a:p>
          <a:p>
            <a:r>
              <a:rPr lang="fr-FR"/>
              <a:t>Rajouter sampling et le </a:t>
            </a:r>
            <a:r>
              <a:rPr lang="fr-FR" err="1"/>
              <a:t>Xf</a:t>
            </a:r>
            <a:r>
              <a:rPr lang="fr-FR"/>
              <a:t>(x) est plus moche que la maman </a:t>
            </a:r>
            <a:r>
              <a:rPr lang="fr-FR" err="1"/>
              <a:t>dePunPun</a:t>
            </a:r>
            <a:r>
              <a:rPr lang="fr-FR"/>
              <a:t> </a:t>
            </a:r>
          </a:p>
          <a:p>
            <a:r>
              <a:rPr lang="fr-FR"/>
              <a:t>Maths </a:t>
            </a:r>
            <a:r>
              <a:rPr lang="fr-FR" err="1"/>
              <a:t>explanation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8923A8-D5A1-9DDF-E77C-DDE9F40C7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9E48-D29F-463E-A13F-51B9532E3E7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92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E7175-45AC-A299-A398-EFE4D711D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C95E002-FB14-2A66-68C8-BDEDD62A1A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370EB80-F4DE-4300-603D-53E9BB75D0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Antoinou</a:t>
            </a:r>
            <a:r>
              <a:rPr lang="fr-FR"/>
              <a:t>	</a:t>
            </a:r>
          </a:p>
          <a:p>
            <a:r>
              <a:rPr lang="fr-FR"/>
              <a:t>Expliquer les maths/faire une preuve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26F17B-44A2-2684-2903-46D133CB1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9E48-D29F-463E-A13F-51B9532E3E7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80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Under Union, </a:t>
            </a:r>
            <a:r>
              <a:rPr lang="fr-FR" err="1"/>
              <a:t>substraction</a:t>
            </a:r>
            <a:r>
              <a:rPr lang="fr-FR"/>
              <a:t>, addition, CSG </a:t>
            </a:r>
            <a:r>
              <a:rPr lang="fr-FR" err="1"/>
              <a:t>keeps</a:t>
            </a:r>
            <a:r>
              <a:rPr lang="fr-FR"/>
              <a:t> </a:t>
            </a:r>
            <a:r>
              <a:rPr lang="fr-FR" err="1"/>
              <a:t>verifying</a:t>
            </a:r>
            <a:r>
              <a:rPr lang="fr-FR"/>
              <a:t> the conservative distance </a:t>
            </a:r>
            <a:r>
              <a:rPr lang="fr-FR" err="1"/>
              <a:t>property</a:t>
            </a:r>
            <a:r>
              <a:rPr lang="fr-FR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9E48-D29F-463E-A13F-51B9532E3E7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945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EC4BE-9F88-2454-B7DE-CF29C7BBC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88AC40B-B2D6-E06D-E725-2FE5DF2A51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E519479-7297-D925-237D-2912A848F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Under Union, </a:t>
            </a:r>
            <a:r>
              <a:rPr lang="fr-FR" err="1"/>
              <a:t>substraction</a:t>
            </a:r>
            <a:r>
              <a:rPr lang="fr-FR"/>
              <a:t>, addition, CSG </a:t>
            </a:r>
            <a:r>
              <a:rPr lang="fr-FR" err="1"/>
              <a:t>keeps</a:t>
            </a:r>
            <a:r>
              <a:rPr lang="fr-FR"/>
              <a:t> </a:t>
            </a:r>
            <a:r>
              <a:rPr lang="fr-FR" err="1"/>
              <a:t>verifying</a:t>
            </a:r>
            <a:r>
              <a:rPr lang="fr-FR"/>
              <a:t> the conservative distance </a:t>
            </a:r>
            <a:r>
              <a:rPr lang="fr-FR" err="1"/>
              <a:t>property</a:t>
            </a:r>
            <a:r>
              <a:rPr lang="fr-FR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1B1B61-723C-E253-0DA0-C4EC6E702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09E48-D29F-463E-A13F-51B9532E3E7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30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194E-5BBF-499C-B6F5-47697CAD7ADD}" type="datetime1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903-4632-467B-9B64-14301C8FF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08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A0D7-EBCD-4187-923D-7EDA0D0C235C}" type="datetime1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903-4632-467B-9B64-14301C8FF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8733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A0D7-EBCD-4187-923D-7EDA0D0C235C}" type="datetime1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903-4632-467B-9B64-14301C8FF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45582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A0D7-EBCD-4187-923D-7EDA0D0C235C}" type="datetime1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903-4632-467B-9B64-14301C8FF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94696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A4AF9-B87D-4A37-9586-96DD2CC7B73C}" type="datetime1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903-4632-467B-9B64-14301C8FF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16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A0D7-EBCD-4187-923D-7EDA0D0C235C}" type="datetime1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903-4632-467B-9B64-14301C8FF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62231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A0D7-EBCD-4187-923D-7EDA0D0C235C}" type="datetime1">
              <a:rPr lang="fr-FR" smtClean="0"/>
              <a:t>02/12/2024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903-4632-467B-9B64-14301C8FF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8611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50B6-E4FD-45AD-BB43-0FBC78D01169}" type="datetime1">
              <a:rPr lang="fr-FR" smtClean="0"/>
              <a:t>02/12/2024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903-4632-467B-9B64-14301C8FF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29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46B4-F72D-4881-BEB1-346B9A59896B}" type="datetime1">
              <a:rPr lang="fr-FR" smtClean="0"/>
              <a:t>02/12/2024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903-4632-467B-9B64-14301C8FF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689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A0D7-EBCD-4187-923D-7EDA0D0C235C}" type="datetime1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903-4632-467B-9B64-14301C8FF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47605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F2242-E225-4EAC-B069-EC91AFF3910C}" type="datetime1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903-4632-467B-9B64-14301C8FF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15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CA0D7-EBCD-4187-923D-7EDA0D0C235C}" type="datetime1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FB903-4632-467B-9B64-14301C8FF0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96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EDC76-FCA2-FEFD-3EF1-76AD1004F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4418" y="1108838"/>
            <a:ext cx="7583164" cy="2146171"/>
          </a:xfrm>
        </p:spPr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Constructive Solid Geometry on Neural Signed Distance Fields</a:t>
            </a:r>
            <a:endParaRPr lang="fr-FR" sz="4000">
              <a:ea typeface="Calibri Light"/>
              <a:cs typeface="Calibri Ligh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4BD1F8-638C-61AA-C4FF-F260A87E6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7625" y="3767959"/>
            <a:ext cx="6576750" cy="21461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endParaRPr lang="fr-FR" sz="1600">
              <a:ea typeface="+mn-lt"/>
              <a:cs typeface="+mn-lt"/>
            </a:endParaRPr>
          </a:p>
          <a:p>
            <a:pPr>
              <a:spcBef>
                <a:spcPts val="0"/>
              </a:spcBef>
            </a:pPr>
            <a:r>
              <a:rPr lang="fr-FR" sz="1600">
                <a:ea typeface="+mn-lt"/>
                <a:cs typeface="+mn-lt"/>
              </a:rPr>
              <a:t>Pierrick Bournez</a:t>
            </a:r>
          </a:p>
          <a:p>
            <a:pPr>
              <a:spcBef>
                <a:spcPts val="0"/>
              </a:spcBef>
            </a:pPr>
            <a:r>
              <a:rPr lang="fr-FR" sz="1600">
                <a:ea typeface="+mn-lt"/>
                <a:cs typeface="+mn-lt"/>
              </a:rPr>
              <a:t>Antoine Vialle</a:t>
            </a:r>
          </a:p>
        </p:txBody>
      </p:sp>
    </p:spTree>
    <p:extLst>
      <p:ext uri="{BB962C8B-B14F-4D97-AF65-F5344CB8AC3E}">
        <p14:creationId xmlns:p14="http://schemas.microsoft.com/office/powerpoint/2010/main" val="27759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D3ADE-EF3D-4BFC-A448-7E105F75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94" y="93623"/>
            <a:ext cx="11540412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err="1"/>
              <a:t>Paper’s</a:t>
            </a:r>
            <a:r>
              <a:rPr lang="fr-FR" sz="3600"/>
              <a:t> applications: constructive </a:t>
            </a:r>
            <a:r>
              <a:rPr lang="fr-FR" sz="3600" err="1"/>
              <a:t>solid</a:t>
            </a:r>
            <a:r>
              <a:rPr lang="fr-FR" sz="3600"/>
              <a:t> </a:t>
            </a:r>
            <a:r>
              <a:rPr lang="fr-FR" sz="3600" err="1"/>
              <a:t>geometry</a:t>
            </a:r>
            <a:endParaRPr lang="fr-FR" sz="3600"/>
          </a:p>
        </p:txBody>
      </p:sp>
      <p:pic>
        <p:nvPicPr>
          <p:cNvPr id="6" name="Espace réservé du contenu 5" descr="Une image contenant balle&#10;&#10;Description générée automatiquement">
            <a:extLst>
              <a:ext uri="{FF2B5EF4-FFF2-40B4-BE49-F238E27FC236}">
                <a16:creationId xmlns:a16="http://schemas.microsoft.com/office/drawing/2014/main" id="{BC4470E4-C646-F354-7560-E956018A3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048" y="2585139"/>
            <a:ext cx="3730752" cy="2798064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A5731D-30D8-EDE5-E2EC-81B19914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903-4632-467B-9B64-14301C8FF0AD}" type="slidenum">
              <a:rPr lang="fr-FR" smtClean="0"/>
              <a:t>10</a:t>
            </a:fld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FC2D30E-B40D-2CE3-7250-1FA070B29939}"/>
              </a:ext>
            </a:extLst>
          </p:cNvPr>
          <p:cNvGrpSpPr/>
          <p:nvPr/>
        </p:nvGrpSpPr>
        <p:grpSpPr>
          <a:xfrm>
            <a:off x="398027" y="1690688"/>
            <a:ext cx="2223875" cy="2293483"/>
            <a:chOff x="838200" y="2020824"/>
            <a:chExt cx="2454170" cy="15727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3E2884-3AA8-9E2A-F37A-278D66610860}"/>
                </a:ext>
              </a:extLst>
            </p:cNvPr>
            <p:cNvSpPr/>
            <p:nvPr/>
          </p:nvSpPr>
          <p:spPr>
            <a:xfrm>
              <a:off x="838201" y="2468880"/>
              <a:ext cx="2454169" cy="11247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err="1">
                  <a:solidFill>
                    <a:schemeClr val="tx1"/>
                  </a:solidFill>
                </a:rPr>
                <a:t>Construct</a:t>
              </a:r>
              <a:r>
                <a:rPr lang="fr-FR" sz="1600">
                  <a:solidFill>
                    <a:schemeClr val="tx1"/>
                  </a:solidFill>
                </a:rPr>
                <a:t> </a:t>
              </a:r>
              <a:r>
                <a:rPr lang="fr-FR" sz="1600" err="1">
                  <a:solidFill>
                    <a:schemeClr val="tx1"/>
                  </a:solidFill>
                </a:rPr>
                <a:t>complex</a:t>
              </a:r>
              <a:r>
                <a:rPr lang="fr-FR" sz="1600">
                  <a:solidFill>
                    <a:schemeClr val="tx1"/>
                  </a:solidFill>
                </a:rPr>
                <a:t> </a:t>
              </a:r>
              <a:r>
                <a:rPr lang="fr-FR" sz="1600" err="1">
                  <a:solidFill>
                    <a:schemeClr val="tx1"/>
                  </a:solidFill>
                </a:rPr>
                <a:t>object</a:t>
              </a:r>
              <a:r>
                <a:rPr lang="fr-FR" sz="1600">
                  <a:solidFill>
                    <a:schemeClr val="tx1"/>
                  </a:solidFill>
                </a:rPr>
                <a:t> </a:t>
              </a:r>
              <a:r>
                <a:rPr lang="fr-FR" sz="1600" err="1">
                  <a:solidFill>
                    <a:schemeClr val="tx1"/>
                  </a:solidFill>
                </a:rPr>
                <a:t>from</a:t>
              </a:r>
              <a:r>
                <a:rPr lang="fr-FR" sz="1600">
                  <a:solidFill>
                    <a:schemeClr val="tx1"/>
                  </a:solidFill>
                </a:rPr>
                <a:t> simple building blocks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A84C07-5936-D970-6004-203C7C97F77F}"/>
                </a:ext>
              </a:extLst>
            </p:cNvPr>
            <p:cNvSpPr/>
            <p:nvPr/>
          </p:nvSpPr>
          <p:spPr>
            <a:xfrm>
              <a:off x="838200" y="2020824"/>
              <a:ext cx="2454169" cy="44805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err="1">
                  <a:solidFill>
                    <a:schemeClr val="tx1"/>
                  </a:solidFill>
                </a:rPr>
                <a:t>Idea</a:t>
              </a:r>
              <a:endParaRPr lang="fr-FR" b="1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A51F950-4C97-ED8C-1213-42352EEE6208}"/>
              </a:ext>
            </a:extLst>
          </p:cNvPr>
          <p:cNvGrpSpPr/>
          <p:nvPr/>
        </p:nvGrpSpPr>
        <p:grpSpPr>
          <a:xfrm>
            <a:off x="2985795" y="1690688"/>
            <a:ext cx="4001803" cy="2293483"/>
            <a:chOff x="838200" y="3593592"/>
            <a:chExt cx="4126992" cy="25786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661BC1C-21E4-1B8E-E204-1A01631F1A21}"/>
                    </a:ext>
                  </a:extLst>
                </p:cNvPr>
                <p:cNvSpPr/>
                <p:nvPr/>
              </p:nvSpPr>
              <p:spPr>
                <a:xfrm>
                  <a:off x="838201" y="4041648"/>
                  <a:ext cx="4126991" cy="213055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fr-FR" sz="1600">
                      <a:solidFill>
                        <a:schemeClr val="tx1"/>
                      </a:solidFill>
                    </a:rPr>
                    <a:t>SDF </a:t>
                  </a:r>
                  <a:r>
                    <a:rPr lang="fr-FR" sz="1600" err="1">
                      <a:solidFill>
                        <a:schemeClr val="tx1"/>
                      </a:solidFill>
                    </a:rPr>
                    <a:t>functions</a:t>
                  </a:r>
                  <a:endParaRPr lang="fr-FR" sz="160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⋯,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fr-FR" sz="1600">
                      <a:solidFill>
                        <a:schemeClr val="tx1"/>
                      </a:solidFill>
                    </a:rPr>
                    <a:t> </a:t>
                  </a:r>
                  <a:r>
                    <a:rPr lang="fr-FR" sz="1600" err="1">
                      <a:solidFill>
                        <a:schemeClr val="tx1"/>
                      </a:solidFill>
                    </a:rPr>
                    <a:t>operations</a:t>
                  </a:r>
                  <a:endParaRPr lang="fr-FR" sz="160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𝐶𝑆𝐺</m:t>
                        </m:r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⋯(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𝐶𝑆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≈</m:t>
                          </m:r>
                        </m:sub>
                      </m:sSub>
                    </m:oMath>
                  </a14:m>
                  <a:r>
                    <a:rPr lang="fr-FR" sz="1600">
                      <a:solidFill>
                        <a:schemeClr val="tx1"/>
                      </a:solidFill>
                    </a:rPr>
                    <a:t> </a:t>
                  </a:r>
                  <a:r>
                    <a:rPr lang="fr-FR" sz="1600" err="1">
                      <a:solidFill>
                        <a:schemeClr val="tx1"/>
                      </a:solidFill>
                    </a:rPr>
                    <a:t>denotes</a:t>
                  </a:r>
                  <a:r>
                    <a:rPr lang="fr-FR" sz="1600">
                      <a:solidFill>
                        <a:schemeClr val="tx1"/>
                      </a:solidFill>
                    </a:rPr>
                    <a:t> the  pseudo-SDF </a:t>
                  </a:r>
                  <a:r>
                    <a:rPr lang="fr-FR" sz="1600" err="1">
                      <a:solidFill>
                        <a:schemeClr val="tx1"/>
                      </a:solidFill>
                    </a:rPr>
                    <a:t>function</a:t>
                  </a:r>
                  <a:endParaRPr lang="fr-FR" sz="160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𝐶𝑆𝐺</m:t>
                            </m:r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≥|</m:t>
                        </m:r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𝐶𝑆</m:t>
                        </m:r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≈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fr-FR" sz="16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661BC1C-21E4-1B8E-E204-1A01631F1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1" y="4041648"/>
                  <a:ext cx="4126991" cy="21305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9BFE3E-C662-DAB8-6C72-A91FCED9D1A7}"/>
                </a:ext>
              </a:extLst>
            </p:cNvPr>
            <p:cNvSpPr/>
            <p:nvPr/>
          </p:nvSpPr>
          <p:spPr>
            <a:xfrm>
              <a:off x="838200" y="3593592"/>
              <a:ext cx="4126991" cy="73809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err="1">
                  <a:solidFill>
                    <a:schemeClr val="tx1"/>
                  </a:solidFill>
                </a:rPr>
                <a:t>Problem</a:t>
              </a:r>
              <a:endParaRPr lang="fr-FR" b="1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A9D4D518-6673-F655-0564-D8749CBCFCEB}"/>
              </a:ext>
            </a:extLst>
          </p:cNvPr>
          <p:cNvGrpSpPr/>
          <p:nvPr/>
        </p:nvGrpSpPr>
        <p:grpSpPr>
          <a:xfrm>
            <a:off x="398027" y="4212631"/>
            <a:ext cx="6589571" cy="2429531"/>
            <a:chOff x="838200" y="3593592"/>
            <a:chExt cx="4126992" cy="1789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FE7E081-6A9D-F904-9EF6-1324FB6AD818}"/>
                    </a:ext>
                  </a:extLst>
                </p:cNvPr>
                <p:cNvSpPr/>
                <p:nvPr/>
              </p:nvSpPr>
              <p:spPr>
                <a:xfrm>
                  <a:off x="838201" y="4041648"/>
                  <a:ext cx="4126991" cy="134179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err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We</a:t>
                  </a:r>
                  <a:r>
                    <a:rPr lang="fr-FR" sz="160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600" err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want</a:t>
                  </a:r>
                  <a:r>
                    <a:rPr lang="fr-FR" sz="160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: </a:t>
                  </a:r>
                  <a14:m>
                    <m:oMath xmlns:m="http://schemas.openxmlformats.org/officeDocument/2006/math">
                      <m:r>
                        <a:rPr lang="fr-F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|≥|</m:t>
                      </m:r>
                      <m:sSub>
                        <m:sSubPr>
                          <m:ctrlPr>
                            <a:rPr lang="fr-F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𝐶𝑆𝐺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≈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endParaRPr lang="fr-FR" sz="160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endParaRPr lang="fr-FR" sz="1600" i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𝐶𝑆𝐺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nary>
                          <m:naryPr>
                            <m:chr m:val="∑"/>
                            <m:supHide m:val="on"/>
                            <m:ctrlPr>
                              <a:rPr lang="fr-FR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m:rPr>
                                <m:sty m:val="p"/>
                              </m:rPr>
                              <a:rPr lang="fr-F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sgn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𝐶𝑆𝐺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)−</m:t>
                            </m:r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𝐶𝑆𝐺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≈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6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FE7E081-6A9D-F904-9EF6-1324FB6AD8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1" y="4041648"/>
                  <a:ext cx="4126991" cy="13417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D29EDBC-3658-DF99-DDF4-196632A3AFC2}"/>
                </a:ext>
              </a:extLst>
            </p:cNvPr>
            <p:cNvSpPr/>
            <p:nvPr/>
          </p:nvSpPr>
          <p:spPr>
            <a:xfrm>
              <a:off x="838200" y="3593592"/>
              <a:ext cx="4126991" cy="5292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>
                  <a:solidFill>
                    <a:schemeClr val="tx1"/>
                  </a:solidFill>
                </a:rPr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01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2D492-A55B-D00C-B96B-49B2F6419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017C90-E5A8-C16F-DB49-7C85EA1D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94" y="93623"/>
            <a:ext cx="11540412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err="1"/>
              <a:t>Paper’s</a:t>
            </a:r>
            <a:r>
              <a:rPr lang="fr-FR" sz="3600"/>
              <a:t> applications: </a:t>
            </a:r>
            <a:r>
              <a:rPr lang="fr-FR" sz="3600" err="1"/>
              <a:t>swept</a:t>
            </a:r>
            <a:r>
              <a:rPr lang="fr-FR" sz="3600"/>
              <a:t> volumes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D0A51A-4770-BC24-8575-B58FBF37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903-4632-467B-9B64-14301C8FF0AD}" type="slidenum">
              <a:rPr lang="fr-FR" smtClean="0"/>
              <a:t>11</a:t>
            </a:fld>
            <a:endParaRPr lang="fr-FR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CFE6080-49FA-7036-492D-247BE3682062}"/>
              </a:ext>
            </a:extLst>
          </p:cNvPr>
          <p:cNvGrpSpPr/>
          <p:nvPr/>
        </p:nvGrpSpPr>
        <p:grpSpPr>
          <a:xfrm>
            <a:off x="398027" y="1690688"/>
            <a:ext cx="2223875" cy="2293483"/>
            <a:chOff x="838200" y="2020824"/>
            <a:chExt cx="2454170" cy="15727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43A412-5A3A-C8B2-3A87-0ADCBA7E7D2A}"/>
                </a:ext>
              </a:extLst>
            </p:cNvPr>
            <p:cNvSpPr/>
            <p:nvPr/>
          </p:nvSpPr>
          <p:spPr>
            <a:xfrm>
              <a:off x="838201" y="2468880"/>
              <a:ext cx="2454169" cy="11247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err="1">
                  <a:solidFill>
                    <a:schemeClr val="tx1"/>
                  </a:solidFill>
                </a:rPr>
                <a:t>Construct</a:t>
              </a:r>
              <a:r>
                <a:rPr lang="fr-FR" sz="1600">
                  <a:solidFill>
                    <a:schemeClr val="tx1"/>
                  </a:solidFill>
                </a:rPr>
                <a:t> </a:t>
              </a:r>
              <a:r>
                <a:rPr lang="fr-FR" sz="1600" err="1">
                  <a:solidFill>
                    <a:schemeClr val="tx1"/>
                  </a:solidFill>
                </a:rPr>
                <a:t>complex</a:t>
              </a:r>
              <a:r>
                <a:rPr lang="fr-FR" sz="1600">
                  <a:solidFill>
                    <a:schemeClr val="tx1"/>
                  </a:solidFill>
                </a:rPr>
                <a:t> </a:t>
              </a:r>
              <a:r>
                <a:rPr lang="fr-FR" sz="1600" err="1">
                  <a:solidFill>
                    <a:schemeClr val="tx1"/>
                  </a:solidFill>
                </a:rPr>
                <a:t>object</a:t>
              </a:r>
              <a:r>
                <a:rPr lang="fr-FR" sz="1600">
                  <a:solidFill>
                    <a:schemeClr val="tx1"/>
                  </a:solidFill>
                </a:rPr>
                <a:t> </a:t>
              </a:r>
              <a:r>
                <a:rPr lang="fr-FR" sz="1600" err="1">
                  <a:solidFill>
                    <a:schemeClr val="tx1"/>
                  </a:solidFill>
                </a:rPr>
                <a:t>from</a:t>
              </a:r>
              <a:r>
                <a:rPr lang="fr-FR" sz="1600">
                  <a:solidFill>
                    <a:schemeClr val="tx1"/>
                  </a:solidFill>
                </a:rPr>
                <a:t> a single </a:t>
              </a:r>
              <a:r>
                <a:rPr lang="fr-FR" sz="1600" err="1">
                  <a:solidFill>
                    <a:schemeClr val="tx1"/>
                  </a:solidFill>
                </a:rPr>
                <a:t>object</a:t>
              </a:r>
              <a:r>
                <a:rPr lang="fr-FR" sz="1600">
                  <a:solidFill>
                    <a:schemeClr val="tx1"/>
                  </a:solidFill>
                </a:rPr>
                <a:t> and a </a:t>
              </a:r>
              <a:r>
                <a:rPr lang="fr-FR" sz="1600" err="1">
                  <a:solidFill>
                    <a:schemeClr val="tx1"/>
                  </a:solidFill>
                </a:rPr>
                <a:t>path</a:t>
              </a:r>
              <a:endParaRPr lang="fr-FR" sz="16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6CEDE2-4054-6679-F78C-DA0E516ADA29}"/>
                </a:ext>
              </a:extLst>
            </p:cNvPr>
            <p:cNvSpPr/>
            <p:nvPr/>
          </p:nvSpPr>
          <p:spPr>
            <a:xfrm>
              <a:off x="838200" y="2020824"/>
              <a:ext cx="2454169" cy="44805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err="1">
                  <a:solidFill>
                    <a:schemeClr val="tx1"/>
                  </a:solidFill>
                </a:rPr>
                <a:t>Idea</a:t>
              </a:r>
              <a:endParaRPr lang="fr-FR" b="1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73D912E-47ED-1541-C638-1046F546D866}"/>
              </a:ext>
            </a:extLst>
          </p:cNvPr>
          <p:cNvGrpSpPr/>
          <p:nvPr/>
        </p:nvGrpSpPr>
        <p:grpSpPr>
          <a:xfrm>
            <a:off x="2985795" y="1690688"/>
            <a:ext cx="4001803" cy="2293483"/>
            <a:chOff x="838200" y="3593592"/>
            <a:chExt cx="4126992" cy="25786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A04E415-3060-E737-5FFA-F1EFCB66A5B7}"/>
                    </a:ext>
                  </a:extLst>
                </p:cNvPr>
                <p:cNvSpPr/>
                <p:nvPr/>
              </p:nvSpPr>
              <p:spPr>
                <a:xfrm>
                  <a:off x="838201" y="4041648"/>
                  <a:ext cx="4126991" cy="213055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err="1">
                      <a:solidFill>
                        <a:schemeClr val="tx1"/>
                      </a:solidFill>
                    </a:rPr>
                    <a:t>Given</a:t>
                  </a:r>
                  <a:r>
                    <a:rPr lang="fr-FR" sz="1600">
                      <a:solidFill>
                        <a:schemeClr val="tx1"/>
                      </a:solidFill>
                    </a:rPr>
                    <a:t> a time </a:t>
                  </a:r>
                  <a:r>
                    <a:rPr lang="fr-FR" sz="1600" err="1">
                      <a:solidFill>
                        <a:schemeClr val="tx1"/>
                      </a:solidFill>
                    </a:rPr>
                    <a:t>parametrized</a:t>
                  </a:r>
                  <a:r>
                    <a:rPr lang="fr-FR" sz="1600">
                      <a:solidFill>
                        <a:schemeClr val="tx1"/>
                      </a:solidFill>
                    </a:rPr>
                    <a:t> SDF 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fr-F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:(</m:t>
                      </m:r>
                      <m:r>
                        <m:rPr>
                          <m:sty m:val="p"/>
                        </m:rPr>
                        <a:rPr lang="fr-F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fr-F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fr-F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F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fr-FR" sz="160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.</a:t>
                  </a:r>
                </a:p>
                <a:p>
                  <a:pPr algn="ctr"/>
                  <a:r>
                    <a:rPr lang="fr-FR" sz="160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Goal : </a:t>
                  </a:r>
                  <a:r>
                    <a:rPr lang="fr-FR" sz="1600" err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find</a:t>
                  </a:r>
                  <a:r>
                    <a:rPr lang="fr-FR" sz="160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the sdf (SV) of the </a:t>
                  </a:r>
                  <a:r>
                    <a:rPr lang="fr-FR" sz="1600" err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swept</a:t>
                  </a:r>
                  <a:r>
                    <a:rPr lang="fr-FR" sz="160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volume.</a:t>
                  </a:r>
                </a:p>
                <a:p>
                  <a:pPr algn="ctr"/>
                  <a:r>
                    <a:rPr lang="fr-FR" sz="160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 </a:t>
                  </a:r>
                  <a:r>
                    <a:rPr lang="fr-FR" sz="1600" err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is</a:t>
                  </a:r>
                  <a:r>
                    <a:rPr lang="fr-FR" sz="160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in the </a:t>
                  </a:r>
                  <a:r>
                    <a:rPr lang="fr-FR" sz="1600" err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swept</a:t>
                  </a:r>
                  <a:r>
                    <a:rPr lang="fr-FR" sz="160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volume </a:t>
                  </a:r>
                  <a:r>
                    <a:rPr lang="fr-FR" sz="1600" err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shape</a:t>
                  </a:r>
                  <a:r>
                    <a:rPr lang="fr-FR" sz="160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if :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fr-FR" sz="160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.</a:t>
                  </a:r>
                  <a:endParaRPr lang="fr-FR" sz="16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A04E415-3060-E737-5FFA-F1EFCB66A5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1" y="4041648"/>
                  <a:ext cx="4126991" cy="2130552"/>
                </a:xfrm>
                <a:prstGeom prst="rect">
                  <a:avLst/>
                </a:prstGeom>
                <a:blipFill>
                  <a:blip r:embed="rId3"/>
                  <a:stretch>
                    <a:fillRect l="-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9A76FE-7725-9740-1808-7CD86199F48B}"/>
                </a:ext>
              </a:extLst>
            </p:cNvPr>
            <p:cNvSpPr/>
            <p:nvPr/>
          </p:nvSpPr>
          <p:spPr>
            <a:xfrm>
              <a:off x="838200" y="3593592"/>
              <a:ext cx="4126991" cy="73809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err="1">
                  <a:solidFill>
                    <a:schemeClr val="tx1"/>
                  </a:solidFill>
                </a:rPr>
                <a:t>Problem</a:t>
              </a:r>
              <a:endParaRPr lang="fr-FR" b="1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E8C41D23-AAE9-C039-F364-C7403995EC20}"/>
              </a:ext>
            </a:extLst>
          </p:cNvPr>
          <p:cNvGrpSpPr/>
          <p:nvPr/>
        </p:nvGrpSpPr>
        <p:grpSpPr>
          <a:xfrm>
            <a:off x="398027" y="4212631"/>
            <a:ext cx="6589571" cy="2429531"/>
            <a:chOff x="838200" y="3593592"/>
            <a:chExt cx="4126992" cy="1789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065BC47-AFC4-5BF2-5501-8D7B1CF07789}"/>
                    </a:ext>
                  </a:extLst>
                </p:cNvPr>
                <p:cNvSpPr/>
                <p:nvPr/>
              </p:nvSpPr>
              <p:spPr>
                <a:xfrm>
                  <a:off x="838201" y="4041648"/>
                  <a:ext cx="4126991" cy="134179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endParaRPr lang="fr-FR" sz="160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fr-FR" sz="160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Key point : if  </a:t>
                  </a:r>
                  <a14:m>
                    <m:oMath xmlns:m="http://schemas.openxmlformats.org/officeDocument/2006/math"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a14:m>
                  <a:r>
                    <a:rPr lang="fr-FR" sz="1600">
                      <a:solidFill>
                        <a:schemeClr val="tx1"/>
                      </a:solidFill>
                    </a:rPr>
                    <a:t> </a:t>
                  </a:r>
                  <a:r>
                    <a:rPr lang="fr-FR" sz="1600" err="1">
                      <a:solidFill>
                        <a:schemeClr val="tx1"/>
                      </a:solidFill>
                    </a:rPr>
                    <a:t>then</a:t>
                  </a:r>
                  <a:r>
                    <a:rPr lang="fr-FR" sz="160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SV</m:t>
                      </m:r>
                      <m:d>
                        <m:d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endParaRPr lang="fr-FR" sz="160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fr-FR" sz="1600" err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Loss</a:t>
                  </a:r>
                  <a:r>
                    <a:rPr lang="fr-FR" sz="160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𝑆𝑉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,−</m:t>
                          </m:r>
                        </m:sub>
                      </m:sSub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F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sub>
                          </m:s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fr-FR" sz="1600" i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fr-FR" sz="160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Key Point : All points not </a:t>
                  </a:r>
                  <a:r>
                    <a:rPr lang="fr-FR" sz="1600" err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negative</a:t>
                  </a:r>
                  <a:r>
                    <a:rPr lang="fr-FR" sz="160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600" err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should</a:t>
                  </a:r>
                  <a:r>
                    <a:rPr lang="fr-FR" sz="160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fr-FR" sz="1600" err="1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be</a:t>
                  </a:r>
                  <a:r>
                    <a:rPr lang="fr-FR" sz="160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positive</a:t>
                  </a:r>
                </a:p>
                <a:p>
                  <a:pPr algn="ctr"/>
                  <a:r>
                    <a:rPr lang="fr-FR" sz="1600" err="1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Loss</a:t>
                  </a:r>
                  <a:r>
                    <a:rPr lang="fr-FR" sz="160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𝑆𝑉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,+</m:t>
                          </m:r>
                        </m:sub>
                      </m:sSub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fr-FR" sz="1600" i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endParaRPr lang="fr-FR" sz="16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065BC47-AFC4-5BF2-5501-8D7B1CF077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1" y="4041648"/>
                  <a:ext cx="4126991" cy="1341799"/>
                </a:xfrm>
                <a:prstGeom prst="rect">
                  <a:avLst/>
                </a:prstGeom>
                <a:blipFill>
                  <a:blip r:embed="rId4"/>
                  <a:stretch>
                    <a:fillRect b="-1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325052A-68C4-68C4-2BD2-2EB33BDBEAEB}"/>
                </a:ext>
              </a:extLst>
            </p:cNvPr>
            <p:cNvSpPr/>
            <p:nvPr/>
          </p:nvSpPr>
          <p:spPr>
            <a:xfrm>
              <a:off x="838200" y="3593592"/>
              <a:ext cx="4126991" cy="5292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>
                  <a:solidFill>
                    <a:schemeClr val="tx1"/>
                  </a:solidFill>
                </a:rPr>
                <a:t>Solution</a:t>
              </a:r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2A329B07-EBDD-9049-05DC-79B418AA9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8680" y="3701948"/>
            <a:ext cx="4485872" cy="223774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DCC2C58-F346-8C2A-BAB2-63ED85809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3185" y="1761518"/>
            <a:ext cx="4876862" cy="166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0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A97A9-D29C-0D21-E274-7AB11BDB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Results  and limitation: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96155C-7A70-0AC8-B4CC-73F5C5F2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903-4632-467B-9B64-14301C8FF0AD}" type="slidenum">
              <a:rPr lang="fr-FR" smtClean="0"/>
              <a:t>12</a:t>
            </a:fld>
            <a:endParaRPr lang="fr-FR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DC3ECBE4-4CA9-7D3C-AA17-206F04291B99}"/>
              </a:ext>
            </a:extLst>
          </p:cNvPr>
          <p:cNvSpPr txBox="1">
            <a:spLocks/>
          </p:cNvSpPr>
          <p:nvPr/>
        </p:nvSpPr>
        <p:spPr>
          <a:xfrm>
            <a:off x="843515" y="1770408"/>
            <a:ext cx="4620208" cy="2979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Result: It can correct easy shape</a:t>
            </a:r>
          </a:p>
          <a:p>
            <a:endParaRPr lang="en-US" sz="2000"/>
          </a:p>
          <a:p>
            <a:r>
              <a:rPr lang="en-US" sz="2000"/>
              <a:t>But we run ourselves the models: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2000"/>
              <a:t>Took 4 hours to regularize an easy shape on there repo. Much faster with some quick reimplementation from TP6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sz="2000"/>
              <a:t>Needs some manual tuning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FC5D7CB4-833A-CEA5-DBEC-B7A79BA946EF}"/>
              </a:ext>
            </a:extLst>
          </p:cNvPr>
          <p:cNvSpPr txBox="1">
            <a:spLocks/>
          </p:cNvSpPr>
          <p:nvPr/>
        </p:nvSpPr>
        <p:spPr>
          <a:xfrm>
            <a:off x="6096000" y="5410450"/>
            <a:ext cx="4620208" cy="2979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Profile of the loss</a:t>
            </a:r>
          </a:p>
        </p:txBody>
      </p:sp>
      <p:sp>
        <p:nvSpPr>
          <p:cNvPr id="17" name="AutoShape 2">
            <a:extLst>
              <a:ext uri="{FF2B5EF4-FFF2-40B4-BE49-F238E27FC236}">
                <a16:creationId xmlns:a16="http://schemas.microsoft.com/office/drawing/2014/main" id="{2FB6C75A-DC41-1E54-F4A1-1F8E54DF7F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725A9C2A-F8AA-2D69-35C2-CDACC350A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679" y="3856092"/>
            <a:ext cx="3485322" cy="255672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2EC8EB4-5DE6-C0F1-9881-2E3EBA20C9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697" t="49803"/>
          <a:stretch/>
        </p:blipFill>
        <p:spPr>
          <a:xfrm>
            <a:off x="7429727" y="2306220"/>
            <a:ext cx="4517291" cy="103783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BDD4DFE-EFDF-ACBD-0218-4FB1A9A8A4D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145" t="49830"/>
          <a:stretch/>
        </p:blipFill>
        <p:spPr>
          <a:xfrm>
            <a:off x="7429018" y="773555"/>
            <a:ext cx="4518000" cy="965826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001C085-0484-EA60-041F-A32FBE9CDA8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33" t="1701" r="82819" b="53670"/>
          <a:stretch/>
        </p:blipFill>
        <p:spPr>
          <a:xfrm>
            <a:off x="6405215" y="795873"/>
            <a:ext cx="976618" cy="9828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ACC76A8-4D32-6D5E-0814-F21523A966B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80" t="1637" r="82331" b="53951"/>
          <a:stretch/>
        </p:blipFill>
        <p:spPr>
          <a:xfrm>
            <a:off x="6405215" y="2367890"/>
            <a:ext cx="1023803" cy="981094"/>
          </a:xfrm>
          <a:prstGeom prst="rect">
            <a:avLst/>
          </a:prstGeom>
        </p:spPr>
      </p:pic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23FDD443-D306-D912-DE44-3E9D23EEDFF7}"/>
              </a:ext>
            </a:extLst>
          </p:cNvPr>
          <p:cNvSpPr txBox="1">
            <a:spLocks/>
          </p:cNvSpPr>
          <p:nvPr/>
        </p:nvSpPr>
        <p:spPr>
          <a:xfrm>
            <a:off x="7684675" y="3513706"/>
            <a:ext cx="4620208" cy="2979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Adding the custom loss term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B19DF122-84E7-87D9-85B1-324AA4B817E7}"/>
              </a:ext>
            </a:extLst>
          </p:cNvPr>
          <p:cNvSpPr txBox="1">
            <a:spLocks/>
          </p:cNvSpPr>
          <p:nvPr/>
        </p:nvSpPr>
        <p:spPr>
          <a:xfrm>
            <a:off x="7918509" y="1802772"/>
            <a:ext cx="4620208" cy="2979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No additional loss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14ABF4-5FCA-6DF2-1D26-DEA8B219F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098" y="4580074"/>
            <a:ext cx="2707960" cy="214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4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78458F-C3FA-4EDF-6471-3DD4AA67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Going </a:t>
            </a:r>
            <a:r>
              <a:rPr lang="fr-FR" err="1"/>
              <a:t>further</a:t>
            </a:r>
            <a:r>
              <a:rPr lang="fr-FR"/>
              <a:t> : Importance sampling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6C1554-A8A7-6D66-29C8-171B15C3A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Sample </a:t>
            </a:r>
            <a:r>
              <a:rPr lang="fr-FR" err="1"/>
              <a:t>randomly</a:t>
            </a:r>
            <a:r>
              <a:rPr lang="fr-FR"/>
              <a:t> and close to </a:t>
            </a:r>
            <a:r>
              <a:rPr lang="fr-FR" err="1"/>
              <a:t>our</a:t>
            </a:r>
            <a:r>
              <a:rPr lang="fr-FR"/>
              <a:t> points of </a:t>
            </a:r>
            <a:r>
              <a:rPr lang="fr-FR" err="1"/>
              <a:t>interest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84CC52-D67B-509D-D88D-4D1F6307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367FB903-4632-467B-9B64-14301C8FF0AD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01E07E7-140A-CBB0-23AC-63BA7C7E8B4E}"/>
              </a:ext>
            </a:extLst>
          </p:cNvPr>
          <p:cNvSpPr txBox="1">
            <a:spLocks/>
          </p:cNvSpPr>
          <p:nvPr/>
        </p:nvSpPr>
        <p:spPr>
          <a:xfrm>
            <a:off x="838200" y="2511709"/>
            <a:ext cx="4620208" cy="2979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Usual random sampling </a:t>
            </a:r>
          </a:p>
          <a:p>
            <a:pPr>
              <a:buFontTx/>
              <a:buChar char="-"/>
            </a:pPr>
            <a:endParaRPr lang="en-US" sz="2000"/>
          </a:p>
          <a:p>
            <a:pPr marL="0" indent="0">
              <a:buNone/>
            </a:pPr>
            <a:r>
              <a:rPr lang="en-US" sz="2000"/>
              <a:t>Importance sampling: sample points x near the zero level set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A948DF9D-78E4-63E4-D2F2-EE2114269D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0063" y="4144616"/>
                <a:ext cx="4620208" cy="29791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𝑟𝑎𝑛𝑑</m:t>
                      </m:r>
                      <m:d>
                        <m:dPr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fr-FR" sz="2000" i="1" dirty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fr-FR" sz="2000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i="1" dirty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sz="2000"/>
                            <m:t> </m:t>
                          </m:r>
                          <m:r>
                            <m:rPr>
                              <m:nor/>
                            </m:rPr>
                            <a:rPr lang="el-GR" sz="2000"/>
                            <m:t>σ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b="0"/>
              </a:p>
              <a:p>
                <a:pPr marL="0" indent="0">
                  <a:buNone/>
                </a:pPr>
                <a:endParaRPr lang="en-US" sz="200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A948DF9D-78E4-63E4-D2F2-EE2114269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63" y="4144616"/>
                <a:ext cx="4620208" cy="2979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 12">
            <a:extLst>
              <a:ext uri="{FF2B5EF4-FFF2-40B4-BE49-F238E27FC236}">
                <a16:creationId xmlns:a16="http://schemas.microsoft.com/office/drawing/2014/main" id="{757E76CE-01E3-1327-B996-BB2308EC11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7472"/>
          <a:stretch/>
        </p:blipFill>
        <p:spPr>
          <a:xfrm>
            <a:off x="8272462" y="3195352"/>
            <a:ext cx="3419475" cy="166488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9AB4D7B-EDAA-D26C-F323-FA0AEC9EB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983" y="3428999"/>
            <a:ext cx="1699592" cy="1431235"/>
          </a:xfrm>
          <a:prstGeom prst="rect">
            <a:avLst/>
          </a:prstGeom>
        </p:spPr>
      </p:pic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6D245584-F857-0A3C-00C8-2B0CB3E45252}"/>
              </a:ext>
            </a:extLst>
          </p:cNvPr>
          <p:cNvSpPr txBox="1">
            <a:spLocks/>
          </p:cNvSpPr>
          <p:nvPr/>
        </p:nvSpPr>
        <p:spPr>
          <a:xfrm>
            <a:off x="7083079" y="5171912"/>
            <a:ext cx="1189383" cy="423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input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C91AF8FB-348C-FA63-BF8B-EF47FEF9B6D8}"/>
              </a:ext>
            </a:extLst>
          </p:cNvPr>
          <p:cNvSpPr txBox="1">
            <a:spLocks/>
          </p:cNvSpPr>
          <p:nvPr/>
        </p:nvSpPr>
        <p:spPr>
          <a:xfrm>
            <a:off x="8451651" y="5066248"/>
            <a:ext cx="1502666" cy="529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Random sampling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307213D7-A9DD-8DE6-5F1B-9C214549E2DF}"/>
              </a:ext>
            </a:extLst>
          </p:cNvPr>
          <p:cNvSpPr txBox="1">
            <a:spLocks/>
          </p:cNvSpPr>
          <p:nvPr/>
        </p:nvSpPr>
        <p:spPr>
          <a:xfrm>
            <a:off x="9897132" y="5066249"/>
            <a:ext cx="1456667" cy="529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Importance sampling</a:t>
            </a:r>
          </a:p>
        </p:txBody>
      </p:sp>
    </p:spTree>
    <p:extLst>
      <p:ext uri="{BB962C8B-B14F-4D97-AF65-F5344CB8AC3E}">
        <p14:creationId xmlns:p14="http://schemas.microsoft.com/office/powerpoint/2010/main" val="329784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A1492-CF83-3382-3AD4-523251A3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64EE8E-4738-F9F0-C2B8-4CD9A0470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err="1"/>
              <a:t>Proposed</a:t>
            </a:r>
            <a:r>
              <a:rPr lang="fr-FR"/>
              <a:t> a new loss to </a:t>
            </a:r>
            <a:r>
              <a:rPr lang="fr-FR" err="1"/>
              <a:t>regularize</a:t>
            </a:r>
            <a:r>
              <a:rPr lang="fr-FR"/>
              <a:t> the </a:t>
            </a:r>
            <a:r>
              <a:rPr lang="fr-FR" err="1"/>
              <a:t>implicit</a:t>
            </a:r>
            <a:r>
              <a:rPr lang="fr-FR"/>
              <a:t> output </a:t>
            </a:r>
            <a:r>
              <a:rPr lang="fr-FR" err="1"/>
              <a:t>function</a:t>
            </a:r>
            <a:r>
              <a:rPr lang="fr-FR"/>
              <a:t> </a:t>
            </a:r>
          </a:p>
          <a:p>
            <a:r>
              <a:rPr lang="fr-FR"/>
              <a:t>Can </a:t>
            </a:r>
            <a:r>
              <a:rPr lang="fr-FR" err="1"/>
              <a:t>easily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added</a:t>
            </a:r>
            <a:r>
              <a:rPr lang="fr-FR"/>
              <a:t> on a </a:t>
            </a:r>
            <a:r>
              <a:rPr lang="fr-FR" err="1"/>
              <a:t>existing</a:t>
            </a:r>
            <a:r>
              <a:rPr lang="fr-FR"/>
              <a:t> </a:t>
            </a:r>
            <a:r>
              <a:rPr lang="fr-FR" err="1"/>
              <a:t>framework</a:t>
            </a:r>
            <a:r>
              <a:rPr lang="fr-FR"/>
              <a:t>.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C59E77-7DAE-AEB8-28CB-9BC5EA0A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903-4632-467B-9B64-14301C8FF0A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65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C450B-8AC0-A41D-B4E6-F49BC109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E8274-00C4-0C94-2645-B38BD5EE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For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your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final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project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,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you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will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be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asked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to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present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a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research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paper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related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to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our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course. The main goals are:</a:t>
            </a:r>
            <a:endParaRPr lang="fr-FR">
              <a:ea typeface="Calibri" panose="020F0502020204030204"/>
              <a:cs typeface="Calibri" panose="020F0502020204030204"/>
            </a:endParaRPr>
          </a:p>
          <a:p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Read and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understand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the article,</a:t>
            </a:r>
            <a:endParaRPr lang="fr-FR"/>
          </a:p>
          <a:p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Understand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the background (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context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in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which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the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work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is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done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),</a:t>
            </a:r>
            <a:endParaRPr lang="fr-FR"/>
          </a:p>
          <a:p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Understand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the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presented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solution,</a:t>
            </a:r>
            <a:endParaRPr lang="fr-FR"/>
          </a:p>
          <a:p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Understand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the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strengths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and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weaknesses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of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this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solution,</a:t>
            </a:r>
            <a:endParaRPr lang="fr-FR"/>
          </a:p>
          <a:p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Possibly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highlight future/follow-up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work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.</a:t>
            </a:r>
            <a:endParaRPr lang="fr-FR"/>
          </a:p>
          <a:p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We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will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schedule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slots of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approximately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30 minutes, in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which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during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the first 20 minutes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we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will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ask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you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to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give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your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presentation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covering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the article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that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you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have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chosen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, and the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remaining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10 minutes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dedicated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to the Q&amp;A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from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our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side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.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Please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note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that</a:t>
            </a:r>
            <a:endParaRPr lang="fr-FR" err="1"/>
          </a:p>
          <a:p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You are not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required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to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implement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the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paper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.</a:t>
            </a:r>
            <a:endParaRPr lang="fr-FR"/>
          </a:p>
          <a:p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If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you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do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implement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it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(or run the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publicly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released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code),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you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can, of course mention,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this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during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your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presentation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and show the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obtained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results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.</a:t>
            </a:r>
            <a:endParaRPr lang="fr-FR"/>
          </a:p>
          <a:p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During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the Q&amp;A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we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might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ask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you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questions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from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the course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that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might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be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related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to the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presented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paper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.</a:t>
            </a:r>
            <a:endParaRPr lang="fr-FR"/>
          </a:p>
          <a:p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You can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join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in teams (of up to 2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members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) to do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this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. Indeed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we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 </a:t>
            </a:r>
            <a:r>
              <a:rPr lang="fr-FR" sz="1200" b="1" err="1">
                <a:solidFill>
                  <a:srgbClr val="24292E"/>
                </a:solidFill>
                <a:ea typeface="+mn-lt"/>
                <a:cs typeface="+mn-lt"/>
              </a:rPr>
              <a:t>strongly</a:t>
            </a:r>
            <a:r>
              <a:rPr lang="fr-FR" sz="1200" b="1">
                <a:solidFill>
                  <a:srgbClr val="24292E"/>
                </a:solidFill>
                <a:ea typeface="+mn-lt"/>
                <a:cs typeface="+mn-lt"/>
              </a:rPr>
              <a:t> encourage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 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you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to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partner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up with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someone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else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for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this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 final </a:t>
            </a:r>
            <a:r>
              <a:rPr lang="fr-FR" sz="1200" err="1">
                <a:solidFill>
                  <a:srgbClr val="24292E"/>
                </a:solidFill>
                <a:ea typeface="+mn-lt"/>
                <a:cs typeface="+mn-lt"/>
              </a:rPr>
              <a:t>project</a:t>
            </a:r>
            <a:r>
              <a:rPr lang="fr-FR" sz="1200">
                <a:solidFill>
                  <a:srgbClr val="24292E"/>
                </a:solidFill>
                <a:ea typeface="+mn-lt"/>
                <a:cs typeface="+mn-lt"/>
              </a:rPr>
              <a:t>.</a:t>
            </a:r>
            <a:endParaRPr lang="fr-FR"/>
          </a:p>
          <a:p>
            <a:endParaRPr lang="fr-FR">
              <a:ea typeface="Calibri"/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64453C-FD76-439A-EABA-16B629F48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903-4632-467B-9B64-14301C8FF0A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12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1F35874-6915-4F4C-B8DC-32E6E2675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DAC5B-E70C-A6E2-4F30-E8049010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>
                <a:ea typeface="Calibri Light"/>
                <a:cs typeface="Calibri Light"/>
              </a:rPr>
              <a:t>Idées de l’article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47F217-9D5C-0D32-FCDA-43DD117A6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err="1"/>
              <a:t>Loss</a:t>
            </a:r>
            <a:r>
              <a:rPr lang="fr-FR"/>
              <a:t> pour CSG + reg</a:t>
            </a:r>
          </a:p>
          <a:p>
            <a:r>
              <a:rPr lang="fr-FR" err="1"/>
              <a:t>Loss</a:t>
            </a:r>
            <a:r>
              <a:rPr lang="fr-FR"/>
              <a:t> pour SV + reg</a:t>
            </a:r>
          </a:p>
          <a:p>
            <a:r>
              <a:rPr lang="fr-FR"/>
              <a:t>Eikonal + leur reg = sdf</a:t>
            </a:r>
          </a:p>
          <a:p>
            <a:r>
              <a:rPr lang="fr-FR" err="1"/>
              <a:t>Fig</a:t>
            </a:r>
            <a:r>
              <a:rPr lang="fr-FR"/>
              <a:t> 8 du papier -&gt; pseudo sdf très claqué au sol après dilatation et </a:t>
            </a:r>
            <a:r>
              <a:rPr lang="fr-FR" err="1"/>
              <a:t>erosion</a:t>
            </a:r>
            <a:r>
              <a:rPr lang="fr-FR"/>
              <a:t> (ce qui peut être très utile pour de la modélisation 3D quand même).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EB63E4-D4F9-B11C-6368-C7E65380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903-4632-467B-9B64-14301C8FF0A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771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ABE58-2EB3-C049-EAF0-608D1046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/>
              <a:t>Introduction: </a:t>
            </a:r>
            <a:r>
              <a:rPr lang="fr-FR" err="1"/>
              <a:t>Implicit</a:t>
            </a:r>
            <a:r>
              <a:rPr lang="fr-FR"/>
              <a:t> </a:t>
            </a:r>
            <a:r>
              <a:rPr lang="fr-FR" err="1"/>
              <a:t>function</a:t>
            </a:r>
            <a:endParaRPr lang="fr-FR">
              <a:cs typeface="Calibri Light" panose="020F03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4D916E6D-1867-AD0A-7FA1-F2D3E0C567E1}"/>
                  </a:ext>
                </a:extLst>
              </p:cNvPr>
              <p:cNvSpPr txBox="1"/>
              <p:nvPr/>
            </p:nvSpPr>
            <p:spPr>
              <a:xfrm>
                <a:off x="8276316" y="5015214"/>
                <a:ext cx="238823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4D916E6D-1867-AD0A-7FA1-F2D3E0C56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316" y="5015214"/>
                <a:ext cx="2388235" cy="369332"/>
              </a:xfrm>
              <a:prstGeom prst="rect">
                <a:avLst/>
              </a:prstGeom>
              <a:blipFill>
                <a:blip r:embed="rId3"/>
                <a:stretch>
                  <a:fillRect l="-1279" r="-306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4CDD311B-E379-0AE8-D7AF-D4D14029CAB7}"/>
                  </a:ext>
                </a:extLst>
              </p:cNvPr>
              <p:cNvSpPr txBox="1"/>
              <p:nvPr/>
            </p:nvSpPr>
            <p:spPr>
              <a:xfrm>
                <a:off x="9011379" y="7029085"/>
                <a:ext cx="24859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)∪ 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4CDD311B-E379-0AE8-D7AF-D4D14029C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379" y="7029085"/>
                <a:ext cx="2485926" cy="369332"/>
              </a:xfrm>
              <a:prstGeom prst="rect">
                <a:avLst/>
              </a:prstGeom>
              <a:blipFill>
                <a:blip r:embed="rId4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0829E48E-C2BF-9A87-D89C-662D9E307F7A}"/>
              </a:ext>
            </a:extLst>
          </p:cNvPr>
          <p:cNvGrpSpPr/>
          <p:nvPr/>
        </p:nvGrpSpPr>
        <p:grpSpPr>
          <a:xfrm>
            <a:off x="7998097" y="2020470"/>
            <a:ext cx="2944672" cy="2611426"/>
            <a:chOff x="5697108" y="2459144"/>
            <a:chExt cx="3336639" cy="2665971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164A649-70F0-18F4-221B-852F2A646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733" t="3372" r="40094" b="12378"/>
            <a:stretch/>
          </p:blipFill>
          <p:spPr>
            <a:xfrm>
              <a:off x="5698058" y="2459144"/>
              <a:ext cx="3335689" cy="2665971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49008F6A-B3E1-2B80-5971-E10E698FE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7536" r="18947" b="-1387"/>
            <a:stretch/>
          </p:blipFill>
          <p:spPr>
            <a:xfrm>
              <a:off x="5697108" y="3646025"/>
              <a:ext cx="796853" cy="34766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A451C42-F915-1B05-C5ED-F1F9012952D9}"/>
                  </a:ext>
                </a:extLst>
              </p:cNvPr>
              <p:cNvSpPr txBox="1"/>
              <p:nvPr/>
            </p:nvSpPr>
            <p:spPr>
              <a:xfrm>
                <a:off x="1527449" y="4692848"/>
                <a:ext cx="3448138" cy="549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fr-F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fr-F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outside</m:t>
                              </m:r>
                              <m:r>
                                <a:rPr lang="fr-F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fr-F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l-GR" sz="16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A451C42-F915-1B05-C5ED-F1F901295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449" y="4692848"/>
                <a:ext cx="3448138" cy="549253"/>
              </a:xfrm>
              <a:prstGeom prst="rect">
                <a:avLst/>
              </a:prstGeom>
              <a:blipFill>
                <a:blip r:embed="rId7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A6AF3B77-E63E-3804-78BE-FD55EDE2EA55}"/>
              </a:ext>
            </a:extLst>
          </p:cNvPr>
          <p:cNvSpPr txBox="1"/>
          <p:nvPr/>
        </p:nvSpPr>
        <p:spPr>
          <a:xfrm>
            <a:off x="6894786" y="5649096"/>
            <a:ext cx="529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Complex Boolean operations can be done easily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3409C63-4216-7BFD-2C44-A3D98CE768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817" y="1906242"/>
            <a:ext cx="4687401" cy="261142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ACA84A67-283B-F02F-4C1A-ADDFFCCA1102}"/>
              </a:ext>
            </a:extLst>
          </p:cNvPr>
          <p:cNvSpPr txBox="1"/>
          <p:nvPr/>
        </p:nvSpPr>
        <p:spPr>
          <a:xfrm>
            <a:off x="907817" y="5703961"/>
            <a:ext cx="5297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A canonical representation: the signed distance functions ( SDF)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9499AED-9378-4F2E-8DA5-082D7CAFAC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765" y="1993702"/>
            <a:ext cx="5411235" cy="26649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029B049-1531-2A91-8D82-E8EEBCE0EDC2}"/>
                  </a:ext>
                </a:extLst>
              </p:cNvPr>
              <p:cNvSpPr txBox="1"/>
              <p:nvPr/>
            </p:nvSpPr>
            <p:spPr>
              <a:xfrm>
                <a:off x="1854833" y="5334629"/>
                <a:ext cx="15355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lit/>
                        </m:rP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lit/>
                        </m:rP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E029B049-1531-2A91-8D82-E8EEBCE0E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833" y="5334629"/>
                <a:ext cx="1535549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59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3F86229D-269D-6AAE-FFD9-374F9AE6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309" y="1457012"/>
            <a:ext cx="2325216" cy="186365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0775273-D027-6116-F0F3-2100B097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Context</a:t>
            </a:r>
            <a:r>
              <a:rPr lang="fr-FR"/>
              <a:t>: Shape </a:t>
            </a:r>
            <a:r>
              <a:rPr lang="fr-FR" err="1"/>
              <a:t>editing</a:t>
            </a:r>
            <a:r>
              <a:rPr lang="fr-FR"/>
              <a:t> </a:t>
            </a:r>
            <a:r>
              <a:rPr lang="fr-FR" err="1"/>
              <a:t>with</a:t>
            </a:r>
            <a:r>
              <a:rPr lang="fr-FR"/>
              <a:t> SDF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FB652B-68FB-B7FA-D07F-F8384C868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7633"/>
            <a:ext cx="4620208" cy="29791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But:</a:t>
            </a:r>
          </a:p>
          <a:p>
            <a:pPr>
              <a:buFontTx/>
              <a:buChar char="-"/>
            </a:pPr>
            <a:r>
              <a:rPr lang="en-US" sz="2000"/>
              <a:t>With “any”  implicit function, rendering </a:t>
            </a:r>
          </a:p>
          <a:p>
            <a:pPr marL="0" indent="0">
              <a:buNone/>
            </a:pPr>
            <a:r>
              <a:rPr lang="en-US" sz="2000"/>
              <a:t>( ray marching) can be hard </a:t>
            </a:r>
          </a:p>
          <a:p>
            <a:pPr>
              <a:buFontTx/>
              <a:buChar char="-"/>
            </a:pPr>
            <a:r>
              <a:rPr lang="en-US" sz="2000"/>
              <a:t>SDF are not stable under shape editing operation (Boolean operations)</a:t>
            </a:r>
          </a:p>
          <a:p>
            <a:pPr>
              <a:buFontTx/>
              <a:buChar char="-"/>
            </a:pPr>
            <a:endParaRPr lang="en-US" sz="20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A4E962-55A6-46E5-0E53-BBE6FDC7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903-4632-467B-9B64-14301C8FF0AD}" type="slidenum">
              <a:rPr lang="fr-FR" smtClean="0"/>
              <a:t>4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FDFBDF2-E89A-C533-9662-447407646122}"/>
              </a:ext>
            </a:extLst>
          </p:cNvPr>
          <p:cNvSpPr txBox="1"/>
          <p:nvPr/>
        </p:nvSpPr>
        <p:spPr>
          <a:xfrm>
            <a:off x="450620" y="5590768"/>
            <a:ext cx="1142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>
                <a:effectLst/>
              </a:rPr>
              <a:t>=&gt;</a:t>
            </a:r>
            <a:r>
              <a:rPr lang="en-US" sz="2400" b="1"/>
              <a:t> How to transform back into a signed distance function?</a:t>
            </a:r>
            <a:endParaRPr lang="fr-FR" sz="2400" b="1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E570CCD-2F31-AB9E-F7C2-E4D6E34C6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383" y="1479352"/>
            <a:ext cx="4224921" cy="15434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CE7423E-C5F0-519A-3DFC-D3E8C0072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26760"/>
            <a:ext cx="5715000" cy="21240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69E7BA3-0D56-5EF7-70F6-0BEDB0EFFDFD}"/>
              </a:ext>
            </a:extLst>
          </p:cNvPr>
          <p:cNvSpPr txBox="1"/>
          <p:nvPr/>
        </p:nvSpPr>
        <p:spPr>
          <a:xfrm>
            <a:off x="7589606" y="504879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Erosion / dilatation</a:t>
            </a:r>
            <a:endParaRPr lang="fr-FR"/>
          </a:p>
        </p:txBody>
      </p:sp>
      <p:pic>
        <p:nvPicPr>
          <p:cNvPr id="9" name="Image 8" descr="Une image contenant capture d’écran, motif, Symétrie, cercle&#10;&#10;Description générée automatiquement">
            <a:extLst>
              <a:ext uri="{FF2B5EF4-FFF2-40B4-BE49-F238E27FC236}">
                <a16:creationId xmlns:a16="http://schemas.microsoft.com/office/drawing/2014/main" id="{0DFF8731-7525-DAFE-8057-8CA1B0D9D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5560" y="3003979"/>
            <a:ext cx="5602515" cy="213405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AECFB29-F48B-1337-5BB8-22CCD7EE5B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7913" y="3126735"/>
            <a:ext cx="5591174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786BA-49B2-E4D9-9657-3F5BC8C0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err="1"/>
              <a:t>Context</a:t>
            </a:r>
            <a:r>
              <a:rPr lang="fr-FR"/>
              <a:t>: </a:t>
            </a:r>
            <a:r>
              <a:rPr lang="fr-FR" err="1"/>
              <a:t>Taxonomy</a:t>
            </a:r>
            <a:r>
              <a:rPr lang="fr-FR"/>
              <a:t> of </a:t>
            </a:r>
            <a:r>
              <a:rPr lang="fr-FR" err="1"/>
              <a:t>implicit</a:t>
            </a:r>
            <a:r>
              <a:rPr lang="fr-FR"/>
              <a:t> </a:t>
            </a:r>
            <a:r>
              <a:rPr lang="fr-FR" err="1"/>
              <a:t>functions</a:t>
            </a:r>
            <a:r>
              <a:rPr lang="fr-FR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316B20-1C65-886E-122F-344C6A2F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903-4632-467B-9B64-14301C8FF0AD}" type="slidenum">
              <a:rPr lang="fr-FR" smtClean="0"/>
              <a:t>5</a:t>
            </a:fld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1CB7684-3056-70B3-1D6A-0F6589575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31" y="1927791"/>
            <a:ext cx="7457918" cy="4395065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948C21F2-21C1-505A-F3E7-6A0908B05F05}"/>
              </a:ext>
            </a:extLst>
          </p:cNvPr>
          <p:cNvGrpSpPr/>
          <p:nvPr/>
        </p:nvGrpSpPr>
        <p:grpSpPr>
          <a:xfrm>
            <a:off x="8500720" y="2157080"/>
            <a:ext cx="3104400" cy="1077202"/>
            <a:chOff x="91255" y="1539159"/>
            <a:chExt cx="3044187" cy="122161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E131D6-8202-8CD1-0032-5CBFCAA0757E}"/>
                </a:ext>
              </a:extLst>
            </p:cNvPr>
            <p:cNvSpPr/>
            <p:nvPr/>
          </p:nvSpPr>
          <p:spPr>
            <a:xfrm>
              <a:off x="91255" y="1539159"/>
              <a:ext cx="3044187" cy="4112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/>
                  </a:solidFill>
                  <a:cs typeface="Calibri"/>
                </a:rPr>
                <a:t>Conservative distance </a:t>
              </a:r>
              <a:r>
                <a:rPr lang="fr-FR" err="1">
                  <a:solidFill>
                    <a:schemeClr val="tx1"/>
                  </a:solidFill>
                  <a:cs typeface="Calibri"/>
                </a:rPr>
                <a:t>function</a:t>
              </a:r>
              <a:endParaRPr lang="fr-FR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4489F7-E7E8-4453-3A40-7C093EB84F8A}"/>
                </a:ext>
              </a:extLst>
            </p:cNvPr>
            <p:cNvSpPr/>
            <p:nvPr/>
          </p:nvSpPr>
          <p:spPr>
            <a:xfrm>
              <a:off x="91256" y="1950397"/>
              <a:ext cx="3044186" cy="810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FBDEE2EF-264F-AF8F-50B1-378B44A9F183}"/>
                    </a:ext>
                  </a:extLst>
                </p:cNvPr>
                <p:cNvSpPr txBox="1"/>
                <p:nvPr/>
              </p:nvSpPr>
              <p:spPr>
                <a:xfrm>
                  <a:off x="592074" y="2142473"/>
                  <a:ext cx="20425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≤|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FBDEE2EF-264F-AF8F-50B1-378B44A9F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074" y="2142473"/>
                  <a:ext cx="204254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537F0046-5FDE-1F0F-F17E-0F9BCBFA00E9}"/>
              </a:ext>
            </a:extLst>
          </p:cNvPr>
          <p:cNvGrpSpPr/>
          <p:nvPr/>
        </p:nvGrpSpPr>
        <p:grpSpPr>
          <a:xfrm>
            <a:off x="8500719" y="3608958"/>
            <a:ext cx="3104399" cy="1077202"/>
            <a:chOff x="91255" y="4419216"/>
            <a:chExt cx="2890762" cy="122161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007D91B-B4FD-F151-9090-3E10EA15645B}"/>
                </a:ext>
              </a:extLst>
            </p:cNvPr>
            <p:cNvSpPr/>
            <p:nvPr/>
          </p:nvSpPr>
          <p:spPr>
            <a:xfrm>
              <a:off x="91255" y="4419216"/>
              <a:ext cx="2890762" cy="4112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/>
                  </a:solidFill>
                  <a:cs typeface="Calibri"/>
                </a:rPr>
                <a:t>Eikonal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2269A6-E99D-6BBF-7535-50DF7833404E}"/>
                </a:ext>
              </a:extLst>
            </p:cNvPr>
            <p:cNvSpPr/>
            <p:nvPr/>
          </p:nvSpPr>
          <p:spPr>
            <a:xfrm>
              <a:off x="91255" y="4830454"/>
              <a:ext cx="2890762" cy="810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D3DE9C7E-5516-A1E1-F944-D738458C4895}"/>
                    </a:ext>
                  </a:extLst>
                </p:cNvPr>
                <p:cNvSpPr txBox="1"/>
                <p:nvPr/>
              </p:nvSpPr>
              <p:spPr>
                <a:xfrm>
                  <a:off x="693744" y="5067359"/>
                  <a:ext cx="16857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D3DE9C7E-5516-A1E1-F944-D738458C48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744" y="5067359"/>
                  <a:ext cx="168578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8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380605AC-DE7A-BEDE-1F71-42B6447731FF}"/>
              </a:ext>
            </a:extLst>
          </p:cNvPr>
          <p:cNvGrpSpPr/>
          <p:nvPr/>
        </p:nvGrpSpPr>
        <p:grpSpPr>
          <a:xfrm>
            <a:off x="8467585" y="5067482"/>
            <a:ext cx="3136774" cy="1077202"/>
            <a:chOff x="3064146" y="2973627"/>
            <a:chExt cx="3519433" cy="122161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C579AD-B3D4-0718-F3F5-A3234CCF0FF8}"/>
                </a:ext>
              </a:extLst>
            </p:cNvPr>
            <p:cNvSpPr/>
            <p:nvPr/>
          </p:nvSpPr>
          <p:spPr>
            <a:xfrm>
              <a:off x="3135443" y="2973627"/>
              <a:ext cx="3448136" cy="4112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err="1">
                  <a:solidFill>
                    <a:schemeClr val="tx1"/>
                  </a:solidFill>
                  <a:cs typeface="Calibri"/>
                </a:rPr>
                <a:t>Signed</a:t>
              </a:r>
              <a:r>
                <a:rPr lang="fr-FR">
                  <a:solidFill>
                    <a:schemeClr val="tx1"/>
                  </a:solidFill>
                  <a:cs typeface="Calibri"/>
                </a:rPr>
                <a:t> distance </a:t>
              </a:r>
              <a:r>
                <a:rPr lang="fr-FR" err="1">
                  <a:solidFill>
                    <a:schemeClr val="tx1"/>
                  </a:solidFill>
                  <a:cs typeface="Calibri"/>
                </a:rPr>
                <a:t>function</a:t>
              </a:r>
              <a:endParaRPr lang="fr-FR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44E40E-8B50-F70A-AB15-5C7486A4CC42}"/>
                </a:ext>
              </a:extLst>
            </p:cNvPr>
            <p:cNvSpPr/>
            <p:nvPr/>
          </p:nvSpPr>
          <p:spPr>
            <a:xfrm>
              <a:off x="3135442" y="3384865"/>
              <a:ext cx="3448137" cy="810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F2022A1F-768E-279A-EAC9-F280596370E6}"/>
                    </a:ext>
                  </a:extLst>
                </p:cNvPr>
                <p:cNvSpPr txBox="1"/>
                <p:nvPr/>
              </p:nvSpPr>
              <p:spPr>
                <a:xfrm>
                  <a:off x="3064146" y="3588519"/>
                  <a:ext cx="3448138" cy="48058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</m:d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fr-FR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fr-FR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fr-FR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outside</m:t>
                                </m:r>
                                <m:r>
                                  <a:rPr lang="fr-FR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a:rPr lang="fr-FR" sz="1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4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</m:d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                      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fr-FR"/>
                </a:p>
              </p:txBody>
            </p:sp>
          </mc:Choice>
          <mc:Fallback xmlns=""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F2022A1F-768E-279A-EAC9-F280596370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146" y="3588519"/>
                  <a:ext cx="3448138" cy="480581"/>
                </a:xfrm>
                <a:prstGeom prst="rect">
                  <a:avLst/>
                </a:prstGeom>
                <a:blipFill>
                  <a:blip r:embed="rId6"/>
                  <a:stretch>
                    <a:fillRect l="-4960" t="-251429" b="-3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716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66E51-7FC0-BF44-E5C9-38F1E0A38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306A1-15F4-0C96-1771-09E466DA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err="1"/>
              <a:t>Context</a:t>
            </a:r>
            <a:r>
              <a:rPr lang="fr-FR"/>
              <a:t>: </a:t>
            </a:r>
            <a:r>
              <a:rPr lang="fr-FR" err="1"/>
              <a:t>Taxonomy</a:t>
            </a:r>
            <a:r>
              <a:rPr lang="fr-FR"/>
              <a:t> of </a:t>
            </a:r>
            <a:r>
              <a:rPr lang="fr-FR" err="1"/>
              <a:t>implicit</a:t>
            </a:r>
            <a:r>
              <a:rPr lang="fr-FR"/>
              <a:t> </a:t>
            </a:r>
            <a:r>
              <a:rPr lang="fr-FR" err="1"/>
              <a:t>functions</a:t>
            </a:r>
            <a:r>
              <a:rPr lang="fr-FR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05F6FB-0ADB-3DD7-0A7D-DEE8C4F4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903-4632-467B-9B64-14301C8FF0AD}" type="slidenum">
              <a:rPr lang="fr-FR" smtClean="0"/>
              <a:t>6</a:t>
            </a:fld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4EF5D0B-00D8-E074-B25D-FEAA5E499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31" y="1927791"/>
            <a:ext cx="7457918" cy="4395065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19ACA09A-9B7D-3CC4-738A-0738597EF836}"/>
              </a:ext>
            </a:extLst>
          </p:cNvPr>
          <p:cNvGrpSpPr/>
          <p:nvPr/>
        </p:nvGrpSpPr>
        <p:grpSpPr>
          <a:xfrm>
            <a:off x="8500720" y="2157080"/>
            <a:ext cx="3104401" cy="1077202"/>
            <a:chOff x="91255" y="1539159"/>
            <a:chExt cx="3044187" cy="122161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4AF7D5-6215-D425-8B8F-81A0EE15CB25}"/>
                </a:ext>
              </a:extLst>
            </p:cNvPr>
            <p:cNvSpPr/>
            <p:nvPr/>
          </p:nvSpPr>
          <p:spPr>
            <a:xfrm>
              <a:off x="91255" y="1539159"/>
              <a:ext cx="3044187" cy="4112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/>
                  </a:solidFill>
                  <a:cs typeface="Calibri"/>
                </a:rPr>
                <a:t>Conservative distance </a:t>
              </a:r>
              <a:r>
                <a:rPr lang="fr-FR" err="1">
                  <a:solidFill>
                    <a:schemeClr val="tx1"/>
                  </a:solidFill>
                  <a:cs typeface="Calibri"/>
                </a:rPr>
                <a:t>function</a:t>
              </a:r>
              <a:endParaRPr lang="fr-FR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91FFF72-50B7-A429-1CE5-D681DEACF8B2}"/>
                </a:ext>
              </a:extLst>
            </p:cNvPr>
            <p:cNvSpPr/>
            <p:nvPr/>
          </p:nvSpPr>
          <p:spPr>
            <a:xfrm>
              <a:off x="91256" y="1950397"/>
              <a:ext cx="3044186" cy="810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22B72458-F465-1074-CCE6-5F61DD6773A7}"/>
                </a:ext>
              </a:extLst>
            </p:cNvPr>
            <p:cNvSpPr txBox="1"/>
            <p:nvPr/>
          </p:nvSpPr>
          <p:spPr>
            <a:xfrm>
              <a:off x="189622" y="2162812"/>
              <a:ext cx="2900176" cy="349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/>
                <a:t>Stable </a:t>
              </a:r>
              <a:r>
                <a:rPr lang="fr-FR" sz="1400" err="1"/>
                <a:t>under</a:t>
              </a:r>
              <a:r>
                <a:rPr lang="fr-FR" sz="1400"/>
                <a:t> </a:t>
              </a:r>
              <a:r>
                <a:rPr lang="fr-FR" sz="1400" err="1"/>
                <a:t>union,inter</a:t>
              </a:r>
              <a:r>
                <a:rPr lang="fr-FR" sz="1400"/>
                <a:t>, </a:t>
              </a:r>
              <a:r>
                <a:rPr lang="fr-FR" sz="1400" err="1"/>
                <a:t>complement</a:t>
              </a:r>
              <a:endParaRPr lang="fr-FR" sz="1400"/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3B395392-AECD-E3CA-E30C-462228F14BEE}"/>
              </a:ext>
            </a:extLst>
          </p:cNvPr>
          <p:cNvGrpSpPr/>
          <p:nvPr/>
        </p:nvGrpSpPr>
        <p:grpSpPr>
          <a:xfrm>
            <a:off x="8500720" y="3608956"/>
            <a:ext cx="3104398" cy="1077201"/>
            <a:chOff x="91255" y="4419216"/>
            <a:chExt cx="2890762" cy="122161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77BA7BE-9445-7F00-CA7F-59FB2A609F11}"/>
                </a:ext>
              </a:extLst>
            </p:cNvPr>
            <p:cNvSpPr/>
            <p:nvPr/>
          </p:nvSpPr>
          <p:spPr>
            <a:xfrm>
              <a:off x="91255" y="4419216"/>
              <a:ext cx="2890762" cy="4112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>
                  <a:solidFill>
                    <a:schemeClr val="tx1"/>
                  </a:solidFill>
                  <a:cs typeface="Calibri"/>
                </a:rPr>
                <a:t>Eikonal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AD0BD0-55E8-8446-DBB7-20C7DD916BA0}"/>
                </a:ext>
              </a:extLst>
            </p:cNvPr>
            <p:cNvSpPr/>
            <p:nvPr/>
          </p:nvSpPr>
          <p:spPr>
            <a:xfrm>
              <a:off x="91255" y="4830454"/>
              <a:ext cx="2890762" cy="810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DDFEBAEF-CA6C-3D9A-24A6-832EB7C323E7}"/>
                </a:ext>
              </a:extLst>
            </p:cNvPr>
            <p:cNvSpPr txBox="1"/>
            <p:nvPr/>
          </p:nvSpPr>
          <p:spPr>
            <a:xfrm>
              <a:off x="215081" y="5078577"/>
              <a:ext cx="2670719" cy="3141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/>
                <a:t>Stable (</a:t>
              </a:r>
              <a:r>
                <a:rPr lang="fr-FR" sz="1200" err="1"/>
                <a:t>ae</a:t>
              </a:r>
              <a:r>
                <a:rPr lang="fr-FR" sz="1200"/>
                <a:t>) </a:t>
              </a:r>
              <a:r>
                <a:rPr lang="fr-FR" sz="1200" err="1"/>
                <a:t>under</a:t>
              </a:r>
              <a:r>
                <a:rPr lang="fr-FR" sz="1200"/>
                <a:t> union, inter, </a:t>
              </a:r>
              <a:r>
                <a:rPr lang="fr-FR" sz="1200" err="1"/>
                <a:t>complement</a:t>
              </a:r>
              <a:endParaRPr lang="fr-FR" sz="120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5C411E19-3132-7916-F924-D59823F77485}"/>
              </a:ext>
            </a:extLst>
          </p:cNvPr>
          <p:cNvGrpSpPr/>
          <p:nvPr/>
        </p:nvGrpSpPr>
        <p:grpSpPr>
          <a:xfrm>
            <a:off x="8531129" y="5067482"/>
            <a:ext cx="3073230" cy="1077202"/>
            <a:chOff x="3135442" y="2973627"/>
            <a:chExt cx="3448137" cy="122161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9EF36C-1813-F004-8386-8AE5C34E3E3D}"/>
                </a:ext>
              </a:extLst>
            </p:cNvPr>
            <p:cNvSpPr/>
            <p:nvPr/>
          </p:nvSpPr>
          <p:spPr>
            <a:xfrm>
              <a:off x="3135443" y="2973627"/>
              <a:ext cx="3448136" cy="41123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err="1">
                  <a:solidFill>
                    <a:schemeClr val="tx1"/>
                  </a:solidFill>
                  <a:cs typeface="Calibri"/>
                </a:rPr>
                <a:t>Signed</a:t>
              </a:r>
              <a:r>
                <a:rPr lang="fr-FR">
                  <a:solidFill>
                    <a:schemeClr val="tx1"/>
                  </a:solidFill>
                  <a:cs typeface="Calibri"/>
                </a:rPr>
                <a:t> distance </a:t>
              </a:r>
              <a:r>
                <a:rPr lang="fr-FR" err="1">
                  <a:solidFill>
                    <a:schemeClr val="tx1"/>
                  </a:solidFill>
                  <a:cs typeface="Calibri"/>
                </a:rPr>
                <a:t>function</a:t>
              </a:r>
              <a:endParaRPr lang="fr-FR">
                <a:solidFill>
                  <a:schemeClr val="tx1"/>
                </a:solidFill>
                <a:cs typeface="Calibri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D9B64C-4889-33FD-CE19-7A61654793BF}"/>
                </a:ext>
              </a:extLst>
            </p:cNvPr>
            <p:cNvSpPr/>
            <p:nvPr/>
          </p:nvSpPr>
          <p:spPr>
            <a:xfrm>
              <a:off x="3135442" y="3384865"/>
              <a:ext cx="3448137" cy="8103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fr-FR">
                <a:cs typeface="Calibri"/>
              </a:endParaRP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C85FE1AB-E355-BE03-FB8A-83C8A324A06F}"/>
                </a:ext>
              </a:extLst>
            </p:cNvPr>
            <p:cNvSpPr txBox="1"/>
            <p:nvPr/>
          </p:nvSpPr>
          <p:spPr>
            <a:xfrm>
              <a:off x="4442279" y="3667891"/>
              <a:ext cx="1330101" cy="3141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b="0"/>
                <a:t>Not stable</a:t>
              </a:r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57773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E57AA-1754-D3AF-0D5E-CF5613E12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580D2-AD9E-4D56-31FE-5F5C17D9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217"/>
            <a:ext cx="10515600" cy="1325563"/>
          </a:xfrm>
        </p:spPr>
        <p:txBody>
          <a:bodyPr/>
          <a:lstStyle/>
          <a:p>
            <a:pPr algn="ctr"/>
            <a:r>
              <a:rPr lang="fr-FR" err="1"/>
              <a:t>Idea</a:t>
            </a:r>
            <a:r>
              <a:rPr lang="fr-FR"/>
              <a:t> : </a:t>
            </a:r>
            <a:r>
              <a:rPr lang="fr-FR" err="1"/>
              <a:t>Concieve</a:t>
            </a:r>
            <a:r>
              <a:rPr lang="fr-FR"/>
              <a:t> a new </a:t>
            </a:r>
            <a:r>
              <a:rPr lang="fr-FR" err="1"/>
              <a:t>loss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863E60-91B4-A996-2F60-C58B834A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903-4632-467B-9B64-14301C8FF0AD}" type="slidenum">
              <a:rPr lang="fr-FR" smtClean="0"/>
              <a:t>7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F3E3ED-C883-46B1-653C-F0C45DCB6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677" y="4552488"/>
            <a:ext cx="6252645" cy="2305512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E085635B-6FF3-EB23-B8B8-89E27FE314AD}"/>
              </a:ext>
            </a:extLst>
          </p:cNvPr>
          <p:cNvGrpSpPr/>
          <p:nvPr/>
        </p:nvGrpSpPr>
        <p:grpSpPr>
          <a:xfrm>
            <a:off x="635770" y="1671503"/>
            <a:ext cx="5134093" cy="2521944"/>
            <a:chOff x="838200" y="2020824"/>
            <a:chExt cx="2454170" cy="1572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560D323-DF2A-88DC-B8C8-6D9D0B371B81}"/>
                    </a:ext>
                  </a:extLst>
                </p:cNvPr>
                <p:cNvSpPr/>
                <p:nvPr/>
              </p:nvSpPr>
              <p:spPr>
                <a:xfrm>
                  <a:off x="838201" y="2468880"/>
                  <a:ext cx="2454169" cy="11247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>
                      <a:solidFill>
                        <a:schemeClr val="tx1"/>
                      </a:solidFill>
                    </a:rPr>
                    <a:t>If the implicit function is a SDF, then for all </a:t>
                  </a:r>
                  <a14:m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endParaRPr lang="en-US" sz="160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fr-FR" sz="1600" b="0">
                      <a:solidFill>
                        <a:schemeClr val="tx1"/>
                      </a:solidFill>
                    </a:rPr>
                    <a:t>For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fr-FR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fr-FR" sz="1600" b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fr-FR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600">
                      <a:solidFill>
                        <a:schemeClr val="tx1"/>
                      </a:solidFill>
                    </a:rPr>
                    <a:t>is on the shape and the signed distance function is therefore 0 </a:t>
                  </a: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560D323-DF2A-88DC-B8C8-6D9D0B371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1" y="2468880"/>
                  <a:ext cx="2454169" cy="11247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2E8E55-D6D2-AB64-BC12-842608038DCE}"/>
                </a:ext>
              </a:extLst>
            </p:cNvPr>
            <p:cNvSpPr/>
            <p:nvPr/>
          </p:nvSpPr>
          <p:spPr>
            <a:xfrm>
              <a:off x="838200" y="2020824"/>
              <a:ext cx="2454169" cy="44805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err="1">
                  <a:solidFill>
                    <a:schemeClr val="tx1"/>
                  </a:solidFill>
                </a:rPr>
                <a:t>Ideas</a:t>
              </a:r>
              <a:endParaRPr lang="fr-FR" b="1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5BD1313-5351-248B-8674-0D05F5A74051}"/>
              </a:ext>
            </a:extLst>
          </p:cNvPr>
          <p:cNvGrpSpPr/>
          <p:nvPr/>
        </p:nvGrpSpPr>
        <p:grpSpPr>
          <a:xfrm>
            <a:off x="6495289" y="1671503"/>
            <a:ext cx="5216387" cy="2521944"/>
            <a:chOff x="838200" y="3593592"/>
            <a:chExt cx="4126992" cy="1789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764A697-F6B4-E0EE-C98D-81A8DD54679A}"/>
                    </a:ext>
                  </a:extLst>
                </p:cNvPr>
                <p:cNvSpPr/>
                <p:nvPr/>
              </p:nvSpPr>
              <p:spPr>
                <a:xfrm>
                  <a:off x="838201" y="4041648"/>
                  <a:ext cx="4126991" cy="134179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600" b="0" i="1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fr-FR" sz="16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New </a:t>
                  </a:r>
                  <a:r>
                    <a:rPr lang="fr-FR" sz="1600" err="1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Loss</a:t>
                  </a:r>
                  <a:r>
                    <a:rPr lang="fr-FR" sz="1600">
                      <a:solidFill>
                        <a:schemeClr val="tx1"/>
                      </a:solidFill>
                      <a:latin typeface="Cambria Math" panose="02040503050406030204" pitchFamily="18" charset="0"/>
                    </a:rPr>
                    <a:t> 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𝐶𝑃</m:t>
                            </m:r>
                          </m:sub>
                        </m:sSub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≔</m:t>
                        </m:r>
                        <m:f>
                          <m:fPr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fr-F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fr-F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fr-F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6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fr-F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fr-FR" sz="16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764A697-F6B4-E0EE-C98D-81A8DD546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1" y="4041648"/>
                  <a:ext cx="4126991" cy="13417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1383F0C-B9E1-A209-659D-4A581328FB15}"/>
                </a:ext>
              </a:extLst>
            </p:cNvPr>
            <p:cNvSpPr/>
            <p:nvPr/>
          </p:nvSpPr>
          <p:spPr>
            <a:xfrm>
              <a:off x="838200" y="3593592"/>
              <a:ext cx="4126991" cy="5292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>
                  <a:solidFill>
                    <a:schemeClr val="tx1"/>
                  </a:solidFill>
                </a:rPr>
                <a:t>Solution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8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209FF-0606-59AA-7DBC-C6B174302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3FB53-8D3A-F8B5-022E-0B14259E6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217"/>
            <a:ext cx="10515600" cy="1325563"/>
          </a:xfrm>
        </p:spPr>
        <p:txBody>
          <a:bodyPr/>
          <a:lstStyle/>
          <a:p>
            <a:pPr algn="ctr"/>
            <a:r>
              <a:rPr lang="fr-FR" err="1"/>
              <a:t>Idea</a:t>
            </a:r>
            <a:r>
              <a:rPr lang="fr-FR"/>
              <a:t> : </a:t>
            </a:r>
            <a:r>
              <a:rPr lang="fr-FR" err="1"/>
              <a:t>Concieve</a:t>
            </a:r>
            <a:r>
              <a:rPr lang="fr-FR"/>
              <a:t> a new </a:t>
            </a:r>
            <a:r>
              <a:rPr lang="fr-FR" err="1"/>
              <a:t>loss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757C19-CCDF-F4EE-7E84-DA2165D13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903-4632-467B-9B64-14301C8FF0AD}" type="slidenum">
              <a:rPr lang="fr-FR" smtClean="0"/>
              <a:t>8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FF5EBC4-553B-B6E7-72C9-6258B451BA2C}"/>
              </a:ext>
            </a:extLst>
          </p:cNvPr>
          <p:cNvGrpSpPr/>
          <p:nvPr/>
        </p:nvGrpSpPr>
        <p:grpSpPr>
          <a:xfrm>
            <a:off x="635770" y="1671503"/>
            <a:ext cx="5134093" cy="2521944"/>
            <a:chOff x="838200" y="2020824"/>
            <a:chExt cx="2454170" cy="15727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92A0279-45CC-148B-4743-E657873A4F7F}"/>
                    </a:ext>
                  </a:extLst>
                </p:cNvPr>
                <p:cNvSpPr/>
                <p:nvPr/>
              </p:nvSpPr>
              <p:spPr>
                <a:xfrm>
                  <a:off x="838201" y="2468880"/>
                  <a:ext cx="2454169" cy="112471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>
                      <a:solidFill>
                        <a:schemeClr val="tx1"/>
                      </a:solidFill>
                    </a:rPr>
                    <a:t>Eikonal </a:t>
                  </a:r>
                  <a:r>
                    <a:rPr lang="en-US" sz="1600" err="1">
                      <a:solidFill>
                        <a:schemeClr val="tx1"/>
                      </a:solidFill>
                    </a:rPr>
                    <a:t>regularizer</a:t>
                  </a:r>
                  <a:r>
                    <a:rPr lang="en-US" sz="1600">
                      <a:solidFill>
                        <a:schemeClr val="tx1"/>
                      </a:solidFill>
                    </a:rPr>
                    <a:t> :</a:t>
                  </a:r>
                </a:p>
                <a:p>
                  <a:pPr algn="ctr"/>
                  <a:r>
                    <a:rPr lang="en-US" sz="160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𝑒𝑖𝑘</m:t>
                          </m:r>
                        </m:sub>
                      </m:sSub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lit/>
                                </m:rP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m:rPr>
                                  <m:sty m:val="p"/>
                                </m:rPr>
                                <a:rPr lang="fr-FR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lit/>
                                </m:rP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sup>
                              <m:r>
                                <a:rPr lang="fr-F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a14:m>
                  <a:endParaRPr lang="en-US" sz="160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fr-FR" sz="1600">
                      <a:solidFill>
                        <a:schemeClr val="tx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𝑒𝑖𝑘</m:t>
                          </m:r>
                        </m:sub>
                      </m:sSub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</m:t>
                      </m:r>
                    </m:oMath>
                  </a14:m>
                  <a:r>
                    <a:rPr lang="en-US" sz="1600">
                      <a:solidFill>
                        <a:schemeClr val="tx1"/>
                      </a:solidFill>
                    </a:rPr>
                    <a:t>then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a14:m>
                  <a:r>
                    <a:rPr lang="en-US" sz="1600">
                      <a:solidFill>
                        <a:schemeClr val="tx1"/>
                      </a:solidFill>
                    </a:rPr>
                    <a:t> is an SDF </a:t>
                  </a:r>
                </a:p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>
                      <a:solidFill>
                        <a:schemeClr val="tx1"/>
                      </a:solidFill>
                    </a:rPr>
                    <a:t>Given a problem modeled by a loss </a:t>
                  </a:r>
                  <a14:m>
                    <m:oMath xmlns:m="http://schemas.openxmlformats.org/officeDocument/2006/math">
                      <m:r>
                        <a:rPr lang="fr-F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a14:m>
                  <a:r>
                    <a:rPr lang="en-US" sz="1600">
                      <a:solidFill>
                        <a:schemeClr val="tx1"/>
                      </a:solidFill>
                    </a:rPr>
                    <a:t> that output an implicit function</a:t>
                  </a: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92A0279-45CC-148B-4743-E657873A4F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1" y="2468880"/>
                  <a:ext cx="2454169" cy="1124712"/>
                </a:xfrm>
                <a:prstGeom prst="rect">
                  <a:avLst/>
                </a:prstGeom>
                <a:blipFill>
                  <a:blip r:embed="rId3"/>
                  <a:stretch>
                    <a:fillRect t="-336" b="-10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04B146-4EB8-CC47-E640-10E845D05B55}"/>
                </a:ext>
              </a:extLst>
            </p:cNvPr>
            <p:cNvSpPr/>
            <p:nvPr/>
          </p:nvSpPr>
          <p:spPr>
            <a:xfrm>
              <a:off x="838200" y="2020824"/>
              <a:ext cx="2454169" cy="448056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err="1">
                  <a:solidFill>
                    <a:schemeClr val="tx1"/>
                  </a:solidFill>
                </a:rPr>
                <a:t>Ideas</a:t>
              </a:r>
              <a:endParaRPr lang="fr-FR" b="1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F6238D7-813E-72D4-E084-A5DB18C16A8A}"/>
              </a:ext>
            </a:extLst>
          </p:cNvPr>
          <p:cNvGrpSpPr/>
          <p:nvPr/>
        </p:nvGrpSpPr>
        <p:grpSpPr>
          <a:xfrm>
            <a:off x="6495289" y="1671503"/>
            <a:ext cx="5216387" cy="2521944"/>
            <a:chOff x="838200" y="3593592"/>
            <a:chExt cx="4126992" cy="1789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931D256-FED1-2676-CCCD-FAADA692FB5B}"/>
                    </a:ext>
                  </a:extLst>
                </p:cNvPr>
                <p:cNvSpPr/>
                <p:nvPr/>
              </p:nvSpPr>
              <p:spPr>
                <a:xfrm>
                  <a:off x="838201" y="4041648"/>
                  <a:ext cx="4126991" cy="134179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New </a:t>
                  </a:r>
                  <a:r>
                    <a:rPr lang="fr-FR" sz="1600" err="1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loss</a:t>
                  </a:r>
                  <a:r>
                    <a:rPr lang="fr-FR" sz="160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: </a:t>
                  </a:r>
                  <a14:m>
                    <m:oMath xmlns:m="http://schemas.openxmlformats.org/officeDocument/2006/math">
                      <m:r>
                        <a:rPr lang="fr-F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 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𝐶𝑃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𝑒𝑖𝑘</m:t>
                          </m:r>
                        </m:sub>
                      </m:sSub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fr-FR" sz="16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931D256-FED1-2676-CCCD-FAADA692FB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1" y="4041648"/>
                  <a:ext cx="4126991" cy="13417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8A8B94-A7C8-11B9-892A-AC14622F733E}"/>
                </a:ext>
              </a:extLst>
            </p:cNvPr>
            <p:cNvSpPr/>
            <p:nvPr/>
          </p:nvSpPr>
          <p:spPr>
            <a:xfrm>
              <a:off x="838200" y="3593592"/>
              <a:ext cx="4126991" cy="52929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>
                  <a:solidFill>
                    <a:schemeClr val="tx1"/>
                  </a:solidFill>
                </a:rPr>
                <a:t>Solution</a:t>
              </a:r>
            </a:p>
          </p:txBody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02822765-5CE8-15D5-7F3C-1A89902E2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984" y="4658847"/>
            <a:ext cx="5690031" cy="169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4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324948-E2CE-A700-A355-398466901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D6CC6-5B0C-A095-29F4-AA40B8FB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217"/>
            <a:ext cx="10515600" cy="1325563"/>
          </a:xfrm>
        </p:spPr>
        <p:txBody>
          <a:bodyPr/>
          <a:lstStyle/>
          <a:p>
            <a:pPr algn="ctr"/>
            <a:r>
              <a:rPr lang="fr-FR" err="1"/>
              <a:t>Idea</a:t>
            </a:r>
            <a:r>
              <a:rPr lang="fr-FR"/>
              <a:t> : </a:t>
            </a:r>
            <a:r>
              <a:rPr lang="fr-FR" err="1"/>
              <a:t>Concieve</a:t>
            </a:r>
            <a:r>
              <a:rPr lang="fr-FR"/>
              <a:t> a new </a:t>
            </a:r>
            <a:r>
              <a:rPr lang="fr-FR" err="1"/>
              <a:t>loss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188C3-5184-3041-6567-AD13B6AB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FB903-4632-467B-9B64-14301C8FF0AD}" type="slidenum">
              <a:rPr lang="fr-FR" smtClean="0"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9117BBA4-68ED-0B4E-D69B-A7A64C741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5000" y="2979529"/>
                <a:ext cx="4620208" cy="29791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/>
                  <a:t> L(</a:t>
                </a:r>
                <a:r>
                  <a:rPr lang="el-GR" sz="1400" b="0" i="0">
                    <a:solidFill>
                      <a:srgbClr val="040C28"/>
                    </a:solidFill>
                    <a:effectLst/>
                    <a:latin typeface="Google Sans"/>
                  </a:rPr>
                  <a:t>θ</a:t>
                </a:r>
                <a:r>
                  <a:rPr lang="en-US" sz="2000"/>
                  <a:t>) is a loss that tell us how far we are from the initial models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𝑐𝑝</m:t>
                        </m:r>
                      </m:sub>
                    </m:sSub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l-GR" sz="1400" b="0" i="0">
                    <a:solidFill>
                      <a:srgbClr val="040C28"/>
                    </a:solidFill>
                    <a:effectLst/>
                    <a:latin typeface="Google Sans"/>
                  </a:rPr>
                  <a:t>θ</a:t>
                </a:r>
                <a:r>
                  <a:rPr lang="fr-FR" sz="1400" b="0" i="0">
                    <a:solidFill>
                      <a:srgbClr val="040C28"/>
                    </a:solidFill>
                    <a:effectLst/>
                    <a:latin typeface="Google Sans"/>
                  </a:rPr>
                  <a:t>,X</a:t>
                </a:r>
                <a:r>
                  <a:rPr lang="en-US" sz="2000"/>
                  <a:t> ) our new conservative loss that enforce the implicit function to be SDF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𝑒𝑖𝑘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000" dirty="0">
                        <a:solidFill>
                          <a:srgbClr val="040C28"/>
                        </a:solidFill>
                        <a:latin typeface="Google Sans"/>
                      </a:rPr>
                      <m:t>θ</m:t>
                    </m:r>
                    <m:r>
                      <m:rPr>
                        <m:nor/>
                      </m:rPr>
                      <a:rPr lang="fr-FR" sz="2000" b="0" i="0" dirty="0" smtClean="0">
                        <a:solidFill>
                          <a:srgbClr val="040C28"/>
                        </a:solidFill>
                        <a:latin typeface="Google Sans"/>
                      </a:rPr>
                      <m:t>,</m:t>
                    </m:r>
                    <m:r>
                      <m:rPr>
                        <m:nor/>
                      </m:rPr>
                      <a:rPr lang="fr-FR" sz="2000" dirty="0">
                        <a:solidFill>
                          <a:srgbClr val="040C28"/>
                        </a:solidFill>
                        <a:latin typeface="Google Sans"/>
                      </a:rPr>
                      <m:t>X</m:t>
                    </m:r>
                  </m:oMath>
                </a14:m>
                <a:r>
                  <a:rPr lang="en-US" sz="2000"/>
                  <a:t>) the </a:t>
                </a:r>
                <a:r>
                  <a:rPr lang="en-US" sz="2000" err="1"/>
                  <a:t>eikonal</a:t>
                </a:r>
                <a:r>
                  <a:rPr lang="en-US" sz="2000"/>
                  <a:t> loss to enforce the function to be </a:t>
                </a:r>
                <a:r>
                  <a:rPr lang="en-US" sz="2000" err="1"/>
                  <a:t>eikonal</a:t>
                </a:r>
                <a:endParaRPr lang="en-US" sz="2000"/>
              </a:p>
              <a:p>
                <a:pPr>
                  <a:buFontTx/>
                  <a:buChar char="-"/>
                </a:pPr>
                <a:endParaRPr lang="en-US" sz="2000"/>
              </a:p>
              <a:p>
                <a:pPr marL="0" indent="0">
                  <a:buNone/>
                </a:pPr>
                <a:r>
                  <a:rPr lang="en-US" sz="2000"/>
                  <a:t>With (some) mathematical guarantee</a:t>
                </a:r>
              </a:p>
              <a:p>
                <a:pPr marL="0" indent="0">
                  <a:buNone/>
                </a:pPr>
                <a:endParaRPr lang="en-US" sz="2000"/>
              </a:p>
            </p:txBody>
          </p:sp>
        </mc:Choice>
        <mc:Fallback xmlns="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9117BBA4-68ED-0B4E-D69B-A7A64C741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000" y="2979529"/>
                <a:ext cx="4620208" cy="2979169"/>
              </a:xfrm>
              <a:blipFill>
                <a:blip r:embed="rId3"/>
                <a:stretch>
                  <a:fillRect l="-1319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478101F0-7446-27BD-0F67-571557F6D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870" y="1884375"/>
            <a:ext cx="5981700" cy="733425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34DC60D-E6FE-3107-1D5B-DEDD41FEE8A9}"/>
              </a:ext>
            </a:extLst>
          </p:cNvPr>
          <p:cNvSpPr txBox="1">
            <a:spLocks/>
          </p:cNvSpPr>
          <p:nvPr/>
        </p:nvSpPr>
        <p:spPr>
          <a:xfrm>
            <a:off x="6199618" y="5797990"/>
            <a:ext cx="9162316" cy="2120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F6A323D-77CC-069C-D8F5-08E08CE26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6969" y="3128200"/>
            <a:ext cx="5690031" cy="1697503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239D03FB-22E5-D660-F10D-3DF0D77C01CB}"/>
              </a:ext>
            </a:extLst>
          </p:cNvPr>
          <p:cNvSpPr txBox="1">
            <a:spLocks/>
          </p:cNvSpPr>
          <p:nvPr/>
        </p:nvSpPr>
        <p:spPr>
          <a:xfrm>
            <a:off x="6199618" y="5332540"/>
            <a:ext cx="9162316" cy="2120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Highlights of the different loss </a:t>
            </a:r>
          </a:p>
        </p:txBody>
      </p:sp>
    </p:spTree>
    <p:extLst>
      <p:ext uri="{BB962C8B-B14F-4D97-AF65-F5344CB8AC3E}">
        <p14:creationId xmlns:p14="http://schemas.microsoft.com/office/powerpoint/2010/main" val="40964349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Thème Office 2013 –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 2013 –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853DEC7-4BA7-4405-964E-6640F4F36CB5}">
  <we:reference id="4b785c87-866c-4bad-85d8-5d1ae467ac9a" version="3.14.4.0" store="EXCatalog" storeType="EXCatalog"/>
  <we:alternateReferences>
    <we:reference id="WA104381909" version="3.14.4.0" store="fr-FR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BFED7953332048A026DFE490D2F588" ma:contentTypeVersion="4" ma:contentTypeDescription="Crée un document." ma:contentTypeScope="" ma:versionID="42e582351ad71cf0bfd6a64604b0cb51">
  <xsd:schema xmlns:xsd="http://www.w3.org/2001/XMLSchema" xmlns:xs="http://www.w3.org/2001/XMLSchema" xmlns:p="http://schemas.microsoft.com/office/2006/metadata/properties" xmlns:ns2="2e55f05e-36aa-4c88-930b-df00b5f2023b" targetNamespace="http://schemas.microsoft.com/office/2006/metadata/properties" ma:root="true" ma:fieldsID="f73f9de3532dd5e11c361803df3a6b44" ns2:_="">
    <xsd:import namespace="2e55f05e-36aa-4c88-930b-df00b5f202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55f05e-36aa-4c88-930b-df00b5f2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713C86-BDB6-4D41-90ED-D318D6CD2D67}">
  <ds:schemaRefs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2e55f05e-36aa-4c88-930b-df00b5f2023b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10B31A5-60E2-4B39-A6A1-DDFA67852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45569C-06EF-4D36-AEE4-FD2413D0A7AE}">
  <ds:schemaRefs>
    <ds:schemaRef ds:uri="2e55f05e-36aa-4c88-930b-df00b5f2023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1087</Words>
  <Application>Microsoft Office PowerPoint</Application>
  <PresentationFormat>Grand écran</PresentationFormat>
  <Paragraphs>176</Paragraphs>
  <Slides>15</Slides>
  <Notes>12</Notes>
  <HiddenSlides>3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Google Sans</vt:lpstr>
      <vt:lpstr>Wingdings</vt:lpstr>
      <vt:lpstr>Thème Office 2013 – 2022</vt:lpstr>
      <vt:lpstr>Constructive Solid Geometry on Neural Signed Distance Fields</vt:lpstr>
      <vt:lpstr>Idées de l’article :</vt:lpstr>
      <vt:lpstr>Introduction: Implicit function</vt:lpstr>
      <vt:lpstr>Context: Shape editing with SDF</vt:lpstr>
      <vt:lpstr>Context: Taxonomy of implicit functions </vt:lpstr>
      <vt:lpstr>Context: Taxonomy of implicit functions </vt:lpstr>
      <vt:lpstr>Idea : Concieve a new loss</vt:lpstr>
      <vt:lpstr>Idea : Concieve a new loss</vt:lpstr>
      <vt:lpstr>Idea : Concieve a new loss</vt:lpstr>
      <vt:lpstr>Paper’s applications: constructive solid geometry</vt:lpstr>
      <vt:lpstr>Paper’s applications: swept volumes</vt:lpstr>
      <vt:lpstr>Results  and limitation:</vt:lpstr>
      <vt:lpstr>Going further : Importance sampling</vt:lpstr>
      <vt:lpstr>Conclusions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Réseaux récurrents (RNN)</dc:title>
  <dc:creator>Paul-Arno Lamarque</dc:creator>
  <cp:lastModifiedBy>Pierrick Bournez (Student at CentraleSupelec)</cp:lastModifiedBy>
  <cp:revision>1</cp:revision>
  <dcterms:created xsi:type="dcterms:W3CDTF">2022-07-07T17:51:35Z</dcterms:created>
  <dcterms:modified xsi:type="dcterms:W3CDTF">2024-12-02T10:57:10Z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0x01010073BFED7953332048A026DFE490D2F588</vt:lpwstr>
  </property>
</Properties>
</file>