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16"/>
  </p:notesMasterIdLst>
  <p:sldIdLst>
    <p:sldId id="256" r:id="rId5"/>
    <p:sldId id="257" r:id="rId6"/>
    <p:sldId id="258" r:id="rId7"/>
    <p:sldId id="259" r:id="rId8"/>
    <p:sldId id="263" r:id="rId9"/>
    <p:sldId id="260"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23EFE-5594-EA46-A8E8-BE2C6B8274D4}" v="176" dt="2022-09-07T19:35:16.290"/>
    <p1510:client id="{B38D3F69-2973-8FFA-5462-DBC2A43A648E}" v="143" dt="2022-09-07T19:18:0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18965-DB27-4C74-AEB9-B3D45593FA79}" type="datetimeFigureOut">
              <a:rPr lang="en-US" smtClean="0"/>
              <a:t>9/13/24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67A3A-1D37-487B-98C4-53B82236DBF2}" type="slidenum">
              <a:rPr lang="en-US" smtClean="0"/>
              <a:t>‹#›</a:t>
            </a:fld>
            <a:endParaRPr lang="en-US"/>
          </a:p>
        </p:txBody>
      </p:sp>
    </p:spTree>
    <p:extLst>
      <p:ext uri="{BB962C8B-B14F-4D97-AF65-F5344CB8AC3E}">
        <p14:creationId xmlns:p14="http://schemas.microsoft.com/office/powerpoint/2010/main" val="391337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AB7FA7AB-3B77-422A-BC4B-91D36AA3D8C9}" type="datetime1">
              <a:rPr lang="en-US" smtClean="0"/>
              <a:t>9/13/24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3776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BF35B5B7-74E0-433F-9EAC-6D069BD0F8F0}" type="datetime1">
              <a:rPr lang="en-US" smtClean="0"/>
              <a:t>9/13/24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1750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1A54436E-D8DC-4709-ACC5-5D10166394E5}" type="datetime1">
              <a:rPr lang="en-US" smtClean="0"/>
              <a:t>9/13/24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650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4BF38AB-4666-4C6B-AB1C-D3B5DB95AE77}" type="datetime1">
              <a:rPr lang="en-US" smtClean="0"/>
              <a:t>9/13/24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356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B663B9B-1324-401E-A03B-2D19813865CB}" type="datetime1">
              <a:rPr lang="en-US" smtClean="0"/>
              <a:t>9/13/24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7562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D6BB07B9-E1CC-4C59-BAD4-0DB3AF795FF7}" type="datetime1">
              <a:rPr lang="en-US" smtClean="0"/>
              <a:t>9/13/24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032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C47B965-141E-490C-B597-92F8A5E77DE8}" type="datetime1">
              <a:rPr lang="en-US" smtClean="0"/>
              <a:t>9/13/24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7243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3BBCCF17-3D03-4803-8C98-3902C14EC69E}" type="datetime1">
              <a:rPr lang="en-US" smtClean="0"/>
              <a:t>9/13/24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1766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F262BFD8-61B9-49B2-BD77-40872E7BAE19}" type="datetime1">
              <a:rPr lang="en-US" smtClean="0"/>
              <a:t>9/13/24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1204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F133D09E-737F-46B9-9371-0473C96D4D37}" type="datetime1">
              <a:rPr lang="en-US" smtClean="0"/>
              <a:t>9/13/24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391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A2FEADC3-54E1-4044-8772-93FF0FD6C66D}" type="datetime1">
              <a:rPr lang="en-US" smtClean="0"/>
              <a:t>9/13/24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953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A58A0399-FAA6-4BD9-A1B7-FF40D56662A7}" type="datetime1">
              <a:rPr lang="en-US" smtClean="0"/>
              <a:t>9/13/24</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70416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nf.service-now.com/help?id=kb_article&amp;sysparm_article=KB0011366" TargetMode="External"/><Relationship Id="rId2" Type="http://schemas.openxmlformats.org/officeDocument/2006/relationships/hyperlink" Target="https://unf.service-now.com/help?id=kb_article&amp;table=kb_knowledge&amp;sysparm_article=KB0011446" TargetMode="External"/><Relationship Id="rId1" Type="http://schemas.openxmlformats.org/officeDocument/2006/relationships/slideLayout" Target="../slideLayouts/slideLayout2.xml"/><Relationship Id="rId4" Type="http://schemas.openxmlformats.org/officeDocument/2006/relationships/hyperlink" Target="https://unf.service-now.com/now/nav/ui/classic/params/target/com.glideapp.servicecatalog_cat_item_view.do%3Fv%3D1%26sysparm_id%3Dce01fd97975a2550ca457cf11153af4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14.jpe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1" name="Group 10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2" name="Straight Connector 101">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4" name="Right Triangle 133">
            <a:extLst>
              <a:ext uri="{FF2B5EF4-FFF2-40B4-BE49-F238E27FC236}">
                <a16:creationId xmlns:a16="http://schemas.microsoft.com/office/drawing/2014/main" id="{27A119C1-8E7F-4B5C-915D-5CE55C739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346724" y="-292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4F7AE8-11FE-484F-8864-05FBEE54BF7D}"/>
              </a:ext>
            </a:extLst>
          </p:cNvPr>
          <p:cNvSpPr>
            <a:spLocks noGrp="1"/>
          </p:cNvSpPr>
          <p:nvPr>
            <p:ph type="ctrTitle"/>
          </p:nvPr>
        </p:nvSpPr>
        <p:spPr>
          <a:xfrm>
            <a:off x="4110770" y="722903"/>
            <a:ext cx="7381030" cy="2460770"/>
          </a:xfrm>
        </p:spPr>
        <p:txBody>
          <a:bodyPr>
            <a:normAutofit/>
          </a:bodyPr>
          <a:lstStyle/>
          <a:p>
            <a:r>
              <a:rPr lang="en-US" dirty="0">
                <a:effectLst>
                  <a:outerShdw blurRad="38100" dist="38100" dir="2700000" algn="tl">
                    <a:srgbClr val="000000">
                      <a:alpha val="43137"/>
                    </a:srgbClr>
                  </a:outerShdw>
                </a:effectLst>
              </a:rPr>
              <a:t>HPC</a:t>
            </a:r>
            <a:r>
              <a:rPr lang="en-US" dirty="0"/>
              <a:t> Lab Introduction</a:t>
            </a:r>
          </a:p>
        </p:txBody>
      </p:sp>
      <p:sp>
        <p:nvSpPr>
          <p:cNvPr id="3" name="Subtitle 2">
            <a:extLst>
              <a:ext uri="{FF2B5EF4-FFF2-40B4-BE49-F238E27FC236}">
                <a16:creationId xmlns:a16="http://schemas.microsoft.com/office/drawing/2014/main" id="{E48F0032-DC0F-4D9F-BBAB-73F8FF2888A6}"/>
              </a:ext>
            </a:extLst>
          </p:cNvPr>
          <p:cNvSpPr>
            <a:spLocks noGrp="1"/>
          </p:cNvSpPr>
          <p:nvPr>
            <p:ph type="subTitle" idx="1"/>
          </p:nvPr>
        </p:nvSpPr>
        <p:spPr>
          <a:xfrm>
            <a:off x="4110770" y="3428997"/>
            <a:ext cx="7381030" cy="2706098"/>
          </a:xfrm>
        </p:spPr>
        <p:txBody>
          <a:bodyPr>
            <a:normAutofit/>
          </a:bodyPr>
          <a:lstStyle/>
          <a:p>
            <a:r>
              <a:rPr lang="en-US" dirty="0"/>
              <a:t>Know before you connect…</a:t>
            </a:r>
          </a:p>
        </p:txBody>
      </p:sp>
      <p:pic>
        <p:nvPicPr>
          <p:cNvPr id="8" name="Picture 7" descr="A blue and white logo&#10;&#10;Description automatically generated with low confidence">
            <a:extLst>
              <a:ext uri="{FF2B5EF4-FFF2-40B4-BE49-F238E27FC236}">
                <a16:creationId xmlns:a16="http://schemas.microsoft.com/office/drawing/2014/main" id="{77F61402-C3AB-4C48-B283-0996466A1CB3}"/>
              </a:ext>
            </a:extLst>
          </p:cNvPr>
          <p:cNvPicPr>
            <a:picLocks noChangeAspect="1"/>
          </p:cNvPicPr>
          <p:nvPr/>
        </p:nvPicPr>
        <p:blipFill>
          <a:blip r:embed="rId2"/>
          <a:stretch>
            <a:fillRect/>
          </a:stretch>
        </p:blipFill>
        <p:spPr>
          <a:xfrm>
            <a:off x="683587" y="5228920"/>
            <a:ext cx="2559172" cy="499038"/>
          </a:xfrm>
          <a:prstGeom prst="rect">
            <a:avLst/>
          </a:prstGeom>
        </p:spPr>
      </p:pic>
      <p:pic>
        <p:nvPicPr>
          <p:cNvPr id="5" name="Picture 4" descr="Logo&#10;&#10;Description automatically generated">
            <a:extLst>
              <a:ext uri="{FF2B5EF4-FFF2-40B4-BE49-F238E27FC236}">
                <a16:creationId xmlns:a16="http://schemas.microsoft.com/office/drawing/2014/main" id="{8BD99348-CC0C-4C62-A932-F2AFA1935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63" y="714591"/>
            <a:ext cx="1307219" cy="1307219"/>
          </a:xfrm>
          <a:prstGeom prst="rect">
            <a:avLst/>
          </a:prstGeom>
        </p:spPr>
      </p:pic>
      <p:pic>
        <p:nvPicPr>
          <p:cNvPr id="6" name="Picture 5">
            <a:extLst>
              <a:ext uri="{FF2B5EF4-FFF2-40B4-BE49-F238E27FC236}">
                <a16:creationId xmlns:a16="http://schemas.microsoft.com/office/drawing/2014/main" id="{FDDDC4A1-3B71-47C7-8FB0-614E2635989C}"/>
              </a:ext>
            </a:extLst>
          </p:cNvPr>
          <p:cNvPicPr>
            <a:picLocks noChangeAspect="1"/>
          </p:cNvPicPr>
          <p:nvPr/>
        </p:nvPicPr>
        <p:blipFill>
          <a:blip r:embed="rId4"/>
          <a:stretch>
            <a:fillRect/>
          </a:stretch>
        </p:blipFill>
        <p:spPr>
          <a:xfrm>
            <a:off x="683587" y="3890830"/>
            <a:ext cx="2559172" cy="435058"/>
          </a:xfrm>
          <a:prstGeom prst="rect">
            <a:avLst/>
          </a:prstGeom>
        </p:spPr>
      </p:pic>
      <p:pic>
        <p:nvPicPr>
          <p:cNvPr id="11" name="Picture 10">
            <a:extLst>
              <a:ext uri="{FF2B5EF4-FFF2-40B4-BE49-F238E27FC236}">
                <a16:creationId xmlns:a16="http://schemas.microsoft.com/office/drawing/2014/main" id="{A2F165D1-1A55-4DF8-9192-EE675D11C429}"/>
              </a:ext>
            </a:extLst>
          </p:cNvPr>
          <p:cNvPicPr>
            <a:picLocks noChangeAspect="1"/>
          </p:cNvPicPr>
          <p:nvPr/>
        </p:nvPicPr>
        <p:blipFill>
          <a:blip r:embed="rId5"/>
          <a:stretch>
            <a:fillRect/>
          </a:stretch>
        </p:blipFill>
        <p:spPr>
          <a:xfrm>
            <a:off x="683587" y="2458980"/>
            <a:ext cx="2559171" cy="558600"/>
          </a:xfrm>
          <a:prstGeom prst="rect">
            <a:avLst/>
          </a:prstGeom>
        </p:spPr>
      </p:pic>
      <p:sp>
        <p:nvSpPr>
          <p:cNvPr id="13" name="TextBox 12">
            <a:extLst>
              <a:ext uri="{FF2B5EF4-FFF2-40B4-BE49-F238E27FC236}">
                <a16:creationId xmlns:a16="http://schemas.microsoft.com/office/drawing/2014/main" id="{2FAC48AE-8D53-4A90-B5DE-CD05C2CC47F8}"/>
              </a:ext>
            </a:extLst>
          </p:cNvPr>
          <p:cNvSpPr txBox="1"/>
          <p:nvPr/>
        </p:nvSpPr>
        <p:spPr>
          <a:xfrm>
            <a:off x="10035731" y="5325362"/>
            <a:ext cx="1098378" cy="923330"/>
          </a:xfrm>
          <a:prstGeom prst="rect">
            <a:avLst/>
          </a:prstGeom>
          <a:noFill/>
        </p:spPr>
        <p:txBody>
          <a:bodyPr wrap="none" rtlCol="0">
            <a:spAutoFit/>
          </a:bodyPr>
          <a:lstStyle/>
          <a:p>
            <a:r>
              <a:rPr lang="en-US" dirty="0">
                <a:effectLst>
                  <a:outerShdw blurRad="38100" dist="38100" dir="2700000" algn="tl">
                    <a:srgbClr val="000000">
                      <a:alpha val="43137"/>
                    </a:srgbClr>
                  </a:outerShdw>
                </a:effectLst>
                <a:latin typeface="CordiaUPC" panose="020B0502040204020203" pitchFamily="34" charset="-34"/>
                <a:cs typeface="CordiaUPC" panose="020B0502040204020203" pitchFamily="34" charset="-34"/>
              </a:rPr>
              <a:t>UNF/ITS/HPC</a:t>
            </a:r>
          </a:p>
          <a:p>
            <a:r>
              <a:rPr lang="en-US" b="1" dirty="0">
                <a:effectLst>
                  <a:outerShdw blurRad="38100" dist="38100" dir="2700000" algn="tl">
                    <a:srgbClr val="000000">
                      <a:alpha val="43137"/>
                    </a:srgbClr>
                  </a:outerShdw>
                </a:effectLst>
                <a:latin typeface="CordiaUPC" panose="020B0502040204020203" pitchFamily="34" charset="-34"/>
                <a:cs typeface="CordiaUPC" panose="020B0502040204020203" pitchFamily="34" charset="-34"/>
              </a:rPr>
              <a:t>May 2024</a:t>
            </a:r>
          </a:p>
          <a:p>
            <a:r>
              <a:rPr lang="en-US" dirty="0">
                <a:effectLst>
                  <a:outerShdw blurRad="38100" dist="38100" dir="2700000" algn="tl">
                    <a:srgbClr val="000000">
                      <a:alpha val="43137"/>
                    </a:srgbClr>
                  </a:outerShdw>
                </a:effectLst>
                <a:latin typeface="CordiaUPC" panose="020B0502040204020203" pitchFamily="34" charset="-34"/>
                <a:cs typeface="CordiaUPC" panose="020B0502040204020203" pitchFamily="34" charset="-34"/>
              </a:rPr>
              <a:t>version 1.3</a:t>
            </a:r>
            <a:endParaRPr lang="en-US" b="1" dirty="0">
              <a:effectLst>
                <a:outerShdw blurRad="38100" dist="38100" dir="2700000" algn="tl">
                  <a:srgbClr val="000000">
                    <a:alpha val="43137"/>
                  </a:srgbClr>
                </a:outerShdw>
              </a:effectLst>
              <a:latin typeface="CordiaUPC" panose="020B0502040204020203" pitchFamily="34" charset="-34"/>
              <a:cs typeface="CordiaUPC" panose="020B0502040204020203" pitchFamily="34" charset="-34"/>
            </a:endParaRPr>
          </a:p>
        </p:txBody>
      </p:sp>
      <p:sp>
        <p:nvSpPr>
          <p:cNvPr id="133" name="Slide Number Placeholder 132">
            <a:extLst>
              <a:ext uri="{FF2B5EF4-FFF2-40B4-BE49-F238E27FC236}">
                <a16:creationId xmlns:a16="http://schemas.microsoft.com/office/drawing/2014/main" id="{940952EB-4100-4E91-990F-A70E686A0957}"/>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43477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a:xfrm>
            <a:off x="691079" y="725951"/>
            <a:ext cx="5404571" cy="1442463"/>
          </a:xfrm>
        </p:spPr>
        <p:txBody>
          <a:bodyPr/>
          <a:lstStyle/>
          <a:p>
            <a:r>
              <a:rPr lang="en-US" dirty="0"/>
              <a:t>An OpenMP example (3/3)</a:t>
            </a:r>
          </a:p>
        </p:txBody>
      </p:sp>
      <p:sp>
        <p:nvSpPr>
          <p:cNvPr id="6" name="TextBox 5">
            <a:extLst>
              <a:ext uri="{FF2B5EF4-FFF2-40B4-BE49-F238E27FC236}">
                <a16:creationId xmlns:a16="http://schemas.microsoft.com/office/drawing/2014/main" id="{F2FBBE97-2CE6-4524-8B88-DB0D392950D4}"/>
              </a:ext>
            </a:extLst>
          </p:cNvPr>
          <p:cNvSpPr txBox="1"/>
          <p:nvPr/>
        </p:nvSpPr>
        <p:spPr>
          <a:xfrm>
            <a:off x="6400973" y="2556890"/>
            <a:ext cx="4665935" cy="2369880"/>
          </a:xfrm>
          <a:prstGeom prst="rect">
            <a:avLst/>
          </a:prstGeom>
          <a:noFill/>
        </p:spPr>
        <p:txBody>
          <a:bodyPr wrap="square" lIns="91440" tIns="45720" rIns="91440" bIns="45720" anchor="t">
            <a:spAutoFit/>
          </a:bodyPr>
          <a:lstStyle/>
          <a:p>
            <a:pPr fontAlgn="ctr"/>
            <a:r>
              <a:rPr lang="en-US" sz="1400" b="1" dirty="0">
                <a:effectLst>
                  <a:outerShdw blurRad="38100" dist="38100" dir="2700000" algn="tl">
                    <a:srgbClr val="000000">
                      <a:alpha val="43137"/>
                    </a:srgbClr>
                  </a:outerShdw>
                </a:effectLst>
              </a:rPr>
              <a:t>7. We  list the log file (</a:t>
            </a:r>
            <a:r>
              <a:rPr lang="en-US" sz="1400" b="1" dirty="0" err="1">
                <a:effectLst>
                  <a:outerShdw blurRad="38100" dist="38100" dir="2700000" algn="tl">
                    <a:srgbClr val="000000">
                      <a:alpha val="43137"/>
                    </a:srgbClr>
                  </a:outerShdw>
                </a:effectLst>
              </a:rPr>
              <a:t>my.stdout</a:t>
            </a:r>
            <a:r>
              <a:rPr lang="en-US" sz="1400" b="1" dirty="0">
                <a:effectLst>
                  <a:outerShdw blurRad="38100" dist="38100" dir="2700000" algn="tl">
                    <a:srgbClr val="000000">
                      <a:alpha val="43137"/>
                    </a:srgbClr>
                  </a:outerShdw>
                </a:effectLst>
              </a:rPr>
              <a:t>)</a:t>
            </a:r>
          </a:p>
          <a:p>
            <a:pPr fontAlgn="ctr"/>
            <a:endParaRPr lang="en-US" sz="1400" b="1" dirty="0">
              <a:effectLst>
                <a:outerShdw blurRad="38100" dist="38100" dir="2700000" algn="tl">
                  <a:srgbClr val="000000">
                    <a:alpha val="43137"/>
                  </a:srgbClr>
                </a:outerShdw>
              </a:effectLst>
            </a:endParaRPr>
          </a:p>
          <a:p>
            <a:pPr fontAlgn="ctr"/>
            <a:r>
              <a:rPr lang="en-US" sz="1200" dirty="0"/>
              <a:t>[n0123456 @h01 </a:t>
            </a:r>
            <a:r>
              <a:rPr lang="en-US" sz="1200" dirty="0" err="1"/>
              <a:t>testOpenMP</a:t>
            </a:r>
            <a:r>
              <a:rPr lang="en-US" sz="1200" dirty="0"/>
              <a:t>]$ </a:t>
            </a:r>
            <a:r>
              <a:rPr lang="en-US" sz="1200" b="1" dirty="0"/>
              <a:t>cat </a:t>
            </a:r>
            <a:r>
              <a:rPr lang="en-US" sz="1200" b="1" dirty="0" err="1"/>
              <a:t>my.stdout</a:t>
            </a:r>
            <a:r>
              <a:rPr lang="en-US" sz="1200" b="1" dirty="0"/>
              <a:t> </a:t>
            </a:r>
            <a:endParaRPr lang="en-US" sz="1200" dirty="0"/>
          </a:p>
          <a:p>
            <a:pPr fontAlgn="ctr"/>
            <a:r>
              <a:rPr lang="en-US" sz="1200" i="1" dirty="0"/>
              <a:t>Welcome to UNFHPC OMP from thread = 0</a:t>
            </a:r>
          </a:p>
          <a:p>
            <a:pPr fontAlgn="ctr"/>
            <a:r>
              <a:rPr lang="en-US" sz="1200" i="1" dirty="0"/>
              <a:t>Number of threads = 8</a:t>
            </a:r>
          </a:p>
          <a:p>
            <a:pPr fontAlgn="ctr"/>
            <a:r>
              <a:rPr lang="en-US" sz="1200" i="1" dirty="0"/>
              <a:t>Welcome to UNFHPC OMP from thread = 7</a:t>
            </a:r>
          </a:p>
          <a:p>
            <a:pPr fontAlgn="ctr"/>
            <a:r>
              <a:rPr lang="en-US" sz="1200" i="1" dirty="0"/>
              <a:t>Welcome to UNFHPC OMP from thread = 2</a:t>
            </a:r>
          </a:p>
          <a:p>
            <a:pPr fontAlgn="ctr"/>
            <a:r>
              <a:rPr lang="en-US" sz="1200" i="1" dirty="0"/>
              <a:t>Welcome to UNFHPC OMP from thread = 4</a:t>
            </a:r>
          </a:p>
          <a:p>
            <a:pPr fontAlgn="ctr"/>
            <a:r>
              <a:rPr lang="en-US" sz="1200" i="1" dirty="0"/>
              <a:t>Welcome to UNFHPC OMP from thread = 6</a:t>
            </a:r>
          </a:p>
          <a:p>
            <a:pPr fontAlgn="ctr"/>
            <a:r>
              <a:rPr lang="en-US" sz="1200" i="1" dirty="0"/>
              <a:t>Welcome to UNFHPC OMP from thread = 1</a:t>
            </a:r>
          </a:p>
          <a:p>
            <a:pPr fontAlgn="ctr"/>
            <a:r>
              <a:rPr lang="en-US" sz="1200" i="1" dirty="0"/>
              <a:t>Welcome to UNFHPC OMP from thread = 5</a:t>
            </a:r>
          </a:p>
          <a:p>
            <a:pPr fontAlgn="ctr"/>
            <a:r>
              <a:rPr lang="en-US" sz="1200" i="1" dirty="0"/>
              <a:t>Welcome to UNFHPC OMP from thread = 3</a:t>
            </a:r>
          </a:p>
        </p:txBody>
      </p:sp>
      <p:sp>
        <p:nvSpPr>
          <p:cNvPr id="9" name="TextBox 8">
            <a:extLst>
              <a:ext uri="{FF2B5EF4-FFF2-40B4-BE49-F238E27FC236}">
                <a16:creationId xmlns:a16="http://schemas.microsoft.com/office/drawing/2014/main" id="{60FB0372-AFFA-4D7A-9174-F1437FD2E1EF}"/>
              </a:ext>
            </a:extLst>
          </p:cNvPr>
          <p:cNvSpPr txBox="1"/>
          <p:nvPr/>
        </p:nvSpPr>
        <p:spPr>
          <a:xfrm>
            <a:off x="271636" y="2288930"/>
            <a:ext cx="5519393" cy="3570208"/>
          </a:xfrm>
          <a:prstGeom prst="rect">
            <a:avLst/>
          </a:prstGeom>
          <a:noFill/>
        </p:spPr>
        <p:txBody>
          <a:bodyPr wrap="square" lIns="91440" tIns="45720" rIns="91440" bIns="45720" anchor="t">
            <a:spAutoFit/>
          </a:bodyPr>
          <a:lstStyle>
            <a:defPPr>
              <a:defRPr lang="en-US"/>
            </a:defPPr>
            <a:lvl1pPr marL="285750" indent="-285750" fontAlgn="ctr">
              <a:spcBef>
                <a:spcPts val="0"/>
              </a:spcBef>
              <a:spcAft>
                <a:spcPts val="0"/>
              </a:spcAft>
              <a:buFont typeface="Arial" panose="020B0604020202020204" pitchFamily="34" charset="0"/>
              <a:buChar char="•"/>
              <a:defRPr sz="1600">
                <a:effectLst/>
              </a:defRPr>
            </a:lvl1pPr>
          </a:lstStyle>
          <a:p>
            <a:pPr marL="0" indent="0">
              <a:buNone/>
            </a:pPr>
            <a:endParaRPr lang="en-US" sz="1200" dirty="0"/>
          </a:p>
          <a:p>
            <a:pPr marL="0" indent="0" fontAlgn="ctr">
              <a:buNone/>
            </a:pPr>
            <a:r>
              <a:rPr lang="en-US" sz="1400" b="1" dirty="0">
                <a:effectLst>
                  <a:outerShdw blurRad="38100" dist="38100" dir="2700000" algn="tl">
                    <a:srgbClr val="000000">
                      <a:alpha val="43137"/>
                    </a:srgbClr>
                  </a:outerShdw>
                </a:effectLst>
              </a:rPr>
              <a:t>6.</a:t>
            </a: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400" b="1" dirty="0">
                <a:effectLst>
                  <a:outerShdw blurRad="38100" dist="38100" dir="2700000" algn="tl">
                    <a:srgbClr val="000000">
                      <a:alpha val="43137"/>
                    </a:srgbClr>
                  </a:outerShdw>
                </a:effectLst>
              </a:rPr>
              <a:t>Lastly, we’ll run the program under the </a:t>
            </a:r>
            <a:r>
              <a:rPr lang="en-US" sz="1400" b="1" dirty="0" err="1">
                <a:effectLst>
                  <a:outerShdw blurRad="38100" dist="38100" dir="2700000" algn="tl">
                    <a:srgbClr val="000000">
                      <a:alpha val="43137"/>
                    </a:srgbClr>
                  </a:outerShdw>
                </a:effectLst>
              </a:rPr>
              <a:t>sbatch</a:t>
            </a:r>
            <a:r>
              <a:rPr lang="en-US" sz="1400" b="1" dirty="0">
                <a:effectLst>
                  <a:outerShdw blurRad="38100" dist="38100" dir="2700000" algn="tl">
                    <a:srgbClr val="000000">
                      <a:alpha val="43137"/>
                    </a:srgbClr>
                  </a:outerShdw>
                </a:effectLst>
              </a:rPr>
              <a:t> facility of </a:t>
            </a:r>
            <a:r>
              <a:rPr lang="en-US" sz="1400" b="1" dirty="0" err="1">
                <a:effectLst>
                  <a:outerShdw blurRad="38100" dist="38100" dir="2700000" algn="tl">
                    <a:srgbClr val="000000">
                      <a:alpha val="43137"/>
                    </a:srgbClr>
                  </a:outerShdw>
                </a:effectLst>
              </a:rPr>
              <a:t>slurm</a:t>
            </a:r>
            <a:r>
              <a:rPr lang="en-US" sz="1400" b="1" dirty="0">
                <a:effectLst>
                  <a:outerShdw blurRad="38100" dist="38100" dir="2700000" algn="tl">
                    <a:srgbClr val="000000">
                      <a:alpha val="43137"/>
                    </a:srgbClr>
                  </a:outerShdw>
                </a:effectLst>
              </a:rPr>
              <a:t>. This is the standard and recommended way to run jobs in the HPC cluster.</a:t>
            </a:r>
            <a:endParaRPr lang="en-US" sz="1200" dirty="0"/>
          </a:p>
          <a:p>
            <a:pPr marL="0" marR="0" indent="0">
              <a:buNone/>
            </a:pPr>
            <a:endParaRPr lang="en-US" sz="1200" b="1" dirty="0"/>
          </a:p>
          <a:p>
            <a:pPr marL="0" indent="0">
              <a:buNone/>
            </a:pPr>
            <a:r>
              <a:rPr lang="en-US" sz="1200" dirty="0"/>
              <a:t>[n0123456 @h01 </a:t>
            </a:r>
            <a:r>
              <a:rPr lang="en-US" sz="1200" dirty="0" err="1"/>
              <a:t>testOpenMP</a:t>
            </a:r>
            <a:r>
              <a:rPr lang="en-US" sz="1200" dirty="0"/>
              <a:t>]$ </a:t>
            </a:r>
            <a:r>
              <a:rPr lang="en-US" sz="1200" b="1" dirty="0"/>
              <a:t>vi slurmomp.sh</a:t>
            </a:r>
          </a:p>
          <a:p>
            <a:pPr marL="0" indent="0">
              <a:buNone/>
            </a:pPr>
            <a:r>
              <a:rPr lang="en-US" sz="1200" dirty="0">
                <a:solidFill>
                  <a:srgbClr val="002060"/>
                </a:solidFill>
              </a:rPr>
              <a:t>#!/bin/sh</a:t>
            </a:r>
          </a:p>
          <a:p>
            <a:pPr marL="0" indent="0">
              <a:buNone/>
            </a:pPr>
            <a:r>
              <a:rPr lang="en-US" sz="1200" dirty="0">
                <a:solidFill>
                  <a:srgbClr val="002060"/>
                </a:solidFill>
              </a:rPr>
              <a:t>#SBATCH -o </a:t>
            </a:r>
            <a:r>
              <a:rPr lang="en-US" sz="1200" dirty="0" err="1">
                <a:solidFill>
                  <a:srgbClr val="002060"/>
                </a:solidFill>
              </a:rPr>
              <a:t>my.stdout</a:t>
            </a:r>
            <a:endParaRPr lang="en-US" sz="1200" dirty="0">
              <a:solidFill>
                <a:srgbClr val="002060"/>
              </a:solidFill>
            </a:endParaRPr>
          </a:p>
          <a:p>
            <a:pPr marL="0" indent="0">
              <a:buNone/>
            </a:pPr>
            <a:r>
              <a:rPr lang="en-US" sz="1200" dirty="0">
                <a:solidFill>
                  <a:srgbClr val="002060"/>
                </a:solidFill>
              </a:rPr>
              <a:t>#SBATCH --time=5 #time limit to batch job (5 minutes)</a:t>
            </a:r>
          </a:p>
          <a:p>
            <a:pPr marL="0" indent="0">
              <a:buNone/>
            </a:pPr>
            <a:r>
              <a:rPr lang="en-US" sz="1200" dirty="0">
                <a:solidFill>
                  <a:srgbClr val="002060"/>
                </a:solidFill>
              </a:rPr>
              <a:t>#SBATCH -N 1</a:t>
            </a:r>
          </a:p>
          <a:p>
            <a:pPr marL="0" indent="0">
              <a:buNone/>
            </a:pPr>
            <a:r>
              <a:rPr lang="en-US" sz="1200" dirty="0">
                <a:solidFill>
                  <a:srgbClr val="002060"/>
                </a:solidFill>
              </a:rPr>
              <a:t>export OMP_NUM_THREADS=8</a:t>
            </a:r>
          </a:p>
          <a:p>
            <a:pPr marL="0" indent="0">
              <a:buNone/>
            </a:pPr>
            <a:endParaRPr lang="en-US" sz="1200" dirty="0">
              <a:solidFill>
                <a:srgbClr val="002060"/>
              </a:solidFill>
            </a:endParaRPr>
          </a:p>
          <a:p>
            <a:pPr marL="0" indent="0">
              <a:buNone/>
            </a:pPr>
            <a:r>
              <a:rPr lang="en-US" sz="1200" dirty="0" err="1">
                <a:solidFill>
                  <a:srgbClr val="002060"/>
                </a:solidFill>
              </a:rPr>
              <a:t>srun</a:t>
            </a:r>
            <a:r>
              <a:rPr lang="en-US" sz="1200" dirty="0">
                <a:solidFill>
                  <a:srgbClr val="002060"/>
                </a:solidFill>
              </a:rPr>
              <a:t> omp1</a:t>
            </a:r>
          </a:p>
          <a:p>
            <a:pPr marL="0" indent="0">
              <a:buNone/>
            </a:pPr>
            <a:endParaRPr lang="en-US" sz="1200" dirty="0">
              <a:solidFill>
                <a:srgbClr val="002060"/>
              </a:solidFill>
            </a:endParaRPr>
          </a:p>
          <a:p>
            <a:pPr marL="0" indent="0">
              <a:buNone/>
            </a:pPr>
            <a:r>
              <a:rPr lang="en-US" sz="1200" dirty="0"/>
              <a:t>[n0123456@h01 </a:t>
            </a:r>
            <a:r>
              <a:rPr lang="en-US" sz="1200" dirty="0" err="1"/>
              <a:t>testOpenMP</a:t>
            </a:r>
            <a:r>
              <a:rPr lang="en-US" sz="1200" dirty="0"/>
              <a:t>]$ </a:t>
            </a:r>
            <a:r>
              <a:rPr lang="en-US" sz="1200" b="1" dirty="0" err="1"/>
              <a:t>sbatch</a:t>
            </a:r>
            <a:r>
              <a:rPr lang="en-US" sz="1200" b="1" dirty="0"/>
              <a:t> slurmomp.sh</a:t>
            </a:r>
          </a:p>
          <a:p>
            <a:pPr marL="0" indent="0">
              <a:buNone/>
            </a:pPr>
            <a:r>
              <a:rPr lang="en-US" sz="1200" dirty="0">
                <a:solidFill>
                  <a:srgbClr val="002060"/>
                </a:solidFill>
              </a:rPr>
              <a:t>Submitted batch job 469</a:t>
            </a:r>
          </a:p>
          <a:p>
            <a:pPr marL="0" indent="0">
              <a:buNone/>
            </a:pPr>
            <a:endParaRPr lang="en-US" sz="1200" dirty="0">
              <a:solidFill>
                <a:srgbClr val="002060"/>
              </a:solidFill>
            </a:endParaRPr>
          </a:p>
          <a:p>
            <a:pPr marL="0" indent="0">
              <a:buNone/>
            </a:pPr>
            <a:endParaRPr lang="en-US" sz="1200" dirty="0">
              <a:solidFill>
                <a:srgbClr val="002060"/>
              </a:solidFill>
            </a:endParaRPr>
          </a:p>
        </p:txBody>
      </p:sp>
      <p:sp>
        <p:nvSpPr>
          <p:cNvPr id="7" name="Slide Number Placeholder 6">
            <a:extLst>
              <a:ext uri="{FF2B5EF4-FFF2-40B4-BE49-F238E27FC236}">
                <a16:creationId xmlns:a16="http://schemas.microsoft.com/office/drawing/2014/main" id="{F8598006-DA4C-49BA-B751-D51E233D6BBA}"/>
              </a:ext>
            </a:extLst>
          </p:cNvPr>
          <p:cNvSpPr>
            <a:spLocks noGrp="1"/>
          </p:cNvSpPr>
          <p:nvPr>
            <p:ph type="sldNum" sz="quarter" idx="12"/>
          </p:nvPr>
        </p:nvSpPr>
        <p:spPr/>
        <p:txBody>
          <a:bodyPr/>
          <a:lstStyle/>
          <a:p>
            <a:fld id="{BE15108C-154A-4A5A-9C05-91A49A422BA7}" type="slidenum">
              <a:rPr lang="en-US" smtClean="0"/>
              <a:t>10</a:t>
            </a:fld>
            <a:endParaRPr lang="en-US" dirty="0"/>
          </a:p>
        </p:txBody>
      </p:sp>
    </p:spTree>
    <p:extLst>
      <p:ext uri="{BB962C8B-B14F-4D97-AF65-F5344CB8AC3E}">
        <p14:creationId xmlns:p14="http://schemas.microsoft.com/office/powerpoint/2010/main" val="105916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E4C3-9A58-9234-7965-1EA145FCE603}"/>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832E2E11-20AE-66EC-EB5E-7709543472C6}"/>
              </a:ext>
            </a:extLst>
          </p:cNvPr>
          <p:cNvSpPr>
            <a:spLocks noGrp="1"/>
          </p:cNvSpPr>
          <p:nvPr>
            <p:ph idx="1"/>
          </p:nvPr>
        </p:nvSpPr>
        <p:spPr/>
        <p:txBody>
          <a:bodyPr/>
          <a:lstStyle/>
          <a:p>
            <a:r>
              <a:rPr lang="en-US" dirty="0">
                <a:solidFill>
                  <a:srgbClr val="0070C0"/>
                </a:solidFill>
                <a:hlinkClick r:id="rId2">
                  <a:extLst>
                    <a:ext uri="{A12FA001-AC4F-418D-AE19-62706E023703}">
                      <ahyp:hlinkClr xmlns:ahyp="http://schemas.microsoft.com/office/drawing/2018/hyperlinkcolor" val="tx"/>
                    </a:ext>
                  </a:extLst>
                </a:hlinkClick>
              </a:rPr>
              <a:t>Systems Engineering - KB - Introduction to University HPC Services for Faculty (service-now.com)</a:t>
            </a:r>
            <a:endParaRPr lang="en-US" dirty="0">
              <a:solidFill>
                <a:srgbClr val="EF08F7"/>
              </a:solidFill>
              <a:hlinkClick r:id="rId3">
                <a:extLst>
                  <a:ext uri="{A12FA001-AC4F-418D-AE19-62706E023703}">
                    <ahyp:hlinkClr xmlns:ahyp="http://schemas.microsoft.com/office/drawing/2018/hyperlinkcolor" val="tx"/>
                  </a:ext>
                </a:extLst>
              </a:hlinkClick>
            </a:endParaRPr>
          </a:p>
          <a:p>
            <a:r>
              <a:rPr lang="en-US" dirty="0">
                <a:solidFill>
                  <a:srgbClr val="0070C0"/>
                </a:solidFill>
                <a:hlinkClick r:id="rId3">
                  <a:extLst>
                    <a:ext uri="{A12FA001-AC4F-418D-AE19-62706E023703}">
                      <ahyp:hlinkClr xmlns:ahyp="http://schemas.microsoft.com/office/drawing/2018/hyperlinkcolor" val="tx"/>
                    </a:ext>
                  </a:extLst>
                </a:hlinkClick>
              </a:rPr>
              <a:t>Information Technology - Outline of Pages Related to High Performance Computing (service-now.com)</a:t>
            </a:r>
            <a:endParaRPr lang="en-US" dirty="0">
              <a:solidFill>
                <a:srgbClr val="0070C0"/>
              </a:solidFill>
            </a:endParaRPr>
          </a:p>
          <a:p>
            <a:r>
              <a:rPr lang="x-none" dirty="0">
                <a:solidFill>
                  <a:srgbClr val="0070C0"/>
                </a:solidFill>
                <a:hlinkClick r:id="rId4">
                  <a:extLst>
                    <a:ext uri="{A12FA001-AC4F-418D-AE19-62706E023703}">
                      <ahyp:hlinkClr xmlns:ahyp="http://schemas.microsoft.com/office/drawing/2018/hyperlinkcolor" val="tx"/>
                    </a:ext>
                  </a:extLst>
                </a:hlinkClick>
              </a:rPr>
              <a:t>High Performance Computing (HPC) at the University of North Florida | UNF Service Now (service-now.com)</a:t>
            </a:r>
            <a:endParaRPr lang="x-none" dirty="0">
              <a:solidFill>
                <a:srgbClr val="0070C0"/>
              </a:solidFill>
            </a:endParaRPr>
          </a:p>
          <a:p>
            <a:endParaRPr lang="en-US" dirty="0"/>
          </a:p>
        </p:txBody>
      </p:sp>
      <p:sp>
        <p:nvSpPr>
          <p:cNvPr id="4" name="Slide Number Placeholder 3">
            <a:extLst>
              <a:ext uri="{FF2B5EF4-FFF2-40B4-BE49-F238E27FC236}">
                <a16:creationId xmlns:a16="http://schemas.microsoft.com/office/drawing/2014/main" id="{8DDC329E-789D-3FA5-8C6D-308C1B9B461E}"/>
              </a:ext>
            </a:extLst>
          </p:cNvPr>
          <p:cNvSpPr>
            <a:spLocks noGrp="1"/>
          </p:cNvSpPr>
          <p:nvPr>
            <p:ph type="sldNum" sz="quarter" idx="12"/>
          </p:nvPr>
        </p:nvSpPr>
        <p:spPr/>
        <p:txBody>
          <a:bodyPr/>
          <a:lstStyle/>
          <a:p>
            <a:fld id="{BE15108C-154A-4A5A-9C05-91A49A422BA7}" type="slidenum">
              <a:rPr lang="en-US" smtClean="0"/>
              <a:t>11</a:t>
            </a:fld>
            <a:endParaRPr lang="en-US"/>
          </a:p>
        </p:txBody>
      </p:sp>
    </p:spTree>
    <p:extLst>
      <p:ext uri="{BB962C8B-B14F-4D97-AF65-F5344CB8AC3E}">
        <p14:creationId xmlns:p14="http://schemas.microsoft.com/office/powerpoint/2010/main" val="271023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p:txBody>
          <a:bodyPr/>
          <a:lstStyle/>
          <a:p>
            <a:r>
              <a:rPr lang="en-US"/>
              <a:t>The system :</a:t>
            </a:r>
          </a:p>
        </p:txBody>
      </p:sp>
      <p:pic>
        <p:nvPicPr>
          <p:cNvPr id="4" name="Content Placeholder 3">
            <a:extLst>
              <a:ext uri="{FF2B5EF4-FFF2-40B4-BE49-F238E27FC236}">
                <a16:creationId xmlns:a16="http://schemas.microsoft.com/office/drawing/2014/main" id="{78524452-B9F7-4EA0-BD2A-4FDBFDEC296B}"/>
              </a:ext>
            </a:extLst>
          </p:cNvPr>
          <p:cNvPicPr>
            <a:picLocks noGrp="1" noChangeAspect="1"/>
          </p:cNvPicPr>
          <p:nvPr>
            <p:ph idx="1"/>
          </p:nvPr>
        </p:nvPicPr>
        <p:blipFill>
          <a:blip r:embed="rId2"/>
          <a:stretch>
            <a:fillRect/>
          </a:stretch>
        </p:blipFill>
        <p:spPr>
          <a:xfrm>
            <a:off x="1502993" y="3676004"/>
            <a:ext cx="1668104" cy="573181"/>
          </a:xfrm>
          <a:prstGeom prst="rect">
            <a:avLst/>
          </a:prstGeom>
        </p:spPr>
      </p:pic>
      <p:pic>
        <p:nvPicPr>
          <p:cNvPr id="5" name="Content Placeholder 3">
            <a:extLst>
              <a:ext uri="{FF2B5EF4-FFF2-40B4-BE49-F238E27FC236}">
                <a16:creationId xmlns:a16="http://schemas.microsoft.com/office/drawing/2014/main" id="{3D434342-FABE-4EFC-AB89-AE1858A699B3}"/>
              </a:ext>
            </a:extLst>
          </p:cNvPr>
          <p:cNvPicPr>
            <a:picLocks noChangeAspect="1"/>
          </p:cNvPicPr>
          <p:nvPr/>
        </p:nvPicPr>
        <p:blipFill>
          <a:blip r:embed="rId2"/>
          <a:stretch>
            <a:fillRect/>
          </a:stretch>
        </p:blipFill>
        <p:spPr>
          <a:xfrm>
            <a:off x="4804520" y="2706785"/>
            <a:ext cx="1668104" cy="573181"/>
          </a:xfrm>
          <a:prstGeom prst="rect">
            <a:avLst/>
          </a:prstGeom>
        </p:spPr>
      </p:pic>
      <p:pic>
        <p:nvPicPr>
          <p:cNvPr id="6" name="Content Placeholder 3">
            <a:extLst>
              <a:ext uri="{FF2B5EF4-FFF2-40B4-BE49-F238E27FC236}">
                <a16:creationId xmlns:a16="http://schemas.microsoft.com/office/drawing/2014/main" id="{27CF3C24-759C-4D86-9925-6D8AF3BA35C6}"/>
              </a:ext>
            </a:extLst>
          </p:cNvPr>
          <p:cNvPicPr>
            <a:picLocks noChangeAspect="1"/>
          </p:cNvPicPr>
          <p:nvPr/>
        </p:nvPicPr>
        <p:blipFill>
          <a:blip r:embed="rId2"/>
          <a:stretch>
            <a:fillRect/>
          </a:stretch>
        </p:blipFill>
        <p:spPr>
          <a:xfrm>
            <a:off x="4804520" y="3388327"/>
            <a:ext cx="1668104" cy="573181"/>
          </a:xfrm>
          <a:prstGeom prst="rect">
            <a:avLst/>
          </a:prstGeom>
        </p:spPr>
      </p:pic>
      <p:pic>
        <p:nvPicPr>
          <p:cNvPr id="7" name="Content Placeholder 3">
            <a:extLst>
              <a:ext uri="{FF2B5EF4-FFF2-40B4-BE49-F238E27FC236}">
                <a16:creationId xmlns:a16="http://schemas.microsoft.com/office/drawing/2014/main" id="{5D933611-01A3-4DE5-B5FD-AA370457FAE4}"/>
              </a:ext>
            </a:extLst>
          </p:cNvPr>
          <p:cNvPicPr>
            <a:picLocks noChangeAspect="1"/>
          </p:cNvPicPr>
          <p:nvPr/>
        </p:nvPicPr>
        <p:blipFill>
          <a:blip r:embed="rId2"/>
          <a:stretch>
            <a:fillRect/>
          </a:stretch>
        </p:blipFill>
        <p:spPr>
          <a:xfrm>
            <a:off x="4804520" y="4149247"/>
            <a:ext cx="1668104" cy="573181"/>
          </a:xfrm>
          <a:prstGeom prst="rect">
            <a:avLst/>
          </a:prstGeom>
        </p:spPr>
      </p:pic>
      <p:pic>
        <p:nvPicPr>
          <p:cNvPr id="8" name="Content Placeholder 3">
            <a:extLst>
              <a:ext uri="{FF2B5EF4-FFF2-40B4-BE49-F238E27FC236}">
                <a16:creationId xmlns:a16="http://schemas.microsoft.com/office/drawing/2014/main" id="{5FD58AF8-3014-4C54-89FC-CE8765E87E2F}"/>
              </a:ext>
            </a:extLst>
          </p:cNvPr>
          <p:cNvPicPr>
            <a:picLocks noChangeAspect="1"/>
          </p:cNvPicPr>
          <p:nvPr/>
        </p:nvPicPr>
        <p:blipFill>
          <a:blip r:embed="rId2"/>
          <a:stretch>
            <a:fillRect/>
          </a:stretch>
        </p:blipFill>
        <p:spPr>
          <a:xfrm>
            <a:off x="4804520" y="4941368"/>
            <a:ext cx="1668104" cy="573181"/>
          </a:xfrm>
          <a:prstGeom prst="rect">
            <a:avLst/>
          </a:prstGeom>
        </p:spPr>
      </p:pic>
      <p:sp>
        <p:nvSpPr>
          <p:cNvPr id="11" name="TextBox 10">
            <a:extLst>
              <a:ext uri="{FF2B5EF4-FFF2-40B4-BE49-F238E27FC236}">
                <a16:creationId xmlns:a16="http://schemas.microsoft.com/office/drawing/2014/main" id="{5590B7D0-4F87-4126-8FFA-BAC2902AEB75}"/>
              </a:ext>
            </a:extLst>
          </p:cNvPr>
          <p:cNvSpPr txBox="1"/>
          <p:nvPr/>
        </p:nvSpPr>
        <p:spPr>
          <a:xfrm>
            <a:off x="1266408" y="4180344"/>
            <a:ext cx="2325637" cy="369332"/>
          </a:xfrm>
          <a:prstGeom prst="rect">
            <a:avLst/>
          </a:prstGeom>
          <a:noFill/>
        </p:spPr>
        <p:txBody>
          <a:bodyPr wrap="none" rtlCol="0">
            <a:spAutoFit/>
          </a:bodyPr>
          <a:lstStyle/>
          <a:p>
            <a:r>
              <a:rPr lang="en-US"/>
              <a:t>hpclab.</a:t>
            </a:r>
            <a:r>
              <a:rPr lang="en-US" b="0" i="0">
                <a:effectLst/>
                <a:latin typeface="-apple-system"/>
              </a:rPr>
              <a:t>unfcsd.unf.edu</a:t>
            </a:r>
            <a:endParaRPr lang="en-US"/>
          </a:p>
        </p:txBody>
      </p:sp>
      <p:sp>
        <p:nvSpPr>
          <p:cNvPr id="12" name="TextBox 11">
            <a:extLst>
              <a:ext uri="{FF2B5EF4-FFF2-40B4-BE49-F238E27FC236}">
                <a16:creationId xmlns:a16="http://schemas.microsoft.com/office/drawing/2014/main" id="{42924909-000A-4428-9713-4B10D330B048}"/>
              </a:ext>
            </a:extLst>
          </p:cNvPr>
          <p:cNvSpPr txBox="1"/>
          <p:nvPr/>
        </p:nvSpPr>
        <p:spPr>
          <a:xfrm>
            <a:off x="6247621" y="2909525"/>
            <a:ext cx="550151" cy="369332"/>
          </a:xfrm>
          <a:prstGeom prst="rect">
            <a:avLst/>
          </a:prstGeom>
          <a:noFill/>
        </p:spPr>
        <p:txBody>
          <a:bodyPr wrap="none" rtlCol="0">
            <a:spAutoFit/>
          </a:bodyPr>
          <a:lstStyle/>
          <a:p>
            <a:r>
              <a:rPr lang="en-US" dirty="0"/>
              <a:t>c01</a:t>
            </a:r>
          </a:p>
        </p:txBody>
      </p:sp>
      <p:sp>
        <p:nvSpPr>
          <p:cNvPr id="13" name="TextBox 12">
            <a:extLst>
              <a:ext uri="{FF2B5EF4-FFF2-40B4-BE49-F238E27FC236}">
                <a16:creationId xmlns:a16="http://schemas.microsoft.com/office/drawing/2014/main" id="{7346B9FD-3DE7-4FE1-938A-99A9E61FF5AE}"/>
              </a:ext>
            </a:extLst>
          </p:cNvPr>
          <p:cNvSpPr txBox="1"/>
          <p:nvPr/>
        </p:nvSpPr>
        <p:spPr>
          <a:xfrm>
            <a:off x="6247620" y="3598040"/>
            <a:ext cx="550151" cy="369332"/>
          </a:xfrm>
          <a:prstGeom prst="rect">
            <a:avLst/>
          </a:prstGeom>
          <a:noFill/>
        </p:spPr>
        <p:txBody>
          <a:bodyPr wrap="none" rtlCol="0">
            <a:spAutoFit/>
          </a:bodyPr>
          <a:lstStyle/>
          <a:p>
            <a:r>
              <a:rPr lang="en-US" dirty="0"/>
              <a:t>c02</a:t>
            </a:r>
          </a:p>
        </p:txBody>
      </p:sp>
      <p:sp>
        <p:nvSpPr>
          <p:cNvPr id="14" name="TextBox 13">
            <a:extLst>
              <a:ext uri="{FF2B5EF4-FFF2-40B4-BE49-F238E27FC236}">
                <a16:creationId xmlns:a16="http://schemas.microsoft.com/office/drawing/2014/main" id="{BEA91C0B-C970-4383-B32B-EF56F4DCD4E0}"/>
              </a:ext>
            </a:extLst>
          </p:cNvPr>
          <p:cNvSpPr txBox="1"/>
          <p:nvPr/>
        </p:nvSpPr>
        <p:spPr>
          <a:xfrm>
            <a:off x="6247619" y="4396379"/>
            <a:ext cx="550151" cy="369332"/>
          </a:xfrm>
          <a:prstGeom prst="rect">
            <a:avLst/>
          </a:prstGeom>
          <a:noFill/>
        </p:spPr>
        <p:txBody>
          <a:bodyPr wrap="none" rtlCol="0">
            <a:spAutoFit/>
          </a:bodyPr>
          <a:lstStyle/>
          <a:p>
            <a:r>
              <a:rPr lang="en-US" dirty="0"/>
              <a:t>c03</a:t>
            </a:r>
          </a:p>
        </p:txBody>
      </p:sp>
      <p:sp>
        <p:nvSpPr>
          <p:cNvPr id="15" name="TextBox 14">
            <a:extLst>
              <a:ext uri="{FF2B5EF4-FFF2-40B4-BE49-F238E27FC236}">
                <a16:creationId xmlns:a16="http://schemas.microsoft.com/office/drawing/2014/main" id="{DA61DE2D-AC6A-4A3B-9DFA-CF31CD28E7E1}"/>
              </a:ext>
            </a:extLst>
          </p:cNvPr>
          <p:cNvSpPr txBox="1"/>
          <p:nvPr/>
        </p:nvSpPr>
        <p:spPr>
          <a:xfrm>
            <a:off x="6247619" y="5145217"/>
            <a:ext cx="550151" cy="369332"/>
          </a:xfrm>
          <a:prstGeom prst="rect">
            <a:avLst/>
          </a:prstGeom>
          <a:noFill/>
        </p:spPr>
        <p:txBody>
          <a:bodyPr wrap="none" rtlCol="0">
            <a:spAutoFit/>
          </a:bodyPr>
          <a:lstStyle/>
          <a:p>
            <a:r>
              <a:rPr lang="en-US" dirty="0"/>
              <a:t>c04</a:t>
            </a:r>
          </a:p>
        </p:txBody>
      </p:sp>
      <p:sp>
        <p:nvSpPr>
          <p:cNvPr id="17" name="Rectangle: Rounded Corners 16">
            <a:extLst>
              <a:ext uri="{FF2B5EF4-FFF2-40B4-BE49-F238E27FC236}">
                <a16:creationId xmlns:a16="http://schemas.microsoft.com/office/drawing/2014/main" id="{CE5603F2-1FD4-4F6A-906C-0C66F960B646}"/>
              </a:ext>
            </a:extLst>
          </p:cNvPr>
          <p:cNvSpPr/>
          <p:nvPr/>
        </p:nvSpPr>
        <p:spPr>
          <a:xfrm>
            <a:off x="4540762" y="1732781"/>
            <a:ext cx="2470150" cy="437539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97846D8-5704-40E1-B813-131B0D2BD9D7}"/>
              </a:ext>
            </a:extLst>
          </p:cNvPr>
          <p:cNvSpPr txBox="1"/>
          <p:nvPr/>
        </p:nvSpPr>
        <p:spPr>
          <a:xfrm>
            <a:off x="4540762" y="1388293"/>
            <a:ext cx="2385248" cy="369332"/>
          </a:xfrm>
          <a:prstGeom prst="rect">
            <a:avLst/>
          </a:prstGeom>
          <a:noFill/>
        </p:spPr>
        <p:txBody>
          <a:bodyPr wrap="square" rtlCol="0">
            <a:spAutoFit/>
          </a:bodyPr>
          <a:lstStyle/>
          <a:p>
            <a:pPr algn="ctr"/>
            <a:r>
              <a:rPr lang="en-US" b="1">
                <a:solidFill>
                  <a:srgbClr val="002060"/>
                </a:solidFill>
              </a:rPr>
              <a:t>Compute Nodes</a:t>
            </a:r>
          </a:p>
        </p:txBody>
      </p:sp>
      <p:sp>
        <p:nvSpPr>
          <p:cNvPr id="19" name="TextBox 18">
            <a:extLst>
              <a:ext uri="{FF2B5EF4-FFF2-40B4-BE49-F238E27FC236}">
                <a16:creationId xmlns:a16="http://schemas.microsoft.com/office/drawing/2014/main" id="{5FA5C961-D6ED-4C35-AD67-6A720088511C}"/>
              </a:ext>
            </a:extLst>
          </p:cNvPr>
          <p:cNvSpPr txBox="1"/>
          <p:nvPr/>
        </p:nvSpPr>
        <p:spPr>
          <a:xfrm>
            <a:off x="1365473" y="3333973"/>
            <a:ext cx="2127505" cy="369332"/>
          </a:xfrm>
          <a:prstGeom prst="rect">
            <a:avLst/>
          </a:prstGeom>
          <a:noFill/>
        </p:spPr>
        <p:txBody>
          <a:bodyPr wrap="none" rtlCol="0">
            <a:spAutoFit/>
          </a:bodyPr>
          <a:lstStyle/>
          <a:p>
            <a:r>
              <a:rPr lang="en-US" b="1">
                <a:solidFill>
                  <a:srgbClr val="002060"/>
                </a:solidFill>
              </a:rPr>
              <a:t>Head (Login) Node</a:t>
            </a:r>
          </a:p>
        </p:txBody>
      </p:sp>
      <p:sp>
        <p:nvSpPr>
          <p:cNvPr id="20" name="TextBox 19">
            <a:extLst>
              <a:ext uri="{FF2B5EF4-FFF2-40B4-BE49-F238E27FC236}">
                <a16:creationId xmlns:a16="http://schemas.microsoft.com/office/drawing/2014/main" id="{D6442613-F1AA-4BFA-95A2-DCEF1E852E35}"/>
              </a:ext>
            </a:extLst>
          </p:cNvPr>
          <p:cNvSpPr txBox="1"/>
          <p:nvPr/>
        </p:nvSpPr>
        <p:spPr>
          <a:xfrm>
            <a:off x="7548468" y="770097"/>
            <a:ext cx="4519549" cy="1661993"/>
          </a:xfrm>
          <a:prstGeom prst="rect">
            <a:avLst/>
          </a:prstGeom>
          <a:noFill/>
        </p:spPr>
        <p:txBody>
          <a:bodyPr wrap="square" rtlCol="0">
            <a:spAutoFit/>
          </a:bodyPr>
          <a:lstStyle/>
          <a:p>
            <a:r>
              <a:rPr lang="en-US" dirty="0">
                <a:solidFill>
                  <a:srgbClr val="002060"/>
                </a:solidFill>
              </a:rPr>
              <a:t>Compute Nodes:</a:t>
            </a:r>
          </a:p>
          <a:p>
            <a:pPr marL="285750" indent="-285750">
              <a:buFont typeface="Arial" panose="020B0604020202020204" pitchFamily="34" charset="0"/>
              <a:buChar char="•"/>
            </a:pPr>
            <a:r>
              <a:rPr lang="en-US" b="1" dirty="0">
                <a:solidFill>
                  <a:srgbClr val="002060"/>
                </a:solidFill>
              </a:rPr>
              <a:t>CPU COUNT: 28/28/28/20</a:t>
            </a:r>
          </a:p>
          <a:p>
            <a:pPr marL="742950" lvl="1" indent="-285750">
              <a:buFont typeface="Arial" panose="020B0604020202020204" pitchFamily="34" charset="0"/>
              <a:buChar char="•"/>
            </a:pPr>
            <a:r>
              <a:rPr lang="en-US" sz="1600" dirty="0">
                <a:solidFill>
                  <a:srgbClr val="002060"/>
                </a:solidFill>
              </a:rPr>
              <a:t>SOCKETS : 28/28/28/20</a:t>
            </a:r>
          </a:p>
          <a:p>
            <a:pPr marL="742950" lvl="1" indent="-285750">
              <a:buFont typeface="Arial" panose="020B0604020202020204" pitchFamily="34" charset="0"/>
              <a:buChar char="•"/>
            </a:pPr>
            <a:r>
              <a:rPr lang="en-US" sz="1600" dirty="0">
                <a:solidFill>
                  <a:srgbClr val="002060"/>
                </a:solidFill>
              </a:rPr>
              <a:t>CORE PER SOCKET : 1</a:t>
            </a:r>
          </a:p>
          <a:p>
            <a:pPr marL="742950" lvl="1" indent="-285750">
              <a:buFont typeface="Arial" panose="020B0604020202020204" pitchFamily="34" charset="0"/>
              <a:buChar char="•"/>
            </a:pPr>
            <a:r>
              <a:rPr lang="en-US" sz="1600" dirty="0">
                <a:solidFill>
                  <a:srgbClr val="002060"/>
                </a:solidFill>
              </a:rPr>
              <a:t>THREADS PER CORE : 1</a:t>
            </a:r>
          </a:p>
          <a:p>
            <a:pPr marL="285750" indent="-285750">
              <a:buFont typeface="Arial" panose="020B0604020202020204" pitchFamily="34" charset="0"/>
              <a:buChar char="•"/>
            </a:pPr>
            <a:r>
              <a:rPr lang="en-US" b="1" dirty="0">
                <a:solidFill>
                  <a:srgbClr val="002060"/>
                </a:solidFill>
              </a:rPr>
              <a:t>MEMORY : 500/500/250/250 GB</a:t>
            </a:r>
          </a:p>
        </p:txBody>
      </p:sp>
      <p:sp>
        <p:nvSpPr>
          <p:cNvPr id="21" name="Arrow: Down 20">
            <a:extLst>
              <a:ext uri="{FF2B5EF4-FFF2-40B4-BE49-F238E27FC236}">
                <a16:creationId xmlns:a16="http://schemas.microsoft.com/office/drawing/2014/main" id="{662212D8-3B76-46CF-8C97-41480AC3EDEE}"/>
              </a:ext>
            </a:extLst>
          </p:cNvPr>
          <p:cNvSpPr/>
          <p:nvPr/>
        </p:nvSpPr>
        <p:spPr>
          <a:xfrm>
            <a:off x="8632867" y="2634283"/>
            <a:ext cx="658906" cy="794717"/>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AD4DFA-B380-4C80-9FFD-D3AF74D90BE3}"/>
              </a:ext>
            </a:extLst>
          </p:cNvPr>
          <p:cNvSpPr txBox="1"/>
          <p:nvPr/>
        </p:nvSpPr>
        <p:spPr>
          <a:xfrm>
            <a:off x="7548468" y="3563412"/>
            <a:ext cx="4083237" cy="2308324"/>
          </a:xfrm>
          <a:prstGeom prst="rect">
            <a:avLst/>
          </a:prstGeom>
          <a:noFill/>
        </p:spPr>
        <p:txBody>
          <a:bodyPr wrap="square" rtlCol="0">
            <a:spAutoFit/>
          </a:bodyPr>
          <a:lstStyle/>
          <a:p>
            <a:r>
              <a:rPr lang="en-US" dirty="0">
                <a:solidFill>
                  <a:srgbClr val="002060"/>
                </a:solidFill>
              </a:rPr>
              <a:t>MAX COMPUTATIONAL CAPACITY:</a:t>
            </a:r>
          </a:p>
          <a:p>
            <a:pPr marL="285750" indent="-285750">
              <a:buFont typeface="Arial" panose="020B0604020202020204" pitchFamily="34" charset="0"/>
              <a:buChar char="•"/>
            </a:pPr>
            <a:r>
              <a:rPr lang="en-US" b="1" dirty="0">
                <a:solidFill>
                  <a:srgbClr val="002060"/>
                </a:solidFill>
              </a:rPr>
              <a:t>CPU COUNT: </a:t>
            </a:r>
            <a:r>
              <a:rPr lang="en-US" b="1" u="sng" dirty="0">
                <a:solidFill>
                  <a:srgbClr val="002060"/>
                </a:solidFill>
              </a:rPr>
              <a:t>104</a:t>
            </a:r>
          </a:p>
          <a:p>
            <a:endParaRPr lang="en-US" dirty="0">
              <a:solidFill>
                <a:srgbClr val="002060"/>
              </a:solidFill>
            </a:endParaRPr>
          </a:p>
          <a:p>
            <a:r>
              <a:rPr lang="en-US" dirty="0">
                <a:solidFill>
                  <a:srgbClr val="002060"/>
                </a:solidFill>
              </a:rPr>
              <a:t>MAX </a:t>
            </a:r>
            <a:r>
              <a:rPr lang="en-US" b="1" dirty="0">
                <a:solidFill>
                  <a:schemeClr val="accent6">
                    <a:lumMod val="75000"/>
                  </a:schemeClr>
                </a:solidFill>
              </a:rPr>
              <a:t>ADMITTED OVERALL</a:t>
            </a:r>
          </a:p>
          <a:p>
            <a:r>
              <a:rPr lang="en-US" dirty="0">
                <a:solidFill>
                  <a:srgbClr val="002060"/>
                </a:solidFill>
              </a:rPr>
              <a:t>COMPUTATIONAL USE (75%):</a:t>
            </a:r>
          </a:p>
          <a:p>
            <a:pPr marL="285750" indent="-285750">
              <a:buFont typeface="Arial" panose="020B0604020202020204" pitchFamily="34" charset="0"/>
              <a:buChar char="•"/>
            </a:pPr>
            <a:r>
              <a:rPr lang="en-US" b="1" dirty="0">
                <a:solidFill>
                  <a:srgbClr val="002060"/>
                </a:solidFill>
              </a:rPr>
              <a:t>CPU COUNT: </a:t>
            </a:r>
            <a:r>
              <a:rPr lang="en-US" b="1" dirty="0">
                <a:solidFill>
                  <a:schemeClr val="accent6">
                    <a:lumMod val="75000"/>
                  </a:schemeClr>
                </a:solidFill>
              </a:rPr>
              <a:t>78</a:t>
            </a:r>
          </a:p>
          <a:p>
            <a:pPr algn="ctr"/>
            <a:r>
              <a:rPr lang="en-US" b="1" dirty="0">
                <a:solidFill>
                  <a:schemeClr val="accent6">
                    <a:lumMod val="75000"/>
                  </a:schemeClr>
                </a:solidFill>
              </a:rPr>
              <a:t>LOAD MUST NOT EXCEED THIS VALUE.</a:t>
            </a:r>
            <a:endParaRPr lang="en-US" dirty="0">
              <a:solidFill>
                <a:srgbClr val="002060"/>
              </a:solidFill>
            </a:endParaRPr>
          </a:p>
          <a:p>
            <a:endParaRPr lang="en-US" b="1" dirty="0">
              <a:solidFill>
                <a:srgbClr val="002060"/>
              </a:solidFill>
            </a:endParaRPr>
          </a:p>
        </p:txBody>
      </p:sp>
      <p:sp>
        <p:nvSpPr>
          <p:cNvPr id="23" name="Arrow: Left-Right 22">
            <a:extLst>
              <a:ext uri="{FF2B5EF4-FFF2-40B4-BE49-F238E27FC236}">
                <a16:creationId xmlns:a16="http://schemas.microsoft.com/office/drawing/2014/main" id="{3358592F-15F1-4E88-B973-C2FCA21A8731}"/>
              </a:ext>
            </a:extLst>
          </p:cNvPr>
          <p:cNvSpPr/>
          <p:nvPr/>
        </p:nvSpPr>
        <p:spPr>
          <a:xfrm>
            <a:off x="3125407" y="3812179"/>
            <a:ext cx="1330453" cy="326049"/>
          </a:xfrm>
          <a:prstGeom prst="lef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7A624FE-F483-4C9A-81E8-CDC7E3D98060}"/>
              </a:ext>
            </a:extLst>
          </p:cNvPr>
          <p:cNvPicPr>
            <a:picLocks noChangeAspect="1"/>
          </p:cNvPicPr>
          <p:nvPr/>
        </p:nvPicPr>
        <p:blipFill>
          <a:blip r:embed="rId3"/>
          <a:stretch>
            <a:fillRect/>
          </a:stretch>
        </p:blipFill>
        <p:spPr>
          <a:xfrm>
            <a:off x="560295" y="4745780"/>
            <a:ext cx="880951" cy="880951"/>
          </a:xfrm>
          <a:prstGeom prst="rect">
            <a:avLst/>
          </a:prstGeom>
        </p:spPr>
      </p:pic>
      <p:sp>
        <p:nvSpPr>
          <p:cNvPr id="25" name="TextBox 24">
            <a:extLst>
              <a:ext uri="{FF2B5EF4-FFF2-40B4-BE49-F238E27FC236}">
                <a16:creationId xmlns:a16="http://schemas.microsoft.com/office/drawing/2014/main" id="{BFED1968-1F03-4EEF-8BFF-278103E9EC6F}"/>
              </a:ext>
            </a:extLst>
          </p:cNvPr>
          <p:cNvSpPr txBox="1"/>
          <p:nvPr/>
        </p:nvSpPr>
        <p:spPr>
          <a:xfrm>
            <a:off x="300848" y="5479268"/>
            <a:ext cx="1624163" cy="369332"/>
          </a:xfrm>
          <a:prstGeom prst="rect">
            <a:avLst/>
          </a:prstGeom>
          <a:noFill/>
        </p:spPr>
        <p:txBody>
          <a:bodyPr wrap="none" rtlCol="0">
            <a:spAutoFit/>
          </a:bodyPr>
          <a:lstStyle/>
          <a:p>
            <a:r>
              <a:rPr lang="en-US">
                <a:solidFill>
                  <a:srgbClr val="0070C0"/>
                </a:solidFill>
              </a:rPr>
              <a:t>AD integrated</a:t>
            </a:r>
          </a:p>
        </p:txBody>
      </p:sp>
      <p:cxnSp>
        <p:nvCxnSpPr>
          <p:cNvPr id="27" name="Connector: Elbow 26">
            <a:extLst>
              <a:ext uri="{FF2B5EF4-FFF2-40B4-BE49-F238E27FC236}">
                <a16:creationId xmlns:a16="http://schemas.microsoft.com/office/drawing/2014/main" id="{89F6EB17-42A0-4678-AE14-CE5BA22DD6EB}"/>
              </a:ext>
            </a:extLst>
          </p:cNvPr>
          <p:cNvCxnSpPr>
            <a:stCxn id="24" idx="0"/>
            <a:endCxn id="4" idx="1"/>
          </p:cNvCxnSpPr>
          <p:nvPr/>
        </p:nvCxnSpPr>
        <p:spPr>
          <a:xfrm rot="5400000" flipH="1" flipV="1">
            <a:off x="860290" y="4103077"/>
            <a:ext cx="783185" cy="502222"/>
          </a:xfrm>
          <a:prstGeom prst="bentConnector2">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Slide Number Placeholder 27">
            <a:extLst>
              <a:ext uri="{FF2B5EF4-FFF2-40B4-BE49-F238E27FC236}">
                <a16:creationId xmlns:a16="http://schemas.microsoft.com/office/drawing/2014/main" id="{2C766542-D90F-40F6-A86D-B09CA2EF2BBF}"/>
              </a:ext>
            </a:extLst>
          </p:cNvPr>
          <p:cNvSpPr>
            <a:spLocks noGrp="1"/>
          </p:cNvSpPr>
          <p:nvPr>
            <p:ph type="sldNum" sz="quarter" idx="12"/>
          </p:nvPr>
        </p:nvSpPr>
        <p:spPr/>
        <p:txBody>
          <a:bodyPr/>
          <a:lstStyle/>
          <a:p>
            <a:fld id="{BE15108C-154A-4A5A-9C05-91A49A422BA7}" type="slidenum">
              <a:rPr lang="en-US" smtClean="0"/>
              <a:t>2</a:t>
            </a:fld>
            <a:endParaRPr lang="en-US"/>
          </a:p>
        </p:txBody>
      </p:sp>
    </p:spTree>
    <p:extLst>
      <p:ext uri="{BB962C8B-B14F-4D97-AF65-F5344CB8AC3E}">
        <p14:creationId xmlns:p14="http://schemas.microsoft.com/office/powerpoint/2010/main" val="370756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8953619-B87D-4ACC-B82B-71C094180BE7}"/>
              </a:ext>
            </a:extLst>
          </p:cNvPr>
          <p:cNvPicPr>
            <a:picLocks noChangeAspect="1"/>
          </p:cNvPicPr>
          <p:nvPr/>
        </p:nvPicPr>
        <p:blipFill>
          <a:blip r:embed="rId2"/>
          <a:stretch>
            <a:fillRect/>
          </a:stretch>
        </p:blipFill>
        <p:spPr>
          <a:xfrm>
            <a:off x="5948437" y="3152021"/>
            <a:ext cx="866140" cy="866140"/>
          </a:xfrm>
          <a:prstGeom prst="rect">
            <a:avLst/>
          </a:prstGeom>
        </p:spPr>
      </p:pic>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p:txBody>
          <a:bodyPr/>
          <a:lstStyle/>
          <a:p>
            <a:r>
              <a:rPr lang="en-US"/>
              <a:t>Parallel computing support:</a:t>
            </a:r>
          </a:p>
        </p:txBody>
      </p:sp>
      <p:pic>
        <p:nvPicPr>
          <p:cNvPr id="4" name="Content Placeholder 3">
            <a:extLst>
              <a:ext uri="{FF2B5EF4-FFF2-40B4-BE49-F238E27FC236}">
                <a16:creationId xmlns:a16="http://schemas.microsoft.com/office/drawing/2014/main" id="{78524452-B9F7-4EA0-BD2A-4FDBFDEC296B}"/>
              </a:ext>
            </a:extLst>
          </p:cNvPr>
          <p:cNvPicPr>
            <a:picLocks noGrp="1" noChangeAspect="1"/>
          </p:cNvPicPr>
          <p:nvPr>
            <p:ph idx="1"/>
          </p:nvPr>
        </p:nvPicPr>
        <p:blipFill>
          <a:blip r:embed="rId3"/>
          <a:stretch>
            <a:fillRect/>
          </a:stretch>
        </p:blipFill>
        <p:spPr>
          <a:xfrm>
            <a:off x="2760561" y="5313741"/>
            <a:ext cx="1668104" cy="573181"/>
          </a:xfrm>
          <a:prstGeom prst="rect">
            <a:avLst/>
          </a:prstGeom>
        </p:spPr>
      </p:pic>
      <p:sp>
        <p:nvSpPr>
          <p:cNvPr id="11" name="TextBox 10">
            <a:extLst>
              <a:ext uri="{FF2B5EF4-FFF2-40B4-BE49-F238E27FC236}">
                <a16:creationId xmlns:a16="http://schemas.microsoft.com/office/drawing/2014/main" id="{5590B7D0-4F87-4126-8FFA-BAC2902AEB75}"/>
              </a:ext>
            </a:extLst>
          </p:cNvPr>
          <p:cNvSpPr txBox="1"/>
          <p:nvPr/>
        </p:nvSpPr>
        <p:spPr>
          <a:xfrm>
            <a:off x="2523976" y="5818081"/>
            <a:ext cx="2325637" cy="369332"/>
          </a:xfrm>
          <a:prstGeom prst="rect">
            <a:avLst/>
          </a:prstGeom>
          <a:noFill/>
        </p:spPr>
        <p:txBody>
          <a:bodyPr wrap="none" rtlCol="0">
            <a:spAutoFit/>
          </a:bodyPr>
          <a:lstStyle/>
          <a:p>
            <a:r>
              <a:rPr lang="en-US"/>
              <a:t>hpclab.</a:t>
            </a:r>
            <a:r>
              <a:rPr lang="en-US" b="0" i="0">
                <a:effectLst/>
                <a:latin typeface="-apple-system"/>
              </a:rPr>
              <a:t>unfcsd.unf.edu</a:t>
            </a:r>
            <a:endParaRPr lang="en-US"/>
          </a:p>
        </p:txBody>
      </p:sp>
      <p:sp>
        <p:nvSpPr>
          <p:cNvPr id="17" name="Rectangle: Rounded Corners 16">
            <a:extLst>
              <a:ext uri="{FF2B5EF4-FFF2-40B4-BE49-F238E27FC236}">
                <a16:creationId xmlns:a16="http://schemas.microsoft.com/office/drawing/2014/main" id="{CE5603F2-1FD4-4F6A-906C-0C66F960B646}"/>
              </a:ext>
            </a:extLst>
          </p:cNvPr>
          <p:cNvSpPr/>
          <p:nvPr/>
        </p:nvSpPr>
        <p:spPr>
          <a:xfrm>
            <a:off x="6096000" y="4765634"/>
            <a:ext cx="2470150" cy="171037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97846D8-5704-40E1-B813-131B0D2BD9D7}"/>
              </a:ext>
            </a:extLst>
          </p:cNvPr>
          <p:cNvSpPr txBox="1"/>
          <p:nvPr/>
        </p:nvSpPr>
        <p:spPr>
          <a:xfrm>
            <a:off x="6096000" y="6445679"/>
            <a:ext cx="2385248" cy="369332"/>
          </a:xfrm>
          <a:prstGeom prst="rect">
            <a:avLst/>
          </a:prstGeom>
          <a:noFill/>
        </p:spPr>
        <p:txBody>
          <a:bodyPr wrap="square" rtlCol="0">
            <a:spAutoFit/>
          </a:bodyPr>
          <a:lstStyle/>
          <a:p>
            <a:pPr algn="ctr"/>
            <a:r>
              <a:rPr lang="en-US" b="1">
                <a:solidFill>
                  <a:srgbClr val="002060"/>
                </a:solidFill>
              </a:rPr>
              <a:t>Compute Nodes</a:t>
            </a:r>
          </a:p>
        </p:txBody>
      </p:sp>
      <p:sp>
        <p:nvSpPr>
          <p:cNvPr id="19" name="TextBox 18">
            <a:extLst>
              <a:ext uri="{FF2B5EF4-FFF2-40B4-BE49-F238E27FC236}">
                <a16:creationId xmlns:a16="http://schemas.microsoft.com/office/drawing/2014/main" id="{5FA5C961-D6ED-4C35-AD67-6A720088511C}"/>
              </a:ext>
            </a:extLst>
          </p:cNvPr>
          <p:cNvSpPr txBox="1"/>
          <p:nvPr/>
        </p:nvSpPr>
        <p:spPr>
          <a:xfrm>
            <a:off x="2965313" y="5011913"/>
            <a:ext cx="1326004" cy="369332"/>
          </a:xfrm>
          <a:prstGeom prst="rect">
            <a:avLst/>
          </a:prstGeom>
          <a:noFill/>
        </p:spPr>
        <p:txBody>
          <a:bodyPr wrap="none" rtlCol="0">
            <a:spAutoFit/>
          </a:bodyPr>
          <a:lstStyle/>
          <a:p>
            <a:r>
              <a:rPr lang="en-US" b="1">
                <a:solidFill>
                  <a:srgbClr val="002060"/>
                </a:solidFill>
              </a:rPr>
              <a:t>Head Node</a:t>
            </a:r>
          </a:p>
        </p:txBody>
      </p:sp>
      <p:sp>
        <p:nvSpPr>
          <p:cNvPr id="23" name="Arrow: Left-Right 22">
            <a:extLst>
              <a:ext uri="{FF2B5EF4-FFF2-40B4-BE49-F238E27FC236}">
                <a16:creationId xmlns:a16="http://schemas.microsoft.com/office/drawing/2014/main" id="{3358592F-15F1-4E88-B973-C2FCA21A8731}"/>
              </a:ext>
            </a:extLst>
          </p:cNvPr>
          <p:cNvSpPr/>
          <p:nvPr/>
        </p:nvSpPr>
        <p:spPr>
          <a:xfrm>
            <a:off x="4726335" y="5462564"/>
            <a:ext cx="1330453" cy="326049"/>
          </a:xfrm>
          <a:prstGeom prst="lef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a:extLst>
              <a:ext uri="{FF2B5EF4-FFF2-40B4-BE49-F238E27FC236}">
                <a16:creationId xmlns:a16="http://schemas.microsoft.com/office/drawing/2014/main" id="{5FD58AF8-3014-4C54-89FC-CE8765E87E2F}"/>
              </a:ext>
            </a:extLst>
          </p:cNvPr>
          <p:cNvPicPr>
            <a:picLocks noChangeAspect="1"/>
          </p:cNvPicPr>
          <p:nvPr/>
        </p:nvPicPr>
        <p:blipFill>
          <a:blip r:embed="rId3"/>
          <a:stretch>
            <a:fillRect/>
          </a:stretch>
        </p:blipFill>
        <p:spPr>
          <a:xfrm>
            <a:off x="6359758" y="5579137"/>
            <a:ext cx="1668104" cy="573181"/>
          </a:xfrm>
          <a:prstGeom prst="rect">
            <a:avLst/>
          </a:prstGeom>
        </p:spPr>
      </p:pic>
      <p:sp>
        <p:nvSpPr>
          <p:cNvPr id="15" name="TextBox 14">
            <a:extLst>
              <a:ext uri="{FF2B5EF4-FFF2-40B4-BE49-F238E27FC236}">
                <a16:creationId xmlns:a16="http://schemas.microsoft.com/office/drawing/2014/main" id="{DA61DE2D-AC6A-4A3B-9DFA-CF31CD28E7E1}"/>
              </a:ext>
            </a:extLst>
          </p:cNvPr>
          <p:cNvSpPr txBox="1"/>
          <p:nvPr/>
        </p:nvSpPr>
        <p:spPr>
          <a:xfrm>
            <a:off x="7802857" y="5782986"/>
            <a:ext cx="550151" cy="369332"/>
          </a:xfrm>
          <a:prstGeom prst="rect">
            <a:avLst/>
          </a:prstGeom>
          <a:noFill/>
        </p:spPr>
        <p:txBody>
          <a:bodyPr wrap="none" rtlCol="0">
            <a:spAutoFit/>
          </a:bodyPr>
          <a:lstStyle/>
          <a:p>
            <a:r>
              <a:rPr lang="en-US" dirty="0"/>
              <a:t>c04</a:t>
            </a:r>
          </a:p>
        </p:txBody>
      </p:sp>
      <p:pic>
        <p:nvPicPr>
          <p:cNvPr id="7" name="Content Placeholder 3">
            <a:extLst>
              <a:ext uri="{FF2B5EF4-FFF2-40B4-BE49-F238E27FC236}">
                <a16:creationId xmlns:a16="http://schemas.microsoft.com/office/drawing/2014/main" id="{5D933611-01A3-4DE5-B5FD-AA370457FAE4}"/>
              </a:ext>
            </a:extLst>
          </p:cNvPr>
          <p:cNvPicPr>
            <a:picLocks noChangeAspect="1"/>
          </p:cNvPicPr>
          <p:nvPr/>
        </p:nvPicPr>
        <p:blipFill>
          <a:blip r:embed="rId3"/>
          <a:stretch>
            <a:fillRect/>
          </a:stretch>
        </p:blipFill>
        <p:spPr>
          <a:xfrm>
            <a:off x="6359758" y="5352653"/>
            <a:ext cx="1668104" cy="573181"/>
          </a:xfrm>
          <a:prstGeom prst="rect">
            <a:avLst/>
          </a:prstGeom>
        </p:spPr>
      </p:pic>
      <p:sp>
        <p:nvSpPr>
          <p:cNvPr id="14" name="TextBox 13">
            <a:extLst>
              <a:ext uri="{FF2B5EF4-FFF2-40B4-BE49-F238E27FC236}">
                <a16:creationId xmlns:a16="http://schemas.microsoft.com/office/drawing/2014/main" id="{BEA91C0B-C970-4383-B32B-EF56F4DCD4E0}"/>
              </a:ext>
            </a:extLst>
          </p:cNvPr>
          <p:cNvSpPr txBox="1"/>
          <p:nvPr/>
        </p:nvSpPr>
        <p:spPr>
          <a:xfrm>
            <a:off x="7802856" y="5559815"/>
            <a:ext cx="550151" cy="369332"/>
          </a:xfrm>
          <a:prstGeom prst="rect">
            <a:avLst/>
          </a:prstGeom>
          <a:noFill/>
        </p:spPr>
        <p:txBody>
          <a:bodyPr wrap="none" rtlCol="0">
            <a:spAutoFit/>
          </a:bodyPr>
          <a:lstStyle/>
          <a:p>
            <a:r>
              <a:rPr lang="en-US" dirty="0"/>
              <a:t>c03</a:t>
            </a:r>
          </a:p>
        </p:txBody>
      </p:sp>
      <p:pic>
        <p:nvPicPr>
          <p:cNvPr id="6" name="Content Placeholder 3">
            <a:extLst>
              <a:ext uri="{FF2B5EF4-FFF2-40B4-BE49-F238E27FC236}">
                <a16:creationId xmlns:a16="http://schemas.microsoft.com/office/drawing/2014/main" id="{27CF3C24-759C-4D86-9925-6D8AF3BA35C6}"/>
              </a:ext>
            </a:extLst>
          </p:cNvPr>
          <p:cNvPicPr>
            <a:picLocks noChangeAspect="1"/>
          </p:cNvPicPr>
          <p:nvPr/>
        </p:nvPicPr>
        <p:blipFill>
          <a:blip r:embed="rId3"/>
          <a:stretch>
            <a:fillRect/>
          </a:stretch>
        </p:blipFill>
        <p:spPr>
          <a:xfrm>
            <a:off x="6359757" y="5123229"/>
            <a:ext cx="1668104" cy="573181"/>
          </a:xfrm>
          <a:prstGeom prst="rect">
            <a:avLst/>
          </a:prstGeom>
        </p:spPr>
      </p:pic>
      <p:sp>
        <p:nvSpPr>
          <p:cNvPr id="13" name="TextBox 12">
            <a:extLst>
              <a:ext uri="{FF2B5EF4-FFF2-40B4-BE49-F238E27FC236}">
                <a16:creationId xmlns:a16="http://schemas.microsoft.com/office/drawing/2014/main" id="{7346B9FD-3DE7-4FE1-938A-99A9E61FF5AE}"/>
              </a:ext>
            </a:extLst>
          </p:cNvPr>
          <p:cNvSpPr txBox="1"/>
          <p:nvPr/>
        </p:nvSpPr>
        <p:spPr>
          <a:xfrm>
            <a:off x="7802857" y="5332942"/>
            <a:ext cx="550151" cy="369332"/>
          </a:xfrm>
          <a:prstGeom prst="rect">
            <a:avLst/>
          </a:prstGeom>
          <a:noFill/>
        </p:spPr>
        <p:txBody>
          <a:bodyPr wrap="none" rtlCol="0">
            <a:spAutoFit/>
          </a:bodyPr>
          <a:lstStyle/>
          <a:p>
            <a:r>
              <a:rPr lang="en-US" dirty="0"/>
              <a:t>c02</a:t>
            </a:r>
          </a:p>
        </p:txBody>
      </p:sp>
      <p:pic>
        <p:nvPicPr>
          <p:cNvPr id="5" name="Content Placeholder 3">
            <a:extLst>
              <a:ext uri="{FF2B5EF4-FFF2-40B4-BE49-F238E27FC236}">
                <a16:creationId xmlns:a16="http://schemas.microsoft.com/office/drawing/2014/main" id="{3D434342-FABE-4EFC-AB89-AE1858A699B3}"/>
              </a:ext>
            </a:extLst>
          </p:cNvPr>
          <p:cNvPicPr>
            <a:picLocks noChangeAspect="1"/>
          </p:cNvPicPr>
          <p:nvPr/>
        </p:nvPicPr>
        <p:blipFill>
          <a:blip r:embed="rId3"/>
          <a:stretch>
            <a:fillRect/>
          </a:stretch>
        </p:blipFill>
        <p:spPr>
          <a:xfrm>
            <a:off x="6359757" y="4890492"/>
            <a:ext cx="1668104" cy="573181"/>
          </a:xfrm>
          <a:prstGeom prst="rect">
            <a:avLst/>
          </a:prstGeom>
        </p:spPr>
      </p:pic>
      <p:sp>
        <p:nvSpPr>
          <p:cNvPr id="12" name="TextBox 11">
            <a:extLst>
              <a:ext uri="{FF2B5EF4-FFF2-40B4-BE49-F238E27FC236}">
                <a16:creationId xmlns:a16="http://schemas.microsoft.com/office/drawing/2014/main" id="{42924909-000A-4428-9713-4B10D330B048}"/>
              </a:ext>
            </a:extLst>
          </p:cNvPr>
          <p:cNvSpPr txBox="1"/>
          <p:nvPr/>
        </p:nvSpPr>
        <p:spPr>
          <a:xfrm>
            <a:off x="7802858" y="5093232"/>
            <a:ext cx="550151" cy="369332"/>
          </a:xfrm>
          <a:prstGeom prst="rect">
            <a:avLst/>
          </a:prstGeom>
          <a:noFill/>
        </p:spPr>
        <p:txBody>
          <a:bodyPr wrap="none" rtlCol="0">
            <a:spAutoFit/>
          </a:bodyPr>
          <a:lstStyle/>
          <a:p>
            <a:r>
              <a:rPr lang="en-US" dirty="0"/>
              <a:t>c01</a:t>
            </a:r>
          </a:p>
        </p:txBody>
      </p:sp>
      <p:sp>
        <p:nvSpPr>
          <p:cNvPr id="29" name="TextBox 28">
            <a:extLst>
              <a:ext uri="{FF2B5EF4-FFF2-40B4-BE49-F238E27FC236}">
                <a16:creationId xmlns:a16="http://schemas.microsoft.com/office/drawing/2014/main" id="{6A38C109-1123-4E41-88F1-6BB844A87526}"/>
              </a:ext>
            </a:extLst>
          </p:cNvPr>
          <p:cNvSpPr txBox="1"/>
          <p:nvPr/>
        </p:nvSpPr>
        <p:spPr>
          <a:xfrm>
            <a:off x="2834664" y="4242639"/>
            <a:ext cx="1704260" cy="646331"/>
          </a:xfrm>
          <a:prstGeom prst="rect">
            <a:avLst/>
          </a:prstGeom>
          <a:noFill/>
        </p:spPr>
        <p:txBody>
          <a:bodyPr wrap="square">
            <a:spAutoFit/>
          </a:bodyPr>
          <a:lstStyle/>
          <a:p>
            <a:r>
              <a:rPr lang="en-US" b="1" i="0">
                <a:solidFill>
                  <a:schemeClr val="accent2">
                    <a:lumMod val="50000"/>
                  </a:schemeClr>
                </a:solidFill>
                <a:effectLst>
                  <a:outerShdw blurRad="38100" dist="38100" dir="2700000" algn="tl">
                    <a:srgbClr val="000000">
                      <a:alpha val="43137"/>
                    </a:srgbClr>
                  </a:outerShdw>
                </a:effectLst>
                <a:latin typeface="Source Sans Pro" panose="020B0503030403020204" pitchFamily="34" charset="0"/>
              </a:rPr>
              <a:t>Orchestrator / </a:t>
            </a:r>
            <a:r>
              <a:rPr lang="en-US" b="1" i="0" err="1">
                <a:solidFill>
                  <a:schemeClr val="accent2">
                    <a:lumMod val="50000"/>
                  </a:schemeClr>
                </a:solidFill>
                <a:effectLst>
                  <a:outerShdw blurRad="38100" dist="38100" dir="2700000" algn="tl">
                    <a:srgbClr val="000000">
                      <a:alpha val="43137"/>
                    </a:srgbClr>
                  </a:outerShdw>
                </a:effectLst>
                <a:latin typeface="Source Sans Pro" panose="020B0503030403020204" pitchFamily="34" charset="0"/>
              </a:rPr>
              <a:t>Slurm</a:t>
            </a:r>
            <a:r>
              <a:rPr lang="en-US" b="1" i="0">
                <a:solidFill>
                  <a:schemeClr val="accent2">
                    <a:lumMod val="50000"/>
                  </a:schemeClr>
                </a:solidFill>
                <a:effectLst>
                  <a:outerShdw blurRad="38100" dist="38100" dir="2700000" algn="tl">
                    <a:srgbClr val="000000">
                      <a:alpha val="43137"/>
                    </a:srgbClr>
                  </a:outerShdw>
                </a:effectLst>
                <a:latin typeface="Source Sans Pro" panose="020B0503030403020204" pitchFamily="34" charset="0"/>
              </a:rPr>
              <a:t> Server</a:t>
            </a:r>
            <a:endParaRPr lang="en-US" b="1">
              <a:solidFill>
                <a:schemeClr val="accent2">
                  <a:lumMod val="50000"/>
                </a:schemeClr>
              </a:solidFill>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487BF0B2-9734-47F8-AAD7-C64D543A9B67}"/>
              </a:ext>
            </a:extLst>
          </p:cNvPr>
          <p:cNvSpPr txBox="1"/>
          <p:nvPr/>
        </p:nvSpPr>
        <p:spPr>
          <a:xfrm>
            <a:off x="6583582" y="4343963"/>
            <a:ext cx="1704260" cy="369332"/>
          </a:xfrm>
          <a:prstGeom prst="rect">
            <a:avLst/>
          </a:prstGeom>
          <a:noFill/>
        </p:spPr>
        <p:txBody>
          <a:bodyPr wrap="square">
            <a:spAutoFit/>
          </a:bodyPr>
          <a:lstStyle/>
          <a:p>
            <a:r>
              <a:rPr lang="en-US" b="1" i="0">
                <a:solidFill>
                  <a:schemeClr val="accent2">
                    <a:lumMod val="50000"/>
                  </a:schemeClr>
                </a:solidFill>
                <a:effectLst>
                  <a:outerShdw blurRad="38100" dist="38100" dir="2700000" algn="tl">
                    <a:srgbClr val="000000">
                      <a:alpha val="43137"/>
                    </a:srgbClr>
                  </a:outerShdw>
                </a:effectLst>
                <a:latin typeface="Source Sans Pro" panose="020B0503030403020204" pitchFamily="34" charset="0"/>
              </a:rPr>
              <a:t>Work Nodes</a:t>
            </a:r>
            <a:endParaRPr lang="en-US" b="1">
              <a:solidFill>
                <a:schemeClr val="accent2">
                  <a:lumMod val="50000"/>
                </a:schemeClr>
              </a:solidFill>
              <a:effectLst>
                <a:outerShdw blurRad="38100" dist="38100" dir="2700000" algn="tl">
                  <a:srgbClr val="000000">
                    <a:alpha val="43137"/>
                  </a:srgbClr>
                </a:outerShdw>
              </a:effectLst>
            </a:endParaRPr>
          </a:p>
        </p:txBody>
      </p:sp>
      <p:pic>
        <p:nvPicPr>
          <p:cNvPr id="1026" name="Picture 2" descr="Open MPI logo">
            <a:extLst>
              <a:ext uri="{FF2B5EF4-FFF2-40B4-BE49-F238E27FC236}">
                <a16:creationId xmlns:a16="http://schemas.microsoft.com/office/drawing/2014/main" id="{9F1BF36A-5645-408A-9C05-9DADE3E5D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908" y="3194207"/>
            <a:ext cx="571306" cy="5668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B82A829D-396D-4133-8D82-CDA33228AE9A}"/>
              </a:ext>
            </a:extLst>
          </p:cNvPr>
          <p:cNvPicPr>
            <a:picLocks noChangeAspect="1"/>
          </p:cNvPicPr>
          <p:nvPr/>
        </p:nvPicPr>
        <p:blipFill>
          <a:blip r:embed="rId5"/>
          <a:stretch>
            <a:fillRect/>
          </a:stretch>
        </p:blipFill>
        <p:spPr>
          <a:xfrm>
            <a:off x="4803814" y="4136920"/>
            <a:ext cx="1044579" cy="956312"/>
          </a:xfrm>
          <a:prstGeom prst="rect">
            <a:avLst/>
          </a:prstGeom>
        </p:spPr>
      </p:pic>
      <p:sp>
        <p:nvSpPr>
          <p:cNvPr id="33" name="TextBox 32">
            <a:extLst>
              <a:ext uri="{FF2B5EF4-FFF2-40B4-BE49-F238E27FC236}">
                <a16:creationId xmlns:a16="http://schemas.microsoft.com/office/drawing/2014/main" id="{AEAA7FB8-2404-4159-9D5B-AB7F76C86240}"/>
              </a:ext>
            </a:extLst>
          </p:cNvPr>
          <p:cNvSpPr txBox="1"/>
          <p:nvPr/>
        </p:nvSpPr>
        <p:spPr>
          <a:xfrm>
            <a:off x="4879322" y="3700555"/>
            <a:ext cx="1704260" cy="369332"/>
          </a:xfrm>
          <a:prstGeom prst="rect">
            <a:avLst/>
          </a:prstGeom>
          <a:noFill/>
        </p:spPr>
        <p:txBody>
          <a:bodyPr wrap="square">
            <a:spAutoFit/>
          </a:bodyPr>
          <a:lstStyle/>
          <a:p>
            <a:r>
              <a:rPr lang="en-US" b="1" i="0" dirty="0">
                <a:solidFill>
                  <a:schemeClr val="accent2">
                    <a:lumMod val="50000"/>
                  </a:schemeClr>
                </a:solidFill>
                <a:effectLst>
                  <a:outerShdw blurRad="38100" dist="38100" dir="2700000" algn="tl">
                    <a:srgbClr val="000000">
                      <a:alpha val="43137"/>
                    </a:srgbClr>
                  </a:outerShdw>
                </a:effectLst>
                <a:latin typeface="Source Sans Pro" panose="020B0503030403020204" pitchFamily="34" charset="0"/>
              </a:rPr>
              <a:t>OPEN MPI</a:t>
            </a:r>
            <a:endParaRPr lang="en-US" b="1" dirty="0">
              <a:solidFill>
                <a:schemeClr val="accent2">
                  <a:lumMod val="50000"/>
                </a:schemeClr>
              </a:solidFill>
              <a:effectLst>
                <a:outerShdw blurRad="38100" dist="38100" dir="2700000" algn="tl">
                  <a:srgbClr val="000000">
                    <a:alpha val="43137"/>
                  </a:srgbClr>
                </a:outerShdw>
              </a:effectLst>
            </a:endParaRPr>
          </a:p>
        </p:txBody>
      </p:sp>
      <p:pic>
        <p:nvPicPr>
          <p:cNvPr id="1028" name="Picture 4" descr="See the source image">
            <a:extLst>
              <a:ext uri="{FF2B5EF4-FFF2-40B4-BE49-F238E27FC236}">
                <a16:creationId xmlns:a16="http://schemas.microsoft.com/office/drawing/2014/main" id="{F3F66BE0-D25E-45B1-B138-78060F7762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232" y="3320328"/>
            <a:ext cx="1119453" cy="25001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753B9944-7070-47A1-8078-C77A5EAD667D}"/>
              </a:ext>
            </a:extLst>
          </p:cNvPr>
          <p:cNvSpPr txBox="1"/>
          <p:nvPr/>
        </p:nvSpPr>
        <p:spPr>
          <a:xfrm>
            <a:off x="2742339" y="2452026"/>
            <a:ext cx="2444900" cy="584775"/>
          </a:xfrm>
          <a:prstGeom prst="rect">
            <a:avLst/>
          </a:prstGeom>
          <a:noFill/>
        </p:spPr>
        <p:txBody>
          <a:bodyPr wrap="none" rtlCol="0">
            <a:spAutoFit/>
          </a:bodyPr>
          <a:lstStyle/>
          <a:p>
            <a:r>
              <a:rPr lang="en-US" sz="3200" b="1" dirty="0" err="1">
                <a:solidFill>
                  <a:srgbClr val="002060"/>
                </a:solidFill>
                <a:effectLst>
                  <a:outerShdw blurRad="38100" dist="38100" dir="2700000" algn="tl">
                    <a:srgbClr val="000000">
                      <a:alpha val="43137"/>
                    </a:srgbClr>
                  </a:outerShdw>
                </a:effectLst>
                <a:latin typeface="Consolas" panose="020B0609020204030204" pitchFamily="49" charset="0"/>
              </a:rPr>
              <a:t>gcc</a:t>
            </a:r>
            <a:r>
              <a:rPr lang="en-US" sz="3200" b="1" dirty="0">
                <a:solidFill>
                  <a:srgbClr val="002060"/>
                </a:solidFill>
                <a:effectLst>
                  <a:outerShdw blurRad="38100" dist="38100" dir="2700000" algn="tl">
                    <a:srgbClr val="000000">
                      <a:alpha val="43137"/>
                    </a:srgbClr>
                  </a:outerShdw>
                </a:effectLst>
                <a:latin typeface="Consolas" panose="020B0609020204030204" pitchFamily="49" charset="0"/>
              </a:rPr>
              <a:t>/11.2.0</a:t>
            </a:r>
          </a:p>
        </p:txBody>
      </p:sp>
      <p:pic>
        <p:nvPicPr>
          <p:cNvPr id="37" name="Picture 36">
            <a:extLst>
              <a:ext uri="{FF2B5EF4-FFF2-40B4-BE49-F238E27FC236}">
                <a16:creationId xmlns:a16="http://schemas.microsoft.com/office/drawing/2014/main" id="{7C42BC26-87E4-4911-B402-964079C7A471}"/>
              </a:ext>
            </a:extLst>
          </p:cNvPr>
          <p:cNvPicPr>
            <a:picLocks noChangeAspect="1"/>
          </p:cNvPicPr>
          <p:nvPr/>
        </p:nvPicPr>
        <p:blipFill>
          <a:blip r:embed="rId7"/>
          <a:stretch>
            <a:fillRect/>
          </a:stretch>
        </p:blipFill>
        <p:spPr>
          <a:xfrm>
            <a:off x="5948437" y="2418913"/>
            <a:ext cx="459591" cy="517040"/>
          </a:xfrm>
          <a:prstGeom prst="rect">
            <a:avLst/>
          </a:prstGeom>
        </p:spPr>
      </p:pic>
      <p:sp>
        <p:nvSpPr>
          <p:cNvPr id="40" name="TextBox 39">
            <a:extLst>
              <a:ext uri="{FF2B5EF4-FFF2-40B4-BE49-F238E27FC236}">
                <a16:creationId xmlns:a16="http://schemas.microsoft.com/office/drawing/2014/main" id="{14451CB9-61B3-423E-B3FE-498489E94AE3}"/>
              </a:ext>
            </a:extLst>
          </p:cNvPr>
          <p:cNvSpPr txBox="1"/>
          <p:nvPr/>
        </p:nvSpPr>
        <p:spPr>
          <a:xfrm>
            <a:off x="6323869" y="2444303"/>
            <a:ext cx="2393604" cy="461665"/>
          </a:xfrm>
          <a:prstGeom prst="rect">
            <a:avLst/>
          </a:prstGeom>
          <a:noFill/>
        </p:spPr>
        <p:txBody>
          <a:bodyPr wrap="none" rtlCol="0">
            <a:spAutoFit/>
          </a:bodyPr>
          <a:lstStyle/>
          <a:p>
            <a:r>
              <a:rPr lang="en-US" sz="2400" b="1" dirty="0">
                <a:solidFill>
                  <a:srgbClr val="3366FF"/>
                </a:solidFill>
                <a:latin typeface="Consolas" panose="020B0609020204030204" pitchFamily="49" charset="0"/>
              </a:rPr>
              <a:t>Python 3.9.18</a:t>
            </a:r>
          </a:p>
        </p:txBody>
      </p:sp>
      <p:sp>
        <p:nvSpPr>
          <p:cNvPr id="41" name="TextBox 40">
            <a:extLst>
              <a:ext uri="{FF2B5EF4-FFF2-40B4-BE49-F238E27FC236}">
                <a16:creationId xmlns:a16="http://schemas.microsoft.com/office/drawing/2014/main" id="{4F5D5E19-330A-4C40-8269-73D4158D5ED0}"/>
              </a:ext>
            </a:extLst>
          </p:cNvPr>
          <p:cNvSpPr txBox="1"/>
          <p:nvPr/>
        </p:nvSpPr>
        <p:spPr>
          <a:xfrm>
            <a:off x="9226687" y="2832797"/>
            <a:ext cx="2358915" cy="2862322"/>
          </a:xfrm>
          <a:prstGeom prst="rect">
            <a:avLst/>
          </a:prstGeom>
          <a:noFill/>
        </p:spPr>
        <p:txBody>
          <a:bodyPr wrap="square" rtlCol="0">
            <a:spAutoFit/>
          </a:bodyPr>
          <a:lstStyle/>
          <a:p>
            <a:r>
              <a:rPr lang="en-US" dirty="0">
                <a:solidFill>
                  <a:schemeClr val="accent6">
                    <a:lumMod val="75000"/>
                  </a:schemeClr>
                </a:solidFill>
              </a:rPr>
              <a:t>IMPORTANT!</a:t>
            </a:r>
            <a:r>
              <a:rPr lang="en-US" dirty="0">
                <a:solidFill>
                  <a:srgbClr val="002060"/>
                </a:solidFill>
              </a:rPr>
              <a:t> Programs of any type </a:t>
            </a:r>
            <a:r>
              <a:rPr lang="en-US" dirty="0">
                <a:solidFill>
                  <a:schemeClr val="accent6">
                    <a:lumMod val="75000"/>
                  </a:schemeClr>
                </a:solidFill>
              </a:rPr>
              <a:t>should not </a:t>
            </a:r>
            <a:r>
              <a:rPr lang="en-US" dirty="0">
                <a:solidFill>
                  <a:srgbClr val="002060"/>
                </a:solidFill>
              </a:rPr>
              <a:t>run on the </a:t>
            </a:r>
            <a:r>
              <a:rPr lang="en-US" dirty="0">
                <a:solidFill>
                  <a:schemeClr val="accent6">
                    <a:lumMod val="75000"/>
                  </a:schemeClr>
                </a:solidFill>
              </a:rPr>
              <a:t>head node </a:t>
            </a:r>
            <a:r>
              <a:rPr lang="en-US" dirty="0">
                <a:solidFill>
                  <a:srgbClr val="002060"/>
                </a:solidFill>
              </a:rPr>
              <a:t>but on the compute nodes via the SLURM workload manager (</a:t>
            </a:r>
            <a:r>
              <a:rPr lang="en-US" dirty="0" err="1">
                <a:solidFill>
                  <a:srgbClr val="002060"/>
                </a:solidFill>
              </a:rPr>
              <a:t>sbatch</a:t>
            </a:r>
            <a:r>
              <a:rPr lang="en-US" dirty="0">
                <a:solidFill>
                  <a:srgbClr val="002060"/>
                </a:solidFill>
              </a:rPr>
              <a:t> or </a:t>
            </a:r>
            <a:r>
              <a:rPr lang="en-US" dirty="0" err="1">
                <a:solidFill>
                  <a:srgbClr val="002060"/>
                </a:solidFill>
              </a:rPr>
              <a:t>srun</a:t>
            </a:r>
            <a:r>
              <a:rPr lang="en-US" dirty="0">
                <a:solidFill>
                  <a:srgbClr val="002060"/>
                </a:solidFill>
              </a:rPr>
              <a:t>)</a:t>
            </a:r>
          </a:p>
          <a:p>
            <a:endParaRPr lang="en-US" b="1" dirty="0">
              <a:solidFill>
                <a:srgbClr val="002060"/>
              </a:solidFill>
            </a:endParaRPr>
          </a:p>
        </p:txBody>
      </p:sp>
      <p:sp>
        <p:nvSpPr>
          <p:cNvPr id="3" name="Slide Number Placeholder 2">
            <a:extLst>
              <a:ext uri="{FF2B5EF4-FFF2-40B4-BE49-F238E27FC236}">
                <a16:creationId xmlns:a16="http://schemas.microsoft.com/office/drawing/2014/main" id="{3CDC1BC8-2E1D-416F-AC13-8B6C7CCAA932}"/>
              </a:ext>
            </a:extLst>
          </p:cNvPr>
          <p:cNvSpPr>
            <a:spLocks noGrp="1"/>
          </p:cNvSpPr>
          <p:nvPr>
            <p:ph type="sldNum" sz="quarter" idx="12"/>
          </p:nvPr>
        </p:nvSpPr>
        <p:spPr/>
        <p:txBody>
          <a:bodyPr/>
          <a:lstStyle/>
          <a:p>
            <a:fld id="{BE15108C-154A-4A5A-9C05-91A49A422BA7}" type="slidenum">
              <a:rPr lang="en-US" smtClean="0"/>
              <a:t>3</a:t>
            </a:fld>
            <a:endParaRPr lang="en-US"/>
          </a:p>
        </p:txBody>
      </p:sp>
      <p:pic>
        <p:nvPicPr>
          <p:cNvPr id="20" name="Picture 19">
            <a:extLst>
              <a:ext uri="{FF2B5EF4-FFF2-40B4-BE49-F238E27FC236}">
                <a16:creationId xmlns:a16="http://schemas.microsoft.com/office/drawing/2014/main" id="{2B4F540F-CEC6-4E93-8B21-F3993A59EF9A}"/>
              </a:ext>
            </a:extLst>
          </p:cNvPr>
          <p:cNvPicPr>
            <a:picLocks noChangeAspect="1"/>
          </p:cNvPicPr>
          <p:nvPr/>
        </p:nvPicPr>
        <p:blipFill>
          <a:blip r:embed="rId8"/>
          <a:stretch>
            <a:fillRect/>
          </a:stretch>
        </p:blipFill>
        <p:spPr>
          <a:xfrm>
            <a:off x="3681673" y="3680777"/>
            <a:ext cx="1119453" cy="322077"/>
          </a:xfrm>
          <a:prstGeom prst="rect">
            <a:avLst/>
          </a:prstGeom>
        </p:spPr>
      </p:pic>
    </p:spTree>
    <p:extLst>
      <p:ext uri="{BB962C8B-B14F-4D97-AF65-F5344CB8AC3E}">
        <p14:creationId xmlns:p14="http://schemas.microsoft.com/office/powerpoint/2010/main" val="206943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7BA64343-9A3D-4A1D-85ED-B0F2535C8D8C}"/>
              </a:ext>
            </a:extLst>
          </p:cNvPr>
          <p:cNvPicPr>
            <a:picLocks noChangeAspect="1"/>
          </p:cNvPicPr>
          <p:nvPr/>
        </p:nvPicPr>
        <p:blipFill>
          <a:blip r:embed="rId2"/>
          <a:stretch>
            <a:fillRect/>
          </a:stretch>
        </p:blipFill>
        <p:spPr>
          <a:xfrm>
            <a:off x="6199090" y="3482113"/>
            <a:ext cx="812030" cy="994322"/>
          </a:xfrm>
          <a:prstGeom prst="rect">
            <a:avLst/>
          </a:prstGeom>
        </p:spPr>
      </p:pic>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p:txBody>
          <a:bodyPr/>
          <a:lstStyle/>
          <a:p>
            <a:r>
              <a:rPr lang="en-US"/>
              <a:t>Access Methods:</a:t>
            </a:r>
          </a:p>
        </p:txBody>
      </p:sp>
      <p:pic>
        <p:nvPicPr>
          <p:cNvPr id="4" name="Content Placeholder 3">
            <a:extLst>
              <a:ext uri="{FF2B5EF4-FFF2-40B4-BE49-F238E27FC236}">
                <a16:creationId xmlns:a16="http://schemas.microsoft.com/office/drawing/2014/main" id="{78524452-B9F7-4EA0-BD2A-4FDBFDEC296B}"/>
              </a:ext>
            </a:extLst>
          </p:cNvPr>
          <p:cNvPicPr>
            <a:picLocks noGrp="1" noChangeAspect="1"/>
          </p:cNvPicPr>
          <p:nvPr>
            <p:ph idx="1"/>
          </p:nvPr>
        </p:nvPicPr>
        <p:blipFill>
          <a:blip r:embed="rId3"/>
          <a:stretch>
            <a:fillRect/>
          </a:stretch>
        </p:blipFill>
        <p:spPr>
          <a:xfrm>
            <a:off x="1994082" y="5313741"/>
            <a:ext cx="1668104" cy="573181"/>
          </a:xfrm>
          <a:prstGeom prst="rect">
            <a:avLst/>
          </a:prstGeom>
        </p:spPr>
      </p:pic>
      <p:sp>
        <p:nvSpPr>
          <p:cNvPr id="11" name="TextBox 10">
            <a:extLst>
              <a:ext uri="{FF2B5EF4-FFF2-40B4-BE49-F238E27FC236}">
                <a16:creationId xmlns:a16="http://schemas.microsoft.com/office/drawing/2014/main" id="{5590B7D0-4F87-4126-8FFA-BAC2902AEB75}"/>
              </a:ext>
            </a:extLst>
          </p:cNvPr>
          <p:cNvSpPr txBox="1"/>
          <p:nvPr/>
        </p:nvSpPr>
        <p:spPr>
          <a:xfrm>
            <a:off x="1584969" y="5818081"/>
            <a:ext cx="2325637" cy="369332"/>
          </a:xfrm>
          <a:prstGeom prst="rect">
            <a:avLst/>
          </a:prstGeom>
          <a:noFill/>
        </p:spPr>
        <p:txBody>
          <a:bodyPr wrap="none" rtlCol="0">
            <a:spAutoFit/>
          </a:bodyPr>
          <a:lstStyle/>
          <a:p>
            <a:r>
              <a:rPr lang="en-US"/>
              <a:t>hpclab.</a:t>
            </a:r>
            <a:r>
              <a:rPr lang="en-US" b="0" i="0">
                <a:effectLst/>
                <a:latin typeface="-apple-system"/>
              </a:rPr>
              <a:t>unfcsd.unf.edu</a:t>
            </a:r>
            <a:endParaRPr lang="en-US"/>
          </a:p>
        </p:txBody>
      </p:sp>
      <p:sp>
        <p:nvSpPr>
          <p:cNvPr id="17" name="Rectangle: Rounded Corners 16">
            <a:extLst>
              <a:ext uri="{FF2B5EF4-FFF2-40B4-BE49-F238E27FC236}">
                <a16:creationId xmlns:a16="http://schemas.microsoft.com/office/drawing/2014/main" id="{CE5603F2-1FD4-4F6A-906C-0C66F960B646}"/>
              </a:ext>
            </a:extLst>
          </p:cNvPr>
          <p:cNvSpPr/>
          <p:nvPr/>
        </p:nvSpPr>
        <p:spPr>
          <a:xfrm>
            <a:off x="4442019" y="4765634"/>
            <a:ext cx="2470150" cy="171037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97846D8-5704-40E1-B813-131B0D2BD9D7}"/>
              </a:ext>
            </a:extLst>
          </p:cNvPr>
          <p:cNvSpPr txBox="1"/>
          <p:nvPr/>
        </p:nvSpPr>
        <p:spPr>
          <a:xfrm>
            <a:off x="4442019" y="6445679"/>
            <a:ext cx="2385248" cy="369332"/>
          </a:xfrm>
          <a:prstGeom prst="rect">
            <a:avLst/>
          </a:prstGeom>
          <a:noFill/>
        </p:spPr>
        <p:txBody>
          <a:bodyPr wrap="square" rtlCol="0">
            <a:spAutoFit/>
          </a:bodyPr>
          <a:lstStyle/>
          <a:p>
            <a:pPr algn="ctr"/>
            <a:r>
              <a:rPr lang="en-US" b="1">
                <a:solidFill>
                  <a:srgbClr val="002060"/>
                </a:solidFill>
              </a:rPr>
              <a:t>Compute Nodes</a:t>
            </a:r>
          </a:p>
        </p:txBody>
      </p:sp>
      <p:sp>
        <p:nvSpPr>
          <p:cNvPr id="19" name="TextBox 18">
            <a:extLst>
              <a:ext uri="{FF2B5EF4-FFF2-40B4-BE49-F238E27FC236}">
                <a16:creationId xmlns:a16="http://schemas.microsoft.com/office/drawing/2014/main" id="{5FA5C961-D6ED-4C35-AD67-6A720088511C}"/>
              </a:ext>
            </a:extLst>
          </p:cNvPr>
          <p:cNvSpPr txBox="1"/>
          <p:nvPr/>
        </p:nvSpPr>
        <p:spPr>
          <a:xfrm>
            <a:off x="2198834" y="5011913"/>
            <a:ext cx="1326004" cy="369332"/>
          </a:xfrm>
          <a:prstGeom prst="rect">
            <a:avLst/>
          </a:prstGeom>
          <a:noFill/>
        </p:spPr>
        <p:txBody>
          <a:bodyPr wrap="none" rtlCol="0">
            <a:spAutoFit/>
          </a:bodyPr>
          <a:lstStyle/>
          <a:p>
            <a:r>
              <a:rPr lang="en-US" b="1">
                <a:solidFill>
                  <a:srgbClr val="002060"/>
                </a:solidFill>
              </a:rPr>
              <a:t>Head Node</a:t>
            </a:r>
          </a:p>
        </p:txBody>
      </p:sp>
      <p:sp>
        <p:nvSpPr>
          <p:cNvPr id="23" name="Arrow: Left-Right 22">
            <a:extLst>
              <a:ext uri="{FF2B5EF4-FFF2-40B4-BE49-F238E27FC236}">
                <a16:creationId xmlns:a16="http://schemas.microsoft.com/office/drawing/2014/main" id="{3358592F-15F1-4E88-B973-C2FCA21A8731}"/>
              </a:ext>
            </a:extLst>
          </p:cNvPr>
          <p:cNvSpPr/>
          <p:nvPr/>
        </p:nvSpPr>
        <p:spPr>
          <a:xfrm>
            <a:off x="3745863" y="5450647"/>
            <a:ext cx="625591" cy="326049"/>
          </a:xfrm>
          <a:prstGeom prst="lef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a:extLst>
              <a:ext uri="{FF2B5EF4-FFF2-40B4-BE49-F238E27FC236}">
                <a16:creationId xmlns:a16="http://schemas.microsoft.com/office/drawing/2014/main" id="{5FD58AF8-3014-4C54-89FC-CE8765E87E2F}"/>
              </a:ext>
            </a:extLst>
          </p:cNvPr>
          <p:cNvPicPr>
            <a:picLocks noChangeAspect="1"/>
          </p:cNvPicPr>
          <p:nvPr/>
        </p:nvPicPr>
        <p:blipFill>
          <a:blip r:embed="rId3"/>
          <a:stretch>
            <a:fillRect/>
          </a:stretch>
        </p:blipFill>
        <p:spPr>
          <a:xfrm>
            <a:off x="4705777" y="5579137"/>
            <a:ext cx="1668104" cy="573181"/>
          </a:xfrm>
          <a:prstGeom prst="rect">
            <a:avLst/>
          </a:prstGeom>
        </p:spPr>
      </p:pic>
      <p:sp>
        <p:nvSpPr>
          <p:cNvPr id="15" name="TextBox 14">
            <a:extLst>
              <a:ext uri="{FF2B5EF4-FFF2-40B4-BE49-F238E27FC236}">
                <a16:creationId xmlns:a16="http://schemas.microsoft.com/office/drawing/2014/main" id="{DA61DE2D-AC6A-4A3B-9DFA-CF31CD28E7E1}"/>
              </a:ext>
            </a:extLst>
          </p:cNvPr>
          <p:cNvSpPr txBox="1"/>
          <p:nvPr/>
        </p:nvSpPr>
        <p:spPr>
          <a:xfrm>
            <a:off x="6148876" y="5782986"/>
            <a:ext cx="550151" cy="369332"/>
          </a:xfrm>
          <a:prstGeom prst="rect">
            <a:avLst/>
          </a:prstGeom>
          <a:noFill/>
        </p:spPr>
        <p:txBody>
          <a:bodyPr wrap="none" rtlCol="0">
            <a:spAutoFit/>
          </a:bodyPr>
          <a:lstStyle/>
          <a:p>
            <a:r>
              <a:rPr lang="en-US" dirty="0"/>
              <a:t>c04</a:t>
            </a:r>
          </a:p>
        </p:txBody>
      </p:sp>
      <p:pic>
        <p:nvPicPr>
          <p:cNvPr id="7" name="Content Placeholder 3">
            <a:extLst>
              <a:ext uri="{FF2B5EF4-FFF2-40B4-BE49-F238E27FC236}">
                <a16:creationId xmlns:a16="http://schemas.microsoft.com/office/drawing/2014/main" id="{5D933611-01A3-4DE5-B5FD-AA370457FAE4}"/>
              </a:ext>
            </a:extLst>
          </p:cNvPr>
          <p:cNvPicPr>
            <a:picLocks noChangeAspect="1"/>
          </p:cNvPicPr>
          <p:nvPr/>
        </p:nvPicPr>
        <p:blipFill>
          <a:blip r:embed="rId3"/>
          <a:stretch>
            <a:fillRect/>
          </a:stretch>
        </p:blipFill>
        <p:spPr>
          <a:xfrm>
            <a:off x="4705777" y="5352653"/>
            <a:ext cx="1668104" cy="573181"/>
          </a:xfrm>
          <a:prstGeom prst="rect">
            <a:avLst/>
          </a:prstGeom>
        </p:spPr>
      </p:pic>
      <p:sp>
        <p:nvSpPr>
          <p:cNvPr id="14" name="TextBox 13">
            <a:extLst>
              <a:ext uri="{FF2B5EF4-FFF2-40B4-BE49-F238E27FC236}">
                <a16:creationId xmlns:a16="http://schemas.microsoft.com/office/drawing/2014/main" id="{BEA91C0B-C970-4383-B32B-EF56F4DCD4E0}"/>
              </a:ext>
            </a:extLst>
          </p:cNvPr>
          <p:cNvSpPr txBox="1"/>
          <p:nvPr/>
        </p:nvSpPr>
        <p:spPr>
          <a:xfrm>
            <a:off x="6148875" y="5559815"/>
            <a:ext cx="550151" cy="369332"/>
          </a:xfrm>
          <a:prstGeom prst="rect">
            <a:avLst/>
          </a:prstGeom>
          <a:noFill/>
        </p:spPr>
        <p:txBody>
          <a:bodyPr wrap="none" rtlCol="0">
            <a:spAutoFit/>
          </a:bodyPr>
          <a:lstStyle/>
          <a:p>
            <a:r>
              <a:rPr lang="en-US" dirty="0"/>
              <a:t>c03</a:t>
            </a:r>
          </a:p>
        </p:txBody>
      </p:sp>
      <p:pic>
        <p:nvPicPr>
          <p:cNvPr id="6" name="Content Placeholder 3">
            <a:extLst>
              <a:ext uri="{FF2B5EF4-FFF2-40B4-BE49-F238E27FC236}">
                <a16:creationId xmlns:a16="http://schemas.microsoft.com/office/drawing/2014/main" id="{27CF3C24-759C-4D86-9925-6D8AF3BA35C6}"/>
              </a:ext>
            </a:extLst>
          </p:cNvPr>
          <p:cNvPicPr>
            <a:picLocks noChangeAspect="1"/>
          </p:cNvPicPr>
          <p:nvPr/>
        </p:nvPicPr>
        <p:blipFill>
          <a:blip r:embed="rId3"/>
          <a:stretch>
            <a:fillRect/>
          </a:stretch>
        </p:blipFill>
        <p:spPr>
          <a:xfrm>
            <a:off x="4705776" y="5123229"/>
            <a:ext cx="1668104" cy="573181"/>
          </a:xfrm>
          <a:prstGeom prst="rect">
            <a:avLst/>
          </a:prstGeom>
        </p:spPr>
      </p:pic>
      <p:sp>
        <p:nvSpPr>
          <p:cNvPr id="13" name="TextBox 12">
            <a:extLst>
              <a:ext uri="{FF2B5EF4-FFF2-40B4-BE49-F238E27FC236}">
                <a16:creationId xmlns:a16="http://schemas.microsoft.com/office/drawing/2014/main" id="{7346B9FD-3DE7-4FE1-938A-99A9E61FF5AE}"/>
              </a:ext>
            </a:extLst>
          </p:cNvPr>
          <p:cNvSpPr txBox="1"/>
          <p:nvPr/>
        </p:nvSpPr>
        <p:spPr>
          <a:xfrm>
            <a:off x="6148876" y="5332942"/>
            <a:ext cx="550151" cy="369332"/>
          </a:xfrm>
          <a:prstGeom prst="rect">
            <a:avLst/>
          </a:prstGeom>
          <a:noFill/>
        </p:spPr>
        <p:txBody>
          <a:bodyPr wrap="none" rtlCol="0">
            <a:spAutoFit/>
          </a:bodyPr>
          <a:lstStyle/>
          <a:p>
            <a:r>
              <a:rPr lang="en-US" dirty="0"/>
              <a:t>c02</a:t>
            </a:r>
          </a:p>
        </p:txBody>
      </p:sp>
      <p:pic>
        <p:nvPicPr>
          <p:cNvPr id="5" name="Content Placeholder 3">
            <a:extLst>
              <a:ext uri="{FF2B5EF4-FFF2-40B4-BE49-F238E27FC236}">
                <a16:creationId xmlns:a16="http://schemas.microsoft.com/office/drawing/2014/main" id="{3D434342-FABE-4EFC-AB89-AE1858A699B3}"/>
              </a:ext>
            </a:extLst>
          </p:cNvPr>
          <p:cNvPicPr>
            <a:picLocks noChangeAspect="1"/>
          </p:cNvPicPr>
          <p:nvPr/>
        </p:nvPicPr>
        <p:blipFill>
          <a:blip r:embed="rId3"/>
          <a:stretch>
            <a:fillRect/>
          </a:stretch>
        </p:blipFill>
        <p:spPr>
          <a:xfrm>
            <a:off x="4705776" y="4890492"/>
            <a:ext cx="1668104" cy="573181"/>
          </a:xfrm>
          <a:prstGeom prst="rect">
            <a:avLst/>
          </a:prstGeom>
        </p:spPr>
      </p:pic>
      <p:sp>
        <p:nvSpPr>
          <p:cNvPr id="12" name="TextBox 11">
            <a:extLst>
              <a:ext uri="{FF2B5EF4-FFF2-40B4-BE49-F238E27FC236}">
                <a16:creationId xmlns:a16="http://schemas.microsoft.com/office/drawing/2014/main" id="{42924909-000A-4428-9713-4B10D330B048}"/>
              </a:ext>
            </a:extLst>
          </p:cNvPr>
          <p:cNvSpPr txBox="1"/>
          <p:nvPr/>
        </p:nvSpPr>
        <p:spPr>
          <a:xfrm>
            <a:off x="6148877" y="5093232"/>
            <a:ext cx="550151" cy="369332"/>
          </a:xfrm>
          <a:prstGeom prst="rect">
            <a:avLst/>
          </a:prstGeom>
          <a:noFill/>
        </p:spPr>
        <p:txBody>
          <a:bodyPr wrap="none" rtlCol="0">
            <a:spAutoFit/>
          </a:bodyPr>
          <a:lstStyle/>
          <a:p>
            <a:r>
              <a:rPr lang="en-US" dirty="0"/>
              <a:t>c01</a:t>
            </a:r>
          </a:p>
        </p:txBody>
      </p:sp>
      <p:pic>
        <p:nvPicPr>
          <p:cNvPr id="1030" name="Picture 6" descr="Image result for ssh icon">
            <a:extLst>
              <a:ext uri="{FF2B5EF4-FFF2-40B4-BE49-F238E27FC236}">
                <a16:creationId xmlns:a16="http://schemas.microsoft.com/office/drawing/2014/main" id="{AD628124-9C36-41D2-B615-D7022F4B8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55" y="3387963"/>
            <a:ext cx="1104813" cy="119799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Bent-Up 2">
            <a:extLst>
              <a:ext uri="{FF2B5EF4-FFF2-40B4-BE49-F238E27FC236}">
                <a16:creationId xmlns:a16="http://schemas.microsoft.com/office/drawing/2014/main" id="{45B510B0-A41F-4663-956C-5D3595F9201D}"/>
              </a:ext>
            </a:extLst>
          </p:cNvPr>
          <p:cNvSpPr/>
          <p:nvPr/>
        </p:nvSpPr>
        <p:spPr>
          <a:xfrm rot="5400000">
            <a:off x="751791" y="4541402"/>
            <a:ext cx="1080154" cy="1326004"/>
          </a:xfrm>
          <a:prstGeom prst="bentUpArrow">
            <a:avLst>
              <a:gd name="adj1" fmla="val 12551"/>
              <a:gd name="adj2" fmla="val 16286"/>
              <a:gd name="adj3" fmla="val 262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1BFF8056-B7CD-409B-842C-02B96C20F9A0}"/>
              </a:ext>
            </a:extLst>
          </p:cNvPr>
          <p:cNvPicPr>
            <a:picLocks noChangeAspect="1"/>
          </p:cNvPicPr>
          <p:nvPr/>
        </p:nvPicPr>
        <p:blipFill>
          <a:blip r:embed="rId5"/>
          <a:stretch>
            <a:fillRect/>
          </a:stretch>
        </p:blipFill>
        <p:spPr>
          <a:xfrm>
            <a:off x="298985" y="2467825"/>
            <a:ext cx="880951" cy="880951"/>
          </a:xfrm>
          <a:prstGeom prst="rect">
            <a:avLst/>
          </a:prstGeom>
        </p:spPr>
      </p:pic>
      <p:sp>
        <p:nvSpPr>
          <p:cNvPr id="36" name="TextBox 35">
            <a:extLst>
              <a:ext uri="{FF2B5EF4-FFF2-40B4-BE49-F238E27FC236}">
                <a16:creationId xmlns:a16="http://schemas.microsoft.com/office/drawing/2014/main" id="{A8B63A84-3125-4202-B890-124F0A2F8D14}"/>
              </a:ext>
            </a:extLst>
          </p:cNvPr>
          <p:cNvSpPr txBox="1"/>
          <p:nvPr/>
        </p:nvSpPr>
        <p:spPr>
          <a:xfrm>
            <a:off x="1399097" y="2610112"/>
            <a:ext cx="1886373" cy="1477328"/>
          </a:xfrm>
          <a:prstGeom prst="rect">
            <a:avLst/>
          </a:prstGeom>
          <a:noFill/>
        </p:spPr>
        <p:txBody>
          <a:bodyPr wrap="square" rtlCol="0">
            <a:spAutoFit/>
          </a:bodyPr>
          <a:lstStyle/>
          <a:p>
            <a:r>
              <a:rPr lang="en-US"/>
              <a:t>From campus wired and </a:t>
            </a:r>
            <a:r>
              <a:rPr lang="en-US">
                <a:solidFill>
                  <a:srgbClr val="0070C0"/>
                </a:solidFill>
              </a:rPr>
              <a:t>UNF-Wireless </a:t>
            </a:r>
            <a:r>
              <a:rPr lang="en-US"/>
              <a:t>networks</a:t>
            </a:r>
          </a:p>
          <a:p>
            <a:endParaRPr lang="en-US" b="1"/>
          </a:p>
        </p:txBody>
      </p:sp>
      <p:sp>
        <p:nvSpPr>
          <p:cNvPr id="38" name="TextBox 37">
            <a:extLst>
              <a:ext uri="{FF2B5EF4-FFF2-40B4-BE49-F238E27FC236}">
                <a16:creationId xmlns:a16="http://schemas.microsoft.com/office/drawing/2014/main" id="{25A68A45-4451-4361-A963-D9756DA5CACB}"/>
              </a:ext>
            </a:extLst>
          </p:cNvPr>
          <p:cNvSpPr txBox="1"/>
          <p:nvPr/>
        </p:nvSpPr>
        <p:spPr>
          <a:xfrm>
            <a:off x="4237471" y="2645163"/>
            <a:ext cx="2470151" cy="1477328"/>
          </a:xfrm>
          <a:prstGeom prst="rect">
            <a:avLst/>
          </a:prstGeom>
          <a:noFill/>
        </p:spPr>
        <p:txBody>
          <a:bodyPr wrap="square" lIns="91440" tIns="45720" rIns="91440" bIns="45720" rtlCol="0" anchor="t">
            <a:spAutoFit/>
          </a:bodyPr>
          <a:lstStyle/>
          <a:p>
            <a:r>
              <a:rPr lang="en-US" dirty="0"/>
              <a:t>From off-campus or </a:t>
            </a:r>
            <a:r>
              <a:rPr lang="en-US" dirty="0">
                <a:solidFill>
                  <a:srgbClr val="0070C0"/>
                </a:solidFill>
              </a:rPr>
              <a:t>UNF-Visitor</a:t>
            </a:r>
            <a:r>
              <a:rPr lang="en-US" dirty="0"/>
              <a:t> wireless, must connect </a:t>
            </a:r>
            <a:r>
              <a:rPr lang="en-US" b="1" u="sng" dirty="0">
                <a:effectLst>
                  <a:outerShdw blurRad="38100" dist="38100" dir="2700000" algn="tl">
                    <a:srgbClr val="000000">
                      <a:alpha val="43137"/>
                    </a:srgbClr>
                  </a:outerShdw>
                </a:effectLst>
              </a:rPr>
              <a:t>through UNF’s VPN </a:t>
            </a:r>
            <a:r>
              <a:rPr lang="en-US" b="1"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for</a:t>
            </a:r>
            <a:r>
              <a:rPr lang="en-US" b="1" dirty="0">
                <a:effectLst>
                  <a:outerShdw blurRad="38100" dist="38100" dir="2700000" algn="tl">
                    <a:srgbClr val="000000">
                      <a:alpha val="43137"/>
                    </a:srgbClr>
                  </a:outerShdw>
                </a:effectLst>
              </a:rPr>
              <a:t> </a:t>
            </a:r>
            <a:r>
              <a:rPr lang="en-US" dirty="0"/>
              <a:t>access</a:t>
            </a:r>
          </a:p>
          <a:p>
            <a:endParaRPr lang="en-US" b="1" dirty="0"/>
          </a:p>
        </p:txBody>
      </p:sp>
      <p:pic>
        <p:nvPicPr>
          <p:cNvPr id="10" name="Picture 9">
            <a:extLst>
              <a:ext uri="{FF2B5EF4-FFF2-40B4-BE49-F238E27FC236}">
                <a16:creationId xmlns:a16="http://schemas.microsoft.com/office/drawing/2014/main" id="{6BE9A8BA-FA13-4E31-91AB-CEAE4BC48ABD}"/>
              </a:ext>
            </a:extLst>
          </p:cNvPr>
          <p:cNvPicPr>
            <a:picLocks noChangeAspect="1"/>
          </p:cNvPicPr>
          <p:nvPr/>
        </p:nvPicPr>
        <p:blipFill>
          <a:blip r:embed="rId6"/>
          <a:stretch>
            <a:fillRect/>
          </a:stretch>
        </p:blipFill>
        <p:spPr>
          <a:xfrm>
            <a:off x="8196091" y="5041092"/>
            <a:ext cx="642496" cy="439523"/>
          </a:xfrm>
          <a:prstGeom prst="rect">
            <a:avLst/>
          </a:prstGeom>
        </p:spPr>
      </p:pic>
      <p:sp>
        <p:nvSpPr>
          <p:cNvPr id="44" name="TextBox 43">
            <a:extLst>
              <a:ext uri="{FF2B5EF4-FFF2-40B4-BE49-F238E27FC236}">
                <a16:creationId xmlns:a16="http://schemas.microsoft.com/office/drawing/2014/main" id="{0FF4152F-FEA2-463E-84F6-5F5C54344F88}"/>
              </a:ext>
            </a:extLst>
          </p:cNvPr>
          <p:cNvSpPr txBox="1"/>
          <p:nvPr/>
        </p:nvSpPr>
        <p:spPr>
          <a:xfrm>
            <a:off x="9054522" y="5072451"/>
            <a:ext cx="2380163" cy="276999"/>
          </a:xfrm>
          <a:prstGeom prst="rect">
            <a:avLst/>
          </a:prstGeom>
          <a:noFill/>
        </p:spPr>
        <p:txBody>
          <a:bodyPr wrap="square">
            <a:spAutoFit/>
          </a:bodyPr>
          <a:lstStyle/>
          <a:p>
            <a:r>
              <a:rPr lang="en-US" sz="1200">
                <a:solidFill>
                  <a:srgbClr val="002060"/>
                </a:solidFill>
              </a:rPr>
              <a:t>https://mobaxterm.mobatek.net</a:t>
            </a:r>
          </a:p>
        </p:txBody>
      </p:sp>
      <p:pic>
        <p:nvPicPr>
          <p:cNvPr id="21" name="Picture 20">
            <a:extLst>
              <a:ext uri="{FF2B5EF4-FFF2-40B4-BE49-F238E27FC236}">
                <a16:creationId xmlns:a16="http://schemas.microsoft.com/office/drawing/2014/main" id="{3A332E24-C7BC-45CF-8136-6CA29FA1753A}"/>
              </a:ext>
            </a:extLst>
          </p:cNvPr>
          <p:cNvPicPr>
            <a:picLocks noChangeAspect="1"/>
          </p:cNvPicPr>
          <p:nvPr/>
        </p:nvPicPr>
        <p:blipFill>
          <a:blip r:embed="rId7"/>
          <a:stretch>
            <a:fillRect/>
          </a:stretch>
        </p:blipFill>
        <p:spPr>
          <a:xfrm>
            <a:off x="8304765" y="5601582"/>
            <a:ext cx="422936" cy="453145"/>
          </a:xfrm>
          <a:prstGeom prst="rect">
            <a:avLst/>
          </a:prstGeom>
        </p:spPr>
      </p:pic>
      <p:sp>
        <p:nvSpPr>
          <p:cNvPr id="45" name="TextBox 44">
            <a:extLst>
              <a:ext uri="{FF2B5EF4-FFF2-40B4-BE49-F238E27FC236}">
                <a16:creationId xmlns:a16="http://schemas.microsoft.com/office/drawing/2014/main" id="{663D91B1-9158-4F29-9174-8A5A3CAAF603}"/>
              </a:ext>
            </a:extLst>
          </p:cNvPr>
          <p:cNvSpPr txBox="1"/>
          <p:nvPr/>
        </p:nvSpPr>
        <p:spPr>
          <a:xfrm>
            <a:off x="9054522" y="5575339"/>
            <a:ext cx="1368205" cy="276999"/>
          </a:xfrm>
          <a:prstGeom prst="rect">
            <a:avLst/>
          </a:prstGeom>
          <a:noFill/>
        </p:spPr>
        <p:txBody>
          <a:bodyPr wrap="square">
            <a:spAutoFit/>
          </a:bodyPr>
          <a:lstStyle>
            <a:defPPr>
              <a:defRPr lang="en-US"/>
            </a:defPPr>
            <a:lvl1pPr>
              <a:defRPr sz="1200">
                <a:solidFill>
                  <a:srgbClr val="002060"/>
                </a:solidFill>
              </a:defRPr>
            </a:lvl1pPr>
          </a:lstStyle>
          <a:p>
            <a:r>
              <a:rPr lang="en-US"/>
              <a:t>https://putty.org</a:t>
            </a:r>
          </a:p>
        </p:txBody>
      </p:sp>
      <p:pic>
        <p:nvPicPr>
          <p:cNvPr id="24" name="Picture 23">
            <a:extLst>
              <a:ext uri="{FF2B5EF4-FFF2-40B4-BE49-F238E27FC236}">
                <a16:creationId xmlns:a16="http://schemas.microsoft.com/office/drawing/2014/main" id="{1DFC6B5A-2B5A-4732-8169-43F6FED14B67}"/>
              </a:ext>
            </a:extLst>
          </p:cNvPr>
          <p:cNvPicPr>
            <a:picLocks noChangeAspect="1"/>
          </p:cNvPicPr>
          <p:nvPr/>
        </p:nvPicPr>
        <p:blipFill rotWithShape="1">
          <a:blip r:embed="rId8"/>
          <a:srcRect t="10254" b="47739"/>
          <a:stretch/>
        </p:blipFill>
        <p:spPr>
          <a:xfrm>
            <a:off x="8035370" y="1061208"/>
            <a:ext cx="3123982" cy="1159935"/>
          </a:xfrm>
          <a:prstGeom prst="rect">
            <a:avLst/>
          </a:prstGeom>
        </p:spPr>
      </p:pic>
      <p:sp>
        <p:nvSpPr>
          <p:cNvPr id="46" name="TextBox 45">
            <a:extLst>
              <a:ext uri="{FF2B5EF4-FFF2-40B4-BE49-F238E27FC236}">
                <a16:creationId xmlns:a16="http://schemas.microsoft.com/office/drawing/2014/main" id="{EA3DD5A1-621F-4D4B-9D5E-FBE0FB9D439C}"/>
              </a:ext>
            </a:extLst>
          </p:cNvPr>
          <p:cNvSpPr txBox="1"/>
          <p:nvPr/>
        </p:nvSpPr>
        <p:spPr>
          <a:xfrm>
            <a:off x="8106598" y="717828"/>
            <a:ext cx="1898020" cy="338554"/>
          </a:xfrm>
          <a:prstGeom prst="rect">
            <a:avLst/>
          </a:prstGeom>
          <a:noFill/>
        </p:spPr>
        <p:txBody>
          <a:bodyPr wrap="square">
            <a:spAutoFit/>
          </a:bodyPr>
          <a:lstStyle>
            <a:defPPr>
              <a:defRPr lang="en-US"/>
            </a:defPPr>
            <a:lvl1pPr>
              <a:defRPr sz="1200">
                <a:solidFill>
                  <a:srgbClr val="002060"/>
                </a:solidFill>
              </a:defRPr>
            </a:lvl1pPr>
          </a:lstStyle>
          <a:p>
            <a:r>
              <a:rPr lang="en-US" sz="1600"/>
              <a:t>Linux Terminal</a:t>
            </a:r>
          </a:p>
        </p:txBody>
      </p:sp>
      <p:sp>
        <p:nvSpPr>
          <p:cNvPr id="47" name="TextBox 46">
            <a:extLst>
              <a:ext uri="{FF2B5EF4-FFF2-40B4-BE49-F238E27FC236}">
                <a16:creationId xmlns:a16="http://schemas.microsoft.com/office/drawing/2014/main" id="{4BF3EA24-359C-49D4-B835-89E2E0F56977}"/>
              </a:ext>
            </a:extLst>
          </p:cNvPr>
          <p:cNvSpPr txBox="1"/>
          <p:nvPr/>
        </p:nvSpPr>
        <p:spPr>
          <a:xfrm>
            <a:off x="8035370" y="216791"/>
            <a:ext cx="3744254" cy="369332"/>
          </a:xfrm>
          <a:prstGeom prst="rect">
            <a:avLst/>
          </a:prstGeom>
          <a:noFill/>
        </p:spPr>
        <p:txBody>
          <a:bodyPr wrap="square">
            <a:spAutoFit/>
          </a:bodyPr>
          <a:lstStyle>
            <a:defPPr>
              <a:defRPr lang="en-US"/>
            </a:defPPr>
            <a:lvl1pPr>
              <a:defRPr sz="1200">
                <a:solidFill>
                  <a:srgbClr val="002060"/>
                </a:solidFill>
              </a:defRPr>
            </a:lvl1pPr>
          </a:lstStyle>
          <a:p>
            <a:r>
              <a:rPr lang="en-US" sz="1800" b="1">
                <a:solidFill>
                  <a:schemeClr val="tx1"/>
                </a:solidFill>
                <a:effectLst>
                  <a:outerShdw blurRad="38100" dist="38100" dir="2700000" algn="tl">
                    <a:srgbClr val="000000">
                      <a:alpha val="43137"/>
                    </a:srgbClr>
                  </a:outerShdw>
                </a:effectLst>
              </a:rPr>
              <a:t>Common SSH (scp/sftp) Clients</a:t>
            </a:r>
          </a:p>
        </p:txBody>
      </p:sp>
      <p:sp>
        <p:nvSpPr>
          <p:cNvPr id="49" name="TextBox 48">
            <a:extLst>
              <a:ext uri="{FF2B5EF4-FFF2-40B4-BE49-F238E27FC236}">
                <a16:creationId xmlns:a16="http://schemas.microsoft.com/office/drawing/2014/main" id="{93D97E53-22C7-414C-A5C9-8F5971FF04AC}"/>
              </a:ext>
            </a:extLst>
          </p:cNvPr>
          <p:cNvSpPr txBox="1"/>
          <p:nvPr/>
        </p:nvSpPr>
        <p:spPr>
          <a:xfrm>
            <a:off x="8145620" y="2217272"/>
            <a:ext cx="1898020" cy="276999"/>
          </a:xfrm>
          <a:prstGeom prst="rect">
            <a:avLst/>
          </a:prstGeom>
          <a:noFill/>
        </p:spPr>
        <p:txBody>
          <a:bodyPr wrap="square">
            <a:spAutoFit/>
          </a:bodyPr>
          <a:lstStyle>
            <a:defPPr>
              <a:defRPr lang="en-US"/>
            </a:defPPr>
            <a:lvl1pPr>
              <a:defRPr sz="1600">
                <a:solidFill>
                  <a:srgbClr val="002060"/>
                </a:solidFill>
              </a:defRPr>
            </a:lvl1pPr>
          </a:lstStyle>
          <a:p>
            <a:r>
              <a:rPr lang="en-US"/>
              <a:t>MacOS Terminal</a:t>
            </a:r>
          </a:p>
        </p:txBody>
      </p:sp>
      <p:pic>
        <p:nvPicPr>
          <p:cNvPr id="28" name="Picture 27">
            <a:extLst>
              <a:ext uri="{FF2B5EF4-FFF2-40B4-BE49-F238E27FC236}">
                <a16:creationId xmlns:a16="http://schemas.microsoft.com/office/drawing/2014/main" id="{30246846-098F-436A-9C95-F01494E85160}"/>
              </a:ext>
            </a:extLst>
          </p:cNvPr>
          <p:cNvPicPr>
            <a:picLocks noChangeAspect="1"/>
          </p:cNvPicPr>
          <p:nvPr/>
        </p:nvPicPr>
        <p:blipFill>
          <a:blip r:embed="rId9"/>
          <a:stretch>
            <a:fillRect/>
          </a:stretch>
        </p:blipFill>
        <p:spPr>
          <a:xfrm>
            <a:off x="8319290" y="6175694"/>
            <a:ext cx="376171" cy="369332"/>
          </a:xfrm>
          <a:prstGeom prst="rect">
            <a:avLst/>
          </a:prstGeom>
        </p:spPr>
      </p:pic>
      <p:sp>
        <p:nvSpPr>
          <p:cNvPr id="52" name="TextBox 51">
            <a:extLst>
              <a:ext uri="{FF2B5EF4-FFF2-40B4-BE49-F238E27FC236}">
                <a16:creationId xmlns:a16="http://schemas.microsoft.com/office/drawing/2014/main" id="{692694A1-3F1A-40CB-93F8-EFA59A4AB894}"/>
              </a:ext>
            </a:extLst>
          </p:cNvPr>
          <p:cNvSpPr txBox="1"/>
          <p:nvPr/>
        </p:nvSpPr>
        <p:spPr>
          <a:xfrm>
            <a:off x="9054522" y="6163491"/>
            <a:ext cx="2177999" cy="276999"/>
          </a:xfrm>
          <a:prstGeom prst="rect">
            <a:avLst/>
          </a:prstGeom>
          <a:noFill/>
        </p:spPr>
        <p:txBody>
          <a:bodyPr wrap="square">
            <a:spAutoFit/>
          </a:bodyPr>
          <a:lstStyle>
            <a:defPPr>
              <a:defRPr lang="en-US"/>
            </a:defPPr>
            <a:lvl1pPr>
              <a:defRPr sz="1200">
                <a:solidFill>
                  <a:srgbClr val="002060"/>
                </a:solidFill>
              </a:defRPr>
            </a:lvl1pPr>
          </a:lstStyle>
          <a:p>
            <a:r>
              <a:rPr lang="en-US"/>
              <a:t>https://winscp.net/</a:t>
            </a:r>
          </a:p>
        </p:txBody>
      </p:sp>
      <p:sp>
        <p:nvSpPr>
          <p:cNvPr id="54" name="TextBox 53">
            <a:extLst>
              <a:ext uri="{FF2B5EF4-FFF2-40B4-BE49-F238E27FC236}">
                <a16:creationId xmlns:a16="http://schemas.microsoft.com/office/drawing/2014/main" id="{274E622F-EFB4-44FA-8A96-01FE43F4C37D}"/>
              </a:ext>
            </a:extLst>
          </p:cNvPr>
          <p:cNvSpPr txBox="1"/>
          <p:nvPr/>
        </p:nvSpPr>
        <p:spPr>
          <a:xfrm>
            <a:off x="4237471" y="4088370"/>
            <a:ext cx="2139723" cy="461665"/>
          </a:xfrm>
          <a:prstGeom prst="rect">
            <a:avLst/>
          </a:prstGeom>
          <a:noFill/>
        </p:spPr>
        <p:txBody>
          <a:bodyPr wrap="square">
            <a:spAutoFit/>
          </a:bodyPr>
          <a:lstStyle>
            <a:defPPr>
              <a:defRPr lang="en-US"/>
            </a:defPPr>
            <a:lvl1pPr>
              <a:defRPr sz="1200">
                <a:solidFill>
                  <a:srgbClr val="002060"/>
                </a:solidFill>
              </a:defRPr>
            </a:lvl1pPr>
          </a:lstStyle>
          <a:p>
            <a:r>
              <a:rPr lang="en-US" dirty="0"/>
              <a:t>https://www.unf.edu/its/knowledgebase/vpn/index.html</a:t>
            </a:r>
          </a:p>
        </p:txBody>
      </p:sp>
      <p:pic>
        <p:nvPicPr>
          <p:cNvPr id="22" name="Picture 21">
            <a:extLst>
              <a:ext uri="{FF2B5EF4-FFF2-40B4-BE49-F238E27FC236}">
                <a16:creationId xmlns:a16="http://schemas.microsoft.com/office/drawing/2014/main" id="{9EF813BA-D64C-50F0-1781-3DEDDFB03DB7}"/>
              </a:ext>
            </a:extLst>
          </p:cNvPr>
          <p:cNvPicPr>
            <a:picLocks noChangeAspect="1"/>
          </p:cNvPicPr>
          <p:nvPr/>
        </p:nvPicPr>
        <p:blipFill>
          <a:blip r:embed="rId10"/>
          <a:stretch>
            <a:fillRect/>
          </a:stretch>
        </p:blipFill>
        <p:spPr>
          <a:xfrm>
            <a:off x="8035370" y="2486601"/>
            <a:ext cx="3123983" cy="1192337"/>
          </a:xfrm>
          <a:prstGeom prst="rect">
            <a:avLst/>
          </a:prstGeom>
        </p:spPr>
      </p:pic>
      <p:sp>
        <p:nvSpPr>
          <p:cNvPr id="26" name="TextBox 25">
            <a:extLst>
              <a:ext uri="{FF2B5EF4-FFF2-40B4-BE49-F238E27FC236}">
                <a16:creationId xmlns:a16="http://schemas.microsoft.com/office/drawing/2014/main" id="{CA6A2D5B-B107-751A-62D0-4D2A2E5FFE75}"/>
              </a:ext>
            </a:extLst>
          </p:cNvPr>
          <p:cNvSpPr txBox="1"/>
          <p:nvPr/>
        </p:nvSpPr>
        <p:spPr>
          <a:xfrm>
            <a:off x="9054522" y="4528471"/>
            <a:ext cx="2686592" cy="276999"/>
          </a:xfrm>
          <a:prstGeom prst="rect">
            <a:avLst/>
          </a:prstGeom>
          <a:noFill/>
        </p:spPr>
        <p:txBody>
          <a:bodyPr wrap="square">
            <a:spAutoFit/>
          </a:bodyPr>
          <a:lstStyle>
            <a:defPPr>
              <a:defRPr lang="en-US"/>
            </a:defPPr>
            <a:lvl1pPr>
              <a:defRPr sz="1200">
                <a:solidFill>
                  <a:srgbClr val="002060"/>
                </a:solidFill>
              </a:defRPr>
            </a:lvl1pPr>
          </a:lstStyle>
          <a:p>
            <a:r>
              <a:rPr lang="en-US"/>
              <a:t>https://www.bitvise.com/ssh-client</a:t>
            </a:r>
          </a:p>
        </p:txBody>
      </p:sp>
      <p:pic>
        <p:nvPicPr>
          <p:cNvPr id="30" name="Picture 29" descr="Logo&#10;&#10;Description automatically generated with medium confidence">
            <a:extLst>
              <a:ext uri="{FF2B5EF4-FFF2-40B4-BE49-F238E27FC236}">
                <a16:creationId xmlns:a16="http://schemas.microsoft.com/office/drawing/2014/main" id="{9C852B5A-91D6-5560-C059-06031507EF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96090" y="4449746"/>
            <a:ext cx="642496" cy="421426"/>
          </a:xfrm>
          <a:prstGeom prst="rect">
            <a:avLst/>
          </a:prstGeom>
        </p:spPr>
      </p:pic>
      <p:sp>
        <p:nvSpPr>
          <p:cNvPr id="31" name="TextBox 30">
            <a:extLst>
              <a:ext uri="{FF2B5EF4-FFF2-40B4-BE49-F238E27FC236}">
                <a16:creationId xmlns:a16="http://schemas.microsoft.com/office/drawing/2014/main" id="{D9B9A516-74D2-C98A-04B1-F05C43D6A5B4}"/>
              </a:ext>
            </a:extLst>
          </p:cNvPr>
          <p:cNvSpPr txBox="1"/>
          <p:nvPr/>
        </p:nvSpPr>
        <p:spPr>
          <a:xfrm>
            <a:off x="7963121" y="3882007"/>
            <a:ext cx="1750800" cy="338554"/>
          </a:xfrm>
          <a:prstGeom prst="rect">
            <a:avLst/>
          </a:prstGeom>
          <a:noFill/>
        </p:spPr>
        <p:txBody>
          <a:bodyPr wrap="square">
            <a:spAutoFit/>
          </a:bodyPr>
          <a:lstStyle>
            <a:defPPr>
              <a:defRPr lang="en-US"/>
            </a:defPPr>
            <a:lvl1pPr>
              <a:defRPr sz="1600">
                <a:solidFill>
                  <a:srgbClr val="002060"/>
                </a:solidFill>
              </a:defRPr>
            </a:lvl1pPr>
          </a:lstStyle>
          <a:p>
            <a:r>
              <a:rPr lang="en-US"/>
              <a:t>Windows Clients:</a:t>
            </a:r>
          </a:p>
        </p:txBody>
      </p:sp>
      <p:sp>
        <p:nvSpPr>
          <p:cNvPr id="32" name="TextBox 31">
            <a:extLst>
              <a:ext uri="{FF2B5EF4-FFF2-40B4-BE49-F238E27FC236}">
                <a16:creationId xmlns:a16="http://schemas.microsoft.com/office/drawing/2014/main" id="{4B2817BD-74A1-408C-FACE-4C7B6EB24847}"/>
              </a:ext>
            </a:extLst>
          </p:cNvPr>
          <p:cNvSpPr txBox="1"/>
          <p:nvPr/>
        </p:nvSpPr>
        <p:spPr>
          <a:xfrm>
            <a:off x="1198439" y="685967"/>
            <a:ext cx="6400800" cy="584775"/>
          </a:xfrm>
          <a:prstGeom prst="rect">
            <a:avLst/>
          </a:prstGeom>
          <a:noFill/>
        </p:spPr>
        <p:txBody>
          <a:bodyPr wrap="square" rtlCol="0">
            <a:spAutoFit/>
          </a:bodyPr>
          <a:lstStyle/>
          <a:p>
            <a:r>
              <a:rPr lang="en-US" sz="1600" b="1" u="sng" dirty="0">
                <a:solidFill>
                  <a:srgbClr val="00B050"/>
                </a:solidFill>
                <a:effectLst>
                  <a:outerShdw blurRad="38100" dist="38100" dir="2700000" algn="tl">
                    <a:srgbClr val="000000">
                      <a:alpha val="43137"/>
                    </a:srgbClr>
                  </a:outerShdw>
                </a:effectLst>
              </a:rPr>
              <a:t>IMPORTANT: </a:t>
            </a:r>
            <a:r>
              <a:rPr lang="en-US" sz="1600" dirty="0">
                <a:solidFill>
                  <a:srgbClr val="00B050"/>
                </a:solidFill>
              </a:rPr>
              <a:t> Faculty/Research sponsor must submit access request for individual or class groups.</a:t>
            </a:r>
          </a:p>
        </p:txBody>
      </p:sp>
      <p:sp>
        <p:nvSpPr>
          <p:cNvPr id="20" name="Slide Number Placeholder 19">
            <a:extLst>
              <a:ext uri="{FF2B5EF4-FFF2-40B4-BE49-F238E27FC236}">
                <a16:creationId xmlns:a16="http://schemas.microsoft.com/office/drawing/2014/main" id="{8A50C85B-D269-488C-8236-24F9B0DFD7C4}"/>
              </a:ext>
            </a:extLst>
          </p:cNvPr>
          <p:cNvSpPr>
            <a:spLocks noGrp="1"/>
          </p:cNvSpPr>
          <p:nvPr>
            <p:ph type="sldNum" sz="quarter" idx="12"/>
          </p:nvPr>
        </p:nvSpPr>
        <p:spPr/>
        <p:txBody>
          <a:bodyPr/>
          <a:lstStyle/>
          <a:p>
            <a:fld id="{BE15108C-154A-4A5A-9C05-91A49A422BA7}" type="slidenum">
              <a:rPr lang="en-US" smtClean="0"/>
              <a:t>4</a:t>
            </a:fld>
            <a:endParaRPr lang="en-US"/>
          </a:p>
        </p:txBody>
      </p:sp>
    </p:spTree>
    <p:extLst>
      <p:ext uri="{BB962C8B-B14F-4D97-AF65-F5344CB8AC3E}">
        <p14:creationId xmlns:p14="http://schemas.microsoft.com/office/powerpoint/2010/main" val="69837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a:xfrm>
            <a:off x="691079" y="408279"/>
            <a:ext cx="3444503" cy="1760135"/>
          </a:xfrm>
        </p:spPr>
        <p:txBody>
          <a:bodyPr/>
          <a:lstStyle/>
          <a:p>
            <a:r>
              <a:rPr lang="en-US" dirty="0"/>
              <a:t>Modules</a:t>
            </a:r>
          </a:p>
        </p:txBody>
      </p:sp>
      <p:sp>
        <p:nvSpPr>
          <p:cNvPr id="5" name="TextBox 4">
            <a:extLst>
              <a:ext uri="{FF2B5EF4-FFF2-40B4-BE49-F238E27FC236}">
                <a16:creationId xmlns:a16="http://schemas.microsoft.com/office/drawing/2014/main" id="{9ABEC352-4968-4D7C-A52F-74B88C329541}"/>
              </a:ext>
            </a:extLst>
          </p:cNvPr>
          <p:cNvSpPr txBox="1"/>
          <p:nvPr/>
        </p:nvSpPr>
        <p:spPr>
          <a:xfrm>
            <a:off x="4135581" y="408279"/>
            <a:ext cx="7855527" cy="6617196"/>
          </a:xfrm>
          <a:prstGeom prst="rect">
            <a:avLst/>
          </a:prstGeom>
          <a:noFill/>
        </p:spPr>
        <p:txBody>
          <a:bodyPr wrap="square" lIns="91440" tIns="45720" rIns="91440" bIns="45720" anchor="t">
            <a:spAutoFit/>
          </a:bodyPr>
          <a:lstStyle/>
          <a:p>
            <a:pPr marL="285750" indent="-285750" rtl="0" fontAlgn="ctr">
              <a:spcBef>
                <a:spcPts val="0"/>
              </a:spcBef>
              <a:spcAft>
                <a:spcPts val="0"/>
              </a:spcAft>
              <a:buFont typeface="Arial" panose="020B0604020202020204" pitchFamily="34" charset="0"/>
              <a:buChar char="•"/>
            </a:pPr>
            <a:r>
              <a:rPr lang="en-US" sz="1600" dirty="0">
                <a:effectLst/>
              </a:rPr>
              <a:t>Verify your currently loaded modules </a:t>
            </a:r>
            <a:r>
              <a:rPr lang="en-US" sz="1600" dirty="0"/>
              <a:t>with</a:t>
            </a:r>
            <a:r>
              <a:rPr lang="en-US" sz="1600" dirty="0">
                <a:effectLst/>
              </a:rPr>
              <a:t>:</a:t>
            </a:r>
          </a:p>
          <a:p>
            <a:pPr marL="0" marR="0" rtl="0">
              <a:spcBef>
                <a:spcPts val="0"/>
              </a:spcBef>
              <a:spcAft>
                <a:spcPts val="0"/>
              </a:spcAft>
            </a:pPr>
            <a:endParaRPr lang="en-US" sz="1600" dirty="0">
              <a:effectLst/>
            </a:endParaRPr>
          </a:p>
          <a:p>
            <a:pPr marL="0" marR="0" rtl="0">
              <a:spcBef>
                <a:spcPts val="0"/>
              </a:spcBef>
              <a:spcAft>
                <a:spcPts val="0"/>
              </a:spcAft>
            </a:pPr>
            <a:r>
              <a:rPr lang="en-US" sz="1400" i="1" dirty="0">
                <a:effectLst/>
              </a:rPr>
              <a:t>[</a:t>
            </a:r>
            <a:r>
              <a:rPr lang="en-US" sz="1400" dirty="0">
                <a:effectLst/>
              </a:rPr>
              <a:t>n</a:t>
            </a:r>
            <a:r>
              <a:rPr lang="en-US" sz="1400" i="1" dirty="0">
                <a:effectLst/>
              </a:rPr>
              <a:t>0123456@h01 ~]$ </a:t>
            </a:r>
            <a:r>
              <a:rPr lang="en-US" sz="1400" b="1" i="1" dirty="0">
                <a:solidFill>
                  <a:srgbClr val="7030A0"/>
                </a:solidFill>
                <a:effectLst/>
              </a:rPr>
              <a:t>module list</a:t>
            </a:r>
            <a:endParaRPr lang="en-US" sz="1400" b="1" dirty="0">
              <a:solidFill>
                <a:srgbClr val="7030A0"/>
              </a:solidFill>
              <a:effectLst/>
            </a:endParaRPr>
          </a:p>
          <a:p>
            <a:pPr marL="0" marR="0" rtl="0">
              <a:spcBef>
                <a:spcPts val="0"/>
              </a:spcBef>
              <a:spcAft>
                <a:spcPts val="0"/>
              </a:spcAft>
            </a:pPr>
            <a:r>
              <a:rPr lang="en-US" sz="1400" i="1" dirty="0">
                <a:effectLst/>
              </a:rPr>
              <a:t>Currently Loaded </a:t>
            </a:r>
            <a:r>
              <a:rPr lang="en-US" sz="1400" i="1" dirty="0" err="1">
                <a:effectLst/>
              </a:rPr>
              <a:t>Modulefiles</a:t>
            </a:r>
            <a:r>
              <a:rPr lang="en-US" sz="1400" i="1" dirty="0">
                <a:effectLst/>
              </a:rPr>
              <a:t>:</a:t>
            </a:r>
            <a:endParaRPr lang="en-US" sz="1400" dirty="0">
              <a:effectLst/>
            </a:endParaRPr>
          </a:p>
          <a:p>
            <a:r>
              <a:rPr lang="en-US" sz="1400" i="1" dirty="0"/>
              <a:t> </a:t>
            </a:r>
            <a:r>
              <a:rPr lang="en-US" sz="1400" i="1" dirty="0">
                <a:effectLst/>
              </a:rPr>
              <a:t>1) </a:t>
            </a:r>
            <a:r>
              <a:rPr lang="en-US" sz="1400" b="1" i="1" dirty="0" err="1">
                <a:effectLst/>
              </a:rPr>
              <a:t>gcc</a:t>
            </a:r>
            <a:r>
              <a:rPr lang="en-US" sz="1400" i="1" dirty="0">
                <a:effectLst/>
              </a:rPr>
              <a:t>/10.2.0</a:t>
            </a:r>
            <a:r>
              <a:rPr lang="en-US" sz="1400" i="1" dirty="0"/>
              <a:t>  </a:t>
            </a:r>
            <a:r>
              <a:rPr lang="en-US" sz="1400" i="1" dirty="0">
                <a:effectLst/>
              </a:rPr>
              <a:t> 2) </a:t>
            </a:r>
            <a:r>
              <a:rPr lang="en-US" sz="1400" b="1" i="1" dirty="0" err="1">
                <a:effectLst/>
              </a:rPr>
              <a:t>slurm</a:t>
            </a:r>
            <a:r>
              <a:rPr lang="en-US" sz="1400" i="1" dirty="0">
                <a:effectLst/>
              </a:rPr>
              <a:t>/</a:t>
            </a:r>
            <a:r>
              <a:rPr lang="en-US" sz="1400" i="1" dirty="0" err="1">
                <a:effectLst/>
              </a:rPr>
              <a:t>slurm</a:t>
            </a:r>
            <a:r>
              <a:rPr lang="en-US" sz="1400" i="1" dirty="0">
                <a:effectLst/>
              </a:rPr>
              <a:t>/20.02.7</a:t>
            </a:r>
            <a:r>
              <a:rPr lang="en-US" sz="1400" i="1" dirty="0"/>
              <a:t>   </a:t>
            </a:r>
            <a:endParaRPr lang="en-US" sz="1400" dirty="0">
              <a:effectLst/>
            </a:endParaRPr>
          </a:p>
          <a:p>
            <a:pPr marL="0" marR="0" rtl="0">
              <a:spcBef>
                <a:spcPts val="0"/>
              </a:spcBef>
              <a:spcAft>
                <a:spcPts val="0"/>
              </a:spcAft>
            </a:pPr>
            <a:endParaRPr lang="en-US" sz="1600" dirty="0">
              <a:effectLst/>
            </a:endParaRPr>
          </a:p>
          <a:p>
            <a:pPr marL="285750" indent="-285750" fontAlgn="ctr">
              <a:buFont typeface="Arial" panose="020B0604020202020204" pitchFamily="34" charset="0"/>
              <a:buChar char="•"/>
            </a:pPr>
            <a:r>
              <a:rPr lang="en-US" sz="1600" dirty="0">
                <a:effectLst/>
              </a:rPr>
              <a:t>See what modules are available on the system:</a:t>
            </a:r>
          </a:p>
          <a:p>
            <a:pPr marL="0" marR="0" rtl="0">
              <a:spcBef>
                <a:spcPts val="0"/>
              </a:spcBef>
              <a:spcAft>
                <a:spcPts val="0"/>
              </a:spcAft>
            </a:pPr>
            <a:endParaRPr lang="en-US" sz="1600" dirty="0">
              <a:effectLst/>
            </a:endParaRPr>
          </a:p>
          <a:p>
            <a:r>
              <a:rPr lang="en-US" sz="1600" i="1" dirty="0">
                <a:effectLst/>
              </a:rPr>
              <a:t>[</a:t>
            </a:r>
            <a:r>
              <a:rPr lang="en-US" sz="1400" i="1" dirty="0"/>
              <a:t>n0123456@h01 ~]$ </a:t>
            </a:r>
            <a:r>
              <a:rPr lang="en-US" sz="1400" b="1" i="1" dirty="0">
                <a:solidFill>
                  <a:srgbClr val="7030A0"/>
                </a:solidFill>
              </a:rPr>
              <a:t>module avail</a:t>
            </a:r>
          </a:p>
          <a:p>
            <a:r>
              <a:rPr lang="en-US" sz="1400" i="1" dirty="0"/>
              <a:t>---------------------------- /cm/local/</a:t>
            </a:r>
            <a:r>
              <a:rPr lang="en-US" sz="1400" i="1" dirty="0" err="1"/>
              <a:t>modulefiles</a:t>
            </a:r>
            <a:r>
              <a:rPr lang="en-US" sz="1400" i="1" dirty="0"/>
              <a:t> -----------------------------</a:t>
            </a:r>
          </a:p>
          <a:p>
            <a:r>
              <a:rPr lang="en-US" sz="1400" i="1" dirty="0"/>
              <a:t>boost/1.77.0          cm-setup/9.2    dot              </a:t>
            </a:r>
            <a:r>
              <a:rPr lang="en-US" sz="1400" i="1" dirty="0" err="1"/>
              <a:t>lua</a:t>
            </a:r>
            <a:r>
              <a:rPr lang="en-US" sz="1400" i="1" dirty="0"/>
              <a:t>/5.4.6    </a:t>
            </a:r>
            <a:r>
              <a:rPr lang="en-US" sz="1400" i="1" dirty="0" err="1"/>
              <a:t>openldap</a:t>
            </a:r>
            <a:r>
              <a:rPr lang="en-US" sz="1400" i="1" dirty="0"/>
              <a:t> </a:t>
            </a:r>
          </a:p>
          <a:p>
            <a:r>
              <a:rPr lang="en-US" sz="1400" i="1" dirty="0"/>
              <a:t>----------------------------/cm/shared/</a:t>
            </a:r>
            <a:r>
              <a:rPr lang="en-US" sz="1400" i="1" dirty="0" err="1"/>
              <a:t>modulefiles</a:t>
            </a:r>
            <a:r>
              <a:rPr lang="en-US" sz="1400" i="1" dirty="0"/>
              <a:t> ----------------------------</a:t>
            </a:r>
          </a:p>
          <a:p>
            <a:r>
              <a:rPr lang="en-US" sz="1400" i="1" dirty="0" err="1"/>
              <a:t>openmpi</a:t>
            </a:r>
            <a:r>
              <a:rPr lang="en-US" sz="1400" i="1" dirty="0"/>
              <a:t>/</a:t>
            </a:r>
            <a:r>
              <a:rPr lang="en-US" sz="1400" i="1" dirty="0" err="1"/>
              <a:t>gcc</a:t>
            </a:r>
            <a:r>
              <a:rPr lang="en-US" sz="1400" i="1" dirty="0"/>
              <a:t>/64/4.1.5   </a:t>
            </a:r>
            <a:r>
              <a:rPr lang="en-US" sz="1400" i="1" dirty="0" err="1"/>
              <a:t>mpich</a:t>
            </a:r>
            <a:r>
              <a:rPr lang="en-US" sz="1400" i="1" dirty="0"/>
              <a:t>/</a:t>
            </a:r>
            <a:r>
              <a:rPr lang="en-US" sz="1400" i="1" dirty="0" err="1"/>
              <a:t>ge</a:t>
            </a:r>
            <a:r>
              <a:rPr lang="en-US" sz="1400" i="1" dirty="0"/>
              <a:t>/</a:t>
            </a:r>
            <a:r>
              <a:rPr lang="en-US" sz="1400" i="1" dirty="0" err="1"/>
              <a:t>gcc</a:t>
            </a:r>
            <a:r>
              <a:rPr lang="en-US" sz="1400" i="1" dirty="0"/>
              <a:t>/64/3.4.2        openmpi4/</a:t>
            </a:r>
            <a:r>
              <a:rPr lang="en-US" sz="1400" i="1" dirty="0" err="1"/>
              <a:t>gcc</a:t>
            </a:r>
            <a:r>
              <a:rPr lang="en-US" sz="1400" i="1" dirty="0"/>
              <a:t>/64/4.1.5</a:t>
            </a:r>
          </a:p>
          <a:p>
            <a:pPr marL="0" marR="0" rtl="0">
              <a:spcBef>
                <a:spcPts val="0"/>
              </a:spcBef>
              <a:spcAft>
                <a:spcPts val="0"/>
              </a:spcAft>
            </a:pPr>
            <a:r>
              <a:rPr lang="en-US" sz="1600" dirty="0">
                <a:effectLst/>
              </a:rPr>
              <a:t>...</a:t>
            </a:r>
          </a:p>
          <a:p>
            <a:pPr marL="285750" indent="-285750" fontAlgn="ctr">
              <a:buFont typeface="Arial" panose="020B0604020202020204" pitchFamily="34" charset="0"/>
              <a:buChar char="•"/>
            </a:pPr>
            <a:r>
              <a:rPr lang="en-US" sz="1600" dirty="0"/>
              <a:t>Add an MPI module compatible with your </a:t>
            </a:r>
            <a:r>
              <a:rPr lang="en-US" sz="1600" dirty="0" err="1"/>
              <a:t>gcc</a:t>
            </a:r>
            <a:r>
              <a:rPr lang="en-US" sz="1600" dirty="0"/>
              <a:t> compiler:</a:t>
            </a:r>
            <a:endParaRPr lang="en-US" sz="1600" dirty="0">
              <a:effectLst/>
            </a:endParaRPr>
          </a:p>
          <a:p>
            <a:pPr marL="0" marR="0" rtl="0">
              <a:spcBef>
                <a:spcPts val="0"/>
              </a:spcBef>
              <a:spcAft>
                <a:spcPts val="0"/>
              </a:spcAft>
            </a:pPr>
            <a:endParaRPr lang="en-US" sz="1600" dirty="0">
              <a:effectLst/>
            </a:endParaRPr>
          </a:p>
          <a:p>
            <a:pPr marL="0" marR="0" rtl="0">
              <a:spcBef>
                <a:spcPts val="0"/>
              </a:spcBef>
              <a:spcAft>
                <a:spcPts val="0"/>
              </a:spcAft>
            </a:pPr>
            <a:r>
              <a:rPr lang="en-US" sz="1400" i="1" dirty="0">
                <a:effectLst/>
              </a:rPr>
              <a:t>[n0123456@h01 ~]$ </a:t>
            </a:r>
            <a:r>
              <a:rPr lang="en-US" sz="1400" b="1" i="1" dirty="0">
                <a:solidFill>
                  <a:srgbClr val="7030A0"/>
                </a:solidFill>
                <a:effectLst/>
              </a:rPr>
              <a:t>module add</a:t>
            </a:r>
            <a:r>
              <a:rPr lang="en-US" sz="1400" i="1" dirty="0">
                <a:solidFill>
                  <a:srgbClr val="7030A0"/>
                </a:solidFill>
                <a:effectLst/>
              </a:rPr>
              <a:t> </a:t>
            </a:r>
            <a:r>
              <a:rPr lang="en-US" sz="1400" i="1" dirty="0" err="1">
                <a:effectLst/>
              </a:rPr>
              <a:t>openmpi</a:t>
            </a:r>
            <a:r>
              <a:rPr lang="en-US" sz="1400" i="1" dirty="0">
                <a:effectLst/>
              </a:rPr>
              <a:t>/</a:t>
            </a:r>
            <a:r>
              <a:rPr lang="en-US" sz="1400" i="1" dirty="0" err="1">
                <a:effectLst/>
              </a:rPr>
              <a:t>gcc</a:t>
            </a:r>
            <a:r>
              <a:rPr lang="en-US" sz="1400" i="1" dirty="0">
                <a:effectLst/>
              </a:rPr>
              <a:t>/64/4.1.5</a:t>
            </a:r>
          </a:p>
          <a:p>
            <a:pPr marL="0" marR="0" rtl="0">
              <a:spcBef>
                <a:spcPts val="0"/>
              </a:spcBef>
              <a:spcAft>
                <a:spcPts val="0"/>
              </a:spcAft>
            </a:pPr>
            <a:r>
              <a:rPr lang="en-US" sz="1400" i="1" dirty="0">
                <a:effectLst/>
              </a:rPr>
              <a:t>[n0123456@h01 ~]$ </a:t>
            </a:r>
            <a:r>
              <a:rPr lang="en-US" sz="1400" b="1" i="1" dirty="0">
                <a:solidFill>
                  <a:srgbClr val="7030A0"/>
                </a:solidFill>
                <a:effectLst/>
              </a:rPr>
              <a:t>module list</a:t>
            </a:r>
            <a:endParaRPr lang="en-US" sz="1400" b="1" dirty="0">
              <a:solidFill>
                <a:srgbClr val="7030A0"/>
              </a:solidFill>
              <a:effectLst/>
            </a:endParaRPr>
          </a:p>
          <a:p>
            <a:pPr marL="0" marR="0" rtl="0">
              <a:spcBef>
                <a:spcPts val="0"/>
              </a:spcBef>
              <a:spcAft>
                <a:spcPts val="0"/>
              </a:spcAft>
            </a:pPr>
            <a:r>
              <a:rPr lang="en-US" sz="1400" i="1" dirty="0">
                <a:effectLst/>
              </a:rPr>
              <a:t>Currently Loaded </a:t>
            </a:r>
            <a:r>
              <a:rPr lang="en-US" sz="1400" i="1" dirty="0" err="1">
                <a:effectLst/>
              </a:rPr>
              <a:t>Modulefiles</a:t>
            </a:r>
            <a:r>
              <a:rPr lang="en-US" sz="1400" i="1" dirty="0">
                <a:effectLst/>
              </a:rPr>
              <a:t>:</a:t>
            </a:r>
            <a:endParaRPr lang="en-US" sz="1400" dirty="0">
              <a:effectLst/>
            </a:endParaRPr>
          </a:p>
          <a:p>
            <a:r>
              <a:rPr lang="en-US" sz="1400" i="1" dirty="0"/>
              <a:t> </a:t>
            </a:r>
            <a:r>
              <a:rPr lang="en-US" sz="1400" i="1" dirty="0">
                <a:effectLst/>
              </a:rPr>
              <a:t>1) </a:t>
            </a:r>
            <a:r>
              <a:rPr lang="en-US" sz="1400" b="1" i="1" dirty="0" err="1">
                <a:effectLst/>
              </a:rPr>
              <a:t>gcc</a:t>
            </a:r>
            <a:r>
              <a:rPr lang="en-US" sz="1400" i="1" dirty="0">
                <a:effectLst/>
              </a:rPr>
              <a:t>/11.2.0</a:t>
            </a:r>
            <a:r>
              <a:rPr lang="en-US" sz="1400" i="1" dirty="0"/>
              <a:t>  </a:t>
            </a:r>
            <a:r>
              <a:rPr lang="en-US" sz="1400" i="1" dirty="0">
                <a:effectLst/>
              </a:rPr>
              <a:t> 2) </a:t>
            </a:r>
            <a:r>
              <a:rPr lang="en-US" sz="1400" b="1" i="1" dirty="0">
                <a:effectLst/>
              </a:rPr>
              <a:t>slurm</a:t>
            </a:r>
            <a:r>
              <a:rPr lang="en-US" sz="1400" i="1" dirty="0">
                <a:effectLst/>
              </a:rPr>
              <a:t>/slurm/21.08.8</a:t>
            </a:r>
            <a:r>
              <a:rPr lang="en-US" sz="1400" i="1" dirty="0"/>
              <a:t>  </a:t>
            </a:r>
            <a:r>
              <a:rPr lang="en-US" sz="1400" i="1" dirty="0">
                <a:effectLst/>
              </a:rPr>
              <a:t> </a:t>
            </a:r>
            <a:r>
              <a:rPr lang="en-US" sz="1400" dirty="0">
                <a:effectLst/>
              </a:rPr>
              <a:t>3) </a:t>
            </a:r>
            <a:r>
              <a:rPr lang="en-US" sz="1400" b="1" dirty="0" err="1">
                <a:effectLst/>
              </a:rPr>
              <a:t>openmpi</a:t>
            </a:r>
            <a:r>
              <a:rPr lang="en-US" sz="1400" dirty="0">
                <a:effectLst/>
              </a:rPr>
              <a:t>/</a:t>
            </a:r>
            <a:r>
              <a:rPr lang="en-US" sz="1400" dirty="0" err="1">
                <a:effectLst/>
              </a:rPr>
              <a:t>gcc</a:t>
            </a:r>
            <a:r>
              <a:rPr lang="en-US" sz="1400" dirty="0">
                <a:effectLst/>
              </a:rPr>
              <a:t>/64/4.1.5</a:t>
            </a:r>
          </a:p>
          <a:p>
            <a:endParaRPr lang="en-US" sz="1400" dirty="0"/>
          </a:p>
          <a:p>
            <a:pPr marL="285750" indent="-285750">
              <a:buFont typeface="Arial" panose="020B0604020202020204" pitchFamily="34" charset="0"/>
              <a:buChar char="•"/>
            </a:pPr>
            <a:r>
              <a:rPr lang="en-US" sz="1400" dirty="0"/>
              <a:t>Make that module persist across logins and available to the compute nodes:</a:t>
            </a:r>
          </a:p>
          <a:p>
            <a:endParaRPr lang="en-US" sz="1400" dirty="0"/>
          </a:p>
          <a:p>
            <a:r>
              <a:rPr lang="en-US" sz="1400" i="1" dirty="0"/>
              <a:t>[n0123456@h01 ~]$ </a:t>
            </a:r>
            <a:r>
              <a:rPr lang="en-US" sz="1400" b="1" i="1" dirty="0">
                <a:solidFill>
                  <a:srgbClr val="7030A0"/>
                </a:solidFill>
              </a:rPr>
              <a:t>module </a:t>
            </a:r>
            <a:r>
              <a:rPr lang="en-US" sz="1400" b="1" i="1" dirty="0" err="1">
                <a:solidFill>
                  <a:srgbClr val="7030A0"/>
                </a:solidFill>
              </a:rPr>
              <a:t>initadd</a:t>
            </a:r>
            <a:r>
              <a:rPr lang="en-US" sz="1400" i="1" dirty="0">
                <a:solidFill>
                  <a:srgbClr val="7030A0"/>
                </a:solidFill>
              </a:rPr>
              <a:t> </a:t>
            </a:r>
            <a:r>
              <a:rPr lang="en-US" sz="1400" i="1" dirty="0" err="1"/>
              <a:t>openmpi</a:t>
            </a:r>
            <a:r>
              <a:rPr lang="en-US" sz="1400" i="1" dirty="0"/>
              <a:t>/</a:t>
            </a:r>
            <a:r>
              <a:rPr lang="en-US" sz="1400" i="1" dirty="0" err="1"/>
              <a:t>gcc</a:t>
            </a:r>
            <a:r>
              <a:rPr lang="en-US" sz="1400" i="1" dirty="0"/>
              <a:t>/64/4.1.5</a:t>
            </a:r>
          </a:p>
          <a:p>
            <a:endParaRPr lang="en-US" sz="1400" i="1" dirty="0"/>
          </a:p>
          <a:p>
            <a:r>
              <a:rPr lang="en-US" sz="1400" i="1" dirty="0"/>
              <a:t>Now that your environment is ready to compile and run an MPI-capable program in the cluster, let’s finish with a walkthrough by building and running a simple C program. </a:t>
            </a:r>
          </a:p>
          <a:p>
            <a:endParaRPr lang="en-US" sz="1400" dirty="0"/>
          </a:p>
        </p:txBody>
      </p:sp>
      <p:sp>
        <p:nvSpPr>
          <p:cNvPr id="7" name="TextBox 6">
            <a:extLst>
              <a:ext uri="{FF2B5EF4-FFF2-40B4-BE49-F238E27FC236}">
                <a16:creationId xmlns:a16="http://schemas.microsoft.com/office/drawing/2014/main" id="{D8632498-C82F-46B0-A16C-BA12C9FDF36A}"/>
              </a:ext>
            </a:extLst>
          </p:cNvPr>
          <p:cNvSpPr txBox="1"/>
          <p:nvPr/>
        </p:nvSpPr>
        <p:spPr>
          <a:xfrm>
            <a:off x="691079" y="2527545"/>
            <a:ext cx="2987542" cy="3970318"/>
          </a:xfrm>
          <a:prstGeom prst="rect">
            <a:avLst/>
          </a:prstGeom>
          <a:noFill/>
        </p:spPr>
        <p:txBody>
          <a:bodyPr wrap="square">
            <a:spAutoFit/>
          </a:bodyPr>
          <a:lstStyle/>
          <a:p>
            <a:r>
              <a:rPr lang="en-US" dirty="0">
                <a:solidFill>
                  <a:srgbClr val="0070C0"/>
                </a:solidFill>
              </a:rPr>
              <a:t>modules</a:t>
            </a:r>
            <a:r>
              <a:rPr lang="en-US" dirty="0"/>
              <a:t> allow users to easily modify their environment to enable access to specific applications within the HPC cluster. </a:t>
            </a:r>
          </a:p>
          <a:p>
            <a:endParaRPr lang="en-US" dirty="0"/>
          </a:p>
          <a:p>
            <a:r>
              <a:rPr lang="en-US" dirty="0"/>
              <a:t>All users will have </a:t>
            </a:r>
            <a:r>
              <a:rPr lang="en-US" b="1" dirty="0" err="1"/>
              <a:t>gcc</a:t>
            </a:r>
            <a:r>
              <a:rPr lang="en-US" b="1" dirty="0"/>
              <a:t> </a:t>
            </a:r>
            <a:r>
              <a:rPr lang="en-US" dirty="0"/>
              <a:t>compiler and </a:t>
            </a:r>
            <a:r>
              <a:rPr lang="en-US" b="1" dirty="0" err="1"/>
              <a:t>slurm</a:t>
            </a:r>
            <a:r>
              <a:rPr lang="en-US" dirty="0"/>
              <a:t> modules loaded by default and will need to add a compatible </a:t>
            </a:r>
            <a:r>
              <a:rPr lang="en-US" b="1" dirty="0"/>
              <a:t>MPI </a:t>
            </a:r>
            <a:r>
              <a:rPr lang="en-US" dirty="0"/>
              <a:t>module to build and run MPI-capable applications on the cluster.</a:t>
            </a:r>
          </a:p>
        </p:txBody>
      </p:sp>
      <p:sp>
        <p:nvSpPr>
          <p:cNvPr id="3" name="Slide Number Placeholder 2">
            <a:extLst>
              <a:ext uri="{FF2B5EF4-FFF2-40B4-BE49-F238E27FC236}">
                <a16:creationId xmlns:a16="http://schemas.microsoft.com/office/drawing/2014/main" id="{11431879-EF1F-47CC-86AF-848BBE61DBA4}"/>
              </a:ext>
            </a:extLst>
          </p:cNvPr>
          <p:cNvSpPr>
            <a:spLocks noGrp="1"/>
          </p:cNvSpPr>
          <p:nvPr>
            <p:ph type="sldNum" sz="quarter" idx="12"/>
          </p:nvPr>
        </p:nvSpPr>
        <p:spPr/>
        <p:txBody>
          <a:bodyPr/>
          <a:lstStyle/>
          <a:p>
            <a:fld id="{BE15108C-154A-4A5A-9C05-91A49A422BA7}" type="slidenum">
              <a:rPr lang="en-US" smtClean="0"/>
              <a:t>5</a:t>
            </a:fld>
            <a:endParaRPr lang="en-US"/>
          </a:p>
        </p:txBody>
      </p:sp>
    </p:spTree>
    <p:extLst>
      <p:ext uri="{BB962C8B-B14F-4D97-AF65-F5344CB8AC3E}">
        <p14:creationId xmlns:p14="http://schemas.microsoft.com/office/powerpoint/2010/main" val="252445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a:xfrm>
            <a:off x="691079" y="725951"/>
            <a:ext cx="5404921" cy="1442463"/>
          </a:xfrm>
        </p:spPr>
        <p:txBody>
          <a:bodyPr/>
          <a:lstStyle/>
          <a:p>
            <a:r>
              <a:rPr lang="en-US" dirty="0"/>
              <a:t>A MPI example (1/2)</a:t>
            </a:r>
          </a:p>
        </p:txBody>
      </p:sp>
      <p:sp>
        <p:nvSpPr>
          <p:cNvPr id="6" name="TextBox 5">
            <a:extLst>
              <a:ext uri="{FF2B5EF4-FFF2-40B4-BE49-F238E27FC236}">
                <a16:creationId xmlns:a16="http://schemas.microsoft.com/office/drawing/2014/main" id="{F2FBBE97-2CE6-4524-8B88-DB0D392950D4}"/>
              </a:ext>
            </a:extLst>
          </p:cNvPr>
          <p:cNvSpPr txBox="1"/>
          <p:nvPr/>
        </p:nvSpPr>
        <p:spPr>
          <a:xfrm>
            <a:off x="6400972" y="313911"/>
            <a:ext cx="5853765" cy="5724644"/>
          </a:xfrm>
          <a:prstGeom prst="rect">
            <a:avLst/>
          </a:prstGeom>
          <a:noFill/>
        </p:spPr>
        <p:txBody>
          <a:bodyPr wrap="square" lIns="91440" tIns="45720" rIns="91440" bIns="45720" anchor="t">
            <a:spAutoFit/>
          </a:bodyPr>
          <a:lstStyle/>
          <a:p>
            <a:pPr fontAlgn="ctr"/>
            <a:r>
              <a:rPr lang="en-US" sz="1400" b="1" dirty="0">
                <a:effectLst>
                  <a:outerShdw blurRad="38100" dist="38100" dir="2700000" algn="tl">
                    <a:srgbClr val="000000">
                      <a:alpha val="43137"/>
                    </a:srgbClr>
                  </a:outerShdw>
                </a:effectLst>
              </a:rPr>
              <a:t>2. Compiling the source code with an MPI-enabled compiler:</a:t>
            </a:r>
          </a:p>
          <a:p>
            <a:pPr rtl="0" fontAlgn="ctr">
              <a:spcBef>
                <a:spcPts val="0"/>
              </a:spcBef>
              <a:spcAft>
                <a:spcPts val="0"/>
              </a:spcAft>
            </a:pPr>
            <a:r>
              <a:rPr lang="en-US" sz="1200" dirty="0">
                <a:effectLst/>
              </a:rPr>
              <a:t>[n0123456@h01 </a:t>
            </a:r>
            <a:r>
              <a:rPr lang="en-US" sz="1200" dirty="0" err="1">
                <a:effectLst/>
              </a:rPr>
              <a:t>testmpi</a:t>
            </a:r>
            <a:r>
              <a:rPr lang="en-US" sz="1200" dirty="0">
                <a:effectLst/>
              </a:rPr>
              <a:t>]$ </a:t>
            </a:r>
            <a:r>
              <a:rPr lang="en-US" sz="1200" b="1" dirty="0" err="1">
                <a:effectLst/>
              </a:rPr>
              <a:t>mpicc</a:t>
            </a:r>
            <a:r>
              <a:rPr lang="en-US" sz="1200" b="1" dirty="0">
                <a:effectLst/>
              </a:rPr>
              <a:t> </a:t>
            </a:r>
            <a:r>
              <a:rPr lang="en-US" sz="1200" b="1" dirty="0" err="1">
                <a:effectLst/>
              </a:rPr>
              <a:t>hello.c</a:t>
            </a:r>
            <a:r>
              <a:rPr lang="en-US" sz="1200" b="1" dirty="0">
                <a:effectLst/>
              </a:rPr>
              <a:t> -o hello</a:t>
            </a:r>
          </a:p>
          <a:p>
            <a:pPr rtl="0" fontAlgn="ctr">
              <a:spcBef>
                <a:spcPts val="0"/>
              </a:spcBef>
              <a:spcAft>
                <a:spcPts val="0"/>
              </a:spcAft>
            </a:pPr>
            <a:endParaRPr lang="en-US" sz="1200" dirty="0">
              <a:effectLst/>
            </a:endParaRPr>
          </a:p>
          <a:p>
            <a:pPr fontAlgn="ctr">
              <a:spcBef>
                <a:spcPts val="0"/>
              </a:spcBef>
              <a:spcAft>
                <a:spcPts val="0"/>
              </a:spcAft>
            </a:pPr>
            <a:r>
              <a:rPr lang="en-US" sz="1400" b="1" dirty="0">
                <a:effectLst>
                  <a:outerShdw blurRad="38100" dist="38100" dir="2700000" algn="tl">
                    <a:srgbClr val="000000">
                      <a:alpha val="43137"/>
                    </a:srgbClr>
                  </a:outerShdw>
                </a:effectLst>
              </a:rPr>
              <a:t>3. Running the compiled code locally:</a:t>
            </a:r>
          </a:p>
          <a:p>
            <a:pPr fontAlgn="ctr">
              <a:spcBef>
                <a:spcPts val="0"/>
              </a:spcBef>
              <a:spcAft>
                <a:spcPts val="0"/>
              </a:spcAft>
            </a:pPr>
            <a:endParaRPr lang="en-US" sz="1400" b="1" dirty="0">
              <a:effectLst>
                <a:outerShdw blurRad="38100" dist="38100" dir="2700000" algn="tl">
                  <a:srgbClr val="000000">
                    <a:alpha val="43137"/>
                  </a:srgbClr>
                </a:outerShdw>
              </a:effectLst>
            </a:endParaRPr>
          </a:p>
          <a:p>
            <a:pPr rtl="0" fontAlgn="ctr">
              <a:spcBef>
                <a:spcPts val="0"/>
              </a:spcBef>
              <a:spcAft>
                <a:spcPts val="0"/>
              </a:spcAft>
            </a:pPr>
            <a:r>
              <a:rPr lang="en-US" sz="1200" dirty="0">
                <a:solidFill>
                  <a:srgbClr val="C00000"/>
                </a:solidFill>
                <a:effectLst/>
              </a:rPr>
              <a:t>Note: This will run the program on the head node h01. This is for illustrative purposes only – as a rule, you never want to run your programs on the head node</a:t>
            </a:r>
            <a:r>
              <a:rPr lang="en-US" sz="1200" dirty="0">
                <a:effectLst/>
              </a:rPr>
              <a:t>.</a:t>
            </a:r>
          </a:p>
          <a:p>
            <a:pPr rtl="0" fontAlgn="ctr">
              <a:spcBef>
                <a:spcPts val="0"/>
              </a:spcBef>
              <a:spcAft>
                <a:spcPts val="0"/>
              </a:spcAft>
            </a:pPr>
            <a:r>
              <a:rPr lang="en-US" sz="1200" dirty="0">
                <a:effectLst/>
              </a:rPr>
              <a:t> </a:t>
            </a:r>
          </a:p>
          <a:p>
            <a:pPr rtl="0" fontAlgn="ctr">
              <a:spcBef>
                <a:spcPts val="0"/>
              </a:spcBef>
              <a:spcAft>
                <a:spcPts val="0"/>
              </a:spcAft>
            </a:pPr>
            <a:r>
              <a:rPr lang="en-US" sz="1200" dirty="0">
                <a:effectLst/>
              </a:rPr>
              <a:t>[n0123456@h01 </a:t>
            </a:r>
            <a:r>
              <a:rPr lang="en-US" sz="1200" dirty="0" err="1">
                <a:effectLst/>
              </a:rPr>
              <a:t>testmpi</a:t>
            </a:r>
            <a:r>
              <a:rPr lang="en-US" sz="1200" b="1" dirty="0">
                <a:effectLst/>
              </a:rPr>
              <a:t>]$ ./hello</a:t>
            </a:r>
          </a:p>
          <a:p>
            <a:pPr rtl="0" fontAlgn="ctr">
              <a:spcBef>
                <a:spcPts val="0"/>
              </a:spcBef>
              <a:spcAft>
                <a:spcPts val="0"/>
              </a:spcAft>
            </a:pPr>
            <a:r>
              <a:rPr lang="en-US" sz="1200" i="1" dirty="0">
                <a:effectLst/>
              </a:rPr>
              <a:t>Hello world from process 000 out of 001, processor name h01</a:t>
            </a:r>
          </a:p>
          <a:p>
            <a:pPr rtl="0" fontAlgn="ctr">
              <a:spcBef>
                <a:spcPts val="0"/>
              </a:spcBef>
              <a:spcAft>
                <a:spcPts val="0"/>
              </a:spcAft>
            </a:pPr>
            <a:endParaRPr lang="en-US" sz="1200" i="1" dirty="0"/>
          </a:p>
          <a:p>
            <a:pPr rtl="0" fontAlgn="ctr">
              <a:spcBef>
                <a:spcPts val="0"/>
              </a:spcBef>
              <a:spcAft>
                <a:spcPts val="0"/>
              </a:spcAft>
            </a:pPr>
            <a:r>
              <a:rPr lang="en-US" sz="1200" b="1" dirty="0">
                <a:effectLst/>
              </a:rPr>
              <a:t>Running again with </a:t>
            </a:r>
            <a:r>
              <a:rPr lang="en-US" sz="1200" b="1" dirty="0" err="1">
                <a:effectLst/>
              </a:rPr>
              <a:t>mpirun</a:t>
            </a:r>
            <a:r>
              <a:rPr lang="en-US" sz="1200" b="1" dirty="0">
                <a:effectLst/>
              </a:rPr>
              <a:t> (default parameters): </a:t>
            </a:r>
          </a:p>
          <a:p>
            <a:pPr rtl="0" fontAlgn="ctr">
              <a:spcBef>
                <a:spcPts val="0"/>
              </a:spcBef>
              <a:spcAft>
                <a:spcPts val="0"/>
              </a:spcAft>
            </a:pPr>
            <a:endParaRPr lang="en-US" sz="1200" dirty="0">
              <a:effectLst/>
            </a:endParaRPr>
          </a:p>
          <a:p>
            <a:pPr rtl="0" fontAlgn="ctr">
              <a:spcBef>
                <a:spcPts val="0"/>
              </a:spcBef>
              <a:spcAft>
                <a:spcPts val="0"/>
              </a:spcAft>
            </a:pPr>
            <a:r>
              <a:rPr lang="en-US" sz="1200" dirty="0">
                <a:effectLst/>
              </a:rPr>
              <a:t>[n0123456@h01 </a:t>
            </a:r>
            <a:r>
              <a:rPr lang="en-US" sz="1200" dirty="0" err="1">
                <a:effectLst/>
              </a:rPr>
              <a:t>testmpi</a:t>
            </a:r>
            <a:r>
              <a:rPr lang="en-US" sz="1200" dirty="0">
                <a:effectLst/>
              </a:rPr>
              <a:t>]$ </a:t>
            </a:r>
            <a:r>
              <a:rPr lang="en-US" sz="1200" b="1" dirty="0" err="1">
                <a:effectLst/>
              </a:rPr>
              <a:t>mpirun</a:t>
            </a:r>
            <a:r>
              <a:rPr lang="en-US" sz="1200" b="1" dirty="0">
                <a:effectLst/>
              </a:rPr>
              <a:t> hello</a:t>
            </a:r>
          </a:p>
          <a:p>
            <a:pPr rtl="0" fontAlgn="ctr">
              <a:spcBef>
                <a:spcPts val="0"/>
              </a:spcBef>
              <a:spcAft>
                <a:spcPts val="0"/>
              </a:spcAft>
            </a:pPr>
            <a:r>
              <a:rPr lang="en-US" sz="1200" i="1" dirty="0">
                <a:effectLst/>
              </a:rPr>
              <a:t>Hello world from process 005 out of 016, processor name h01</a:t>
            </a:r>
          </a:p>
          <a:p>
            <a:pPr rtl="0" fontAlgn="ctr">
              <a:spcBef>
                <a:spcPts val="0"/>
              </a:spcBef>
              <a:spcAft>
                <a:spcPts val="0"/>
              </a:spcAft>
            </a:pPr>
            <a:r>
              <a:rPr lang="en-US" sz="1200" i="1" dirty="0">
                <a:effectLst/>
              </a:rPr>
              <a:t>Hello world from process 009 out of 016, processor name h01</a:t>
            </a:r>
          </a:p>
          <a:p>
            <a:pPr rtl="0" fontAlgn="ctr">
              <a:spcBef>
                <a:spcPts val="0"/>
              </a:spcBef>
              <a:spcAft>
                <a:spcPts val="0"/>
              </a:spcAft>
            </a:pPr>
            <a:r>
              <a:rPr lang="en-US" sz="1200" i="1" dirty="0">
                <a:effectLst/>
              </a:rPr>
              <a:t>Hello world from process 001 out of 016, processor name h01</a:t>
            </a:r>
          </a:p>
          <a:p>
            <a:pPr rtl="0" fontAlgn="ctr">
              <a:spcBef>
                <a:spcPts val="0"/>
              </a:spcBef>
              <a:spcAft>
                <a:spcPts val="0"/>
              </a:spcAft>
            </a:pPr>
            <a:r>
              <a:rPr lang="en-US" sz="1200" i="1" dirty="0">
                <a:effectLst/>
              </a:rPr>
              <a:t>Hello world from process 013 out of 016, processor name h01</a:t>
            </a:r>
          </a:p>
          <a:p>
            <a:pPr rtl="0" fontAlgn="ctr">
              <a:spcBef>
                <a:spcPts val="0"/>
              </a:spcBef>
              <a:spcAft>
                <a:spcPts val="0"/>
              </a:spcAft>
            </a:pPr>
            <a:r>
              <a:rPr lang="en-US" sz="1200" i="1" dirty="0">
                <a:effectLst/>
              </a:rPr>
              <a:t>Hello world from process 006 out of 016, processor name h01</a:t>
            </a:r>
          </a:p>
          <a:p>
            <a:pPr rtl="0" fontAlgn="ctr">
              <a:spcBef>
                <a:spcPts val="0"/>
              </a:spcBef>
              <a:spcAft>
                <a:spcPts val="0"/>
              </a:spcAft>
            </a:pPr>
            <a:r>
              <a:rPr lang="en-US" sz="1200" i="1" dirty="0">
                <a:effectLst/>
              </a:rPr>
              <a:t>Hello world from process 003 out of 016, processor name h01</a:t>
            </a:r>
          </a:p>
          <a:p>
            <a:pPr rtl="0" fontAlgn="ctr">
              <a:spcBef>
                <a:spcPts val="0"/>
              </a:spcBef>
              <a:spcAft>
                <a:spcPts val="0"/>
              </a:spcAft>
            </a:pPr>
            <a:r>
              <a:rPr lang="en-US" sz="1200" i="1" dirty="0">
                <a:effectLst/>
              </a:rPr>
              <a:t>Hello world from process 000 out of 016, processor name h01</a:t>
            </a:r>
          </a:p>
          <a:p>
            <a:pPr rtl="0" fontAlgn="ctr">
              <a:spcBef>
                <a:spcPts val="0"/>
              </a:spcBef>
              <a:spcAft>
                <a:spcPts val="0"/>
              </a:spcAft>
            </a:pPr>
            <a:r>
              <a:rPr lang="en-US" sz="1200" i="1" dirty="0">
                <a:effectLst/>
              </a:rPr>
              <a:t>Hello world from process 012 out of 016, processor name h01</a:t>
            </a:r>
          </a:p>
          <a:p>
            <a:pPr rtl="0" fontAlgn="ctr">
              <a:spcBef>
                <a:spcPts val="0"/>
              </a:spcBef>
              <a:spcAft>
                <a:spcPts val="0"/>
              </a:spcAft>
            </a:pPr>
            <a:r>
              <a:rPr lang="en-US" sz="1200" i="1" dirty="0">
                <a:effectLst/>
              </a:rPr>
              <a:t>Hello world from process 015 out of 016, processor name h01</a:t>
            </a:r>
          </a:p>
          <a:p>
            <a:pPr rtl="0" fontAlgn="ctr">
              <a:spcBef>
                <a:spcPts val="0"/>
              </a:spcBef>
              <a:spcAft>
                <a:spcPts val="0"/>
              </a:spcAft>
            </a:pPr>
            <a:r>
              <a:rPr lang="en-US" sz="1200" i="1" dirty="0">
                <a:effectLst/>
              </a:rPr>
              <a:t>Hello world from process 011 out of 016, processor name h01</a:t>
            </a:r>
          </a:p>
          <a:p>
            <a:pPr rtl="0" fontAlgn="ctr">
              <a:spcBef>
                <a:spcPts val="0"/>
              </a:spcBef>
              <a:spcAft>
                <a:spcPts val="0"/>
              </a:spcAft>
            </a:pPr>
            <a:r>
              <a:rPr lang="en-US" sz="1200" i="1" dirty="0">
                <a:effectLst/>
              </a:rPr>
              <a:t>Hello world from process 002 out of 016, processor name h01</a:t>
            </a:r>
          </a:p>
          <a:p>
            <a:pPr rtl="0" fontAlgn="ctr">
              <a:spcBef>
                <a:spcPts val="0"/>
              </a:spcBef>
              <a:spcAft>
                <a:spcPts val="0"/>
              </a:spcAft>
            </a:pPr>
            <a:r>
              <a:rPr lang="en-US" sz="1200" i="1" dirty="0">
                <a:effectLst/>
              </a:rPr>
              <a:t>Hello world from process 007 out of 016, processor name h01</a:t>
            </a:r>
          </a:p>
          <a:p>
            <a:pPr rtl="0" fontAlgn="ctr">
              <a:spcBef>
                <a:spcPts val="0"/>
              </a:spcBef>
              <a:spcAft>
                <a:spcPts val="0"/>
              </a:spcAft>
            </a:pPr>
            <a:r>
              <a:rPr lang="en-US" sz="1200" i="1" dirty="0">
                <a:effectLst/>
              </a:rPr>
              <a:t>Hello world from process 008 out of 016, processor name h01</a:t>
            </a:r>
          </a:p>
          <a:p>
            <a:pPr rtl="0" fontAlgn="ctr">
              <a:spcBef>
                <a:spcPts val="0"/>
              </a:spcBef>
              <a:spcAft>
                <a:spcPts val="0"/>
              </a:spcAft>
            </a:pPr>
            <a:r>
              <a:rPr lang="en-US" sz="1200" i="1" dirty="0">
                <a:effectLst/>
              </a:rPr>
              <a:t>Hello world from process 010 out of 016, processor name h01</a:t>
            </a:r>
          </a:p>
          <a:p>
            <a:pPr rtl="0" fontAlgn="ctr">
              <a:spcBef>
                <a:spcPts val="0"/>
              </a:spcBef>
              <a:spcAft>
                <a:spcPts val="0"/>
              </a:spcAft>
            </a:pPr>
            <a:r>
              <a:rPr lang="en-US" sz="1200" i="1" dirty="0">
                <a:effectLst/>
              </a:rPr>
              <a:t>Hello world from process 014 out of 016, processor name h01</a:t>
            </a:r>
          </a:p>
          <a:p>
            <a:pPr rtl="0" fontAlgn="ctr">
              <a:spcBef>
                <a:spcPts val="0"/>
              </a:spcBef>
              <a:spcAft>
                <a:spcPts val="0"/>
              </a:spcAft>
            </a:pPr>
            <a:r>
              <a:rPr lang="en-US" sz="1200" i="1" dirty="0">
                <a:effectLst/>
              </a:rPr>
              <a:t>Hello world from process 004 out of 016, processor name h01</a:t>
            </a:r>
          </a:p>
        </p:txBody>
      </p:sp>
      <p:sp>
        <p:nvSpPr>
          <p:cNvPr id="9" name="TextBox 8">
            <a:extLst>
              <a:ext uri="{FF2B5EF4-FFF2-40B4-BE49-F238E27FC236}">
                <a16:creationId xmlns:a16="http://schemas.microsoft.com/office/drawing/2014/main" id="{60FB0372-AFFA-4D7A-9174-F1437FD2E1EF}"/>
              </a:ext>
            </a:extLst>
          </p:cNvPr>
          <p:cNvSpPr txBox="1"/>
          <p:nvPr/>
        </p:nvSpPr>
        <p:spPr>
          <a:xfrm>
            <a:off x="271636" y="2288930"/>
            <a:ext cx="5519393" cy="4524315"/>
          </a:xfrm>
          <a:prstGeom prst="rect">
            <a:avLst/>
          </a:prstGeom>
          <a:noFill/>
        </p:spPr>
        <p:txBody>
          <a:bodyPr wrap="square" lIns="91440" tIns="45720" rIns="91440" bIns="45720" anchor="t">
            <a:spAutoFit/>
          </a:bodyPr>
          <a:lstStyle>
            <a:defPPr>
              <a:defRPr lang="en-US"/>
            </a:defPPr>
            <a:lvl1pPr marL="285750" indent="-285750" fontAlgn="ctr">
              <a:spcBef>
                <a:spcPts val="0"/>
              </a:spcBef>
              <a:spcAft>
                <a:spcPts val="0"/>
              </a:spcAft>
              <a:buFont typeface="Arial" panose="020B0604020202020204" pitchFamily="34" charset="0"/>
              <a:buChar char="•"/>
              <a:defRPr sz="1600">
                <a:effectLst/>
              </a:defRPr>
            </a:lvl1pPr>
          </a:lstStyle>
          <a:p>
            <a:endParaRPr lang="en-US" sz="1200" dirty="0"/>
          </a:p>
          <a:p>
            <a:pPr marL="0" indent="0">
              <a:buNone/>
            </a:pPr>
            <a:r>
              <a:rPr lang="en-US" sz="1400" b="1" dirty="0">
                <a:effectLst>
                  <a:outerShdw blurRad="38100" dist="38100" dir="2700000" algn="tl">
                    <a:srgbClr val="000000">
                      <a:alpha val="43137"/>
                    </a:srgbClr>
                  </a:outerShdw>
                </a:effectLst>
              </a:rPr>
              <a:t>1. Create the source code for a simple MPI-enabled C program:</a:t>
            </a:r>
          </a:p>
          <a:p>
            <a:pPr marL="0" indent="0">
              <a:buNone/>
            </a:pPr>
            <a:r>
              <a:rPr lang="en-US" sz="1200" dirty="0"/>
              <a:t>[n0123456@h01 ~] </a:t>
            </a:r>
            <a:r>
              <a:rPr lang="en-US" sz="1200" b="1" dirty="0" err="1"/>
              <a:t>mkdir</a:t>
            </a:r>
            <a:r>
              <a:rPr lang="en-US" sz="1200" b="1" dirty="0"/>
              <a:t> </a:t>
            </a:r>
            <a:r>
              <a:rPr lang="en-US" sz="1200" b="1" dirty="0" err="1"/>
              <a:t>testmpi</a:t>
            </a:r>
            <a:endParaRPr lang="en-US" sz="1200" b="1" dirty="0"/>
          </a:p>
          <a:p>
            <a:pPr marL="0" indent="0">
              <a:buNone/>
            </a:pPr>
            <a:r>
              <a:rPr lang="en-US" sz="1200" dirty="0"/>
              <a:t>[n0123456@h01 ~] </a:t>
            </a:r>
            <a:r>
              <a:rPr lang="en-US" sz="1200" b="1" dirty="0"/>
              <a:t>cd </a:t>
            </a:r>
            <a:r>
              <a:rPr lang="en-US" sz="1200" b="1" dirty="0" err="1"/>
              <a:t>testmpi</a:t>
            </a:r>
            <a:endParaRPr lang="en-US" sz="1200" b="1" dirty="0"/>
          </a:p>
          <a:p>
            <a:pPr marL="0" indent="0">
              <a:buNone/>
            </a:pPr>
            <a:r>
              <a:rPr lang="en-US" sz="1200" dirty="0"/>
              <a:t>[n0123456@h01 </a:t>
            </a:r>
            <a:r>
              <a:rPr lang="en-US" sz="1200" dirty="0" err="1"/>
              <a:t>testmpi</a:t>
            </a:r>
            <a:r>
              <a:rPr lang="en-US" sz="1200" dirty="0"/>
              <a:t>]$ </a:t>
            </a:r>
            <a:r>
              <a:rPr lang="en-US" sz="1200" b="1" dirty="0"/>
              <a:t>vi </a:t>
            </a:r>
            <a:r>
              <a:rPr lang="en-US" sz="1200" b="1" dirty="0" err="1"/>
              <a:t>hello.c</a:t>
            </a:r>
            <a:endParaRPr lang="en-US" sz="1200" b="1" dirty="0"/>
          </a:p>
          <a:p>
            <a:pPr marL="0" indent="0">
              <a:buNone/>
            </a:pPr>
            <a:r>
              <a:rPr lang="en-US" sz="1200" dirty="0">
                <a:solidFill>
                  <a:srgbClr val="002060"/>
                </a:solidFill>
              </a:rPr>
              <a:t>#include &lt;</a:t>
            </a:r>
            <a:r>
              <a:rPr lang="en-US" sz="1200" dirty="0" err="1">
                <a:solidFill>
                  <a:srgbClr val="002060"/>
                </a:solidFill>
              </a:rPr>
              <a:t>stdio.h</a:t>
            </a:r>
            <a:r>
              <a:rPr lang="en-US" sz="1200" dirty="0">
                <a:solidFill>
                  <a:srgbClr val="002060"/>
                </a:solidFill>
              </a:rPr>
              <a:t>&gt;</a:t>
            </a:r>
          </a:p>
          <a:p>
            <a:pPr marL="0" indent="0">
              <a:buNone/>
            </a:pPr>
            <a:r>
              <a:rPr lang="en-US" sz="1200" dirty="0">
                <a:solidFill>
                  <a:srgbClr val="002060"/>
                </a:solidFill>
              </a:rPr>
              <a:t>#include &lt;</a:t>
            </a:r>
            <a:r>
              <a:rPr lang="en-US" sz="1200" dirty="0" err="1">
                <a:solidFill>
                  <a:srgbClr val="002060"/>
                </a:solidFill>
              </a:rPr>
              <a:t>mpi.h</a:t>
            </a:r>
            <a:r>
              <a:rPr lang="en-US" sz="1200" dirty="0">
                <a:solidFill>
                  <a:srgbClr val="002060"/>
                </a:solidFill>
              </a:rPr>
              <a:t>&gt;</a:t>
            </a:r>
          </a:p>
          <a:p>
            <a:pPr marL="0" indent="0">
              <a:buNone/>
            </a:pPr>
            <a:r>
              <a:rPr lang="en-US" sz="1200" dirty="0">
                <a:solidFill>
                  <a:srgbClr val="002060"/>
                </a:solidFill>
              </a:rPr>
              <a:t>int main (int </a:t>
            </a:r>
            <a:r>
              <a:rPr lang="en-US" sz="1200" dirty="0" err="1">
                <a:solidFill>
                  <a:srgbClr val="002060"/>
                </a:solidFill>
              </a:rPr>
              <a:t>argc</a:t>
            </a:r>
            <a:r>
              <a:rPr lang="en-US" sz="1200" dirty="0">
                <a:solidFill>
                  <a:srgbClr val="002060"/>
                </a:solidFill>
              </a:rPr>
              <a:t>, char *</a:t>
            </a:r>
            <a:r>
              <a:rPr lang="en-US" sz="1200" dirty="0" err="1">
                <a:solidFill>
                  <a:srgbClr val="002060"/>
                </a:solidFill>
              </a:rPr>
              <a:t>argv</a:t>
            </a:r>
            <a:r>
              <a:rPr lang="en-US" sz="1200" dirty="0">
                <a:solidFill>
                  <a:srgbClr val="002060"/>
                </a:solidFill>
              </a:rPr>
              <a:t>[])</a:t>
            </a:r>
          </a:p>
          <a:p>
            <a:pPr marL="0" indent="0">
              <a:buNone/>
            </a:pPr>
            <a:r>
              <a:rPr lang="en-US" sz="1200" dirty="0">
                <a:solidFill>
                  <a:srgbClr val="002060"/>
                </a:solidFill>
              </a:rPr>
              <a:t>{</a:t>
            </a:r>
          </a:p>
          <a:p>
            <a:pPr marL="0" indent="0">
              <a:buNone/>
            </a:pPr>
            <a:r>
              <a:rPr lang="en-US" sz="1200" dirty="0">
                <a:solidFill>
                  <a:srgbClr val="002060"/>
                </a:solidFill>
              </a:rPr>
              <a:t>int id, np, </a:t>
            </a:r>
            <a:r>
              <a:rPr lang="en-US" sz="1200" dirty="0" err="1">
                <a:solidFill>
                  <a:srgbClr val="002060"/>
                </a:solidFill>
              </a:rPr>
              <a:t>i</a:t>
            </a:r>
            <a:r>
              <a:rPr lang="en-US" sz="1200" dirty="0">
                <a:solidFill>
                  <a:srgbClr val="002060"/>
                </a:solidFill>
              </a:rPr>
              <a:t>;</a:t>
            </a:r>
          </a:p>
          <a:p>
            <a:pPr marL="0" indent="0">
              <a:buNone/>
            </a:pPr>
            <a:r>
              <a:rPr lang="en-US" sz="1200" dirty="0">
                <a:solidFill>
                  <a:srgbClr val="002060"/>
                </a:solidFill>
              </a:rPr>
              <a:t>char </a:t>
            </a:r>
            <a:r>
              <a:rPr lang="en-US" sz="1200" dirty="0" err="1">
                <a:solidFill>
                  <a:srgbClr val="002060"/>
                </a:solidFill>
              </a:rPr>
              <a:t>processor_name</a:t>
            </a:r>
            <a:r>
              <a:rPr lang="en-US" sz="1200" dirty="0">
                <a:solidFill>
                  <a:srgbClr val="002060"/>
                </a:solidFill>
              </a:rPr>
              <a:t>[MPI_MAX_PROCESSOR_NAME];</a:t>
            </a:r>
          </a:p>
          <a:p>
            <a:pPr marL="0" indent="0">
              <a:buNone/>
            </a:pPr>
            <a:r>
              <a:rPr lang="en-US" sz="1200" dirty="0">
                <a:solidFill>
                  <a:srgbClr val="002060"/>
                </a:solidFill>
              </a:rPr>
              <a:t>int </a:t>
            </a:r>
            <a:r>
              <a:rPr lang="en-US" sz="1200" dirty="0" err="1">
                <a:solidFill>
                  <a:srgbClr val="002060"/>
                </a:solidFill>
              </a:rPr>
              <a:t>processor_name_len</a:t>
            </a:r>
            <a:r>
              <a:rPr lang="en-US" sz="1200" dirty="0">
                <a:solidFill>
                  <a:srgbClr val="002060"/>
                </a:solidFill>
              </a:rPr>
              <a:t>;</a:t>
            </a:r>
          </a:p>
          <a:p>
            <a:pPr marL="0" indent="0">
              <a:buNone/>
            </a:pPr>
            <a:r>
              <a:rPr lang="en-US" sz="1200" dirty="0" err="1">
                <a:solidFill>
                  <a:srgbClr val="002060"/>
                </a:solidFill>
              </a:rPr>
              <a:t>MPI_Init</a:t>
            </a:r>
            <a:r>
              <a:rPr lang="en-US" sz="1200" dirty="0">
                <a:solidFill>
                  <a:srgbClr val="002060"/>
                </a:solidFill>
              </a:rPr>
              <a:t>(&amp;</a:t>
            </a:r>
            <a:r>
              <a:rPr lang="en-US" sz="1200" dirty="0" err="1">
                <a:solidFill>
                  <a:srgbClr val="002060"/>
                </a:solidFill>
              </a:rPr>
              <a:t>argc</a:t>
            </a:r>
            <a:r>
              <a:rPr lang="en-US" sz="1200" dirty="0">
                <a:solidFill>
                  <a:srgbClr val="002060"/>
                </a:solidFill>
              </a:rPr>
              <a:t>, &amp;</a:t>
            </a:r>
            <a:r>
              <a:rPr lang="en-US" sz="1200" dirty="0" err="1">
                <a:solidFill>
                  <a:srgbClr val="002060"/>
                </a:solidFill>
              </a:rPr>
              <a:t>argv</a:t>
            </a:r>
            <a:r>
              <a:rPr lang="en-US" sz="1200" dirty="0">
                <a:solidFill>
                  <a:srgbClr val="002060"/>
                </a:solidFill>
              </a:rPr>
              <a:t>);</a:t>
            </a:r>
          </a:p>
          <a:p>
            <a:pPr marL="0" indent="0">
              <a:buNone/>
            </a:pPr>
            <a:r>
              <a:rPr lang="en-US" sz="1200" dirty="0" err="1">
                <a:solidFill>
                  <a:srgbClr val="002060"/>
                </a:solidFill>
              </a:rPr>
              <a:t>MPI_Comm_size</a:t>
            </a:r>
            <a:r>
              <a:rPr lang="en-US" sz="1200" dirty="0">
                <a:solidFill>
                  <a:srgbClr val="002060"/>
                </a:solidFill>
              </a:rPr>
              <a:t>(MPI_COMM_WORLD, &amp;np);</a:t>
            </a:r>
          </a:p>
          <a:p>
            <a:pPr marL="0" indent="0">
              <a:buNone/>
            </a:pPr>
            <a:r>
              <a:rPr lang="en-US" sz="1200" dirty="0" err="1">
                <a:solidFill>
                  <a:srgbClr val="002060"/>
                </a:solidFill>
              </a:rPr>
              <a:t>MPI_Comm_rank</a:t>
            </a:r>
            <a:r>
              <a:rPr lang="en-US" sz="1200" dirty="0">
                <a:solidFill>
                  <a:srgbClr val="002060"/>
                </a:solidFill>
              </a:rPr>
              <a:t>(MPI_COMM_WORLD, &amp;id);</a:t>
            </a:r>
          </a:p>
          <a:p>
            <a:pPr marL="0" indent="0">
              <a:buNone/>
            </a:pPr>
            <a:r>
              <a:rPr lang="en-US" sz="1200" dirty="0" err="1">
                <a:solidFill>
                  <a:srgbClr val="002060"/>
                </a:solidFill>
              </a:rPr>
              <a:t>MPI_Get_processor_name</a:t>
            </a:r>
            <a:r>
              <a:rPr lang="en-US" sz="1200" dirty="0">
                <a:solidFill>
                  <a:srgbClr val="002060"/>
                </a:solidFill>
              </a:rPr>
              <a:t>(</a:t>
            </a:r>
            <a:r>
              <a:rPr lang="en-US" sz="1200" dirty="0" err="1">
                <a:solidFill>
                  <a:srgbClr val="002060"/>
                </a:solidFill>
              </a:rPr>
              <a:t>processor_name</a:t>
            </a:r>
            <a:r>
              <a:rPr lang="en-US" sz="1200" dirty="0">
                <a:solidFill>
                  <a:srgbClr val="002060"/>
                </a:solidFill>
              </a:rPr>
              <a:t>, &amp;</a:t>
            </a:r>
            <a:r>
              <a:rPr lang="en-US" sz="1200" dirty="0" err="1">
                <a:solidFill>
                  <a:srgbClr val="002060"/>
                </a:solidFill>
              </a:rPr>
              <a:t>processor_name_len</a:t>
            </a:r>
            <a:r>
              <a:rPr lang="en-US" sz="1200" dirty="0">
                <a:solidFill>
                  <a:srgbClr val="002060"/>
                </a:solidFill>
              </a:rPr>
              <a:t>);</a:t>
            </a:r>
          </a:p>
          <a:p>
            <a:pPr marL="0" indent="0">
              <a:buNone/>
            </a:pPr>
            <a:r>
              <a:rPr lang="en-US" sz="1200" dirty="0">
                <a:solidFill>
                  <a:srgbClr val="002060"/>
                </a:solidFill>
              </a:rPr>
              <a:t>for(</a:t>
            </a:r>
            <a:r>
              <a:rPr lang="en-US" sz="1200" dirty="0" err="1">
                <a:solidFill>
                  <a:srgbClr val="002060"/>
                </a:solidFill>
              </a:rPr>
              <a:t>i</a:t>
            </a:r>
            <a:r>
              <a:rPr lang="en-US" sz="1200" dirty="0">
                <a:solidFill>
                  <a:srgbClr val="002060"/>
                </a:solidFill>
              </a:rPr>
              <a:t>=1;i&lt;2;i++)</a:t>
            </a:r>
          </a:p>
          <a:p>
            <a:pPr marL="0" indent="0">
              <a:buNone/>
            </a:pPr>
            <a:r>
              <a:rPr lang="en-US" sz="1200" dirty="0">
                <a:solidFill>
                  <a:srgbClr val="002060"/>
                </a:solidFill>
              </a:rPr>
              <a:t>{</a:t>
            </a:r>
            <a:r>
              <a:rPr lang="en-US" sz="1200" dirty="0" err="1">
                <a:solidFill>
                  <a:srgbClr val="002060"/>
                </a:solidFill>
              </a:rPr>
              <a:t>printf</a:t>
            </a:r>
            <a:r>
              <a:rPr lang="en-US" sz="1200" dirty="0">
                <a:solidFill>
                  <a:srgbClr val="002060"/>
                </a:solidFill>
              </a:rPr>
              <a:t>(</a:t>
            </a:r>
          </a:p>
          <a:p>
            <a:pPr marL="0" indent="0">
              <a:buNone/>
            </a:pPr>
            <a:r>
              <a:rPr lang="en-US" sz="1200" dirty="0">
                <a:solidFill>
                  <a:srgbClr val="002060"/>
                </a:solidFill>
              </a:rPr>
              <a:t>"Hello world from process %03d out of %03d, processor name %s\n",</a:t>
            </a:r>
          </a:p>
          <a:p>
            <a:pPr marL="0" indent="0">
              <a:buNone/>
            </a:pPr>
            <a:r>
              <a:rPr lang="en-US" sz="1200" dirty="0">
                <a:solidFill>
                  <a:srgbClr val="002060"/>
                </a:solidFill>
              </a:rPr>
              <a:t>id, np, </a:t>
            </a:r>
            <a:r>
              <a:rPr lang="en-US" sz="1200" dirty="0" err="1">
                <a:solidFill>
                  <a:srgbClr val="002060"/>
                </a:solidFill>
              </a:rPr>
              <a:t>processor_name</a:t>
            </a:r>
            <a:endParaRPr lang="en-US" sz="1200" dirty="0">
              <a:solidFill>
                <a:srgbClr val="002060"/>
              </a:solidFill>
            </a:endParaRPr>
          </a:p>
          <a:p>
            <a:pPr marL="0" indent="0">
              <a:buNone/>
            </a:pPr>
            <a:r>
              <a:rPr lang="en-US" sz="1200" dirty="0">
                <a:solidFill>
                  <a:srgbClr val="002060"/>
                </a:solidFill>
              </a:rPr>
              <a:t>);}</a:t>
            </a:r>
          </a:p>
          <a:p>
            <a:pPr marL="0" indent="0">
              <a:buNone/>
            </a:pPr>
            <a:r>
              <a:rPr lang="en-US" sz="1200" dirty="0" err="1">
                <a:solidFill>
                  <a:srgbClr val="002060"/>
                </a:solidFill>
              </a:rPr>
              <a:t>MPI_Finalize</a:t>
            </a:r>
            <a:r>
              <a:rPr lang="en-US" sz="1200" dirty="0">
                <a:solidFill>
                  <a:srgbClr val="002060"/>
                </a:solidFill>
              </a:rPr>
              <a:t>();</a:t>
            </a:r>
          </a:p>
          <a:p>
            <a:pPr marL="0" indent="0">
              <a:buNone/>
            </a:pPr>
            <a:r>
              <a:rPr lang="en-US" sz="1200" dirty="0">
                <a:solidFill>
                  <a:srgbClr val="002060"/>
                </a:solidFill>
              </a:rPr>
              <a:t>return 0;</a:t>
            </a:r>
          </a:p>
          <a:p>
            <a:pPr marL="0" indent="0">
              <a:buNone/>
            </a:pPr>
            <a:r>
              <a:rPr lang="en-US" sz="1200" dirty="0">
                <a:solidFill>
                  <a:srgbClr val="002060"/>
                </a:solidFill>
              </a:rPr>
              <a:t>}</a:t>
            </a:r>
          </a:p>
        </p:txBody>
      </p:sp>
      <p:sp>
        <p:nvSpPr>
          <p:cNvPr id="7" name="Slide Number Placeholder 6">
            <a:extLst>
              <a:ext uri="{FF2B5EF4-FFF2-40B4-BE49-F238E27FC236}">
                <a16:creationId xmlns:a16="http://schemas.microsoft.com/office/drawing/2014/main" id="{F8598006-DA4C-49BA-B751-D51E233D6BBA}"/>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131844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a:xfrm>
            <a:off x="691079" y="725951"/>
            <a:ext cx="5404571" cy="1442463"/>
          </a:xfrm>
        </p:spPr>
        <p:txBody>
          <a:bodyPr/>
          <a:lstStyle/>
          <a:p>
            <a:r>
              <a:rPr lang="en-US" dirty="0"/>
              <a:t>A MPI example (2/2)</a:t>
            </a:r>
          </a:p>
        </p:txBody>
      </p:sp>
      <p:sp>
        <p:nvSpPr>
          <p:cNvPr id="6" name="TextBox 5">
            <a:extLst>
              <a:ext uri="{FF2B5EF4-FFF2-40B4-BE49-F238E27FC236}">
                <a16:creationId xmlns:a16="http://schemas.microsoft.com/office/drawing/2014/main" id="{F2FBBE97-2CE6-4524-8B88-DB0D392950D4}"/>
              </a:ext>
            </a:extLst>
          </p:cNvPr>
          <p:cNvSpPr txBox="1"/>
          <p:nvPr/>
        </p:nvSpPr>
        <p:spPr>
          <a:xfrm>
            <a:off x="6229351" y="225004"/>
            <a:ext cx="5619748" cy="4562788"/>
          </a:xfrm>
          <a:prstGeom prst="rect">
            <a:avLst/>
          </a:prstGeom>
          <a:noFill/>
        </p:spPr>
        <p:txBody>
          <a:bodyPr wrap="square" lIns="91440" tIns="45720" rIns="91440" bIns="45720" anchor="t">
            <a:spAutoFit/>
          </a:bodyPr>
          <a:lstStyle/>
          <a:p>
            <a:pPr fontAlgn="ctr"/>
            <a:r>
              <a:rPr lang="en-US" sz="1400" b="1" dirty="0">
                <a:effectLst>
                  <a:outerShdw blurRad="38100" dist="38100" dir="2700000" algn="tl">
                    <a:srgbClr val="000000">
                      <a:alpha val="43137"/>
                    </a:srgbClr>
                  </a:outerShdw>
                </a:effectLst>
              </a:rPr>
              <a:t>5. Lastly, we’ll run the program under the </a:t>
            </a:r>
            <a:r>
              <a:rPr lang="en-US" sz="1400" b="1" dirty="0" err="1">
                <a:effectLst>
                  <a:outerShdw blurRad="38100" dist="38100" dir="2700000" algn="tl">
                    <a:srgbClr val="000000">
                      <a:alpha val="43137"/>
                    </a:srgbClr>
                  </a:outerShdw>
                </a:effectLst>
              </a:rPr>
              <a:t>sbatch</a:t>
            </a:r>
            <a:r>
              <a:rPr lang="en-US" sz="1400" b="1" dirty="0">
                <a:effectLst>
                  <a:outerShdw blurRad="38100" dist="38100" dir="2700000" algn="tl">
                    <a:srgbClr val="000000">
                      <a:alpha val="43137"/>
                    </a:srgbClr>
                  </a:outerShdw>
                </a:effectLst>
              </a:rPr>
              <a:t> facility of </a:t>
            </a:r>
            <a:r>
              <a:rPr lang="en-US" sz="1400" b="1" dirty="0" err="1">
                <a:effectLst>
                  <a:outerShdw blurRad="38100" dist="38100" dir="2700000" algn="tl">
                    <a:srgbClr val="000000">
                      <a:alpha val="43137"/>
                    </a:srgbClr>
                  </a:outerShdw>
                </a:effectLst>
              </a:rPr>
              <a:t>slurm</a:t>
            </a:r>
            <a:r>
              <a:rPr lang="en-US" sz="1400" b="1" dirty="0">
                <a:effectLst>
                  <a:outerShdw blurRad="38100" dist="38100" dir="2700000" algn="tl">
                    <a:srgbClr val="000000">
                      <a:alpha val="43137"/>
                    </a:srgbClr>
                  </a:outerShdw>
                </a:effectLst>
              </a:rPr>
              <a:t>. This is the standard and recommended way to run jobs in the HPC cluster.</a:t>
            </a:r>
            <a:endParaRPr lang="en-US" sz="1200" dirty="0"/>
          </a:p>
          <a:p>
            <a:pPr fontAlgn="ctr"/>
            <a:r>
              <a:rPr lang="en-US" sz="1200" dirty="0"/>
              <a:t>[n0123456@h01 </a:t>
            </a:r>
            <a:r>
              <a:rPr lang="en-US" sz="1200" dirty="0" err="1"/>
              <a:t>testmpi</a:t>
            </a:r>
            <a:r>
              <a:rPr lang="en-US" sz="1200" dirty="0"/>
              <a:t>]$ </a:t>
            </a:r>
            <a:r>
              <a:rPr lang="en-US" sz="1200" b="1" dirty="0"/>
              <a:t>vi slurmhello.sh</a:t>
            </a:r>
          </a:p>
          <a:p>
            <a:pPr fontAlgn="ctr"/>
            <a:r>
              <a:rPr lang="en-US" sz="1100" dirty="0">
                <a:solidFill>
                  <a:srgbClr val="002060"/>
                </a:solidFill>
              </a:rPr>
              <a:t>#!/bin/sh</a:t>
            </a:r>
          </a:p>
          <a:p>
            <a:pPr fontAlgn="ctr"/>
            <a:r>
              <a:rPr lang="en-US" sz="1100" dirty="0">
                <a:solidFill>
                  <a:srgbClr val="002060"/>
                </a:solidFill>
              </a:rPr>
              <a:t>#SBATCH -o </a:t>
            </a:r>
            <a:r>
              <a:rPr lang="en-US" sz="1100" dirty="0" err="1">
                <a:solidFill>
                  <a:srgbClr val="002060"/>
                </a:solidFill>
              </a:rPr>
              <a:t>my.stdout</a:t>
            </a:r>
            <a:endParaRPr lang="en-US" sz="1100" dirty="0">
              <a:solidFill>
                <a:srgbClr val="002060"/>
              </a:solidFill>
            </a:endParaRPr>
          </a:p>
          <a:p>
            <a:pPr fontAlgn="ctr"/>
            <a:r>
              <a:rPr lang="en-US" sz="1100" dirty="0">
                <a:solidFill>
                  <a:srgbClr val="002060"/>
                </a:solidFill>
              </a:rPr>
              <a:t>#SBATCH --time=5 #time limit to batch job (5 minutes)</a:t>
            </a:r>
          </a:p>
          <a:p>
            <a:pPr fontAlgn="ctr"/>
            <a:r>
              <a:rPr lang="en-US" sz="1100" dirty="0">
                <a:solidFill>
                  <a:srgbClr val="002060"/>
                </a:solidFill>
              </a:rPr>
              <a:t>#SBATCH -n 32</a:t>
            </a:r>
          </a:p>
          <a:p>
            <a:pPr fontAlgn="ctr"/>
            <a:r>
              <a:rPr lang="en-US" sz="1100" dirty="0" err="1">
                <a:solidFill>
                  <a:srgbClr val="002060"/>
                </a:solidFill>
              </a:rPr>
              <a:t>mpirun</a:t>
            </a:r>
            <a:r>
              <a:rPr lang="en-US" sz="1100" dirty="0">
                <a:solidFill>
                  <a:srgbClr val="002060"/>
                </a:solidFill>
              </a:rPr>
              <a:t> hello</a:t>
            </a:r>
          </a:p>
          <a:p>
            <a:pPr fontAlgn="ctr"/>
            <a:endParaRPr lang="en-US" sz="1200" dirty="0"/>
          </a:p>
          <a:p>
            <a:pPr fontAlgn="ctr"/>
            <a:r>
              <a:rPr lang="en-US" sz="1200" dirty="0"/>
              <a:t>[n0123456@h01 </a:t>
            </a:r>
            <a:r>
              <a:rPr lang="en-US" sz="1200" dirty="0" err="1"/>
              <a:t>testmpi</a:t>
            </a:r>
            <a:r>
              <a:rPr lang="en-US" sz="1200" dirty="0"/>
              <a:t>]$ </a:t>
            </a:r>
            <a:r>
              <a:rPr lang="en-US" sz="1200" b="1" dirty="0" err="1"/>
              <a:t>sbatch</a:t>
            </a:r>
            <a:r>
              <a:rPr lang="en-US" sz="1200" b="1" dirty="0"/>
              <a:t> slurmhello.sh</a:t>
            </a:r>
          </a:p>
          <a:p>
            <a:pPr fontAlgn="ctr"/>
            <a:r>
              <a:rPr lang="en-US" sz="1100" i="1" dirty="0"/>
              <a:t>Submitted batch job 428</a:t>
            </a:r>
          </a:p>
          <a:p>
            <a:pPr fontAlgn="ctr"/>
            <a:r>
              <a:rPr lang="en-US" sz="1200" dirty="0"/>
              <a:t>[n0123456@h01 </a:t>
            </a:r>
            <a:r>
              <a:rPr lang="en-US" sz="1200" dirty="0" err="1"/>
              <a:t>testmpi</a:t>
            </a:r>
            <a:r>
              <a:rPr lang="en-US" sz="1200" dirty="0"/>
              <a:t>]$ </a:t>
            </a:r>
            <a:r>
              <a:rPr lang="en-US" sz="1200" b="1" dirty="0"/>
              <a:t>cat </a:t>
            </a:r>
            <a:r>
              <a:rPr lang="en-US" sz="1200" b="1" dirty="0" err="1"/>
              <a:t>my.stdout</a:t>
            </a:r>
            <a:endParaRPr lang="en-US" sz="1200" b="1" dirty="0"/>
          </a:p>
          <a:p>
            <a:pPr fontAlgn="ctr"/>
            <a:r>
              <a:rPr lang="en-US" sz="1200" dirty="0"/>
              <a:t>… </a:t>
            </a:r>
            <a:r>
              <a:rPr lang="en-US" sz="1100" i="1" dirty="0"/>
              <a:t>full output truncated for brevity</a:t>
            </a:r>
          </a:p>
          <a:p>
            <a:pPr fontAlgn="ctr"/>
            <a:r>
              <a:rPr lang="en-US" sz="1050" dirty="0"/>
              <a:t>Hello world from process 019 out of 032, processor name c01</a:t>
            </a:r>
          </a:p>
          <a:p>
            <a:pPr fontAlgn="ctr"/>
            <a:r>
              <a:rPr lang="en-US" sz="1050" dirty="0"/>
              <a:t>Hello world from process 020 out of 032, processor name c01</a:t>
            </a:r>
          </a:p>
          <a:p>
            <a:pPr fontAlgn="ctr"/>
            <a:r>
              <a:rPr lang="en-US" sz="1050" dirty="0"/>
              <a:t>Hello world from process 022 out of 032, processor name c01</a:t>
            </a:r>
          </a:p>
          <a:p>
            <a:pPr fontAlgn="ctr"/>
            <a:r>
              <a:rPr lang="en-US" sz="1050" dirty="0"/>
              <a:t>Hello world from process 001 out of 032, processor name c01</a:t>
            </a:r>
          </a:p>
          <a:p>
            <a:pPr fontAlgn="ctr"/>
            <a:r>
              <a:rPr lang="en-US" sz="1050" dirty="0"/>
              <a:t>Hello world from process 010 out of 032, processor name c01</a:t>
            </a:r>
          </a:p>
          <a:p>
            <a:pPr fontAlgn="ctr"/>
            <a:r>
              <a:rPr lang="en-US" sz="1050" dirty="0"/>
              <a:t>Hello world from process 027 out of 032, processor name c01</a:t>
            </a:r>
          </a:p>
          <a:p>
            <a:pPr fontAlgn="ctr"/>
            <a:r>
              <a:rPr lang="en-US" sz="1050" dirty="0"/>
              <a:t>Hello world from process 029 out of 032, processor name c02</a:t>
            </a:r>
          </a:p>
          <a:p>
            <a:pPr fontAlgn="ctr"/>
            <a:r>
              <a:rPr lang="en-US" sz="1050" dirty="0"/>
              <a:t>Hello world from process 030 out of 032, processor name c02</a:t>
            </a:r>
          </a:p>
          <a:p>
            <a:pPr fontAlgn="ctr"/>
            <a:r>
              <a:rPr lang="en-US" sz="1050" dirty="0"/>
              <a:t>Hello world from process 031 out of 032, processor name c02</a:t>
            </a:r>
          </a:p>
          <a:p>
            <a:pPr fontAlgn="ctr"/>
            <a:r>
              <a:rPr lang="en-US" sz="1050" dirty="0"/>
              <a:t>Hello world from process 025 out of 032, processor name c01</a:t>
            </a:r>
          </a:p>
          <a:p>
            <a:pPr fontAlgn="ctr"/>
            <a:r>
              <a:rPr lang="en-US" sz="1050" dirty="0"/>
              <a:t>Hello world from process 028 out of 032, processor name c02</a:t>
            </a:r>
          </a:p>
          <a:p>
            <a:pPr fontAlgn="ctr"/>
            <a:r>
              <a:rPr lang="en-US" sz="1050" dirty="0"/>
              <a:t>Hello world from process 026 out of 032, processor name c01</a:t>
            </a:r>
          </a:p>
          <a:p>
            <a:pPr fontAlgn="ctr"/>
            <a:r>
              <a:rPr lang="en-US" sz="1050" dirty="0"/>
              <a:t>… full output truncated for brevity</a:t>
            </a:r>
          </a:p>
        </p:txBody>
      </p:sp>
      <p:sp>
        <p:nvSpPr>
          <p:cNvPr id="9" name="TextBox 8">
            <a:extLst>
              <a:ext uri="{FF2B5EF4-FFF2-40B4-BE49-F238E27FC236}">
                <a16:creationId xmlns:a16="http://schemas.microsoft.com/office/drawing/2014/main" id="{60FB0372-AFFA-4D7A-9174-F1437FD2E1EF}"/>
              </a:ext>
            </a:extLst>
          </p:cNvPr>
          <p:cNvSpPr txBox="1"/>
          <p:nvPr/>
        </p:nvSpPr>
        <p:spPr>
          <a:xfrm>
            <a:off x="209200" y="2267065"/>
            <a:ext cx="5753450" cy="2444387"/>
          </a:xfrm>
          <a:prstGeom prst="rect">
            <a:avLst/>
          </a:prstGeom>
          <a:noFill/>
        </p:spPr>
        <p:txBody>
          <a:bodyPr wrap="square" lIns="91440" tIns="45720" rIns="91440" bIns="45720" anchor="t">
            <a:spAutoFit/>
          </a:bodyPr>
          <a:lstStyle>
            <a:defPPr>
              <a:defRPr lang="en-US"/>
            </a:defPPr>
            <a:lvl1pPr marL="285750" indent="-285750" fontAlgn="ctr">
              <a:spcBef>
                <a:spcPts val="0"/>
              </a:spcBef>
              <a:spcAft>
                <a:spcPts val="0"/>
              </a:spcAft>
              <a:buFont typeface="Arial" panose="020B0604020202020204" pitchFamily="34" charset="0"/>
              <a:buChar char="•"/>
              <a:defRPr sz="1600">
                <a:effectLst/>
              </a:defRPr>
            </a:lvl1pPr>
          </a:lstStyle>
          <a:p>
            <a:pPr marL="0" indent="0">
              <a:buNone/>
            </a:pPr>
            <a:endParaRPr lang="en-US" sz="1200" dirty="0"/>
          </a:p>
          <a:p>
            <a:pPr marL="0" indent="0">
              <a:lnSpc>
                <a:spcPct val="107000"/>
              </a:lnSpc>
              <a:spcBef>
                <a:spcPts val="200"/>
              </a:spcBef>
              <a:buNone/>
            </a:pPr>
            <a:r>
              <a:rPr lang="en-US" sz="1400" b="1" dirty="0">
                <a:effectLst>
                  <a:outerShdw blurRad="38100" dist="38100" dir="2700000" algn="tl">
                    <a:srgbClr val="000000">
                      <a:alpha val="43137"/>
                    </a:srgbClr>
                  </a:outerShdw>
                </a:effectLst>
              </a:rPr>
              <a:t>4.</a:t>
            </a:r>
            <a:r>
              <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400" b="1" dirty="0">
                <a:effectLst>
                  <a:outerShdw blurRad="38100" dist="38100" dir="2700000" algn="tl">
                    <a:srgbClr val="000000">
                      <a:alpha val="43137"/>
                    </a:srgbClr>
                  </a:outerShdw>
                </a:effectLst>
              </a:rPr>
              <a:t>Now let’s run our program on the cluster. We know that each compute node in the cluster contains at least 16 CPU cores, so we’ll specify our program to make use of 32 CPU cores across 2 nodes. We’ll introduce ‘</a:t>
            </a:r>
            <a:r>
              <a:rPr lang="en-US" sz="1400" b="1" dirty="0" err="1">
                <a:effectLst>
                  <a:outerShdw blurRad="38100" dist="38100" dir="2700000" algn="tl">
                    <a:srgbClr val="000000">
                      <a:alpha val="43137"/>
                    </a:srgbClr>
                  </a:outerShdw>
                </a:effectLst>
              </a:rPr>
              <a:t>salloc</a:t>
            </a:r>
            <a:r>
              <a:rPr lang="en-US" sz="1400" b="1" dirty="0">
                <a:effectLst>
                  <a:outerShdw blurRad="38100" dist="38100" dir="2700000" algn="tl">
                    <a:srgbClr val="000000">
                      <a:alpha val="43137"/>
                    </a:srgbClr>
                  </a:outerShdw>
                </a:effectLst>
              </a:rPr>
              <a:t>’ here and have it tell </a:t>
            </a:r>
            <a:r>
              <a:rPr lang="en-US" sz="1400" b="1" dirty="0" err="1">
                <a:effectLst>
                  <a:outerShdw blurRad="38100" dist="38100" dir="2700000" algn="tl">
                    <a:srgbClr val="000000">
                      <a:alpha val="43137"/>
                    </a:srgbClr>
                  </a:outerShdw>
                </a:effectLst>
              </a:rPr>
              <a:t>slurm</a:t>
            </a:r>
            <a:r>
              <a:rPr lang="en-US" sz="1400" b="1" dirty="0">
                <a:effectLst>
                  <a:outerShdw blurRad="38100" dist="38100" dir="2700000" algn="tl">
                    <a:srgbClr val="000000">
                      <a:alpha val="43137"/>
                    </a:srgbClr>
                  </a:outerShdw>
                </a:effectLst>
              </a:rPr>
              <a:t> to reserve 2 nodes for our job and remove the node allocation after 5 minutes.</a:t>
            </a:r>
          </a:p>
          <a:p>
            <a:pPr marL="0" marR="0" indent="0">
              <a:buNone/>
            </a:pPr>
            <a:r>
              <a:rPr lang="en-US" sz="1200" dirty="0"/>
              <a:t>[n0123456@h01 </a:t>
            </a:r>
            <a:r>
              <a:rPr lang="en-US" sz="1200" dirty="0" err="1"/>
              <a:t>testmpi</a:t>
            </a:r>
            <a:r>
              <a:rPr lang="en-US" sz="1200" dirty="0"/>
              <a:t>]$ </a:t>
            </a:r>
            <a:r>
              <a:rPr lang="en-US" sz="1200" b="1" dirty="0" err="1"/>
              <a:t>salloc</a:t>
            </a:r>
            <a:r>
              <a:rPr lang="en-US" sz="1200" b="1" dirty="0"/>
              <a:t> -N 2 –n 32 </a:t>
            </a:r>
            <a:r>
              <a:rPr lang="en-US" sz="1200" b="1" dirty="0" err="1"/>
              <a:t>mpirun</a:t>
            </a:r>
            <a:r>
              <a:rPr lang="en-US" sz="1200" b="1" dirty="0"/>
              <a:t> hello --time=00:05:00</a:t>
            </a:r>
          </a:p>
          <a:p>
            <a:pPr marL="0" marR="0" indent="0">
              <a:buNone/>
            </a:pPr>
            <a:r>
              <a:rPr lang="en-US" sz="1200" i="1" dirty="0"/>
              <a:t>Hello world from process 000 out of 032, processor name c01</a:t>
            </a:r>
          </a:p>
          <a:p>
            <a:pPr marL="0" marR="0" indent="0">
              <a:buNone/>
            </a:pPr>
            <a:r>
              <a:rPr lang="en-US" sz="1200" i="1" dirty="0"/>
              <a:t>Hello world from process 019 out of 032, processor name c01</a:t>
            </a:r>
          </a:p>
          <a:p>
            <a:pPr marL="0" marR="0" indent="0">
              <a:buNone/>
            </a:pPr>
            <a:r>
              <a:rPr lang="en-US" sz="1200" i="1" dirty="0"/>
              <a:t>… full output truncated for brevity</a:t>
            </a:r>
          </a:p>
          <a:p>
            <a:pPr marL="0" marR="0" indent="0">
              <a:buNone/>
            </a:pPr>
            <a:r>
              <a:rPr lang="en-US" sz="1200" i="1" dirty="0"/>
              <a:t>Hello world from process 031 out of 032, processor name c02</a:t>
            </a:r>
          </a:p>
        </p:txBody>
      </p:sp>
      <p:sp>
        <p:nvSpPr>
          <p:cNvPr id="7" name="Slide Number Placeholder 6">
            <a:extLst>
              <a:ext uri="{FF2B5EF4-FFF2-40B4-BE49-F238E27FC236}">
                <a16:creationId xmlns:a16="http://schemas.microsoft.com/office/drawing/2014/main" id="{F8598006-DA4C-49BA-B751-D51E233D6BBA}"/>
              </a:ext>
            </a:extLst>
          </p:cNvPr>
          <p:cNvSpPr>
            <a:spLocks noGrp="1"/>
          </p:cNvSpPr>
          <p:nvPr>
            <p:ph type="sldNum" sz="quarter" idx="12"/>
          </p:nvPr>
        </p:nvSpPr>
        <p:spPr/>
        <p:txBody>
          <a:bodyPr/>
          <a:lstStyle/>
          <a:p>
            <a:fld id="{BE15108C-154A-4A5A-9C05-91A49A422BA7}" type="slidenum">
              <a:rPr lang="en-US" smtClean="0"/>
              <a:t>7</a:t>
            </a:fld>
            <a:endParaRPr lang="en-US" dirty="0"/>
          </a:p>
        </p:txBody>
      </p:sp>
    </p:spTree>
    <p:extLst>
      <p:ext uri="{BB962C8B-B14F-4D97-AF65-F5344CB8AC3E}">
        <p14:creationId xmlns:p14="http://schemas.microsoft.com/office/powerpoint/2010/main" val="428955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a:xfrm>
            <a:off x="691079" y="725951"/>
            <a:ext cx="5404921" cy="1442463"/>
          </a:xfrm>
        </p:spPr>
        <p:txBody>
          <a:bodyPr/>
          <a:lstStyle/>
          <a:p>
            <a:r>
              <a:rPr lang="en-US" dirty="0"/>
              <a:t>An OpenMP example (1/3)</a:t>
            </a:r>
          </a:p>
        </p:txBody>
      </p:sp>
      <p:sp>
        <p:nvSpPr>
          <p:cNvPr id="6" name="TextBox 5">
            <a:extLst>
              <a:ext uri="{FF2B5EF4-FFF2-40B4-BE49-F238E27FC236}">
                <a16:creationId xmlns:a16="http://schemas.microsoft.com/office/drawing/2014/main" id="{F2FBBE97-2CE6-4524-8B88-DB0D392950D4}"/>
              </a:ext>
            </a:extLst>
          </p:cNvPr>
          <p:cNvSpPr txBox="1"/>
          <p:nvPr/>
        </p:nvSpPr>
        <p:spPr>
          <a:xfrm>
            <a:off x="6400973" y="2168414"/>
            <a:ext cx="5853765" cy="3908762"/>
          </a:xfrm>
          <a:prstGeom prst="rect">
            <a:avLst/>
          </a:prstGeom>
          <a:noFill/>
        </p:spPr>
        <p:txBody>
          <a:bodyPr wrap="square" lIns="91440" tIns="45720" rIns="91440" bIns="45720" anchor="t">
            <a:spAutoFit/>
          </a:bodyPr>
          <a:lstStyle/>
          <a:p>
            <a:pPr fontAlgn="ctr"/>
            <a:r>
              <a:rPr lang="en-US" sz="1400" b="1" dirty="0">
                <a:effectLst>
                  <a:outerShdw blurRad="38100" dist="38100" dir="2700000" algn="tl">
                    <a:srgbClr val="000000">
                      <a:alpha val="43137"/>
                    </a:srgbClr>
                  </a:outerShdw>
                </a:effectLst>
              </a:rPr>
              <a:t>2. Compiling the source code supporting OpenMP:</a:t>
            </a:r>
          </a:p>
          <a:p>
            <a:pPr rtl="0" fontAlgn="ctr">
              <a:spcBef>
                <a:spcPts val="0"/>
              </a:spcBef>
              <a:spcAft>
                <a:spcPts val="0"/>
              </a:spcAft>
            </a:pPr>
            <a:r>
              <a:rPr lang="en-US" sz="1200" dirty="0">
                <a:effectLst/>
              </a:rPr>
              <a:t>[n0123456@h01 </a:t>
            </a:r>
            <a:r>
              <a:rPr lang="en-US" sz="1200" dirty="0" err="1"/>
              <a:t>testOpenMP</a:t>
            </a:r>
            <a:r>
              <a:rPr lang="en-US" sz="1200" dirty="0">
                <a:effectLst/>
              </a:rPr>
              <a:t>]$ </a:t>
            </a:r>
            <a:r>
              <a:rPr lang="en-US" sz="1200" b="1" dirty="0" err="1">
                <a:effectLst/>
              </a:rPr>
              <a:t>gcc</a:t>
            </a:r>
            <a:r>
              <a:rPr lang="en-US" sz="1200" b="1" dirty="0">
                <a:effectLst/>
              </a:rPr>
              <a:t> -o omp1 -</a:t>
            </a:r>
            <a:r>
              <a:rPr lang="en-US" sz="1200" b="1" dirty="0" err="1">
                <a:effectLst/>
              </a:rPr>
              <a:t>fopenmp</a:t>
            </a:r>
            <a:r>
              <a:rPr lang="en-US" sz="1200" b="1" dirty="0">
                <a:effectLst/>
              </a:rPr>
              <a:t> OMP1.c</a:t>
            </a:r>
          </a:p>
          <a:p>
            <a:pPr fontAlgn="ctr"/>
            <a:r>
              <a:rPr lang="en-US" sz="1400" b="1" dirty="0">
                <a:effectLst>
                  <a:outerShdw blurRad="38100" dist="38100" dir="2700000" algn="tl">
                    <a:srgbClr val="000000">
                      <a:alpha val="43137"/>
                    </a:srgbClr>
                  </a:outerShdw>
                </a:effectLst>
              </a:rPr>
              <a:t>3. Defining number of threads to run:</a:t>
            </a:r>
          </a:p>
          <a:p>
            <a:pPr rtl="0" fontAlgn="ctr">
              <a:spcBef>
                <a:spcPts val="0"/>
              </a:spcBef>
              <a:spcAft>
                <a:spcPts val="0"/>
              </a:spcAft>
            </a:pPr>
            <a:r>
              <a:rPr lang="en-US" sz="1200" dirty="0">
                <a:effectLst/>
              </a:rPr>
              <a:t>[n0123456@h01 </a:t>
            </a:r>
            <a:r>
              <a:rPr lang="en-US" sz="1200" dirty="0" err="1">
                <a:effectLst/>
              </a:rPr>
              <a:t>testOpenMP</a:t>
            </a:r>
            <a:r>
              <a:rPr lang="en-US" sz="1200" dirty="0">
                <a:effectLst/>
              </a:rPr>
              <a:t>]$ </a:t>
            </a:r>
            <a:r>
              <a:rPr lang="en-US" sz="1200" b="1" dirty="0">
                <a:effectLst/>
              </a:rPr>
              <a:t>export OMP_NUM_THREADS=</a:t>
            </a:r>
            <a:r>
              <a:rPr lang="en-US" sz="1200" b="1" dirty="0">
                <a:effectLst/>
                <a:highlight>
                  <a:srgbClr val="FFFF00"/>
                </a:highlight>
              </a:rPr>
              <a:t>8</a:t>
            </a:r>
          </a:p>
          <a:p>
            <a:pPr fontAlgn="ctr">
              <a:spcBef>
                <a:spcPts val="0"/>
              </a:spcBef>
              <a:spcAft>
                <a:spcPts val="0"/>
              </a:spcAft>
            </a:pPr>
            <a:r>
              <a:rPr lang="en-US" sz="1400" b="1" dirty="0">
                <a:effectLst>
                  <a:outerShdw blurRad="38100" dist="38100" dir="2700000" algn="tl">
                    <a:srgbClr val="000000">
                      <a:alpha val="43137"/>
                    </a:srgbClr>
                  </a:outerShdw>
                </a:effectLst>
              </a:rPr>
              <a:t>4. Running the compiled code locally:</a:t>
            </a:r>
          </a:p>
          <a:p>
            <a:pPr fontAlgn="ctr">
              <a:spcBef>
                <a:spcPts val="0"/>
              </a:spcBef>
              <a:spcAft>
                <a:spcPts val="0"/>
              </a:spcAft>
            </a:pPr>
            <a:endParaRPr lang="en-US" sz="1400" b="1" dirty="0">
              <a:effectLst>
                <a:outerShdw blurRad="38100" dist="38100" dir="2700000" algn="tl">
                  <a:srgbClr val="000000">
                    <a:alpha val="43137"/>
                  </a:srgbClr>
                </a:outerShdw>
              </a:effectLst>
            </a:endParaRPr>
          </a:p>
          <a:p>
            <a:pPr rtl="0" fontAlgn="ctr">
              <a:spcBef>
                <a:spcPts val="0"/>
              </a:spcBef>
              <a:spcAft>
                <a:spcPts val="0"/>
              </a:spcAft>
            </a:pPr>
            <a:r>
              <a:rPr lang="en-US" sz="1200" dirty="0">
                <a:solidFill>
                  <a:srgbClr val="C00000"/>
                </a:solidFill>
                <a:effectLst/>
              </a:rPr>
              <a:t>Note: This will run the program on the head node hpct1hn1. This is for illustrative purposes only – as a rule, you never want to run your programs on the head node</a:t>
            </a:r>
            <a:r>
              <a:rPr lang="en-US" sz="1200" dirty="0">
                <a:effectLst/>
              </a:rPr>
              <a:t>.</a:t>
            </a:r>
          </a:p>
          <a:p>
            <a:pPr rtl="0" fontAlgn="ctr">
              <a:spcBef>
                <a:spcPts val="0"/>
              </a:spcBef>
              <a:spcAft>
                <a:spcPts val="0"/>
              </a:spcAft>
            </a:pPr>
            <a:r>
              <a:rPr lang="en-US" sz="1200" dirty="0">
                <a:effectLst/>
              </a:rPr>
              <a:t> </a:t>
            </a:r>
          </a:p>
          <a:p>
            <a:pPr rtl="0" fontAlgn="ctr">
              <a:spcBef>
                <a:spcPts val="0"/>
              </a:spcBef>
              <a:spcAft>
                <a:spcPts val="0"/>
              </a:spcAft>
            </a:pPr>
            <a:r>
              <a:rPr lang="en-US" sz="1200" dirty="0">
                <a:effectLst/>
              </a:rPr>
              <a:t>[n0123456@h01 </a:t>
            </a:r>
            <a:r>
              <a:rPr lang="en-US" sz="1200" dirty="0" err="1">
                <a:effectLst/>
              </a:rPr>
              <a:t>testOpenMP</a:t>
            </a:r>
            <a:r>
              <a:rPr lang="en-US" sz="1200" dirty="0">
                <a:effectLst/>
              </a:rPr>
              <a:t>]$ ./omp1</a:t>
            </a:r>
          </a:p>
          <a:p>
            <a:pPr fontAlgn="ctr"/>
            <a:r>
              <a:rPr lang="en-US" sz="1200" i="1" dirty="0"/>
              <a:t>Number of threads = 8</a:t>
            </a:r>
          </a:p>
          <a:p>
            <a:pPr rtl="0" fontAlgn="ctr">
              <a:spcBef>
                <a:spcPts val="0"/>
              </a:spcBef>
              <a:spcAft>
                <a:spcPts val="0"/>
              </a:spcAft>
            </a:pPr>
            <a:r>
              <a:rPr lang="en-US" sz="1200" i="1" dirty="0"/>
              <a:t>Welcome to UNFHPC OMP from thread = 0</a:t>
            </a:r>
          </a:p>
          <a:p>
            <a:pPr rtl="0" fontAlgn="ctr">
              <a:spcBef>
                <a:spcPts val="0"/>
              </a:spcBef>
              <a:spcAft>
                <a:spcPts val="0"/>
              </a:spcAft>
            </a:pPr>
            <a:r>
              <a:rPr lang="en-US" sz="1200" i="1" dirty="0"/>
              <a:t>Welcome to UNFHPC OMP from thread = 1</a:t>
            </a:r>
          </a:p>
          <a:p>
            <a:pPr rtl="0" fontAlgn="ctr">
              <a:spcBef>
                <a:spcPts val="0"/>
              </a:spcBef>
              <a:spcAft>
                <a:spcPts val="0"/>
              </a:spcAft>
            </a:pPr>
            <a:r>
              <a:rPr lang="en-US" sz="1200" i="1" dirty="0"/>
              <a:t>Welcome to UNFHPC OMP from thread = 3</a:t>
            </a:r>
          </a:p>
          <a:p>
            <a:pPr rtl="0" fontAlgn="ctr">
              <a:spcBef>
                <a:spcPts val="0"/>
              </a:spcBef>
              <a:spcAft>
                <a:spcPts val="0"/>
              </a:spcAft>
            </a:pPr>
            <a:r>
              <a:rPr lang="en-US" sz="1200" i="1" dirty="0"/>
              <a:t>Welcome to UNFHPC OMP from thread = 4</a:t>
            </a:r>
          </a:p>
          <a:p>
            <a:pPr rtl="0" fontAlgn="ctr">
              <a:spcBef>
                <a:spcPts val="0"/>
              </a:spcBef>
              <a:spcAft>
                <a:spcPts val="0"/>
              </a:spcAft>
            </a:pPr>
            <a:r>
              <a:rPr lang="en-US" sz="1200" i="1" dirty="0"/>
              <a:t>Welcome to UNFHPC OMP from thread = 5</a:t>
            </a:r>
          </a:p>
          <a:p>
            <a:pPr rtl="0" fontAlgn="ctr">
              <a:spcBef>
                <a:spcPts val="0"/>
              </a:spcBef>
              <a:spcAft>
                <a:spcPts val="0"/>
              </a:spcAft>
            </a:pPr>
            <a:r>
              <a:rPr lang="en-US" sz="1200" i="1" dirty="0"/>
              <a:t>Welcome to UNFHPC OMP from thread = 6</a:t>
            </a:r>
          </a:p>
          <a:p>
            <a:pPr rtl="0" fontAlgn="ctr">
              <a:spcBef>
                <a:spcPts val="0"/>
              </a:spcBef>
              <a:spcAft>
                <a:spcPts val="0"/>
              </a:spcAft>
            </a:pPr>
            <a:r>
              <a:rPr lang="en-US" sz="1200" i="1" dirty="0"/>
              <a:t>Welcome to UNFHPC OMP from thread = 7</a:t>
            </a:r>
          </a:p>
          <a:p>
            <a:pPr rtl="0" fontAlgn="ctr">
              <a:spcBef>
                <a:spcPts val="0"/>
              </a:spcBef>
              <a:spcAft>
                <a:spcPts val="0"/>
              </a:spcAft>
            </a:pPr>
            <a:r>
              <a:rPr lang="en-US" sz="1200" i="1" dirty="0"/>
              <a:t>Welcome to UNFHPC OMP from thread = 2</a:t>
            </a:r>
          </a:p>
          <a:p>
            <a:pPr rtl="0" fontAlgn="ctr">
              <a:spcBef>
                <a:spcPts val="0"/>
              </a:spcBef>
              <a:spcAft>
                <a:spcPts val="0"/>
              </a:spcAft>
            </a:pPr>
            <a:endParaRPr lang="en-US" sz="1200" b="1" dirty="0">
              <a:effectLst/>
            </a:endParaRPr>
          </a:p>
        </p:txBody>
      </p:sp>
      <p:sp>
        <p:nvSpPr>
          <p:cNvPr id="9" name="TextBox 8">
            <a:extLst>
              <a:ext uri="{FF2B5EF4-FFF2-40B4-BE49-F238E27FC236}">
                <a16:creationId xmlns:a16="http://schemas.microsoft.com/office/drawing/2014/main" id="{60FB0372-AFFA-4D7A-9174-F1437FD2E1EF}"/>
              </a:ext>
            </a:extLst>
          </p:cNvPr>
          <p:cNvSpPr txBox="1"/>
          <p:nvPr/>
        </p:nvSpPr>
        <p:spPr>
          <a:xfrm>
            <a:off x="271636" y="2288930"/>
            <a:ext cx="5519393" cy="4416594"/>
          </a:xfrm>
          <a:prstGeom prst="rect">
            <a:avLst/>
          </a:prstGeom>
          <a:noFill/>
        </p:spPr>
        <p:txBody>
          <a:bodyPr wrap="square" lIns="91440" tIns="45720" rIns="91440" bIns="45720" anchor="t">
            <a:spAutoFit/>
          </a:bodyPr>
          <a:lstStyle>
            <a:defPPr>
              <a:defRPr lang="en-US"/>
            </a:defPPr>
            <a:lvl1pPr marL="285750" indent="-285750" fontAlgn="ctr">
              <a:spcBef>
                <a:spcPts val="0"/>
              </a:spcBef>
              <a:spcAft>
                <a:spcPts val="0"/>
              </a:spcAft>
              <a:buFont typeface="Arial" panose="020B0604020202020204" pitchFamily="34" charset="0"/>
              <a:buChar char="•"/>
              <a:defRPr sz="1600">
                <a:effectLst/>
              </a:defRPr>
            </a:lvl1pPr>
          </a:lstStyle>
          <a:p>
            <a:pPr marL="0" indent="0">
              <a:buNone/>
            </a:pPr>
            <a:r>
              <a:rPr lang="en-US" sz="1400" b="1" dirty="0">
                <a:effectLst>
                  <a:outerShdw blurRad="38100" dist="38100" dir="2700000" algn="tl">
                    <a:srgbClr val="000000">
                      <a:alpha val="43137"/>
                    </a:srgbClr>
                  </a:outerShdw>
                </a:effectLst>
              </a:rPr>
              <a:t>1. Create the source code for a simple OpenMP-enabled C program:</a:t>
            </a:r>
          </a:p>
          <a:p>
            <a:pPr marL="0" indent="0">
              <a:buNone/>
            </a:pPr>
            <a:r>
              <a:rPr lang="en-US" sz="1200" dirty="0"/>
              <a:t>[n0123456@h01 ~] </a:t>
            </a:r>
            <a:r>
              <a:rPr lang="en-US" sz="1200" b="1" dirty="0" err="1"/>
              <a:t>mkdir</a:t>
            </a:r>
            <a:r>
              <a:rPr lang="en-US" sz="1200" b="1" dirty="0"/>
              <a:t> </a:t>
            </a:r>
            <a:r>
              <a:rPr lang="en-US" sz="1200" b="1" dirty="0" err="1"/>
              <a:t>testOpenMP</a:t>
            </a:r>
            <a:endParaRPr lang="en-US" sz="1200" b="1" dirty="0"/>
          </a:p>
          <a:p>
            <a:pPr marL="0" indent="0">
              <a:buNone/>
            </a:pPr>
            <a:r>
              <a:rPr lang="en-US" sz="1200" dirty="0"/>
              <a:t>[n0123456@h01 ~] </a:t>
            </a:r>
            <a:r>
              <a:rPr lang="en-US" sz="1200" b="1" dirty="0"/>
              <a:t>cd </a:t>
            </a:r>
            <a:r>
              <a:rPr lang="en-US" sz="1200" b="1" dirty="0" err="1"/>
              <a:t>testOpenMP</a:t>
            </a:r>
            <a:endParaRPr lang="en-US" sz="1200" b="1" dirty="0"/>
          </a:p>
          <a:p>
            <a:pPr marL="0" indent="0">
              <a:buNone/>
            </a:pPr>
            <a:r>
              <a:rPr lang="en-US" sz="1200" dirty="0"/>
              <a:t>[n0123456@h01 </a:t>
            </a:r>
            <a:r>
              <a:rPr lang="en-US" sz="1200" dirty="0" err="1"/>
              <a:t>testOpenMP</a:t>
            </a:r>
            <a:r>
              <a:rPr lang="en-US" sz="1200" dirty="0"/>
              <a:t>]$ </a:t>
            </a:r>
            <a:r>
              <a:rPr lang="en-US" sz="1200" b="1" dirty="0"/>
              <a:t>vi OMP1.c</a:t>
            </a:r>
          </a:p>
          <a:p>
            <a:pPr marL="0" indent="0">
              <a:buNone/>
            </a:pPr>
            <a:r>
              <a:rPr lang="en-US" sz="1100" dirty="0">
                <a:solidFill>
                  <a:srgbClr val="002060"/>
                </a:solidFill>
              </a:rPr>
              <a:t>#include &lt;</a:t>
            </a:r>
            <a:r>
              <a:rPr lang="en-US" sz="1100" dirty="0" err="1">
                <a:solidFill>
                  <a:srgbClr val="002060"/>
                </a:solidFill>
              </a:rPr>
              <a:t>omp.h</a:t>
            </a:r>
            <a:r>
              <a:rPr lang="en-US" sz="1100" dirty="0">
                <a:solidFill>
                  <a:srgbClr val="002060"/>
                </a:solidFill>
              </a:rPr>
              <a:t>&gt;</a:t>
            </a:r>
          </a:p>
          <a:p>
            <a:pPr marL="0" indent="0">
              <a:buNone/>
            </a:pPr>
            <a:r>
              <a:rPr lang="en-US" sz="1100" dirty="0">
                <a:solidFill>
                  <a:srgbClr val="002060"/>
                </a:solidFill>
              </a:rPr>
              <a:t>#include &lt;</a:t>
            </a:r>
            <a:r>
              <a:rPr lang="en-US" sz="1100" dirty="0" err="1">
                <a:solidFill>
                  <a:srgbClr val="002060"/>
                </a:solidFill>
              </a:rPr>
              <a:t>stdio.h</a:t>
            </a:r>
            <a:r>
              <a:rPr lang="en-US" sz="1100" dirty="0">
                <a:solidFill>
                  <a:srgbClr val="002060"/>
                </a:solidFill>
              </a:rPr>
              <a:t>&gt;</a:t>
            </a:r>
          </a:p>
          <a:p>
            <a:pPr marL="0" indent="0">
              <a:buNone/>
            </a:pPr>
            <a:r>
              <a:rPr lang="en-US" sz="1100" dirty="0">
                <a:solidFill>
                  <a:srgbClr val="002060"/>
                </a:solidFill>
              </a:rPr>
              <a:t>#include &lt;</a:t>
            </a:r>
            <a:r>
              <a:rPr lang="en-US" sz="1100" dirty="0" err="1">
                <a:solidFill>
                  <a:srgbClr val="002060"/>
                </a:solidFill>
              </a:rPr>
              <a:t>stdlib.h</a:t>
            </a:r>
            <a:r>
              <a:rPr lang="en-US" sz="1100" dirty="0">
                <a:solidFill>
                  <a:srgbClr val="002060"/>
                </a:solidFill>
              </a:rPr>
              <a:t>&gt;</a:t>
            </a:r>
          </a:p>
          <a:p>
            <a:pPr marL="0" indent="0">
              <a:buNone/>
            </a:pPr>
            <a:r>
              <a:rPr lang="en-US" sz="1100" dirty="0">
                <a:solidFill>
                  <a:srgbClr val="002060"/>
                </a:solidFill>
              </a:rPr>
              <a:t>int main(int </a:t>
            </a:r>
            <a:r>
              <a:rPr lang="en-US" sz="1100" dirty="0" err="1">
                <a:solidFill>
                  <a:srgbClr val="002060"/>
                </a:solidFill>
              </a:rPr>
              <a:t>argc</a:t>
            </a:r>
            <a:r>
              <a:rPr lang="en-US" sz="1100" dirty="0">
                <a:solidFill>
                  <a:srgbClr val="002060"/>
                </a:solidFill>
              </a:rPr>
              <a:t>, char* </a:t>
            </a:r>
            <a:r>
              <a:rPr lang="en-US" sz="1100" dirty="0" err="1">
                <a:solidFill>
                  <a:srgbClr val="002060"/>
                </a:solidFill>
              </a:rPr>
              <a:t>argv</a:t>
            </a:r>
            <a:r>
              <a:rPr lang="en-US" sz="1100" dirty="0">
                <a:solidFill>
                  <a:srgbClr val="002060"/>
                </a:solidFill>
              </a:rPr>
              <a:t>[])</a:t>
            </a:r>
          </a:p>
          <a:p>
            <a:pPr marL="0" indent="0">
              <a:buNone/>
            </a:pPr>
            <a:r>
              <a:rPr lang="en-US" sz="1100" dirty="0">
                <a:solidFill>
                  <a:srgbClr val="002060"/>
                </a:solidFill>
              </a:rPr>
              <a:t>{</a:t>
            </a:r>
          </a:p>
          <a:p>
            <a:pPr marL="0" indent="0">
              <a:buNone/>
            </a:pPr>
            <a:r>
              <a:rPr lang="en-US" sz="1100" dirty="0">
                <a:solidFill>
                  <a:srgbClr val="002060"/>
                </a:solidFill>
              </a:rPr>
              <a:t>        int </a:t>
            </a:r>
            <a:r>
              <a:rPr lang="en-US" sz="1100" dirty="0" err="1">
                <a:solidFill>
                  <a:srgbClr val="002060"/>
                </a:solidFill>
              </a:rPr>
              <a:t>nthreads</a:t>
            </a:r>
            <a:r>
              <a:rPr lang="en-US" sz="1100" dirty="0">
                <a:solidFill>
                  <a:srgbClr val="002060"/>
                </a:solidFill>
              </a:rPr>
              <a:t>, </a:t>
            </a:r>
            <a:r>
              <a:rPr lang="en-US" sz="1100" dirty="0" err="1">
                <a:solidFill>
                  <a:srgbClr val="002060"/>
                </a:solidFill>
              </a:rPr>
              <a:t>tid</a:t>
            </a:r>
            <a:r>
              <a:rPr lang="en-US" sz="1100" dirty="0">
                <a:solidFill>
                  <a:srgbClr val="002060"/>
                </a:solidFill>
              </a:rPr>
              <a:t>;</a:t>
            </a:r>
          </a:p>
          <a:p>
            <a:pPr marL="0" indent="0">
              <a:buNone/>
            </a:pPr>
            <a:r>
              <a:rPr lang="en-US" sz="1100" dirty="0">
                <a:solidFill>
                  <a:srgbClr val="002060"/>
                </a:solidFill>
              </a:rPr>
              <a:t>        // Begin of parallel region</a:t>
            </a:r>
          </a:p>
          <a:p>
            <a:pPr marL="0" indent="0">
              <a:buNone/>
            </a:pPr>
            <a:r>
              <a:rPr lang="en-US" sz="1100" dirty="0">
                <a:solidFill>
                  <a:srgbClr val="002060"/>
                </a:solidFill>
              </a:rPr>
              <a:t>        #pragma </a:t>
            </a:r>
            <a:r>
              <a:rPr lang="en-US" sz="1100" dirty="0" err="1">
                <a:solidFill>
                  <a:srgbClr val="002060"/>
                </a:solidFill>
              </a:rPr>
              <a:t>omp</a:t>
            </a:r>
            <a:r>
              <a:rPr lang="en-US" sz="1100" dirty="0">
                <a:solidFill>
                  <a:srgbClr val="002060"/>
                </a:solidFill>
              </a:rPr>
              <a:t> parallel private(</a:t>
            </a:r>
            <a:r>
              <a:rPr lang="en-US" sz="1100" dirty="0" err="1">
                <a:solidFill>
                  <a:srgbClr val="002060"/>
                </a:solidFill>
              </a:rPr>
              <a:t>nthreads</a:t>
            </a:r>
            <a:r>
              <a:rPr lang="en-US" sz="1100" dirty="0">
                <a:solidFill>
                  <a:srgbClr val="002060"/>
                </a:solidFill>
              </a:rPr>
              <a:t>, </a:t>
            </a:r>
            <a:r>
              <a:rPr lang="en-US" sz="1100" dirty="0" err="1">
                <a:solidFill>
                  <a:srgbClr val="002060"/>
                </a:solidFill>
              </a:rPr>
              <a:t>tid</a:t>
            </a:r>
            <a:r>
              <a:rPr lang="en-US" sz="1100" dirty="0">
                <a:solidFill>
                  <a:srgbClr val="002060"/>
                </a:solidFill>
              </a:rPr>
              <a:t>)</a:t>
            </a:r>
          </a:p>
          <a:p>
            <a:pPr marL="0" indent="0">
              <a:buNone/>
            </a:pPr>
            <a:r>
              <a:rPr lang="en-US" sz="1100" dirty="0">
                <a:solidFill>
                  <a:srgbClr val="002060"/>
                </a:solidFill>
              </a:rPr>
              <a:t>        {</a:t>
            </a:r>
          </a:p>
          <a:p>
            <a:pPr marL="0" indent="0">
              <a:buNone/>
            </a:pPr>
            <a:r>
              <a:rPr lang="en-US" sz="1100" dirty="0">
                <a:solidFill>
                  <a:srgbClr val="002060"/>
                </a:solidFill>
              </a:rPr>
              <a:t>                // Getting thread number</a:t>
            </a:r>
          </a:p>
          <a:p>
            <a:pPr marL="0" indent="0">
              <a:buNone/>
            </a:pPr>
            <a:r>
              <a:rPr lang="en-US" sz="1100" dirty="0">
                <a:solidFill>
                  <a:srgbClr val="002060"/>
                </a:solidFill>
              </a:rPr>
              <a:t>                </a:t>
            </a:r>
            <a:r>
              <a:rPr lang="en-US" sz="1100" dirty="0" err="1">
                <a:solidFill>
                  <a:srgbClr val="002060"/>
                </a:solidFill>
              </a:rPr>
              <a:t>tid</a:t>
            </a:r>
            <a:r>
              <a:rPr lang="en-US" sz="1100" dirty="0">
                <a:solidFill>
                  <a:srgbClr val="002060"/>
                </a:solidFill>
              </a:rPr>
              <a:t> = </a:t>
            </a:r>
            <a:r>
              <a:rPr lang="en-US" sz="1100" dirty="0" err="1">
                <a:solidFill>
                  <a:srgbClr val="002060"/>
                </a:solidFill>
              </a:rPr>
              <a:t>omp_get_thread_num</a:t>
            </a:r>
            <a:r>
              <a:rPr lang="en-US" sz="1100" dirty="0">
                <a:solidFill>
                  <a:srgbClr val="002060"/>
                </a:solidFill>
              </a:rPr>
              <a:t>();</a:t>
            </a:r>
          </a:p>
          <a:p>
            <a:pPr marL="0" indent="0">
              <a:buNone/>
            </a:pPr>
            <a:r>
              <a:rPr lang="en-US" sz="1100" dirty="0">
                <a:solidFill>
                  <a:srgbClr val="002060"/>
                </a:solidFill>
              </a:rPr>
              <a:t>                </a:t>
            </a:r>
            <a:r>
              <a:rPr lang="en-US" sz="1100" dirty="0" err="1">
                <a:solidFill>
                  <a:srgbClr val="002060"/>
                </a:solidFill>
              </a:rPr>
              <a:t>printf</a:t>
            </a:r>
            <a:r>
              <a:rPr lang="en-US" sz="1100" dirty="0">
                <a:solidFill>
                  <a:srgbClr val="002060"/>
                </a:solidFill>
              </a:rPr>
              <a:t>("Welcome to UNFHPC OMP from thread = %d\n",</a:t>
            </a:r>
          </a:p>
          <a:p>
            <a:pPr marL="0" indent="0">
              <a:buNone/>
            </a:pPr>
            <a:r>
              <a:rPr lang="en-US" sz="1100" dirty="0">
                <a:solidFill>
                  <a:srgbClr val="002060"/>
                </a:solidFill>
              </a:rPr>
              <a:t>                        </a:t>
            </a:r>
            <a:r>
              <a:rPr lang="en-US" sz="1100" dirty="0" err="1">
                <a:solidFill>
                  <a:srgbClr val="002060"/>
                </a:solidFill>
              </a:rPr>
              <a:t>tid</a:t>
            </a:r>
            <a:r>
              <a:rPr lang="en-US" sz="1100" dirty="0">
                <a:solidFill>
                  <a:srgbClr val="002060"/>
                </a:solidFill>
              </a:rPr>
              <a:t>);</a:t>
            </a:r>
          </a:p>
          <a:p>
            <a:pPr marL="0" indent="0">
              <a:buNone/>
            </a:pPr>
            <a:r>
              <a:rPr lang="en-US" sz="1100" dirty="0">
                <a:solidFill>
                  <a:srgbClr val="002060"/>
                </a:solidFill>
              </a:rPr>
              <a:t>                if (</a:t>
            </a:r>
            <a:r>
              <a:rPr lang="en-US" sz="1100" dirty="0" err="1">
                <a:solidFill>
                  <a:srgbClr val="002060"/>
                </a:solidFill>
              </a:rPr>
              <a:t>tid</a:t>
            </a:r>
            <a:r>
              <a:rPr lang="en-US" sz="1100" dirty="0">
                <a:solidFill>
                  <a:srgbClr val="002060"/>
                </a:solidFill>
              </a:rPr>
              <a:t> == 0) {</a:t>
            </a:r>
          </a:p>
          <a:p>
            <a:pPr marL="0" indent="0">
              <a:buNone/>
            </a:pPr>
            <a:r>
              <a:rPr lang="en-US" sz="1100" dirty="0">
                <a:solidFill>
                  <a:srgbClr val="002060"/>
                </a:solidFill>
              </a:rPr>
              <a:t>                        // Only master thread does this</a:t>
            </a:r>
          </a:p>
          <a:p>
            <a:pPr marL="0" indent="0">
              <a:buNone/>
            </a:pPr>
            <a:r>
              <a:rPr lang="en-US" sz="1100" dirty="0">
                <a:solidFill>
                  <a:srgbClr val="002060"/>
                </a:solidFill>
              </a:rPr>
              <a:t>                        </a:t>
            </a:r>
            <a:r>
              <a:rPr lang="en-US" sz="1100" dirty="0" err="1">
                <a:solidFill>
                  <a:srgbClr val="002060"/>
                </a:solidFill>
              </a:rPr>
              <a:t>nthreads</a:t>
            </a:r>
            <a:r>
              <a:rPr lang="en-US" sz="1100" dirty="0">
                <a:solidFill>
                  <a:srgbClr val="002060"/>
                </a:solidFill>
              </a:rPr>
              <a:t> = </a:t>
            </a:r>
            <a:r>
              <a:rPr lang="en-US" sz="1100" dirty="0" err="1">
                <a:solidFill>
                  <a:srgbClr val="002060"/>
                </a:solidFill>
              </a:rPr>
              <a:t>omp_get_num_threads</a:t>
            </a:r>
            <a:r>
              <a:rPr lang="en-US" sz="1100" dirty="0">
                <a:solidFill>
                  <a:srgbClr val="002060"/>
                </a:solidFill>
              </a:rPr>
              <a:t>();</a:t>
            </a:r>
          </a:p>
          <a:p>
            <a:pPr marL="0" indent="0">
              <a:buNone/>
            </a:pPr>
            <a:r>
              <a:rPr lang="en-US" sz="1100" dirty="0">
                <a:solidFill>
                  <a:srgbClr val="002060"/>
                </a:solidFill>
              </a:rPr>
              <a:t>                        </a:t>
            </a:r>
            <a:r>
              <a:rPr lang="en-US" sz="1100" dirty="0" err="1">
                <a:solidFill>
                  <a:srgbClr val="002060"/>
                </a:solidFill>
              </a:rPr>
              <a:t>printf</a:t>
            </a:r>
            <a:r>
              <a:rPr lang="en-US" sz="1100" dirty="0">
                <a:solidFill>
                  <a:srgbClr val="002060"/>
                </a:solidFill>
              </a:rPr>
              <a:t>("Number of threads = %d\n",</a:t>
            </a:r>
          </a:p>
          <a:p>
            <a:pPr marL="0" indent="0">
              <a:buNone/>
            </a:pPr>
            <a:r>
              <a:rPr lang="en-US" sz="1100" dirty="0">
                <a:solidFill>
                  <a:srgbClr val="002060"/>
                </a:solidFill>
              </a:rPr>
              <a:t>                                </a:t>
            </a:r>
            <a:r>
              <a:rPr lang="en-US" sz="1100" dirty="0" err="1">
                <a:solidFill>
                  <a:srgbClr val="002060"/>
                </a:solidFill>
              </a:rPr>
              <a:t>nthreads</a:t>
            </a:r>
            <a:r>
              <a:rPr lang="en-US" sz="1100" dirty="0">
                <a:solidFill>
                  <a:srgbClr val="002060"/>
                </a:solidFill>
              </a:rPr>
              <a:t>);</a:t>
            </a:r>
          </a:p>
          <a:p>
            <a:pPr marL="0" indent="0">
              <a:buNone/>
            </a:pPr>
            <a:r>
              <a:rPr lang="en-US" sz="1100" dirty="0">
                <a:solidFill>
                  <a:srgbClr val="002060"/>
                </a:solidFill>
              </a:rPr>
              <a:t>                }</a:t>
            </a:r>
          </a:p>
          <a:p>
            <a:pPr marL="0" indent="0">
              <a:buNone/>
            </a:pPr>
            <a:r>
              <a:rPr lang="en-US" sz="1100" dirty="0">
                <a:solidFill>
                  <a:srgbClr val="002060"/>
                </a:solidFill>
              </a:rPr>
              <a:t>        }</a:t>
            </a:r>
          </a:p>
          <a:p>
            <a:pPr marL="0" indent="0">
              <a:buNone/>
            </a:pPr>
            <a:r>
              <a:rPr lang="en-US" sz="1100" dirty="0">
                <a:solidFill>
                  <a:srgbClr val="002060"/>
                </a:solidFill>
              </a:rPr>
              <a:t>}</a:t>
            </a:r>
          </a:p>
        </p:txBody>
      </p:sp>
      <p:sp>
        <p:nvSpPr>
          <p:cNvPr id="7" name="Slide Number Placeholder 6">
            <a:extLst>
              <a:ext uri="{FF2B5EF4-FFF2-40B4-BE49-F238E27FC236}">
                <a16:creationId xmlns:a16="http://schemas.microsoft.com/office/drawing/2014/main" id="{F8598006-DA4C-49BA-B751-D51E233D6BBA}"/>
              </a:ext>
            </a:extLst>
          </p:cNvPr>
          <p:cNvSpPr>
            <a:spLocks noGrp="1"/>
          </p:cNvSpPr>
          <p:nvPr>
            <p:ph type="sldNum" sz="quarter" idx="12"/>
          </p:nvPr>
        </p:nvSpPr>
        <p:spPr/>
        <p:txBody>
          <a:bodyPr/>
          <a:lstStyle/>
          <a:p>
            <a:fld id="{BE15108C-154A-4A5A-9C05-91A49A422BA7}" type="slidenum">
              <a:rPr lang="en-US" smtClean="0"/>
              <a:t>8</a:t>
            </a:fld>
            <a:endParaRPr lang="en-US"/>
          </a:p>
        </p:txBody>
      </p:sp>
    </p:spTree>
    <p:extLst>
      <p:ext uri="{BB962C8B-B14F-4D97-AF65-F5344CB8AC3E}">
        <p14:creationId xmlns:p14="http://schemas.microsoft.com/office/powerpoint/2010/main" val="351721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94C-E163-4F41-97FD-36D519F6DDB8}"/>
              </a:ext>
            </a:extLst>
          </p:cNvPr>
          <p:cNvSpPr>
            <a:spLocks noGrp="1"/>
          </p:cNvSpPr>
          <p:nvPr>
            <p:ph type="title"/>
          </p:nvPr>
        </p:nvSpPr>
        <p:spPr>
          <a:xfrm>
            <a:off x="691079" y="725951"/>
            <a:ext cx="5404571" cy="1442463"/>
          </a:xfrm>
        </p:spPr>
        <p:txBody>
          <a:bodyPr/>
          <a:lstStyle/>
          <a:p>
            <a:r>
              <a:rPr lang="en-US"/>
              <a:t>An OpenMP example (2/3)</a:t>
            </a:r>
          </a:p>
        </p:txBody>
      </p:sp>
      <p:sp>
        <p:nvSpPr>
          <p:cNvPr id="6" name="TextBox 5">
            <a:extLst>
              <a:ext uri="{FF2B5EF4-FFF2-40B4-BE49-F238E27FC236}">
                <a16:creationId xmlns:a16="http://schemas.microsoft.com/office/drawing/2014/main" id="{F2FBBE97-2CE6-4524-8B88-DB0D392950D4}"/>
              </a:ext>
            </a:extLst>
          </p:cNvPr>
          <p:cNvSpPr txBox="1"/>
          <p:nvPr/>
        </p:nvSpPr>
        <p:spPr>
          <a:xfrm>
            <a:off x="6400973" y="1401785"/>
            <a:ext cx="5753449" cy="3616375"/>
          </a:xfrm>
          <a:prstGeom prst="rect">
            <a:avLst/>
          </a:prstGeom>
          <a:noFill/>
        </p:spPr>
        <p:txBody>
          <a:bodyPr wrap="square" lIns="91440" tIns="45720" rIns="91440" bIns="45720" anchor="t">
            <a:spAutoFit/>
          </a:bodyPr>
          <a:lstStyle/>
          <a:p>
            <a:pPr fontAlgn="ctr"/>
            <a:r>
              <a:rPr lang="en-US" sz="1400" b="1" dirty="0">
                <a:effectLst>
                  <a:outerShdw blurRad="38100" dist="38100" dir="2700000" algn="tl">
                    <a:srgbClr val="000000">
                      <a:alpha val="43137"/>
                    </a:srgbClr>
                  </a:outerShdw>
                </a:effectLst>
              </a:rPr>
              <a:t>5. We  run the program under the </a:t>
            </a:r>
            <a:r>
              <a:rPr lang="en-US" sz="1400" b="1" dirty="0" err="1">
                <a:effectLst>
                  <a:outerShdw blurRad="38100" dist="38100" dir="2700000" algn="tl">
                    <a:srgbClr val="000000">
                      <a:alpha val="43137"/>
                    </a:srgbClr>
                  </a:outerShdw>
                </a:effectLst>
              </a:rPr>
              <a:t>srun</a:t>
            </a:r>
            <a:r>
              <a:rPr lang="en-US" sz="1400" b="1" dirty="0">
                <a:effectLst>
                  <a:outerShdw blurRad="38100" dist="38100" dir="2700000" algn="tl">
                    <a:srgbClr val="000000">
                      <a:alpha val="43137"/>
                    </a:srgbClr>
                  </a:outerShdw>
                </a:effectLst>
              </a:rPr>
              <a:t> facility of </a:t>
            </a:r>
            <a:r>
              <a:rPr lang="en-US" sz="1400" b="1" dirty="0" err="1">
                <a:effectLst>
                  <a:outerShdw blurRad="38100" dist="38100" dir="2700000" algn="tl">
                    <a:srgbClr val="000000">
                      <a:alpha val="43137"/>
                    </a:srgbClr>
                  </a:outerShdw>
                </a:effectLst>
              </a:rPr>
              <a:t>slurm</a:t>
            </a:r>
            <a:r>
              <a:rPr lang="en-US" sz="1400" b="1" dirty="0">
                <a:effectLst>
                  <a:outerShdw blurRad="38100" dist="38100" dir="2700000" algn="tl">
                    <a:srgbClr val="000000">
                      <a:alpha val="43137"/>
                    </a:srgbClr>
                  </a:outerShdw>
                </a:effectLst>
              </a:rPr>
              <a:t>.</a:t>
            </a:r>
          </a:p>
          <a:p>
            <a:pPr fontAlgn="ctr"/>
            <a:endParaRPr lang="en-US" sz="1400" b="1" dirty="0">
              <a:effectLst>
                <a:outerShdw blurRad="38100" dist="38100" dir="2700000" algn="tl">
                  <a:srgbClr val="000000">
                    <a:alpha val="43137"/>
                  </a:srgbClr>
                </a:outerShdw>
              </a:effectLst>
            </a:endParaRPr>
          </a:p>
          <a:p>
            <a:pPr fontAlgn="ctr"/>
            <a:r>
              <a:rPr lang="en-US" sz="1200" dirty="0"/>
              <a:t>[n0123456 @h01 </a:t>
            </a:r>
            <a:r>
              <a:rPr lang="en-US" sz="1200" dirty="0" err="1"/>
              <a:t>testOpenMP</a:t>
            </a:r>
            <a:r>
              <a:rPr lang="en-US" sz="1200" dirty="0"/>
              <a:t>]$ </a:t>
            </a:r>
            <a:r>
              <a:rPr lang="en-US" sz="1200" b="1" dirty="0" err="1"/>
              <a:t>srun</a:t>
            </a:r>
            <a:r>
              <a:rPr lang="en-US" sz="1200" b="1" dirty="0"/>
              <a:t> omp1</a:t>
            </a:r>
          </a:p>
          <a:p>
            <a:pPr fontAlgn="ctr"/>
            <a:r>
              <a:rPr lang="en-US" sz="1200" dirty="0"/>
              <a:t>Welcome to UNFHPC OMP from thread = 2</a:t>
            </a:r>
          </a:p>
          <a:p>
            <a:pPr fontAlgn="ctr"/>
            <a:r>
              <a:rPr lang="en-US" sz="1200" dirty="0"/>
              <a:t>Welcome to UNFHPC OMP from thread = 7</a:t>
            </a:r>
          </a:p>
          <a:p>
            <a:pPr fontAlgn="ctr"/>
            <a:r>
              <a:rPr lang="en-US" sz="1200" dirty="0"/>
              <a:t>Welcome to UNFHPC OMP from thread = 0</a:t>
            </a:r>
          </a:p>
          <a:p>
            <a:pPr fontAlgn="ctr"/>
            <a:r>
              <a:rPr lang="en-US" sz="1200" dirty="0"/>
              <a:t>Number of threads = 8</a:t>
            </a:r>
          </a:p>
          <a:p>
            <a:pPr fontAlgn="ctr"/>
            <a:r>
              <a:rPr lang="en-US" sz="1200" dirty="0"/>
              <a:t>Welcome to UNFHPC OMP from thread = 1</a:t>
            </a:r>
          </a:p>
          <a:p>
            <a:pPr fontAlgn="ctr"/>
            <a:r>
              <a:rPr lang="en-US" sz="1200" dirty="0"/>
              <a:t>Welcome to UNFHPC OMP from thread = 3</a:t>
            </a:r>
          </a:p>
          <a:p>
            <a:pPr fontAlgn="ctr"/>
            <a:r>
              <a:rPr lang="en-US" sz="1200" dirty="0"/>
              <a:t>Welcome to UNFHPC OMP from thread = 4</a:t>
            </a:r>
          </a:p>
          <a:p>
            <a:pPr fontAlgn="ctr"/>
            <a:r>
              <a:rPr lang="en-US" sz="1200" dirty="0"/>
              <a:t>Welcome to UNFHPC OMP from thread = 5</a:t>
            </a:r>
          </a:p>
          <a:p>
            <a:pPr fontAlgn="ctr"/>
            <a:r>
              <a:rPr lang="en-US" sz="1200" dirty="0"/>
              <a:t>Welcome to UNFHPC OMP from thread = 6</a:t>
            </a:r>
          </a:p>
          <a:p>
            <a:pPr fontAlgn="ctr"/>
            <a:endParaRPr lang="en-US" sz="1200" dirty="0"/>
          </a:p>
          <a:p>
            <a:pPr fontAlgn="ctr"/>
            <a:r>
              <a:rPr lang="en-US" sz="1200" dirty="0"/>
              <a:t>[n0123456 @h01 </a:t>
            </a:r>
            <a:r>
              <a:rPr lang="en-US" sz="1200" dirty="0" err="1"/>
              <a:t>testOpenMP</a:t>
            </a:r>
            <a:r>
              <a:rPr lang="en-US" sz="1200" dirty="0"/>
              <a:t>]$ </a:t>
            </a:r>
            <a:r>
              <a:rPr lang="en-US" sz="1200" b="1" dirty="0" err="1"/>
              <a:t>scancel</a:t>
            </a:r>
            <a:r>
              <a:rPr lang="en-US" sz="1200" b="1" dirty="0"/>
              <a:t> 467   </a:t>
            </a:r>
            <a:r>
              <a:rPr lang="en-US" sz="900" dirty="0">
                <a:solidFill>
                  <a:srgbClr val="C00000"/>
                </a:solidFill>
              </a:rPr>
              <a:t>&lt;-Even though there is a wall time it is important to deallocate resources.</a:t>
            </a:r>
            <a:endParaRPr lang="en-US" sz="1200" dirty="0">
              <a:solidFill>
                <a:srgbClr val="C00000"/>
              </a:solidFill>
            </a:endParaRPr>
          </a:p>
          <a:p>
            <a:pPr fontAlgn="ctr"/>
            <a:r>
              <a:rPr lang="en-US" sz="1200" dirty="0" err="1"/>
              <a:t>salloc</a:t>
            </a:r>
            <a:r>
              <a:rPr lang="en-US" sz="1200" dirty="0"/>
              <a:t>: Job allocation 467 has been revoked.</a:t>
            </a:r>
          </a:p>
          <a:p>
            <a:pPr fontAlgn="ctr"/>
            <a:r>
              <a:rPr lang="en-US" sz="1200" dirty="0"/>
              <a:t>[n0123456 @h01 </a:t>
            </a:r>
            <a:r>
              <a:rPr lang="en-US" sz="1200" dirty="0" err="1"/>
              <a:t>testOpenMP</a:t>
            </a:r>
            <a:r>
              <a:rPr lang="en-US" sz="1200" dirty="0"/>
              <a:t>]$ </a:t>
            </a:r>
            <a:r>
              <a:rPr lang="en-US" sz="1200" b="1" dirty="0"/>
              <a:t>exit </a:t>
            </a:r>
            <a:r>
              <a:rPr lang="en-US" sz="900" i="1" dirty="0">
                <a:solidFill>
                  <a:srgbClr val="C00000"/>
                </a:solidFill>
              </a:rPr>
              <a:t>&lt;- Exit from the “allocated session” to main session</a:t>
            </a:r>
            <a:endParaRPr lang="en-US" sz="1200" i="1" dirty="0">
              <a:solidFill>
                <a:srgbClr val="C00000"/>
              </a:solidFill>
            </a:endParaRPr>
          </a:p>
          <a:p>
            <a:pPr fontAlgn="ctr"/>
            <a:r>
              <a:rPr lang="en-US" sz="1200" dirty="0"/>
              <a:t>exit</a:t>
            </a:r>
          </a:p>
          <a:p>
            <a:pPr fontAlgn="ctr"/>
            <a:r>
              <a:rPr lang="en-US" sz="1200" dirty="0"/>
              <a:t>[n0123456 @h01 </a:t>
            </a:r>
            <a:r>
              <a:rPr lang="en-US" sz="1200" dirty="0" err="1"/>
              <a:t>testOpenMP</a:t>
            </a:r>
            <a:r>
              <a:rPr lang="en-US" sz="1200" dirty="0"/>
              <a:t>]$ </a:t>
            </a:r>
            <a:endParaRPr lang="en-US" sz="1050" dirty="0"/>
          </a:p>
        </p:txBody>
      </p:sp>
      <p:sp>
        <p:nvSpPr>
          <p:cNvPr id="9" name="TextBox 8">
            <a:extLst>
              <a:ext uri="{FF2B5EF4-FFF2-40B4-BE49-F238E27FC236}">
                <a16:creationId xmlns:a16="http://schemas.microsoft.com/office/drawing/2014/main" id="{60FB0372-AFFA-4D7A-9174-F1437FD2E1EF}"/>
              </a:ext>
            </a:extLst>
          </p:cNvPr>
          <p:cNvSpPr txBox="1"/>
          <p:nvPr/>
        </p:nvSpPr>
        <p:spPr>
          <a:xfrm>
            <a:off x="271636" y="2288930"/>
            <a:ext cx="5519393" cy="4006353"/>
          </a:xfrm>
          <a:prstGeom prst="rect">
            <a:avLst/>
          </a:prstGeom>
          <a:noFill/>
        </p:spPr>
        <p:txBody>
          <a:bodyPr wrap="square" lIns="91440" tIns="45720" rIns="91440" bIns="45720" anchor="t">
            <a:spAutoFit/>
          </a:bodyPr>
          <a:lstStyle>
            <a:defPPr>
              <a:defRPr lang="en-US"/>
            </a:defPPr>
            <a:lvl1pPr marL="285750" indent="-285750" fontAlgn="ctr">
              <a:spcBef>
                <a:spcPts val="0"/>
              </a:spcBef>
              <a:spcAft>
                <a:spcPts val="0"/>
              </a:spcAft>
              <a:buFont typeface="Arial" panose="020B0604020202020204" pitchFamily="34" charset="0"/>
              <a:buChar char="•"/>
              <a:defRPr sz="1600">
                <a:effectLst/>
              </a:defRPr>
            </a:lvl1pPr>
          </a:lstStyle>
          <a:p>
            <a:pPr marL="0" indent="0">
              <a:buNone/>
            </a:pPr>
            <a:endParaRPr lang="en-US" sz="1200" dirty="0"/>
          </a:p>
          <a:p>
            <a:pPr marL="0" indent="0">
              <a:lnSpc>
                <a:spcPct val="107000"/>
              </a:lnSpc>
              <a:spcBef>
                <a:spcPts val="200"/>
              </a:spcBef>
              <a:buNone/>
            </a:pPr>
            <a:r>
              <a:rPr lang="en-US" sz="1400" b="1" dirty="0">
                <a:effectLst>
                  <a:outerShdw blurRad="38100" dist="38100" dir="2700000" algn="tl">
                    <a:srgbClr val="000000">
                      <a:alpha val="43137"/>
                    </a:srgbClr>
                  </a:outerShdw>
                </a:effectLst>
              </a:rPr>
              <a:t>4.</a:t>
            </a:r>
            <a:r>
              <a:rPr lang="en-US" sz="1800" b="1" dirty="0">
                <a:solidFill>
                  <a:srgbClr val="1F3763"/>
                </a:solidFill>
                <a:effectLst/>
                <a:latin typeface="Calibri Light"/>
                <a:ea typeface="Times New Roman" panose="02020603050405020304" pitchFamily="18" charset="0"/>
                <a:cs typeface="Times New Roman"/>
              </a:rPr>
              <a:t> </a:t>
            </a:r>
            <a:r>
              <a:rPr lang="en-US" sz="1400" b="1" dirty="0">
                <a:effectLst>
                  <a:outerShdw blurRad="38100" dist="38100" dir="2700000" algn="tl">
                    <a:srgbClr val="000000">
                      <a:alpha val="43137"/>
                    </a:srgbClr>
                  </a:outerShdw>
                </a:effectLst>
              </a:rPr>
              <a:t>Now let’s run our program on the cluster. We know that each compute node in the cluster contains 16 CPU cores, so we’ll specify our program to make use half of CPUs on 1 node. We’ll use  ‘</a:t>
            </a:r>
            <a:r>
              <a:rPr lang="en-US" sz="1400" b="1" dirty="0" err="1">
                <a:effectLst>
                  <a:outerShdw blurRad="38100" dist="38100" dir="2700000" algn="tl">
                    <a:srgbClr val="000000">
                      <a:alpha val="43137"/>
                    </a:srgbClr>
                  </a:outerShdw>
                </a:effectLst>
              </a:rPr>
              <a:t>salloc</a:t>
            </a:r>
            <a:r>
              <a:rPr lang="en-US" sz="1400" b="1" dirty="0">
                <a:effectLst>
                  <a:outerShdw blurRad="38100" dist="38100" dir="2700000" algn="tl">
                    <a:srgbClr val="000000">
                      <a:alpha val="43137"/>
                    </a:srgbClr>
                  </a:outerShdw>
                </a:effectLst>
              </a:rPr>
              <a:t>’ again here and have it tell </a:t>
            </a:r>
            <a:r>
              <a:rPr lang="en-US" sz="1400" b="1" dirty="0" err="1">
                <a:effectLst>
                  <a:outerShdw blurRad="38100" dist="38100" dir="2700000" algn="tl">
                    <a:srgbClr val="000000">
                      <a:alpha val="43137"/>
                    </a:srgbClr>
                  </a:outerShdw>
                </a:effectLst>
              </a:rPr>
              <a:t>slurm</a:t>
            </a:r>
            <a:r>
              <a:rPr lang="en-US" sz="1400" b="1" dirty="0">
                <a:effectLst>
                  <a:outerShdw blurRad="38100" dist="38100" dir="2700000" algn="tl">
                    <a:srgbClr val="000000">
                      <a:alpha val="43137"/>
                    </a:srgbClr>
                  </a:outerShdw>
                </a:effectLst>
              </a:rPr>
              <a:t> to reserve 1 node for our job and provide a wall time limit of 5 minutes.</a:t>
            </a:r>
          </a:p>
          <a:p>
            <a:pPr marL="0" marR="0" indent="0">
              <a:buNone/>
            </a:pPr>
            <a:endParaRPr lang="en-US" sz="1200" b="1" dirty="0"/>
          </a:p>
          <a:p>
            <a:pPr marL="0" marR="0" indent="0">
              <a:buNone/>
            </a:pPr>
            <a:r>
              <a:rPr lang="en-US" sz="1200" dirty="0"/>
              <a:t>[n0123456@h01 </a:t>
            </a:r>
            <a:r>
              <a:rPr lang="en-US" sz="1200" dirty="0" err="1"/>
              <a:t>testOpenMP</a:t>
            </a:r>
            <a:r>
              <a:rPr lang="en-US" sz="1200" dirty="0"/>
              <a:t>]$ </a:t>
            </a:r>
            <a:r>
              <a:rPr lang="en-US" sz="1200" b="1" dirty="0" err="1"/>
              <a:t>salloc</a:t>
            </a:r>
            <a:r>
              <a:rPr lang="en-US" sz="1200" b="1" dirty="0"/>
              <a:t> --nodes=1 --time=00:05:00</a:t>
            </a:r>
          </a:p>
          <a:p>
            <a:pPr marL="0" marR="0" indent="0">
              <a:buNone/>
            </a:pPr>
            <a:r>
              <a:rPr lang="en-US" sz="1050" dirty="0" err="1"/>
              <a:t>salloc</a:t>
            </a:r>
            <a:r>
              <a:rPr lang="en-US" sz="1050" dirty="0"/>
              <a:t>: Granted job allocation 467</a:t>
            </a:r>
          </a:p>
          <a:p>
            <a:pPr marL="0" marR="0" indent="0">
              <a:buNone/>
            </a:pPr>
            <a:r>
              <a:rPr lang="en-US" sz="1200" dirty="0"/>
              <a:t>[n0123456@h01 </a:t>
            </a:r>
            <a:r>
              <a:rPr lang="en-US" sz="1200" dirty="0" err="1"/>
              <a:t>testOpenMP</a:t>
            </a:r>
            <a:r>
              <a:rPr lang="en-US" sz="1200" dirty="0"/>
              <a:t>]$ </a:t>
            </a:r>
            <a:r>
              <a:rPr lang="en-US" sz="1200" b="1" dirty="0" err="1"/>
              <a:t>squeue</a:t>
            </a:r>
            <a:endParaRPr lang="en-US" sz="1200" b="1" dirty="0"/>
          </a:p>
          <a:p>
            <a:pPr marL="0" indent="0">
              <a:buNone/>
            </a:pPr>
            <a:r>
              <a:rPr lang="en-US" sz="1050" dirty="0"/>
              <a:t>             JOBID PARTITION     NAME     USER      ST       TIME  NODES NODELIST(REASON)</a:t>
            </a:r>
          </a:p>
          <a:p>
            <a:pPr marL="0" indent="0">
              <a:buNone/>
            </a:pPr>
            <a:r>
              <a:rPr lang="en-US" sz="1050" dirty="0"/>
              <a:t>               467      </a:t>
            </a:r>
            <a:r>
              <a:rPr lang="en-US" sz="1050" dirty="0" err="1"/>
              <a:t>defq</a:t>
            </a:r>
            <a:r>
              <a:rPr lang="en-US" sz="1050" dirty="0"/>
              <a:t>               bash    n0123456  R       0:06      1           c01</a:t>
            </a:r>
          </a:p>
          <a:p>
            <a:pPr marL="0" marR="0" indent="0">
              <a:buNone/>
            </a:pPr>
            <a:r>
              <a:rPr lang="en-US" sz="1200" dirty="0"/>
              <a:t>[n0123456@h01 </a:t>
            </a:r>
            <a:r>
              <a:rPr lang="en-US" sz="1200" dirty="0" err="1"/>
              <a:t>testOpenMP</a:t>
            </a:r>
            <a:r>
              <a:rPr lang="en-US" sz="1200" dirty="0"/>
              <a:t>]$ </a:t>
            </a:r>
            <a:r>
              <a:rPr lang="en-US" sz="1200" b="1" dirty="0" err="1"/>
              <a:t>sinfo</a:t>
            </a:r>
            <a:endParaRPr lang="en-US" sz="1200" b="1" dirty="0"/>
          </a:p>
          <a:p>
            <a:pPr marL="0" marR="0" indent="0">
              <a:buNone/>
            </a:pPr>
            <a:r>
              <a:rPr lang="en-US" sz="1100" dirty="0"/>
              <a:t>PARTITION AVAIL  TIMELIMIT  NODES  STATE NODELIST</a:t>
            </a:r>
          </a:p>
          <a:p>
            <a:pPr marL="0" indent="0">
              <a:buNone/>
            </a:pPr>
            <a:r>
              <a:rPr lang="en-US" sz="1100" dirty="0" err="1"/>
              <a:t>defq</a:t>
            </a:r>
            <a:r>
              <a:rPr lang="en-US" sz="1100" dirty="0"/>
              <a:t>*            up        infinite      1            </a:t>
            </a:r>
            <a:r>
              <a:rPr lang="en-US" sz="1100" dirty="0" err="1"/>
              <a:t>alloc</a:t>
            </a:r>
            <a:r>
              <a:rPr lang="en-US" sz="1100" dirty="0"/>
              <a:t>        c01</a:t>
            </a:r>
          </a:p>
          <a:p>
            <a:pPr marL="0" indent="0">
              <a:buNone/>
            </a:pPr>
            <a:r>
              <a:rPr lang="en-US" sz="1100" dirty="0" err="1"/>
              <a:t>defq</a:t>
            </a:r>
            <a:r>
              <a:rPr lang="en-US" sz="1100" dirty="0"/>
              <a:t>*            up        infinite      3             idle         c[02-04] </a:t>
            </a:r>
          </a:p>
          <a:p>
            <a:pPr marL="0" marR="0" indent="0">
              <a:buNone/>
            </a:pPr>
            <a:endParaRPr lang="en-US" sz="1100" dirty="0"/>
          </a:p>
          <a:p>
            <a:pPr marL="0" indent="0">
              <a:buNone/>
            </a:pPr>
            <a:r>
              <a:rPr lang="en-US" sz="1400" b="1" dirty="0">
                <a:effectLst>
                  <a:outerShdw blurRad="38100" dist="38100" dir="2700000" algn="tl">
                    <a:srgbClr val="000000">
                      <a:alpha val="43137"/>
                    </a:srgbClr>
                  </a:outerShdw>
                </a:effectLst>
              </a:rPr>
              <a:t>We must define the number of threads to use </a:t>
            </a:r>
          </a:p>
          <a:p>
            <a:pPr marL="0" marR="0" indent="0">
              <a:buNone/>
            </a:pPr>
            <a:r>
              <a:rPr lang="en-US" sz="1200" dirty="0"/>
              <a:t>[n0123456 @h01 </a:t>
            </a:r>
            <a:r>
              <a:rPr lang="en-US" sz="1200" dirty="0" err="1"/>
              <a:t>testOpenMP</a:t>
            </a:r>
            <a:r>
              <a:rPr lang="en-US" sz="1200" dirty="0"/>
              <a:t>]$ </a:t>
            </a:r>
            <a:r>
              <a:rPr lang="en-US" sz="1200" b="1" dirty="0"/>
              <a:t>export OMP_NUM_THREADS=8</a:t>
            </a:r>
            <a:endParaRPr lang="en-US" dirty="0"/>
          </a:p>
          <a:p>
            <a:pPr marL="0" indent="0">
              <a:buNone/>
            </a:pPr>
            <a:endParaRPr lang="en-US" sz="1200" dirty="0">
              <a:solidFill>
                <a:srgbClr val="002060"/>
              </a:solidFill>
            </a:endParaRPr>
          </a:p>
        </p:txBody>
      </p:sp>
      <p:sp>
        <p:nvSpPr>
          <p:cNvPr id="7" name="Slide Number Placeholder 6">
            <a:extLst>
              <a:ext uri="{FF2B5EF4-FFF2-40B4-BE49-F238E27FC236}">
                <a16:creationId xmlns:a16="http://schemas.microsoft.com/office/drawing/2014/main" id="{F8598006-DA4C-49BA-B751-D51E233D6BBA}"/>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427404318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EA356E43295540BB607A6728C01B39" ma:contentTypeVersion="15" ma:contentTypeDescription="Create a new document." ma:contentTypeScope="" ma:versionID="1d59b269c2cdc87c5f75575335260d88">
  <xsd:schema xmlns:xsd="http://www.w3.org/2001/XMLSchema" xmlns:xs="http://www.w3.org/2001/XMLSchema" xmlns:p="http://schemas.microsoft.com/office/2006/metadata/properties" xmlns:ns1="http://schemas.microsoft.com/sharepoint/v3" xmlns:ns3="13104f6a-38b3-4fab-a1da-68fc15787340" xmlns:ns4="37412880-d184-4f5a-b488-75c5f83fbd1c" targetNamespace="http://schemas.microsoft.com/office/2006/metadata/properties" ma:root="true" ma:fieldsID="10ba4b8f5c2f95b7cf894fdccc92050b" ns1:_="" ns3:_="" ns4:_="">
    <xsd:import namespace="http://schemas.microsoft.com/sharepoint/v3"/>
    <xsd:import namespace="13104f6a-38b3-4fab-a1da-68fc15787340"/>
    <xsd:import namespace="37412880-d184-4f5a-b488-75c5f83fbd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104f6a-38b3-4fab-a1da-68fc15787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412880-d184-4f5a-b488-75c5f83fbd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8910F-0143-43A3-838A-D020F2888003}">
  <ds:schemaRefs>
    <ds:schemaRef ds:uri="13104f6a-38b3-4fab-a1da-68fc15787340"/>
    <ds:schemaRef ds:uri="37412880-d184-4f5a-b488-75c5f83fbd1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9B35DE3-0C51-4AEF-A0C8-7C8F5E6C7CE5}">
  <ds:schemaRefs>
    <ds:schemaRef ds:uri="http://schemas.microsoft.com/sharepoint/v3/contenttype/forms"/>
  </ds:schemaRefs>
</ds:datastoreItem>
</file>

<file path=customXml/itemProps3.xml><?xml version="1.0" encoding="utf-8"?>
<ds:datastoreItem xmlns:ds="http://schemas.openxmlformats.org/officeDocument/2006/customXml" ds:itemID="{7355081C-7DC8-4D9D-AE72-6C7A58C7FAE1}">
  <ds:schemaRefs>
    <ds:schemaRef ds:uri="13104f6a-38b3-4fab-a1da-68fc15787340"/>
    <ds:schemaRef ds:uri="37412880-d184-4f5a-b488-75c5f83fbd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307</TotalTime>
  <Words>2338</Words>
  <Application>Microsoft Macintosh PowerPoint</Application>
  <PresentationFormat>Widescreen</PresentationFormat>
  <Paragraphs>298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Calibri Light</vt:lpstr>
      <vt:lpstr>Consolas</vt:lpstr>
      <vt:lpstr>CordiaUPC</vt:lpstr>
      <vt:lpstr>Grandview</vt:lpstr>
      <vt:lpstr>Source Sans Pro</vt:lpstr>
      <vt:lpstr>Wingdings</vt:lpstr>
      <vt:lpstr>CosineVTI</vt:lpstr>
      <vt:lpstr>HPC Lab Introduction</vt:lpstr>
      <vt:lpstr>The system :</vt:lpstr>
      <vt:lpstr>Parallel computing support:</vt:lpstr>
      <vt:lpstr>Access Methods:</vt:lpstr>
      <vt:lpstr>Modules</vt:lpstr>
      <vt:lpstr>A MPI example (1/2)</vt:lpstr>
      <vt:lpstr>A MPI example (2/2)</vt:lpstr>
      <vt:lpstr>An OpenMP example (1/3)</vt:lpstr>
      <vt:lpstr>An OpenMP example (2/3)</vt:lpstr>
      <vt:lpstr>An OpenMP example (3/3)</vt:lpstr>
      <vt:lpstr>Additional Resources</vt:lpstr>
    </vt:vector>
  </TitlesOfParts>
  <Manager/>
  <Company>University of North Florida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 Introduction</dc:title>
  <dc:subject/>
  <dc:creator>Castellon Escobar, Cesar</dc:creator>
  <cp:keywords/>
  <dc:description/>
  <cp:lastModifiedBy>Don Harris</cp:lastModifiedBy>
  <cp:revision>25</cp:revision>
  <dcterms:created xsi:type="dcterms:W3CDTF">2022-08-25T12:20:46Z</dcterms:created>
  <dcterms:modified xsi:type="dcterms:W3CDTF">2024-09-13T23:19:44Z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0x0101001AEA356E43295540BB607A6728C01B39</vt:lpwstr>
  </property>
</Properties>
</file>