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EC91-81F3-49E9-88EB-D5B74136A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Variables Aleatorias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DC03DB-318C-4FC0-8AB0-9E4E3CEF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Python para todos</a:t>
            </a:r>
          </a:p>
          <a:p>
            <a:r>
              <a:rPr lang="es-MX" dirty="0"/>
              <a:t>Sesión 3</a:t>
            </a:r>
          </a:p>
        </p:txBody>
      </p:sp>
    </p:spTree>
    <p:extLst>
      <p:ext uri="{BB962C8B-B14F-4D97-AF65-F5344CB8AC3E}">
        <p14:creationId xmlns:p14="http://schemas.microsoft.com/office/powerpoint/2010/main" val="85639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5A338-8CA2-455E-9D46-E62C837D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MX"/>
              <a:t>Definición </a:t>
            </a:r>
            <a:endParaRPr lang="es-MX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FD6678-7570-4299-A6D7-1AE0ABE2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639" y="2159331"/>
            <a:ext cx="2017642" cy="36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D16F68-1980-463C-9652-9FE0DA24B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160" y="956603"/>
                <a:ext cx="5207839" cy="529179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sz="1600" dirty="0"/>
                  <a:t>Una </a:t>
                </a:r>
                <a:r>
                  <a:rPr lang="es-ES" sz="1600" b="1" dirty="0"/>
                  <a:t>variable aleatoria</a:t>
                </a:r>
                <a:r>
                  <a:rPr lang="es-ES" sz="1600" dirty="0"/>
                  <a:t> es una función que asocia un valor numérico a cada posible resultado de un experimento aleatorio.</a:t>
                </a:r>
              </a:p>
              <a:p>
                <a:pPr>
                  <a:lnSpc>
                    <a:spcPct val="90000"/>
                  </a:lnSpc>
                </a:pPr>
                <a:endParaRPr lang="es-ES" sz="1600" dirty="0"/>
              </a:p>
              <a:p>
                <a:pPr>
                  <a:lnSpc>
                    <a:spcPct val="90000"/>
                  </a:lnSpc>
                </a:pPr>
                <a:r>
                  <a:rPr lang="es-ES" sz="1600" dirty="0"/>
                  <a:t>Por ejemplo el lanzamiento de una moneda, donde los resultados posibles son: Cara o Cruz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ES" sz="1600" dirty="0"/>
                  <a:t>	Una variable aleatoria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1600" dirty="0"/>
                  <a:t> para este fenómeno es 	las veces que obtenemos cruz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𝐶𝑎𝑟𝑎</m:t>
                        </m:r>
                      </m:e>
                    </m: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16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𝐶𝑟𝑢𝑧</m:t>
                        </m:r>
                      </m:e>
                    </m: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sz="16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s-MX" sz="1600" dirty="0"/>
              </a:p>
              <a:p>
                <a:pPr>
                  <a:lnSpc>
                    <a:spcPct val="90000"/>
                  </a:lnSpc>
                </a:pPr>
                <a:r>
                  <a:rPr lang="es-MX" sz="1600" dirty="0"/>
                  <a:t>Otro ejemplo es el lanzamiento de dos monedas donde los resultados posibles son: cara y cara, cara y cruz, cruz y cara, cruz y cruz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MX" sz="1600" dirty="0"/>
                  <a:t>	Una variable aleatoria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para este fenómeno 	es las veces que obtenemos cruz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MX" sz="1600" dirty="0"/>
                  <a:t>	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𝑐𝑎𝑟𝑎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𝑐𝑎𝑟𝑎</m:t>
                        </m:r>
                      </m:e>
                    </m: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sz="1600" dirty="0"/>
                  <a:t>		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𝑐𝑟𝑢𝑧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𝑐𝑎𝑟𝑎</m:t>
                        </m:r>
                      </m:e>
                    </m: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sz="16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MX" sz="1600" dirty="0"/>
                  <a:t>	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𝑐𝑎𝑟𝑎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𝑐𝑟𝑢𝑧</m:t>
                        </m:r>
                      </m:e>
                    </m: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1600" dirty="0"/>
                  <a:t>		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𝑐𝑟𝑢𝑧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𝑐𝑟𝑢𝑧</m:t>
                        </m:r>
                      </m:e>
                    </m: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sz="16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D16F68-1980-463C-9652-9FE0DA24B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160" y="956603"/>
                <a:ext cx="5207839" cy="5291797"/>
              </a:xfrm>
              <a:blipFill>
                <a:blip r:embed="rId3"/>
                <a:stretch>
                  <a:fillRect l="-117" t="-1382" r="-1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2254A-007C-481C-8753-6BDF1155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20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s-MX" dirty="0"/>
              <a:t>Tipos de Variables aleatorias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529A5-1CE8-4003-B567-048A2FF0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8" y="1181686"/>
            <a:ext cx="5733209" cy="3747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600" b="1" dirty="0"/>
              <a:t>Variables aleatorias discretas: </a:t>
            </a:r>
            <a:r>
              <a:rPr lang="es-MX" sz="1600" dirty="0"/>
              <a:t>Una variable aleatoria es discreta si toma un número finito o numerable de valores.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sz="1600" dirty="0"/>
              <a:t>     	*Por ejemplo: Lanzar una moneda, lanzar un dado, etc.</a:t>
            </a:r>
          </a:p>
          <a:p>
            <a:pPr marL="0" indent="0">
              <a:lnSpc>
                <a:spcPct val="90000"/>
              </a:lnSpc>
              <a:buNone/>
            </a:pPr>
            <a:endParaRPr lang="es-MX" sz="1600" dirty="0"/>
          </a:p>
          <a:p>
            <a:pPr>
              <a:lnSpc>
                <a:spcPct val="90000"/>
              </a:lnSpc>
            </a:pPr>
            <a:r>
              <a:rPr lang="es-MX" sz="1600" b="1" dirty="0"/>
              <a:t>Variables aleatorias continuas: </a:t>
            </a:r>
            <a:r>
              <a:rPr lang="es-ES" sz="1600" dirty="0"/>
              <a:t>Una variable aleatoria es continua si toma un número infinito no numerable de valores (por ejemplo, en un intervalo de los números reales).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600" dirty="0"/>
              <a:t>     	*Por ejemplo: la altura de un alumno elegido al azar, 	tiempos de llegada de clientes en un restaurante, etc.</a:t>
            </a:r>
          </a:p>
        </p:txBody>
      </p:sp>
      <p:pic>
        <p:nvPicPr>
          <p:cNvPr id="2050" name="Picture 2" descr="measure, tape measure, health, fitness, size, magnitude, length ...">
            <a:extLst>
              <a:ext uri="{FF2B5EF4-FFF2-40B4-BE49-F238E27FC236}">
                <a16:creationId xmlns:a16="http://schemas.microsoft.com/office/drawing/2014/main" id="{1789B2CA-1AED-473F-911B-F69065CFD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135" y="4753411"/>
            <a:ext cx="4977866" cy="180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39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4FD3E-0835-47E4-BC5A-176E0AF8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aleatorias discretas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3B2961-0C08-4CED-B394-8F676B71D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/>
                  <a:t> una variable aleatoria discreta con posibles valores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s-ES" dirty="0"/>
                  <a:t>. Se llama </a:t>
                </a:r>
                <a:r>
                  <a:rPr lang="es-ES" b="1" dirty="0"/>
                  <a:t>función de probabilidad </a:t>
                </a:r>
                <a:r>
                  <a:rPr lang="es-ES" dirty="0"/>
                  <a:t>al conjunto de probabilidades con las que X toma cada uno de sus valores, es 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,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Ejemplo: 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resultado de lanzar un dado. La función de probabilidad 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=1/6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=1/6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=1/6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=1/6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=1/6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=1/6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3B2961-0C08-4CED-B394-8F676B71D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5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Página 5 | Fotos dados de la suerte libres de regalías | Pxfuel">
            <a:extLst>
              <a:ext uri="{FF2B5EF4-FFF2-40B4-BE49-F238E27FC236}">
                <a16:creationId xmlns:a16="http://schemas.microsoft.com/office/drawing/2014/main" id="{E073A4AF-BDAC-4AFA-94A7-A5ABD606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2" y="4684542"/>
            <a:ext cx="2750250" cy="18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8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DCD6-52B2-437A-9A10-E53D38BE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de probabilidad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5068DE-B0BF-4185-B16C-435A3A8B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47176"/>
          </a:xfrm>
        </p:spPr>
        <p:txBody>
          <a:bodyPr/>
          <a:lstStyle/>
          <a:p>
            <a:r>
              <a:rPr lang="es-MX" dirty="0"/>
              <a:t>La variable aleatoria de obtener el resultado al lanzar un dado es conocida como variable aleatoria uniforme discreta</a:t>
            </a:r>
          </a:p>
          <a:p>
            <a:r>
              <a:rPr lang="es-MX" dirty="0"/>
              <a:t>Su función de probabilidad se </a:t>
            </a:r>
            <a:r>
              <a:rPr lang="es-MX"/>
              <a:t>ve 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3A12AB-AE3D-4249-867A-F51C7E25F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19" y="3778055"/>
            <a:ext cx="5064369" cy="220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8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6D1B2-255C-49AA-B91D-C251C752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Esperanza de una variable aleatoria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880AF08-56A2-4C76-A2F5-874F343CF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Para una variable aleatoria discreta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que toma los valores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s-MX" dirty="0"/>
                  <a:t> podemos calcular su valor esperado o</a:t>
                </a:r>
                <a:r>
                  <a:rPr lang="es-MX" b="1" dirty="0"/>
                  <a:t> esperanza</a:t>
                </a:r>
                <a:r>
                  <a:rPr lang="es-MX" dirty="0"/>
                  <a:t> como </a:t>
                </a:r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0" dirty="0"/>
                  <a:t>Para el ejemplo de la variable aleatoria de lanzar un dado su esperanza es</a:t>
                </a:r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1+2+3+4+5+6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880AF08-56A2-4C76-A2F5-874F343CF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0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C8A13-B9F2-4ED6-92C8-FB397C31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Variables aleatorias continuas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C485185-777C-44D2-8439-5852357C4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317999"/>
              </a:xfrm>
            </p:spPr>
            <p:txBody>
              <a:bodyPr/>
              <a:lstStyle/>
              <a:p>
                <a:r>
                  <a:rPr lang="es-MX" dirty="0"/>
                  <a:t>La </a:t>
                </a:r>
                <a:r>
                  <a:rPr lang="es-MX" b="1" dirty="0"/>
                  <a:t>función de densidad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de una variable aleatoria continua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 una función no negativa e integrable tal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Ejemplo: 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la variable aleatoria normal, entonces su función de densidad 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	donde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MX" dirty="0"/>
                  <a:t> es el valor que nos dice donde se van a agrupar los datos y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MX" dirty="0"/>
                  <a:t> es el 	valor que nos dice que tan dispersos están los datos alrededor de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C485185-777C-44D2-8439-5852357C4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317999"/>
              </a:xfrm>
              <a:blipFill>
                <a:blip r:embed="rId2"/>
                <a:stretch>
                  <a:fillRect l="-142" t="-989" r="-11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72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81784-D5AE-40A4-8BDF-C80EB32E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MX"/>
              <a:t>Variable aleatoria continua normal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0E0C42A-F25E-4716-B84F-C9F334B688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3957349" cy="3749323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La forma de obtener la probabilidad de que nuestra variable aleatoria normal se encuentre en un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MX" dirty="0"/>
                  <a:t> 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La grafica de la función de densidad de una variable aleatoria normal es la famosa campana de Gauss 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0E0C42A-F25E-4716-B84F-C9F334B68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3957349" cy="3749323"/>
              </a:xfrm>
              <a:blipFill>
                <a:blip r:embed="rId2"/>
                <a:stretch>
                  <a:fillRect l="-308" t="-9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09D96510-8B1A-4761-B674-8DD5A446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9013" y="2458379"/>
            <a:ext cx="4204989" cy="31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7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934E883-DD7A-4F19-BAAE-5B6F0886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MX" dirty="0"/>
              <a:t>Algunas variables aleatorias conocidas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F42B3-BBC0-4CE0-8683-BD6F7A9F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 fontScale="92500"/>
          </a:bodyPr>
          <a:lstStyle/>
          <a:p>
            <a:r>
              <a:rPr lang="es-MX" dirty="0"/>
              <a:t>Discretas:  </a:t>
            </a:r>
          </a:p>
          <a:p>
            <a:pPr lvl="1">
              <a:buFont typeface="+mj-lt"/>
              <a:buAutoNum type="arabicPeriod"/>
            </a:pPr>
            <a:r>
              <a:rPr lang="es-MX" b="1" dirty="0"/>
              <a:t>Bernoulli</a:t>
            </a:r>
            <a:r>
              <a:rPr lang="es-MX" dirty="0"/>
              <a:t> (ej. Simula el lanzamiento de una moneda)</a:t>
            </a:r>
          </a:p>
          <a:p>
            <a:pPr lvl="1">
              <a:buFont typeface="+mj-lt"/>
              <a:buAutoNum type="arabicPeriod"/>
            </a:pPr>
            <a:r>
              <a:rPr lang="es-MX" b="1" dirty="0"/>
              <a:t>Binomial</a:t>
            </a:r>
            <a:r>
              <a:rPr lang="es-MX" dirty="0"/>
              <a:t> (ej. Simula el lanzamiento de n monedas)</a:t>
            </a:r>
          </a:p>
          <a:p>
            <a:pPr lvl="1">
              <a:buFont typeface="+mj-lt"/>
              <a:buAutoNum type="arabicPeriod"/>
            </a:pPr>
            <a:r>
              <a:rPr lang="es-MX" b="1" dirty="0"/>
              <a:t>Poisson</a:t>
            </a:r>
            <a:r>
              <a:rPr lang="es-MX" dirty="0"/>
              <a:t> (ej. Simula el conteo de llegadas)</a:t>
            </a:r>
          </a:p>
          <a:p>
            <a:pPr lvl="1">
              <a:buFont typeface="+mj-lt"/>
              <a:buAutoNum type="arabicPeriod"/>
            </a:pPr>
            <a:r>
              <a:rPr lang="es-MX" b="1" dirty="0"/>
              <a:t>Uniforme discreta </a:t>
            </a:r>
            <a:r>
              <a:rPr lang="es-MX" dirty="0"/>
              <a:t>(ej. Simula escoger una carta en una baraja)</a:t>
            </a:r>
          </a:p>
          <a:p>
            <a:r>
              <a:rPr lang="es-MX" dirty="0"/>
              <a:t>Continuas</a:t>
            </a:r>
          </a:p>
          <a:p>
            <a:pPr lvl="1">
              <a:buFont typeface="+mj-lt"/>
              <a:buAutoNum type="arabicPeriod"/>
            </a:pPr>
            <a:r>
              <a:rPr lang="es-MX" b="1" dirty="0"/>
              <a:t>Normal</a:t>
            </a:r>
            <a:r>
              <a:rPr lang="es-MX" dirty="0"/>
              <a:t> (ej. Simula los </a:t>
            </a:r>
            <a:r>
              <a:rPr lang="es-ES" dirty="0"/>
              <a:t>errores cometidos al medir ciertas magnitudes</a:t>
            </a:r>
            <a:r>
              <a:rPr lang="es-MX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es-MX" b="1" dirty="0"/>
              <a:t>Exponencial</a:t>
            </a:r>
            <a:r>
              <a:rPr lang="es-MX" dirty="0"/>
              <a:t> (ej. Simula los tiempos de falla de algún producto)</a:t>
            </a:r>
          </a:p>
          <a:p>
            <a:pPr lvl="1">
              <a:buFont typeface="+mj-lt"/>
              <a:buAutoNum type="arabicPeriod"/>
            </a:pPr>
            <a:r>
              <a:rPr lang="es-MX" b="1" dirty="0"/>
              <a:t>Uniforme continua</a:t>
            </a:r>
            <a:r>
              <a:rPr lang="es-MX" dirty="0"/>
              <a:t> (ej. Simula los tiempos de entrega de un producto nuevo)</a:t>
            </a:r>
          </a:p>
          <a:p>
            <a:pPr lvl="1">
              <a:buFont typeface="+mj-lt"/>
              <a:buAutoNum type="arabicPeriod"/>
            </a:pPr>
            <a:r>
              <a:rPr lang="es-MX" b="1" dirty="0"/>
              <a:t>Gama </a:t>
            </a:r>
            <a:r>
              <a:rPr lang="es-MX" dirty="0"/>
              <a:t>(ej. Simular en las pruebas de vida el tiempo de espera hasta la muerte)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40654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652</Words>
  <Application>Microsoft Office PowerPoint</Application>
  <PresentationFormat>Panorámica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Trebuchet MS</vt:lpstr>
      <vt:lpstr>Wingdings 3</vt:lpstr>
      <vt:lpstr>Faceta</vt:lpstr>
      <vt:lpstr>Variables Aleatorias</vt:lpstr>
      <vt:lpstr>Definición </vt:lpstr>
      <vt:lpstr>Tipos de Variables aleatorias</vt:lpstr>
      <vt:lpstr>Variables aleatorias discretas </vt:lpstr>
      <vt:lpstr>Función de probabilidad</vt:lpstr>
      <vt:lpstr>Esperanza de una variable aleatoria</vt:lpstr>
      <vt:lpstr>Variables aleatorias continuas</vt:lpstr>
      <vt:lpstr>Variable aleatoria continua normal</vt:lpstr>
      <vt:lpstr>Algunas variables aleatorias conocidas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Aleatorias</dc:title>
  <dc:creator>Anel Galaviz</dc:creator>
  <cp:lastModifiedBy>Anel Galaviz</cp:lastModifiedBy>
  <cp:revision>6</cp:revision>
  <dcterms:created xsi:type="dcterms:W3CDTF">2020-08-05T10:39:25Z</dcterms:created>
  <dcterms:modified xsi:type="dcterms:W3CDTF">2020-08-05T21:57:03Z</dcterms:modified>
</cp:coreProperties>
</file>