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6F8DA-452C-4708-8D98-5EC82D74102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7861A-2BFD-4A0B-9949-F652D1CC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4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80CFC-D1DB-4EA2-9DA5-5BBEA591C5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9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73F-DDB1-418E-8C7E-84D7D0BCD53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4BBF-B5DB-437D-A11E-D739A7AC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6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73F-DDB1-418E-8C7E-84D7D0BCD53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4BBF-B5DB-437D-A11E-D739A7AC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7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73F-DDB1-418E-8C7E-84D7D0BCD53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4BBF-B5DB-437D-A11E-D739A7AC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tex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1905000"/>
            <a:ext cx="8226935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Aptiv Infotainment | December 2017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8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base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484341"/>
            <a:ext cx="8229600" cy="743211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 anchorCtr="0"/>
          <a:lstStyle>
            <a:lvl1pPr algn="just">
              <a:defRPr lang="en-US" sz="2933" spc="-133" baseline="0" dirty="0"/>
            </a:lvl1pPr>
          </a:lstStyle>
          <a:p>
            <a:pPr marL="0" lvl="0" indent="0" algn="l" defTabSz="609585">
              <a:spcBef>
                <a:spcPct val="20000"/>
              </a:spcBef>
              <a:buFont typeface="Arial"/>
            </a:pP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294357"/>
            <a:ext cx="8229600" cy="4493661"/>
          </a:xfrm>
          <a:prstGeom prst="rect">
            <a:avLst/>
          </a:prstGeom>
        </p:spPr>
        <p:txBody>
          <a:bodyPr lIns="0"/>
          <a:lstStyle>
            <a:lvl1pPr marL="457189" indent="-457189">
              <a:buClr>
                <a:schemeClr val="accent6"/>
              </a:buClr>
              <a:defRPr lang="en-US" sz="24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 sz="21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 sz="21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>
              <a:buClr>
                <a:schemeClr val="tx1"/>
              </a:buClr>
              <a:buFont typeface="Lucida Grande"/>
              <a:buChar char="»"/>
              <a:defRPr sz="21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380990" lvl="0" indent="-380990" algn="l" defTabSz="609585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441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73F-DDB1-418E-8C7E-84D7D0BCD53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4BBF-B5DB-437D-A11E-D739A7AC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2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73F-DDB1-418E-8C7E-84D7D0BCD53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4BBF-B5DB-437D-A11E-D739A7AC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73F-DDB1-418E-8C7E-84D7D0BCD53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4BBF-B5DB-437D-A11E-D739A7AC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7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73F-DDB1-418E-8C7E-84D7D0BCD53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4BBF-B5DB-437D-A11E-D739A7AC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0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73F-DDB1-418E-8C7E-84D7D0BCD53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4BBF-B5DB-437D-A11E-D739A7AC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73F-DDB1-418E-8C7E-84D7D0BCD53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4BBF-B5DB-437D-A11E-D739A7AC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2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73F-DDB1-418E-8C7E-84D7D0BCD53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4BBF-B5DB-437D-A11E-D739A7AC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9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B73F-DDB1-418E-8C7E-84D7D0BCD53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4BBF-B5DB-437D-A11E-D739A7AC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8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B73F-DDB1-418E-8C7E-84D7D0BCD537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4BBF-B5DB-437D-A11E-D739A7AC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2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5713" y="58962"/>
            <a:ext cx="8346018" cy="1080069"/>
          </a:xfrm>
        </p:spPr>
        <p:txBody>
          <a:bodyPr>
            <a:normAutofit/>
          </a:bodyPr>
          <a:lstStyle/>
          <a:p>
            <a:r>
              <a:rPr lang="en-US" dirty="0"/>
              <a:t>Hardware Block Diagram </a:t>
            </a:r>
            <a:r>
              <a:rPr lang="en-US" altLang="zh-CN" dirty="0"/>
              <a:t>– V3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4" y="698500"/>
            <a:ext cx="8968136" cy="615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9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23" y="3939"/>
            <a:ext cx="8229600" cy="584106"/>
          </a:xfrm>
        </p:spPr>
        <p:txBody>
          <a:bodyPr/>
          <a:lstStyle/>
          <a:p>
            <a:r>
              <a:rPr lang="en-US" altLang="zh-CN" dirty="0"/>
              <a:t>V3 Platform High Level SW Architecture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2736" y="790196"/>
            <a:ext cx="1963348" cy="3419854"/>
          </a:xfrm>
          <a:prstGeom prst="rect">
            <a:avLst/>
          </a:prstGeom>
          <a:solidFill>
            <a:srgbClr val="CC990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lvl="0" algn="ctr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lvl="0" algn="ctr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lvl="0" algn="ctr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lvl="0" algn="ctr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lvl="0" algn="ctr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lvl="0" algn="ctr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lvl="0" algn="ctr">
              <a:defRPr/>
            </a:pPr>
            <a:r>
              <a:rPr lang="en-US" kern="0" noProof="0" dirty="0">
                <a:solidFill>
                  <a:prstClr val="white"/>
                </a:solidFill>
                <a:latin typeface="Calibri" panose="020F0502020204030204"/>
              </a:rPr>
              <a:t>IP (RH850)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32832" y="2393493"/>
            <a:ext cx="1372496" cy="1336383"/>
          </a:xfrm>
          <a:prstGeom prst="rect">
            <a:avLst/>
          </a:prstGeom>
          <a:solidFill>
            <a:srgbClr val="CC990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/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Cluster</a:t>
            </a:r>
          </a:p>
          <a:p>
            <a:pPr algn="ctr"/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/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/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/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/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618034" y="4462596"/>
            <a:ext cx="6097416" cy="3907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AP-core ( ARMv8</a:t>
            </a: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 )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18035" y="3930294"/>
            <a:ext cx="6097415" cy="528609"/>
          </a:xfrm>
          <a:prstGeom prst="rect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Secure Monitor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618034" y="3436097"/>
            <a:ext cx="4898606" cy="499904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QNX hypervisor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618033" y="1231408"/>
            <a:ext cx="3093725" cy="2211681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 (HOST) Dom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741324" y="1224415"/>
            <a:ext cx="1775315" cy="2222799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 Dom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516639" y="1224417"/>
            <a:ext cx="1198811" cy="2694759"/>
          </a:xfrm>
          <a:prstGeom prst="rect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65823" y="4250829"/>
            <a:ext cx="1742492" cy="1382245"/>
          </a:xfrm>
          <a:prstGeom prst="rect">
            <a:avLst/>
          </a:prstGeom>
          <a:solidFill>
            <a:srgbClr val="CC990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/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AKM</a:t>
            </a:r>
          </a:p>
          <a:p>
            <a:pPr algn="ctr"/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(external ADSP)</a:t>
            </a:r>
          </a:p>
          <a:p>
            <a:pPr algn="ctr"/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/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/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/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67020" y="5348545"/>
            <a:ext cx="2016472" cy="1138334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40543" y="5334529"/>
            <a:ext cx="1091827" cy="1138334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ADSP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04551" y="5348545"/>
            <a:ext cx="610938" cy="1138334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GPU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41004" y="2802232"/>
            <a:ext cx="1578126" cy="707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Kernel </a:t>
            </a:r>
          </a:p>
          <a:p>
            <a:r>
              <a:rPr lang="en-US" dirty="0"/>
              <a:t>(SELinux  +  virtualized drivers )</a:t>
            </a:r>
          </a:p>
          <a:p>
            <a:r>
              <a:rPr lang="en-US" dirty="0"/>
              <a:t>  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52774" y="1133348"/>
            <a:ext cx="722054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</a:t>
            </a:r>
            <a:r>
              <a:rPr lang="en-US" sz="1000" kern="0" dirty="0">
                <a:solidFill>
                  <a:prstClr val="black"/>
                </a:solidFill>
                <a:latin typeface="Calibri" panose="020F0502020204030204"/>
              </a:rPr>
              <a:t>Gateway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46185" y="1132082"/>
            <a:ext cx="594281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anose="020F0502020204030204"/>
              </a:rPr>
              <a:t>Watchdog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94292" y="5591574"/>
            <a:ext cx="987603" cy="246221"/>
          </a:xfrm>
          <a:prstGeom prst="rect">
            <a:avLst/>
          </a:prstGeom>
          <a:solidFill>
            <a:srgbClr val="ED7D31">
              <a:alpha val="50000"/>
            </a:srgb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Audio Codec*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803085" y="5884569"/>
            <a:ext cx="836153" cy="254743"/>
          </a:xfrm>
          <a:prstGeom prst="rect">
            <a:avLst/>
          </a:prstGeom>
          <a:solidFill>
            <a:srgbClr val="ED7D31">
              <a:alpha val="50000"/>
            </a:srgb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ECNR*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532579" y="860207"/>
            <a:ext cx="6263497" cy="4145264"/>
          </a:xfrm>
          <a:prstGeom prst="rect">
            <a:avLst/>
          </a:prstGeom>
          <a:noFill/>
          <a:ln w="50800" cap="flat" cmpd="sng" algn="ctr">
            <a:solidFill>
              <a:srgbClr val="5B9BD5">
                <a:shade val="50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703691" y="1604783"/>
            <a:ext cx="882785" cy="311285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 apps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694601" y="2706980"/>
            <a:ext cx="882785" cy="311285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Trust OS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51528" y="4963864"/>
            <a:ext cx="559838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Audio IO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56634" y="5276692"/>
            <a:ext cx="1315618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surround audio effects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19832" y="4959722"/>
            <a:ext cx="839756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Audio mixing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52774" y="830975"/>
            <a:ext cx="722054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Powermoding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TextBox 116"/>
          <p:cNvSpPr txBox="1"/>
          <p:nvPr/>
        </p:nvSpPr>
        <p:spPr>
          <a:xfrm rot="5400000">
            <a:off x="1758767" y="1866828"/>
            <a:ext cx="680436" cy="246221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HISIP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123940" y="1746792"/>
            <a:ext cx="616526" cy="246935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MISC.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231844" y="871798"/>
            <a:ext cx="1154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R-CAR (H3)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656026" y="2512287"/>
            <a:ext cx="498606" cy="553998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Video capture 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198251" y="2968594"/>
            <a:ext cx="457492" cy="707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Surface sharing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720213" y="2972323"/>
            <a:ext cx="434617" cy="55399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SharedBlock   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179141" y="2973582"/>
            <a:ext cx="498606" cy="707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network  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656026" y="2974192"/>
            <a:ext cx="461096" cy="707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console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10994" y="2514544"/>
            <a:ext cx="471495" cy="553998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OpenGL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643999" y="2199915"/>
            <a:ext cx="480971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RVC App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660893" y="1541367"/>
            <a:ext cx="2819375" cy="246221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HMI Apps/Framework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124755" y="1894838"/>
            <a:ext cx="576738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IDC service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124755" y="2204722"/>
            <a:ext cx="567216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IPC service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838343" y="2405180"/>
            <a:ext cx="1578126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 BSP &amp; HAL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840732" y="2006025"/>
            <a:ext cx="1573347" cy="553998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 Framework &amp; App services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838343" y="1597558"/>
            <a:ext cx="1578126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 Launcher &amp; APKs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535735" y="5795369"/>
            <a:ext cx="979997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Early Chime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Mgr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251147" y="1678819"/>
            <a:ext cx="33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SPI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643998" y="1885147"/>
            <a:ext cx="534473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animation</a:t>
            </a:r>
          </a:p>
        </p:txBody>
      </p:sp>
      <p:sp>
        <p:nvSpPr>
          <p:cNvPr id="141" name="Up-Down Arrow 140"/>
          <p:cNvSpPr/>
          <p:nvPr/>
        </p:nvSpPr>
        <p:spPr>
          <a:xfrm>
            <a:off x="3656098" y="5023135"/>
            <a:ext cx="100196" cy="274210"/>
          </a:xfrm>
          <a:prstGeom prst="up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Up-Down Arrow 141"/>
          <p:cNvSpPr/>
          <p:nvPr/>
        </p:nvSpPr>
        <p:spPr>
          <a:xfrm>
            <a:off x="5255561" y="5041220"/>
            <a:ext cx="100196" cy="274210"/>
          </a:xfrm>
          <a:prstGeom prst="up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Up-Down Arrow 142"/>
          <p:cNvSpPr/>
          <p:nvPr/>
        </p:nvSpPr>
        <p:spPr>
          <a:xfrm>
            <a:off x="6148477" y="5030992"/>
            <a:ext cx="100196" cy="274210"/>
          </a:xfrm>
          <a:prstGeom prst="up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728367" y="1646543"/>
            <a:ext cx="882785" cy="311285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 apps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7753044" y="1693126"/>
            <a:ext cx="882785" cy="311285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 apps</a:t>
            </a:r>
          </a:p>
        </p:txBody>
      </p:sp>
      <p:sp>
        <p:nvSpPr>
          <p:cNvPr id="146" name="Up-Down Arrow 145"/>
          <p:cNvSpPr/>
          <p:nvPr/>
        </p:nvSpPr>
        <p:spPr>
          <a:xfrm>
            <a:off x="6967171" y="5023135"/>
            <a:ext cx="100196" cy="274210"/>
          </a:xfrm>
          <a:prstGeom prst="up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683492" y="2968594"/>
            <a:ext cx="457492" cy="55399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GPU  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152865" y="2968594"/>
            <a:ext cx="433004" cy="55399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sharedaudio  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150282" y="2216857"/>
            <a:ext cx="590630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Screen mgr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763935" y="2214878"/>
            <a:ext cx="777391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noProof="0" dirty="0">
                <a:solidFill>
                  <a:prstClr val="black"/>
                </a:solidFill>
                <a:latin typeface="Calibri" panose="020F0502020204030204"/>
              </a:rPr>
              <a:t>HVAC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386324" y="2636731"/>
            <a:ext cx="370397" cy="369332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SOH 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656025" y="3544115"/>
            <a:ext cx="461096" cy="40011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virtIO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170903" y="3544114"/>
            <a:ext cx="359135" cy="40011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vCPU 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586807" y="3544115"/>
            <a:ext cx="503594" cy="40011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SHMEM 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106425" y="3544114"/>
            <a:ext cx="396893" cy="40011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vGIC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223136" y="1894838"/>
            <a:ext cx="583078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Tellate mgr 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849473" y="1877139"/>
            <a:ext cx="582743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Chime Mgr 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282596" y="2549713"/>
            <a:ext cx="370397" cy="507831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Trace/log 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794292" y="2624138"/>
            <a:ext cx="365194" cy="369332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black"/>
                </a:solidFill>
                <a:latin typeface="Calibri" panose="020F0502020204030204"/>
              </a:rPr>
              <a:t>HISIP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6649026" y="5348545"/>
            <a:ext cx="762368" cy="1138334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(video codec)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545958" y="5318433"/>
            <a:ext cx="762368" cy="1138334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(Image Acceleration)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Up-Down Arrow 161"/>
          <p:cNvSpPr/>
          <p:nvPr/>
        </p:nvSpPr>
        <p:spPr>
          <a:xfrm>
            <a:off x="7896013" y="5005447"/>
            <a:ext cx="100196" cy="274210"/>
          </a:xfrm>
          <a:prstGeom prst="upDown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700264" y="2520746"/>
            <a:ext cx="594446" cy="553998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anose="020F0502020204030204"/>
              </a:rPr>
              <a:t>IO-XXX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(drivers)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463298" y="1872838"/>
            <a:ext cx="636781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anose="020F0502020204030204"/>
              </a:rPr>
              <a:t>HUD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568437" y="2140016"/>
            <a:ext cx="540892" cy="830997"/>
          </a:xfrm>
          <a:prstGeom prst="rect">
            <a:avLst/>
          </a:prstGeom>
          <a:solidFill>
            <a:srgbClr val="C00000"/>
          </a:soli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>
                <a:solidFill>
                  <a:prstClr val="black"/>
                </a:solidFill>
                <a:latin typeface="Calibri" panose="020F0502020204030204"/>
              </a:rPr>
              <a:t>Cluster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services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125247" y="840199"/>
            <a:ext cx="800785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anose="020F0502020204030204"/>
              </a:rPr>
              <a:t>Thermal monitor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68" name="TextBox 167"/>
          <p:cNvSpPr txBox="1"/>
          <p:nvPr/>
        </p:nvSpPr>
        <p:spPr>
          <a:xfrm rot="5400000">
            <a:off x="1734118" y="1111717"/>
            <a:ext cx="715030" cy="246221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Trace Log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800287" y="6194899"/>
            <a:ext cx="987603" cy="246221"/>
          </a:xfrm>
          <a:prstGeom prst="rect">
            <a:avLst/>
          </a:prstGeom>
          <a:solidFill>
            <a:srgbClr val="ED7D31">
              <a:alpha val="50000"/>
            </a:srgb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SDS wakeup*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717389" y="6114424"/>
            <a:ext cx="577283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anose="020F0502020204030204"/>
              </a:rPr>
              <a:t>AKM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driver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343199" y="1420347"/>
            <a:ext cx="731629" cy="253111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noProof="0" dirty="0">
                <a:solidFill>
                  <a:prstClr val="black"/>
                </a:solidFill>
                <a:latin typeface="Calibri" panose="020F0502020204030204"/>
              </a:rPr>
              <a:t>Diagnostic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29258" y="2047742"/>
            <a:ext cx="1319493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noProof="0" dirty="0">
                <a:solidFill>
                  <a:prstClr val="black"/>
                </a:solidFill>
                <a:latin typeface="Calibri" panose="020F0502020204030204"/>
              </a:rPr>
              <a:t>CALS/Memory Interface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129750" y="1441290"/>
            <a:ext cx="610716" cy="246221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noProof="0" dirty="0">
                <a:solidFill>
                  <a:prstClr val="black"/>
                </a:solidFill>
                <a:latin typeface="Calibri" panose="020F0502020204030204"/>
              </a:rPr>
              <a:t>DTC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37639" y="1722721"/>
            <a:ext cx="737189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anose="020F0502020204030204"/>
              </a:rPr>
              <a:t>SWC &amp; Control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23262" y="2670461"/>
            <a:ext cx="577283" cy="246221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anose="020F0502020204030204"/>
              </a:rPr>
              <a:t>Alert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047343" y="2679266"/>
            <a:ext cx="577283" cy="246221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noProof="0" dirty="0">
                <a:solidFill>
                  <a:prstClr val="black"/>
                </a:solidFill>
                <a:latin typeface="Calibri" panose="020F0502020204030204"/>
              </a:rPr>
              <a:t>Telltale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17469" y="2949147"/>
            <a:ext cx="577283" cy="707886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noProof="0" dirty="0">
                <a:solidFill>
                  <a:prstClr val="black"/>
                </a:solidFill>
                <a:latin typeface="Calibri" panose="020F0502020204030204"/>
              </a:rPr>
              <a:t>ODI-</a:t>
            </a:r>
            <a:r>
              <a:rPr lang="en-US" sz="1000" kern="0" noProof="0" dirty="0" err="1">
                <a:solidFill>
                  <a:prstClr val="black"/>
                </a:solidFill>
                <a:latin typeface="Calibri" panose="020F0502020204030204"/>
              </a:rPr>
              <a:t>Hisip</a:t>
            </a:r>
            <a:r>
              <a:rPr lang="en-US" sz="1000" kern="0" noProof="0" dirty="0">
                <a:solidFill>
                  <a:prstClr val="black"/>
                </a:solidFill>
                <a:latin typeface="Calibri" panose="020F0502020204030204"/>
              </a:rPr>
              <a:t> Translator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048535" y="2947573"/>
            <a:ext cx="577283" cy="553998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noProof="0" dirty="0">
                <a:solidFill>
                  <a:prstClr val="black"/>
                </a:solidFill>
                <a:latin typeface="Calibri" panose="020F0502020204030204"/>
              </a:rPr>
              <a:t>System Services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TextBox 178"/>
          <p:cNvSpPr txBox="1"/>
          <p:nvPr/>
        </p:nvSpPr>
        <p:spPr>
          <a:xfrm rot="5400000">
            <a:off x="1298642" y="3011580"/>
            <a:ext cx="1497114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Peripheral</a:t>
            </a:r>
            <a:r>
              <a:rPr kumimoji="0" lang="en-US" sz="1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Device Drivers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baseline="0" dirty="0">
                <a:solidFill>
                  <a:prstClr val="black"/>
                </a:solidFill>
                <a:latin typeface="Calibri" panose="020F0502020204030204"/>
              </a:rPr>
              <a:t>Functional Safety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23262" y="3412490"/>
            <a:ext cx="577283" cy="246221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noProof="0" dirty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548054" y="5218821"/>
            <a:ext cx="6216749" cy="1392775"/>
          </a:xfrm>
          <a:prstGeom prst="rect">
            <a:avLst/>
          </a:prstGeom>
          <a:noFill/>
          <a:ln w="50800" cap="flat" cmpd="sng" algn="ctr">
            <a:solidFill>
              <a:srgbClr val="5B9BD5">
                <a:shade val="50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69776" y="6123686"/>
            <a:ext cx="670188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IPC Service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17389" y="5788170"/>
            <a:ext cx="715764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Audio Control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53589" y="6131200"/>
            <a:ext cx="577283" cy="40011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anose="020F0502020204030204"/>
              </a:rPr>
              <a:t>A2B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driver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056" y="5919227"/>
            <a:ext cx="21717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AP:  Application Processors</a:t>
            </a:r>
          </a:p>
          <a:p>
            <a:r>
              <a:rPr lang="en-US" sz="1400" b="1" dirty="0"/>
              <a:t>VIP: RH850 for Vehicle Interface</a:t>
            </a:r>
          </a:p>
          <a:p>
            <a:r>
              <a:rPr lang="en-US" sz="1400" b="1" dirty="0"/>
              <a:t>AIP: R7 for Audio Interface</a:t>
            </a:r>
          </a:p>
        </p:txBody>
      </p:sp>
      <p:cxnSp>
        <p:nvCxnSpPr>
          <p:cNvPr id="6" name="Elbow Connector 5"/>
          <p:cNvCxnSpPr>
            <a:stCxn id="79" idx="3"/>
            <a:endCxn id="181" idx="1"/>
          </p:cNvCxnSpPr>
          <p:nvPr/>
        </p:nvCxnSpPr>
        <p:spPr>
          <a:xfrm>
            <a:off x="2008315" y="4941952"/>
            <a:ext cx="539740" cy="973257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97240" y="1957828"/>
            <a:ext cx="42079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225057" y="5229987"/>
            <a:ext cx="33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374381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On-screen Show (4:3)</PresentationFormat>
  <Paragraphs>145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Hardware Block Diagram – V3</vt:lpstr>
      <vt:lpstr>V3 Platform High Level SW Architecture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Block Diagram – V3</dc:title>
  <dc:creator>Windows User</dc:creator>
  <cp:lastModifiedBy>Windows User</cp:lastModifiedBy>
  <cp:revision>1</cp:revision>
  <dcterms:created xsi:type="dcterms:W3CDTF">2018-08-22T02:56:32Z</dcterms:created>
  <dcterms:modified xsi:type="dcterms:W3CDTF">2018-08-22T02:58:02Z</dcterms:modified>
</cp:coreProperties>
</file>