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Kollektif Bold" charset="1" panose="020B0604020101010102"/>
      <p:regular r:id="rId16"/>
    </p:embeddedFont>
    <p:embeddedFont>
      <p:font typeface="DM Sans" charset="1" panose="00000000000000000000"/>
      <p:regular r:id="rId17"/>
    </p:embeddedFont>
    <p:embeddedFont>
      <p:font typeface="DM Sans Bold" charset="1" panose="00000000000000000000"/>
      <p:regular r:id="rId18"/>
    </p:embeddedFont>
    <p:embeddedFont>
      <p:font typeface="DM Sans Bold Italics" charset="1" panose="00000000000000000000"/>
      <p:regular r:id="rId19"/>
    </p:embeddedFont>
    <p:embeddedFont>
      <p:font typeface="DM Sans Italics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970132" y="990577"/>
            <a:ext cx="12124410" cy="2787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AI IN THE WORKFORCE: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582925" y="5096474"/>
            <a:ext cx="8898823" cy="648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0"/>
              </a:lnSpc>
            </a:pPr>
            <a:r>
              <a:rPr lang="en-US" sz="46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Job Market Analysis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800000">
            <a:off x="9525" y="63583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83809" y="63869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0" y="7470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0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083809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3321750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321750" y="74993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4405559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37941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321750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5400000">
            <a:off x="15470622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5400000">
            <a:off x="1655443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true" rot="0">
            <a:off x="1763823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5400000">
            <a:off x="14386813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5400000">
            <a:off x="15470622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6554431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5400000">
            <a:off x="17638239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5400000">
            <a:off x="17638239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0">
            <a:off x="15470622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5400000">
            <a:off x="16554431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5" id="3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3" id="43"/>
          <p:cNvSpPr txBox="true"/>
          <p:nvPr/>
        </p:nvSpPr>
        <p:spPr>
          <a:xfrm rot="0">
            <a:off x="4582925" y="7643516"/>
            <a:ext cx="8898823" cy="1037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Course: </a:t>
            </a:r>
            <a:r>
              <a:rPr lang="en-US" sz="3700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Data Analytics</a:t>
            </a:r>
          </a:p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Year: 2024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582925" y="6055670"/>
            <a:ext cx="8898823" cy="1287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0"/>
              </a:lnSpc>
            </a:pPr>
            <a:r>
              <a:rPr lang="en-US" sz="46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Group Project Report Professionalism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3915" y="3960810"/>
            <a:ext cx="10620170" cy="1886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b="true" sz="123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Q&amp;A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name="Group 21" id="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4" id="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33" id="33"/>
          <p:cNvGrpSpPr/>
          <p:nvPr/>
        </p:nvGrpSpPr>
        <p:grpSpPr>
          <a:xfrm rot="0"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name="Group 34" id="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37" id="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8" id="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2" id="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3" id="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4" id="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710979" y="3003550"/>
            <a:ext cx="12866041" cy="106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b="true" sz="6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INTRODUCTION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84200" y="5287944"/>
            <a:ext cx="10719600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b="true" sz="3399" i="true">
                <a:solidFill>
                  <a:srgbClr val="545454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Overview:</a:t>
            </a:r>
          </a:p>
          <a:p>
            <a:pPr algn="just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Briefly introduce the impact of AI and automation on the job market.</a:t>
            </a:r>
          </a:p>
          <a:p>
            <a:pPr algn="just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Mention the "AI Powered Job Market Insights" dataset.</a:t>
            </a:r>
          </a:p>
        </p:txBody>
      </p:sp>
      <p:grpSp>
        <p:nvGrpSpPr>
          <p:cNvPr name="Group 12" id="1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710979" y="3003550"/>
            <a:ext cx="12866041" cy="106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b="true" sz="6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OBJECTIVE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84200" y="5184695"/>
            <a:ext cx="10719600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b="true" sz="2800" i="true">
                <a:solidFill>
                  <a:srgbClr val="545454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Primary Objective:</a:t>
            </a:r>
          </a:p>
          <a:p>
            <a:pPr algn="just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Identify patterns related to salaries, required skills, remote work, and job market trends influenced by AI.</a:t>
            </a:r>
          </a:p>
        </p:txBody>
      </p:sp>
      <p:grpSp>
        <p:nvGrpSpPr>
          <p:cNvPr name="Group 12" id="1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712436" y="2410534"/>
            <a:ext cx="12866041" cy="106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b="true" sz="6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DATA OVERVIEW</a:t>
            </a:r>
          </a:p>
        </p:txBody>
      </p:sp>
      <p:grpSp>
        <p:nvGrpSpPr>
          <p:cNvPr name="Group 11" id="1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3863654" y="4846386"/>
            <a:ext cx="5280346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Job Title</a:t>
            </a:r>
          </a:p>
          <a:p>
            <a:pPr algn="l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Industry</a:t>
            </a:r>
          </a:p>
          <a:p>
            <a:pPr algn="l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Company Size</a:t>
            </a:r>
          </a:p>
          <a:p>
            <a:pPr algn="l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Location</a:t>
            </a:r>
          </a:p>
          <a:p>
            <a:pPr algn="l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AI Adoption Level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450842" y="4846386"/>
            <a:ext cx="5280346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Automation Risk</a:t>
            </a:r>
          </a:p>
          <a:p>
            <a:pPr algn="l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Re</a:t>
            </a:r>
            <a:r>
              <a:rPr lang="en-US" sz="33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quired Skills</a:t>
            </a:r>
          </a:p>
          <a:p>
            <a:pPr algn="l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Salary (USD)</a:t>
            </a:r>
          </a:p>
          <a:p>
            <a:pPr algn="l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Remote Friendly</a:t>
            </a:r>
          </a:p>
          <a:p>
            <a:pPr algn="l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Job Growth Projection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6505284" y="3559883"/>
            <a:ext cx="5891116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9"/>
              </a:lnSpc>
            </a:pPr>
            <a:r>
              <a:rPr lang="en-US" b="true" sz="3299" i="true">
                <a:solidFill>
                  <a:srgbClr val="545454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Key Features of the Dataset: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3506707" y="3474158"/>
            <a:ext cx="10700025" cy="106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b="true" sz="6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WHY THIS DATASET?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87133" y="5216101"/>
            <a:ext cx="10719600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b="true" sz="3399" i="true">
                <a:solidFill>
                  <a:srgbClr val="545454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Ideal for Analysis:</a:t>
            </a:r>
          </a:p>
          <a:p>
            <a:pPr algn="just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Comprehensive coverage of AI adoption trends.</a:t>
            </a:r>
          </a:p>
          <a:p>
            <a:pPr algn="just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Insight into changing skill demands and salary dynamics.</a:t>
            </a:r>
          </a:p>
        </p:txBody>
      </p:sp>
      <p:grpSp>
        <p:nvGrpSpPr>
          <p:cNvPr name="Group 12" id="1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3506707" y="2858930"/>
            <a:ext cx="10700025" cy="106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b="true" sz="6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PROBLEMS ADDRESSED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87133" y="5132685"/>
            <a:ext cx="10719600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b="true" sz="3399" i="true">
                <a:solidFill>
                  <a:srgbClr val="545454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Key Issues:</a:t>
            </a:r>
          </a:p>
          <a:p>
            <a:pPr algn="just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AI and job market research.</a:t>
            </a:r>
          </a:p>
          <a:p>
            <a:pPr algn="just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Skill gap analysis.</a:t>
            </a:r>
          </a:p>
          <a:p>
            <a:pPr algn="just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Policy making for workforce transitions.</a:t>
            </a:r>
          </a:p>
          <a:p>
            <a:pPr algn="just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Salary analysis across job titles and locations.</a:t>
            </a:r>
          </a:p>
        </p:txBody>
      </p:sp>
      <p:grpSp>
        <p:nvGrpSpPr>
          <p:cNvPr name="Group 12" id="1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3493386" y="2221593"/>
            <a:ext cx="10700025" cy="194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b="true" sz="6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DATA CLEANING TECHNIQUES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84200" y="4670345"/>
            <a:ext cx="10719600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b="true" sz="3399" i="true">
                <a:solidFill>
                  <a:srgbClr val="545454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Techniques Used:</a:t>
            </a:r>
          </a:p>
          <a:p>
            <a:pPr algn="just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Handling outliers (Z-Score, IQR)</a:t>
            </a:r>
          </a:p>
          <a:p>
            <a:pPr algn="just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Data transformation and error correction</a:t>
            </a:r>
          </a:p>
          <a:p>
            <a:pPr algn="just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Handling missing values and duplicates</a:t>
            </a:r>
          </a:p>
          <a:p>
            <a:pPr algn="just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Encoding categorical variables</a:t>
            </a:r>
          </a:p>
        </p:txBody>
      </p:sp>
      <p:grpSp>
        <p:nvGrpSpPr>
          <p:cNvPr name="Group 12" id="1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712436" y="2410534"/>
            <a:ext cx="12866041" cy="106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b="true" sz="6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ANALYSIS HIGHLIGHTS</a:t>
            </a:r>
          </a:p>
        </p:txBody>
      </p:sp>
      <p:grpSp>
        <p:nvGrpSpPr>
          <p:cNvPr name="Group 11" id="1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3573326" y="4660864"/>
            <a:ext cx="5877517" cy="247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8" indent="-356234" lvl="1">
              <a:lnSpc>
                <a:spcPts val="3959"/>
              </a:lnSpc>
              <a:buFont typeface="Arial"/>
              <a:buChar char="•"/>
            </a:pPr>
            <a:r>
              <a:rPr lang="en-US" sz="32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Job Title Bar Graph</a:t>
            </a:r>
          </a:p>
          <a:p>
            <a:pPr algn="l" marL="712468" indent="-356234" lvl="1">
              <a:lnSpc>
                <a:spcPts val="3959"/>
              </a:lnSpc>
              <a:buFont typeface="Arial"/>
              <a:buChar char="•"/>
            </a:pPr>
            <a:r>
              <a:rPr lang="en-US" sz="32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Company Size Pie Chart</a:t>
            </a:r>
          </a:p>
          <a:p>
            <a:pPr algn="l" marL="712468" indent="-356234" lvl="1">
              <a:lnSpc>
                <a:spcPts val="3959"/>
              </a:lnSpc>
              <a:buFont typeface="Arial"/>
              <a:buChar char="•"/>
            </a:pPr>
            <a:r>
              <a:rPr lang="en-US" sz="32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Location Bar Chart</a:t>
            </a:r>
          </a:p>
          <a:p>
            <a:pPr algn="l" marL="712468" indent="-356234" lvl="1">
              <a:lnSpc>
                <a:spcPts val="3959"/>
              </a:lnSpc>
              <a:buFont typeface="Arial"/>
              <a:buChar char="•"/>
            </a:pPr>
            <a:r>
              <a:rPr lang="en-US" sz="32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AI Adoption Pie Chart</a:t>
            </a:r>
          </a:p>
          <a:p>
            <a:pPr algn="l" marL="712468" indent="-356234" lvl="1">
              <a:lnSpc>
                <a:spcPts val="3959"/>
              </a:lnSpc>
              <a:buFont typeface="Arial"/>
              <a:buChar char="•"/>
            </a:pPr>
            <a:r>
              <a:rPr lang="en-US" sz="32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Remote Friendly Pie Chart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706887" y="4690867"/>
            <a:ext cx="6127635" cy="247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8" indent="-356234" lvl="1">
              <a:lnSpc>
                <a:spcPts val="3959"/>
              </a:lnSpc>
              <a:buFont typeface="Arial"/>
              <a:buChar char="•"/>
            </a:pPr>
            <a:r>
              <a:rPr lang="en-US" sz="32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Required Skills Distribution</a:t>
            </a:r>
          </a:p>
          <a:p>
            <a:pPr algn="l" marL="712468" indent="-356234" lvl="1">
              <a:lnSpc>
                <a:spcPts val="3959"/>
              </a:lnSpc>
              <a:buFont typeface="Arial"/>
              <a:buChar char="•"/>
            </a:pPr>
            <a:r>
              <a:rPr lang="en-US" sz="32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Industry Bar Graph</a:t>
            </a:r>
          </a:p>
          <a:p>
            <a:pPr algn="l" marL="712468" indent="-356234" lvl="1">
              <a:lnSpc>
                <a:spcPts val="3959"/>
              </a:lnSpc>
              <a:buFont typeface="Arial"/>
              <a:buChar char="•"/>
            </a:pPr>
            <a:r>
              <a:rPr lang="en-US" sz="32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Automation and Job Growth Projections</a:t>
            </a:r>
          </a:p>
          <a:p>
            <a:pPr algn="l" marL="712468" indent="-356234" lvl="1">
              <a:lnSpc>
                <a:spcPts val="3959"/>
              </a:lnSpc>
              <a:buFont typeface="Arial"/>
              <a:buChar char="•"/>
            </a:pPr>
            <a:r>
              <a:rPr lang="en-US" sz="32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Salary Distribution Analysis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6505284" y="3559883"/>
            <a:ext cx="5891116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b="true" sz="3599" i="true">
                <a:solidFill>
                  <a:srgbClr val="545454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Visualizations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3506707" y="2416809"/>
            <a:ext cx="10700025" cy="106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b="true" sz="6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CONCLUSION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91235" y="4868544"/>
            <a:ext cx="10608103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b="true" sz="3399" i="true">
                <a:solidFill>
                  <a:srgbClr val="545454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Insights:</a:t>
            </a:r>
          </a:p>
          <a:p>
            <a:pPr algn="just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Understanding how </a:t>
            </a:r>
            <a:r>
              <a:rPr lang="en-US" sz="33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AI is transforming the job market.</a:t>
            </a:r>
          </a:p>
          <a:p>
            <a:pPr algn="just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 i="true">
                <a:solidFill>
                  <a:srgbClr val="54545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Valuable insights into compensation trends and skill demands.</a:t>
            </a:r>
          </a:p>
        </p:txBody>
      </p:sp>
      <p:grpSp>
        <p:nvGrpSpPr>
          <p:cNvPr name="Group 12" id="1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DAGSl1CVLe0</dc:identifier>
  <dcterms:modified xsi:type="dcterms:W3CDTF">2011-08-01T06:04:30Z</dcterms:modified>
  <cp:revision>1</cp:revision>
  <dc:title>DTA Slides</dc:title>
</cp:coreProperties>
</file>