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646-C968-6479-CC6E-8047F41D259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4A8AAC1-B78A-8E9C-9452-23C8E9181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F31879-AAAF-2C10-386C-4882E9BD248E}"/>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5" name="Footer Placeholder 4">
            <a:extLst>
              <a:ext uri="{FF2B5EF4-FFF2-40B4-BE49-F238E27FC236}">
                <a16:creationId xmlns:a16="http://schemas.microsoft.com/office/drawing/2014/main" id="{19187A01-19DF-9893-2957-201BEF280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BEC22-C475-3060-A507-FF5843E981CB}"/>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37574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564F-29EE-5F49-753F-E32D9106E9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2DFE3D-55B8-2BDA-D380-84E829F09A9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D0CE32-6F40-FEBF-6D5B-C229CCA2C3B7}"/>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5" name="Footer Placeholder 4">
            <a:extLst>
              <a:ext uri="{FF2B5EF4-FFF2-40B4-BE49-F238E27FC236}">
                <a16:creationId xmlns:a16="http://schemas.microsoft.com/office/drawing/2014/main" id="{07A346E0-355C-BCE5-4F13-9E8590FF2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FA5B8-8173-BEB3-869D-52724AE47352}"/>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33025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E4B8AE-5A41-B99D-2EF8-92FFFF0D1C9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C48D86-86B4-F29F-1E62-A01DA146F57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6928CD-FBA5-64DA-A357-5F7DCC83084E}"/>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5" name="Footer Placeholder 4">
            <a:extLst>
              <a:ext uri="{FF2B5EF4-FFF2-40B4-BE49-F238E27FC236}">
                <a16:creationId xmlns:a16="http://schemas.microsoft.com/office/drawing/2014/main" id="{B485545D-966F-F7CE-2347-C44765FDD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46EA6-47D7-7B73-E8D0-F5852CD3699D}"/>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259577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F7DE-099D-DB9F-98E0-C068FFEDBB4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C1B12E-0D26-E794-7E1E-922B8B3485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A7800D-AEC0-7EC5-9C50-6B260A40143A}"/>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5" name="Footer Placeholder 4">
            <a:extLst>
              <a:ext uri="{FF2B5EF4-FFF2-40B4-BE49-F238E27FC236}">
                <a16:creationId xmlns:a16="http://schemas.microsoft.com/office/drawing/2014/main" id="{312918AF-0EF7-6481-93CB-0ADF615C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40C0A-5497-B96A-3077-CD260C8C6187}"/>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100381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E2A7-946F-A1B1-2B06-EF72F41AD0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A6C602F-A269-74BF-13CB-9C0C5A46E5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DAE05B-5295-D4D1-F6D0-A5D6382FFA26}"/>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5" name="Footer Placeholder 4">
            <a:extLst>
              <a:ext uri="{FF2B5EF4-FFF2-40B4-BE49-F238E27FC236}">
                <a16:creationId xmlns:a16="http://schemas.microsoft.com/office/drawing/2014/main" id="{38E8927F-D558-8398-6241-3F2A54A7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594F8-75AB-D9DA-24F2-2031CBE23140}"/>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123547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F542-A7F1-951D-5BD6-4B716DD3AA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228F4A-063B-29F4-1CD7-AD2285DB8AD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227EC5B-6A49-EF26-1487-27947DF96F2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4CE1A18-BDCC-E23C-8EF4-3E430AB63E23}"/>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6" name="Footer Placeholder 5">
            <a:extLst>
              <a:ext uri="{FF2B5EF4-FFF2-40B4-BE49-F238E27FC236}">
                <a16:creationId xmlns:a16="http://schemas.microsoft.com/office/drawing/2014/main" id="{EB7B3037-25CB-1329-F52C-8399544ED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BDF7A-85DF-C4AC-ADB3-6FBAE06B45B3}"/>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71665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64E4-A375-AFB1-CDEF-8A6021EBB0E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BA78BC-C330-FAFD-87E7-D5F6BAF61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A6E062D-798F-A3C9-4A08-EA5535FCAA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6BD1A3-4A30-4821-00D8-A0C0F3163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526936-FD3C-6F15-1EF2-995DD59136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A986BBD-8AAF-F3F8-0D30-6FFE9612EE4B}"/>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8" name="Footer Placeholder 7">
            <a:extLst>
              <a:ext uri="{FF2B5EF4-FFF2-40B4-BE49-F238E27FC236}">
                <a16:creationId xmlns:a16="http://schemas.microsoft.com/office/drawing/2014/main" id="{D0A5504B-8C40-3582-D593-0F72365EFB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53FD7-3E50-91A6-922C-C0D26E176C2F}"/>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130537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C939-CC36-B5FC-397F-9EEA01DBEBA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403B70D-9A58-01AC-1356-AC9198F3520F}"/>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4" name="Footer Placeholder 3">
            <a:extLst>
              <a:ext uri="{FF2B5EF4-FFF2-40B4-BE49-F238E27FC236}">
                <a16:creationId xmlns:a16="http://schemas.microsoft.com/office/drawing/2014/main" id="{9FF71678-8F88-5333-3D5A-C7D0D72E30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7EF72C-D591-6ABF-848C-F0D7B1BA62EE}"/>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297168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37CE6-629A-5096-3D1C-8093E014A940}"/>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3" name="Footer Placeholder 2">
            <a:extLst>
              <a:ext uri="{FF2B5EF4-FFF2-40B4-BE49-F238E27FC236}">
                <a16:creationId xmlns:a16="http://schemas.microsoft.com/office/drawing/2014/main" id="{16E20B16-0C2C-2C62-F899-5958227FD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E41133-D100-51FE-3EC4-832157ECFF40}"/>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6066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45F1-BCE5-D816-B64D-D9818E43AD7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5DE1355-A250-CF2F-6915-28DD6CDD4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6715192-1349-89B8-DEAC-9589A5698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55C661-D57A-2819-4C07-5963AD911E1D}"/>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6" name="Footer Placeholder 5">
            <a:extLst>
              <a:ext uri="{FF2B5EF4-FFF2-40B4-BE49-F238E27FC236}">
                <a16:creationId xmlns:a16="http://schemas.microsoft.com/office/drawing/2014/main" id="{0F8618CC-8E4A-338D-B2E9-A6853CF7E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382B8-DD23-5327-432F-DF24589C20B7}"/>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22345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8C0A-717A-57EF-449C-2250B2147D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C5BB3C-7E2E-C750-C579-742628312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827052-66EF-4C94-BAEF-2F84A6B55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B332A6-B01C-5504-64BF-E602CDDDE0FD}"/>
              </a:ext>
            </a:extLst>
          </p:cNvPr>
          <p:cNvSpPr>
            <a:spLocks noGrp="1"/>
          </p:cNvSpPr>
          <p:nvPr>
            <p:ph type="dt" sz="half" idx="10"/>
          </p:nvPr>
        </p:nvSpPr>
        <p:spPr/>
        <p:txBody>
          <a:bodyPr/>
          <a:lstStyle/>
          <a:p>
            <a:fld id="{4B7FF4B6-7541-B64C-8081-E70C92FC8DED}" type="datetimeFigureOut">
              <a:rPr lang="en-US" smtClean="0"/>
              <a:t>6/14/24</a:t>
            </a:fld>
            <a:endParaRPr lang="en-US"/>
          </a:p>
        </p:txBody>
      </p:sp>
      <p:sp>
        <p:nvSpPr>
          <p:cNvPr id="6" name="Footer Placeholder 5">
            <a:extLst>
              <a:ext uri="{FF2B5EF4-FFF2-40B4-BE49-F238E27FC236}">
                <a16:creationId xmlns:a16="http://schemas.microsoft.com/office/drawing/2014/main" id="{83F3D1A4-FCD6-0625-E973-A3FBC0007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05A99-E2C1-9675-8A72-5ADEA13376E3}"/>
              </a:ext>
            </a:extLst>
          </p:cNvPr>
          <p:cNvSpPr>
            <a:spLocks noGrp="1"/>
          </p:cNvSpPr>
          <p:nvPr>
            <p:ph type="sldNum" sz="quarter" idx="12"/>
          </p:nvPr>
        </p:nvSpPr>
        <p:spPr/>
        <p:txBody>
          <a:bodyPr/>
          <a:lstStyle/>
          <a:p>
            <a:fld id="{3B7E7919-187A-B54C-9900-9B5F9C80119C}" type="slidenum">
              <a:rPr lang="en-US" smtClean="0"/>
              <a:t>‹#›</a:t>
            </a:fld>
            <a:endParaRPr lang="en-US"/>
          </a:p>
        </p:txBody>
      </p:sp>
    </p:spTree>
    <p:extLst>
      <p:ext uri="{BB962C8B-B14F-4D97-AF65-F5344CB8AC3E}">
        <p14:creationId xmlns:p14="http://schemas.microsoft.com/office/powerpoint/2010/main" val="17608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67D361-EB08-42B8-FCB7-5195F4241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356851-C449-C37C-D93E-F75F230CFA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B8E4D3-76FE-D64C-099C-001C698A9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7FF4B6-7541-B64C-8081-E70C92FC8DED}" type="datetimeFigureOut">
              <a:rPr lang="en-US" smtClean="0"/>
              <a:t>6/14/24</a:t>
            </a:fld>
            <a:endParaRPr lang="en-US"/>
          </a:p>
        </p:txBody>
      </p:sp>
      <p:sp>
        <p:nvSpPr>
          <p:cNvPr id="5" name="Footer Placeholder 4">
            <a:extLst>
              <a:ext uri="{FF2B5EF4-FFF2-40B4-BE49-F238E27FC236}">
                <a16:creationId xmlns:a16="http://schemas.microsoft.com/office/drawing/2014/main" id="{58394F82-73AC-507A-15E3-DF7D0BE1D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A88276-0B65-ED21-5DD2-602480F18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7E7919-187A-B54C-9900-9B5F9C80119C}" type="slidenum">
              <a:rPr lang="en-US" smtClean="0"/>
              <a:t>‹#›</a:t>
            </a:fld>
            <a:endParaRPr lang="en-US"/>
          </a:p>
        </p:txBody>
      </p:sp>
    </p:spTree>
    <p:extLst>
      <p:ext uri="{BB962C8B-B14F-4D97-AF65-F5344CB8AC3E}">
        <p14:creationId xmlns:p14="http://schemas.microsoft.com/office/powerpoint/2010/main" val="288055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730E78-0FC3-793E-49DE-7E25811A79B3}"/>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Hemanth’s Algo trading contest submission</a:t>
            </a:r>
          </a:p>
        </p:txBody>
      </p:sp>
      <p:sp>
        <p:nvSpPr>
          <p:cNvPr id="3" name="Subtitle 2">
            <a:extLst>
              <a:ext uri="{FF2B5EF4-FFF2-40B4-BE49-F238E27FC236}">
                <a16:creationId xmlns:a16="http://schemas.microsoft.com/office/drawing/2014/main" id="{966CEA60-F0FB-901E-3ADC-FAB9B24A6357}"/>
              </a:ext>
            </a:extLst>
          </p:cNvPr>
          <p:cNvSpPr>
            <a:spLocks noGrp="1"/>
          </p:cNvSpPr>
          <p:nvPr>
            <p:ph type="subTitle" idx="1"/>
          </p:nvPr>
        </p:nvSpPr>
        <p:spPr>
          <a:xfrm>
            <a:off x="1350682" y="4870824"/>
            <a:ext cx="10005951" cy="1458258"/>
          </a:xfrm>
        </p:spPr>
        <p:txBody>
          <a:bodyPr anchor="ctr">
            <a:normAutofit/>
          </a:bodyPr>
          <a:lstStyle/>
          <a:p>
            <a:pPr algn="l"/>
            <a:r>
              <a:rPr lang="en-US" dirty="0" err="1"/>
              <a:t>Analysing</a:t>
            </a:r>
            <a:r>
              <a:rPr lang="en-US" dirty="0"/>
              <a:t> trading strategies on the ETH-USD pair for maximum returns</a:t>
            </a:r>
          </a:p>
        </p:txBody>
      </p:sp>
    </p:spTree>
    <p:extLst>
      <p:ext uri="{BB962C8B-B14F-4D97-AF65-F5344CB8AC3E}">
        <p14:creationId xmlns:p14="http://schemas.microsoft.com/office/powerpoint/2010/main" val="263569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D3F51-F4EF-072F-A928-B32868F106D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Indicators used</a:t>
            </a:r>
          </a:p>
        </p:txBody>
      </p:sp>
      <p:sp>
        <p:nvSpPr>
          <p:cNvPr id="3" name="Content Placeholder 2">
            <a:extLst>
              <a:ext uri="{FF2B5EF4-FFF2-40B4-BE49-F238E27FC236}">
                <a16:creationId xmlns:a16="http://schemas.microsoft.com/office/drawing/2014/main" id="{3F50FD4F-D795-2D44-9D4C-D264F63CE616}"/>
              </a:ext>
            </a:extLst>
          </p:cNvPr>
          <p:cNvSpPr>
            <a:spLocks noGrp="1"/>
          </p:cNvSpPr>
          <p:nvPr>
            <p:ph idx="1"/>
          </p:nvPr>
        </p:nvSpPr>
        <p:spPr>
          <a:xfrm>
            <a:off x="342897" y="2333974"/>
            <a:ext cx="3608618" cy="4205412"/>
          </a:xfrm>
        </p:spPr>
        <p:txBody>
          <a:bodyPr anchor="ctr">
            <a:normAutofit lnSpcReduction="10000"/>
          </a:bodyPr>
          <a:lstStyle/>
          <a:p>
            <a:r>
              <a:rPr lang="en-US" sz="2000" dirty="0"/>
              <a:t>I will be using </a:t>
            </a:r>
            <a:r>
              <a:rPr lang="en-US" sz="2000" dirty="0" err="1"/>
              <a:t>Heiken</a:t>
            </a:r>
            <a:r>
              <a:rPr lang="en-US" sz="2000" dirty="0"/>
              <a:t> </a:t>
            </a:r>
            <a:r>
              <a:rPr lang="en-US" sz="2000" dirty="0" err="1"/>
              <a:t>Ashi</a:t>
            </a:r>
            <a:r>
              <a:rPr lang="en-US" sz="2000" dirty="0"/>
              <a:t> + Modified MACD </a:t>
            </a:r>
          </a:p>
          <a:p>
            <a:r>
              <a:rPr lang="en-US" sz="2000" dirty="0"/>
              <a:t>I have tightened the MACD ranges from 26, 12 and 9 to 6, 3 and 2 due to higher volatility of cryptocurrencies. Bigger averages don’t tend to work well on cryptocurrencies.</a:t>
            </a:r>
          </a:p>
          <a:p>
            <a:r>
              <a:rPr lang="en-US" sz="2000" dirty="0" err="1"/>
              <a:t>Heiken-Ashi</a:t>
            </a:r>
            <a:r>
              <a:rPr lang="en-US" sz="2000" dirty="0"/>
              <a:t> candles are used to filter out noise and identify trends better as it’s a cryptocurrency and cryptocurrencies tend to have high volatility.</a:t>
            </a:r>
          </a:p>
          <a:p>
            <a:endParaRPr lang="en-US" sz="2000" dirty="0"/>
          </a:p>
          <a:p>
            <a:endParaRPr lang="en-US" sz="2000" dirty="0"/>
          </a:p>
        </p:txBody>
      </p:sp>
      <p:pic>
        <p:nvPicPr>
          <p:cNvPr id="5" name="Picture 4" descr="A graph showing a graph of a candle&#10;&#10;Description automatically generated with medium confidence">
            <a:extLst>
              <a:ext uri="{FF2B5EF4-FFF2-40B4-BE49-F238E27FC236}">
                <a16:creationId xmlns:a16="http://schemas.microsoft.com/office/drawing/2014/main" id="{92DF099C-41EB-F2CF-C742-99128A776528}"/>
              </a:ext>
            </a:extLst>
          </p:cNvPr>
          <p:cNvPicPr>
            <a:picLocks noChangeAspect="1"/>
          </p:cNvPicPr>
          <p:nvPr/>
        </p:nvPicPr>
        <p:blipFill>
          <a:blip r:embed="rId2"/>
          <a:stretch>
            <a:fillRect/>
          </a:stretch>
        </p:blipFill>
        <p:spPr>
          <a:xfrm>
            <a:off x="4136571" y="2153067"/>
            <a:ext cx="7864927" cy="4135915"/>
          </a:xfrm>
          <a:prstGeom prst="rect">
            <a:avLst/>
          </a:prstGeom>
        </p:spPr>
      </p:pic>
    </p:spTree>
    <p:extLst>
      <p:ext uri="{BB962C8B-B14F-4D97-AF65-F5344CB8AC3E}">
        <p14:creationId xmlns:p14="http://schemas.microsoft.com/office/powerpoint/2010/main" val="205415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699BB-70D7-CF72-D863-0ADE4F1B9F4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strategy used – All in</a:t>
            </a:r>
          </a:p>
        </p:txBody>
      </p:sp>
      <p:sp>
        <p:nvSpPr>
          <p:cNvPr id="3" name="Content Placeholder 2">
            <a:extLst>
              <a:ext uri="{FF2B5EF4-FFF2-40B4-BE49-F238E27FC236}">
                <a16:creationId xmlns:a16="http://schemas.microsoft.com/office/drawing/2014/main" id="{67204A8B-2010-300A-EB56-F50C1402FE62}"/>
              </a:ext>
            </a:extLst>
          </p:cNvPr>
          <p:cNvSpPr>
            <a:spLocks noGrp="1"/>
          </p:cNvSpPr>
          <p:nvPr>
            <p:ph idx="1"/>
          </p:nvPr>
        </p:nvSpPr>
        <p:spPr>
          <a:xfrm>
            <a:off x="302079" y="1891970"/>
            <a:ext cx="3755571" cy="4966030"/>
          </a:xfrm>
        </p:spPr>
        <p:txBody>
          <a:bodyPr anchor="ctr">
            <a:normAutofit fontScale="92500" lnSpcReduction="20000"/>
          </a:bodyPr>
          <a:lstStyle/>
          <a:p>
            <a:r>
              <a:rPr lang="en-US" sz="2000" dirty="0"/>
              <a:t>Now for returns I used a strategy where I put in all my money at a buy signal to buy how much I can and sell all my stocks at a sell signal. </a:t>
            </a:r>
          </a:p>
          <a:p>
            <a:r>
              <a:rPr lang="en-US" sz="2000" dirty="0"/>
              <a:t>Putting all your money is not risky due to small range of MACD lines. When the price drops even a little, you exit the trade ensuring your investments don’t go at a heavy loss. This is important for cryptocurrencies as they can undergo sharp drops in price.</a:t>
            </a:r>
          </a:p>
          <a:p>
            <a:r>
              <a:rPr lang="en-US" sz="2000" dirty="0"/>
              <a:t>Since you exit early and the trades execute at small price differences, it is best to invest maximum capital to make the most profit out of little price differences. </a:t>
            </a:r>
          </a:p>
        </p:txBody>
      </p:sp>
      <p:pic>
        <p:nvPicPr>
          <p:cNvPr id="5" name="Picture 4" descr="A graph with a line graph&#10;&#10;Description automatically generated">
            <a:extLst>
              <a:ext uri="{FF2B5EF4-FFF2-40B4-BE49-F238E27FC236}">
                <a16:creationId xmlns:a16="http://schemas.microsoft.com/office/drawing/2014/main" id="{ED66287D-14CD-97CB-D195-5474387121B0}"/>
              </a:ext>
            </a:extLst>
          </p:cNvPr>
          <p:cNvPicPr>
            <a:picLocks noChangeAspect="1"/>
          </p:cNvPicPr>
          <p:nvPr/>
        </p:nvPicPr>
        <p:blipFill>
          <a:blip r:embed="rId2"/>
          <a:stretch>
            <a:fillRect/>
          </a:stretch>
        </p:blipFill>
        <p:spPr>
          <a:xfrm>
            <a:off x="4117521" y="2158560"/>
            <a:ext cx="7772400" cy="4124929"/>
          </a:xfrm>
          <a:prstGeom prst="rect">
            <a:avLst/>
          </a:prstGeom>
        </p:spPr>
      </p:pic>
    </p:spTree>
    <p:extLst>
      <p:ext uri="{BB962C8B-B14F-4D97-AF65-F5344CB8AC3E}">
        <p14:creationId xmlns:p14="http://schemas.microsoft.com/office/powerpoint/2010/main" val="94702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EC0A0-2C63-5509-8ED1-FF62D0D5AF2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Ratios and returns</a:t>
            </a:r>
          </a:p>
        </p:txBody>
      </p:sp>
      <p:sp>
        <p:nvSpPr>
          <p:cNvPr id="3" name="Content Placeholder 2">
            <a:extLst>
              <a:ext uri="{FF2B5EF4-FFF2-40B4-BE49-F238E27FC236}">
                <a16:creationId xmlns:a16="http://schemas.microsoft.com/office/drawing/2014/main" id="{251DCAAE-DC77-7A72-155A-B667BE5E2F8F}"/>
              </a:ext>
            </a:extLst>
          </p:cNvPr>
          <p:cNvSpPr>
            <a:spLocks noGrp="1"/>
          </p:cNvSpPr>
          <p:nvPr>
            <p:ph idx="1"/>
          </p:nvPr>
        </p:nvSpPr>
        <p:spPr>
          <a:xfrm>
            <a:off x="326570" y="2311887"/>
            <a:ext cx="10678887" cy="3683358"/>
          </a:xfrm>
        </p:spPr>
        <p:txBody>
          <a:bodyPr anchor="ctr">
            <a:normAutofit/>
          </a:bodyPr>
          <a:lstStyle/>
          <a:p>
            <a:r>
              <a:rPr lang="en-US" sz="2000" dirty="0"/>
              <a:t>Returns over full period = 5329%</a:t>
            </a:r>
          </a:p>
          <a:p>
            <a:r>
              <a:rPr lang="en-US" sz="2000" dirty="0"/>
              <a:t>Annualized returns = 1776%</a:t>
            </a:r>
          </a:p>
          <a:p>
            <a:r>
              <a:rPr lang="en-US" sz="2000" dirty="0"/>
              <a:t>Maximum Drawdown = 22%</a:t>
            </a:r>
          </a:p>
          <a:p>
            <a:r>
              <a:rPr lang="en-US" sz="2000" dirty="0"/>
              <a:t>Win ratio = 59%</a:t>
            </a:r>
          </a:p>
          <a:p>
            <a:r>
              <a:rPr lang="en-US" sz="2000" dirty="0"/>
              <a:t>Sharpe = 0.41  </a:t>
            </a:r>
            <a:br>
              <a:rPr lang="en-US" sz="2000" dirty="0"/>
            </a:br>
            <a:r>
              <a:rPr lang="en-IN" sz="2000" dirty="0"/>
              <a:t>T</a:t>
            </a:r>
            <a:r>
              <a:rPr lang="en-IN" sz="2000" b="0" i="0" u="none" strike="noStrike" dirty="0">
                <a:effectLst/>
              </a:rPr>
              <a:t>his trading strategy has a high sensitivity to price movements. </a:t>
            </a:r>
            <a:r>
              <a:rPr lang="en-IN" sz="2000" dirty="0"/>
              <a:t>As a result,</a:t>
            </a:r>
            <a:r>
              <a:rPr lang="en-IN" sz="2000" b="0" i="0" u="none" strike="noStrike" dirty="0">
                <a:effectLst/>
              </a:rPr>
              <a:t> some downward trends also trigger the buy signal. Hence there are plenty of loss trades, leading to high deviation and low Sharpe ratio, but the profit trades are much bigger than the loss trades. The strategy hence gets good returns regardless of the low Sharpe ratio. </a:t>
            </a:r>
            <a:endParaRPr lang="en-US" sz="2000" dirty="0"/>
          </a:p>
          <a:p>
            <a:endParaRPr lang="en-US" sz="2000" dirty="0"/>
          </a:p>
        </p:txBody>
      </p:sp>
    </p:spTree>
    <p:extLst>
      <p:ext uri="{BB962C8B-B14F-4D97-AF65-F5344CB8AC3E}">
        <p14:creationId xmlns:p14="http://schemas.microsoft.com/office/powerpoint/2010/main" val="401351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0A82288-C794-9FAF-DEB5-823E3C6F0925}"/>
              </a:ext>
            </a:extLst>
          </p:cNvPr>
          <p:cNvSpPr>
            <a:spLocks noGrp="1"/>
          </p:cNvSpPr>
          <p:nvPr>
            <p:ph type="title"/>
          </p:nvPr>
        </p:nvSpPr>
        <p:spPr>
          <a:xfrm>
            <a:off x="1314824" y="735106"/>
            <a:ext cx="10053763" cy="2079532"/>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3934963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335</TotalTime>
  <Words>304</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Hemanth’s Algo trading contest submission</vt:lpstr>
      <vt:lpstr>Indicators used</vt:lpstr>
      <vt:lpstr>strategy used – All in</vt:lpstr>
      <vt:lpstr>Ratios and returns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Hemanth Algo trading contest submission</dc:title>
  <dc:creator>HEMANTH REDDY GAJJALA</dc:creator>
  <cp:lastModifiedBy>HEMANTH REDDY GAJJALA</cp:lastModifiedBy>
  <cp:revision>4</cp:revision>
  <dcterms:created xsi:type="dcterms:W3CDTF">2024-06-14T12:28:06Z</dcterms:created>
  <dcterms:modified xsi:type="dcterms:W3CDTF">2024-06-14T18:04:38Z</dcterms:modified>
</cp:coreProperties>
</file>