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63" autoAdjust="0"/>
  </p:normalViewPr>
  <p:slideViewPr>
    <p:cSldViewPr snapToGrid="0" snapToObjects="1">
      <p:cViewPr varScale="1">
        <p:scale>
          <a:sx n="191" d="100"/>
          <a:sy n="191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887E-D28C-744E-9CF1-71E0F0CCF353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1306-B06E-2C4F-B2DE-16AB70F2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5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B6C284-2B5F-4376-9A3E-93CB8F84620D}" type="slidenum">
              <a:rPr lang="en-US" smtClean="0"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E81D-5B5E-154E-802B-6C5D99C0F65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0ECB-120B-7547-A921-A077940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19750" y="274638"/>
            <a:ext cx="8467050" cy="581126"/>
          </a:xfrm>
        </p:spPr>
        <p:txBody>
          <a:bodyPr anchor="t">
            <a:normAutofit/>
          </a:bodyPr>
          <a:lstStyle/>
          <a:p>
            <a:pPr algn="l" eaLnBrk="1" hangingPunct="1"/>
            <a:r>
              <a:rPr lang="en-US" sz="1800" dirty="0" smtClean="0">
                <a:latin typeface="Verdana"/>
                <a:cs typeface="Verdana"/>
              </a:rPr>
              <a:t>ECG – 2015 Individual Contributor (Creative)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5079"/>
              </p:ext>
            </p:extLst>
          </p:nvPr>
        </p:nvGraphicFramePr>
        <p:xfrm>
          <a:off x="304799" y="712856"/>
          <a:ext cx="8561839" cy="535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71"/>
                <a:gridCol w="412237"/>
                <a:gridCol w="412237"/>
                <a:gridCol w="1360397"/>
                <a:gridCol w="1663935"/>
                <a:gridCol w="1616394"/>
                <a:gridCol w="116845"/>
                <a:gridCol w="1795223"/>
              </a:tblGrid>
              <a:tr h="224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2015 </a:t>
                      </a:r>
                      <a:r>
                        <a:rPr lang="en-US" sz="625" baseline="0" dirty="0" smtClean="0">
                          <a:latin typeface="Verdana"/>
                          <a:cs typeface="Verdana"/>
                        </a:rPr>
                        <a:t>Goals</a:t>
                      </a:r>
                      <a:endParaRPr lang="en-US" sz="625" dirty="0" smtClean="0">
                        <a:latin typeface="Verdana"/>
                        <a:cs typeface="Verdana"/>
                      </a:endParaRPr>
                    </a:p>
                  </a:txBody>
                  <a:tcPr marL="91445" marR="91445" marT="45715" marB="4571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Weight</a:t>
                      </a:r>
                    </a:p>
                  </a:txBody>
                  <a:tcPr marL="91445" marR="91445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OVERVIEW</a:t>
                      </a:r>
                    </a:p>
                  </a:txBody>
                  <a:tcPr marL="91445" marR="91445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THRESHOLD</a:t>
                      </a:r>
                    </a:p>
                  </a:txBody>
                  <a:tcPr marL="91445" marR="91445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TARGET</a:t>
                      </a:r>
                    </a:p>
                  </a:txBody>
                  <a:tcPr marL="91445" marR="91445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25" dirty="0" smtClean="0">
                          <a:latin typeface="Verdana"/>
                          <a:cs typeface="Verdana"/>
                        </a:rPr>
                        <a:t>MAXIMUM</a:t>
                      </a:r>
                    </a:p>
                  </a:txBody>
                  <a:tcPr marL="91445" marR="91445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62">
                <a:tc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Financial Contribution and Efficiencies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5%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Pre-determined (see Tim’s document)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84">
                <a:tc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Relationship &amp; Guidance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10%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Pre-determined (see Tim’s document)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430">
                <a:tc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Leadership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15%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Pre-determined (see Tim’s document)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429">
                <a:tc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EM/EMS Integration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10%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Pre-determined (see Tim’s document)</a:t>
                      </a:r>
                    </a:p>
                  </a:txBody>
                  <a:tcPr marL="91445" marR="91445" marT="45715" marB="45715" anchor="ctr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541">
                <a:tc rowSpan="3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Individual MBOs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60%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15</a:t>
                      </a: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%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People: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TEAM MEMBER ENGAGEMENT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Exemplify vision and values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25" dirty="0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Be actively engaged in Team Member Connection Survey Action Planning </a:t>
                      </a:r>
                      <a:endParaRPr kumimoji="0" lang="en-US" sz="625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Exhibit 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self-motivated, positive, and engaged behavior by preparing for and fully participating in all ECG meetings, events, and activities.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Act as a role model with respect to recognizing your peers and other team members, both informally and formally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25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5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40</a:t>
                      </a: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%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Product: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CREATIVE EXCELLENCE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In an effort to build a world-class, in-house, creative agency, individual contributors are expected to bring a collaborative mindset, a dedication to their craft, and a willingness to initiate and refine effective creative solutions.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Own your work and be resourceful in overcoming obstacles.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Actively participate in creative kick-off meetings.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Collaborate with your partner(s) in the creative process. 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Apply the current brand standards.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Be proficient in your craft.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Develop creative — on time — to your manager’s and/or Creative Director’s satisfaction.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Volunteer when experiencing downtime or to support team/ agency when needed.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Satisfy them.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Everything in Threshold </a:t>
                      </a: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plus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: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Consistently demonstrate a high level of initiative to deliver compelling creative solutions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.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Impress them.</a:t>
                      </a:r>
                      <a:endParaRPr kumimoji="0" lang="en-US" sz="625" b="0" i="1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700" b="0" i="1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Everything in Threshold and Target </a:t>
                      </a: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plus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: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Gain recognition as a creative superstar who consistently collaborates with others to produce stellar work.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Wow them.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2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5%</a:t>
                      </a: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Process:</a:t>
                      </a: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EFFICIENT WORKFLOW</a:t>
                      </a:r>
                      <a:endParaRPr kumimoji="0" lang="en-US" sz="625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Leverage process to maximize capacity and 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quality</a:t>
                      </a:r>
                      <a:endParaRPr kumimoji="0" lang="en-US" sz="625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25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587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Participate and engage in best practices to balance capacity/utilization and quality to meet client expectations, business needs, and deadlines. 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Consistently maintains timely and accurate reporting in </a:t>
                      </a:r>
                      <a:r>
                        <a:rPr kumimoji="0" lang="en-US" sz="625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Aprimo</a:t>
                      </a:r>
                      <a:endParaRPr kumimoji="0" lang="en-US" sz="625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Follow 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all processes required of my 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position</a:t>
                      </a:r>
                      <a:endParaRPr kumimoji="0" lang="en-US" sz="625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Everything in Target </a:t>
                      </a:r>
                      <a:r>
                        <a:rPr kumimoji="0" lang="en-US" sz="625" b="0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plus</a:t>
                      </a: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:</a:t>
                      </a:r>
                    </a:p>
                    <a:p>
                      <a:pPr marL="91440" marR="0" lvl="1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625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Identify opportunities to enhance workflow and reduce costs</a:t>
                      </a:r>
                    </a:p>
                    <a:p>
                      <a:endParaRPr lang="en-US" sz="625" dirty="0"/>
                    </a:p>
                  </a:txBody>
                  <a:tcPr marL="91445" marR="91445" marT="45715" marB="45715">
                    <a:lnL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9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1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376</Words>
  <Application>Microsoft Macintosh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ECG – 2015 Individual Contributor (Creative)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– Individual Contributor (Creative)</dc:title>
  <dc:creator>Triplett, Susan H</dc:creator>
  <cp:lastModifiedBy>Triplett, Susan H</cp:lastModifiedBy>
  <cp:revision>20</cp:revision>
  <dcterms:created xsi:type="dcterms:W3CDTF">2013-04-11T17:30:49Z</dcterms:created>
  <dcterms:modified xsi:type="dcterms:W3CDTF">2015-04-14T13:22:58Z</dcterms:modified>
</cp:coreProperties>
</file>